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282" r:id="rId46"/>
  </p:sldIdLst>
  <p:sldSz cx="12192000" cy="6858000"/>
  <p:notesSz cx="10234613" cy="7099300"/>
  <p:embeddedFontLst>
    <p:embeddedFont>
      <p:font typeface="Microsoft JhengHei" panose="020B0604030504040204" pitchFamily="34" charset="-120"/>
      <p:regular r:id="rId48"/>
      <p:bold r:id="rId49"/>
    </p:embeddedFont>
    <p:embeddedFont>
      <p:font typeface="Calibri" panose="020F0502020204030204" pitchFamily="34" charset="0"/>
      <p:regular r:id="rId50"/>
      <p:bold r:id="rId51"/>
      <p:italic r:id="rId52"/>
      <p:boldItalic r:id="rId53"/>
    </p:embeddedFont>
    <p:embeddedFont>
      <p:font typeface="Corbel" panose="020B050302020402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gdWnvW+pFTcAGg+YgMDm/yIww/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9CA13B-AF85-49F9-B527-F6245DE20451}">
  <a:tblStyle styleId="{2C9CA13B-AF85-49F9-B527-F6245DE20451}" styleName="Table_0">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dk1">
              <a:alpha val="20000"/>
            </a:schemeClr>
          </a:solidFill>
        </a:fill>
      </a:tcStyle>
    </a:band1H>
    <a:band2H>
      <a:tcTxStyle/>
      <a:tcStyle>
        <a:tcBdr/>
      </a:tcStyle>
    </a:band2H>
    <a:band1V>
      <a:tcTxStyle/>
      <a:tcStyle>
        <a:tcBdr/>
        <a:fill>
          <a:solidFill>
            <a:schemeClr val="dk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dk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dk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8" y="1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customschemas.google.com/relationships/presentationmetadata" Target="meta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434998" cy="356198"/>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7" y="0"/>
            <a:ext cx="4434998" cy="356198"/>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743104"/>
            <a:ext cx="4434998" cy="356197"/>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zh-TW"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rmAutofit/>
          </a:bodyPr>
          <a:lstStyle/>
          <a:p>
            <a:pPr marL="0" lvl="0" indent="0" algn="l" rtl="0">
              <a:spcBef>
                <a:spcPts val="0"/>
              </a:spcBef>
              <a:spcAft>
                <a:spcPts val="0"/>
              </a:spcAft>
              <a:buNone/>
            </a:pPr>
            <a:endParaRPr/>
          </a:p>
        </p:txBody>
      </p:sp>
      <p:sp>
        <p:nvSpPr>
          <p:cNvPr id="93" name="Google Shape;93;p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54" name="Google Shape;254;p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0: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73" name="Google Shape;273;p1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92" name="Google Shape;292;p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2: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30" name="Google Shape;330;p1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73" name="Google Shape;373;p1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92" name="Google Shape;392;p1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5: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11" name="Google Shape;411;p1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6: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30" name="Google Shape;430;p1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17: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50" name="Google Shape;450;p1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1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1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76" name="Google Shape;476;p1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2" name="Google Shape;102;p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1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27" name="Google Shape;527;p1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20: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47" name="Google Shape;547;p2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2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67" name="Google Shape;567;p2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2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2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88" name="Google Shape;588;p2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2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2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http://www.bnext.com.tw/article/8661/BN-ARTICLE-8661 </a:t>
            </a:r>
            <a:endParaRPr/>
          </a:p>
        </p:txBody>
      </p:sp>
      <p:sp>
        <p:nvSpPr>
          <p:cNvPr id="609" name="Google Shape;609;p2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2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28" name="Google Shape;628;p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25: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47" name="Google Shape;647;p2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2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226d6c2c29c_0_3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g226d6c2c29c_0_31: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226d6c2c29c_0_5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6" name="Google Shape;726;g226d6c2c29c_0_52: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28: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46" name="Google Shape;746;p2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2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64" name="Google Shape;764;p2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30: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83" name="Google Shape;783;p3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3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02" name="Google Shape;802;p3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1" name="Google Shape;821;p3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22" name="Google Shape;822;p3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3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3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深入</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3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71" name="Google Shape;871;p3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35: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91" name="Google Shape;891;p3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3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1" name="Google Shape;911;p3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12" name="Google Shape;912;p3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7: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48" name="Google Shape;948;p3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30" name="Google Shape;130;p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38: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68" name="Google Shape;968;p3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3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88" name="Google Shape;988;p3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40: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08" name="Google Shape;1008;p4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p4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27" name="Google Shape;1027;p4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p42: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46" name="Google Shape;1046;p4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227138f1da3_0_0: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66" name="Google Shape;666;g227138f1da3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1818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51" name="Google Shape;151;p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72" name="Google Shape;172;p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7: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92" name="Google Shape;192;p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26d6c2c29c_0_0: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11" name="Google Shape;211;g226d6c2c29c_0_0:notes"/>
          <p:cNvSpPr>
            <a:spLocks noGrp="1" noRot="1" noChangeAspect="1"/>
          </p:cNvSpPr>
          <p:nvPr>
            <p:ph type="sldImg" idx="2"/>
          </p:nvPr>
        </p:nvSpPr>
        <p:spPr>
          <a:xfrm>
            <a:off x="2987675" y="887413"/>
            <a:ext cx="4259400" cy="2395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solidFill>
                <a:srgbClr val="C00000"/>
              </a:solidFill>
            </a:endParaRPr>
          </a:p>
        </p:txBody>
      </p:sp>
      <p:sp>
        <p:nvSpPr>
          <p:cNvPr id="234" name="Google Shape;234;p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13"/>
        <p:cNvGrpSpPr/>
        <p:nvPr/>
      </p:nvGrpSpPr>
      <p:grpSpPr>
        <a:xfrm>
          <a:off x="0" y="0"/>
          <a:ext cx="0" cy="0"/>
          <a:chOff x="0" y="0"/>
          <a:chExt cx="0" cy="0"/>
        </a:xfrm>
      </p:grpSpPr>
      <p:sp>
        <p:nvSpPr>
          <p:cNvPr id="14" name="Google Shape;1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6" name="Google Shape;1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cxnSp>
        <p:nvCxnSpPr>
          <p:cNvPr id="17" name="Google Shape;17;p44"/>
          <p:cNvCxnSpPr/>
          <p:nvPr/>
        </p:nvCxnSpPr>
        <p:spPr>
          <a:xfrm>
            <a:off x="9343647" y="4235849"/>
            <a:ext cx="749600" cy="0"/>
          </a:xfrm>
          <a:prstGeom prst="straightConnector1">
            <a:avLst/>
          </a:prstGeom>
          <a:noFill/>
          <a:ln w="76200" cap="flat" cmpd="sng">
            <a:solidFill>
              <a:schemeClr val="lt2"/>
            </a:solidFill>
            <a:prstDash val="solid"/>
            <a:round/>
            <a:headEnd type="none" w="sm" len="sm"/>
            <a:tailEnd type="none" w="sm" len="sm"/>
          </a:ln>
        </p:spPr>
      </p:cxnSp>
      <p:cxnSp>
        <p:nvCxnSpPr>
          <p:cNvPr id="18" name="Google Shape;18;p44"/>
          <p:cNvCxnSpPr/>
          <p:nvPr/>
        </p:nvCxnSpPr>
        <p:spPr>
          <a:xfrm>
            <a:off x="2100045" y="4211001"/>
            <a:ext cx="749600" cy="0"/>
          </a:xfrm>
          <a:prstGeom prst="straightConnector1">
            <a:avLst/>
          </a:prstGeom>
          <a:noFill/>
          <a:ln w="76200" cap="flat" cmpd="sng">
            <a:solidFill>
              <a:schemeClr val="lt2"/>
            </a:solidFill>
            <a:prstDash val="solid"/>
            <a:round/>
            <a:headEnd type="none" w="sm" len="sm"/>
            <a:tailEnd type="none" w="sm" len="sm"/>
          </a:ln>
        </p:spPr>
      </p:cxnSp>
      <p:grpSp>
        <p:nvGrpSpPr>
          <p:cNvPr id="19" name="Google Shape;19;p44"/>
          <p:cNvGrpSpPr/>
          <p:nvPr/>
        </p:nvGrpSpPr>
        <p:grpSpPr>
          <a:xfrm>
            <a:off x="1338859" y="1362700"/>
            <a:ext cx="9515556" cy="203200"/>
            <a:chOff x="1346428" y="1011300"/>
            <a:chExt cx="6452100" cy="152400"/>
          </a:xfrm>
        </p:grpSpPr>
        <p:cxnSp>
          <p:nvCxnSpPr>
            <p:cNvPr id="20" name="Google Shape;20;p44"/>
            <p:cNvCxnSpPr/>
            <p:nvPr/>
          </p:nvCxnSpPr>
          <p:spPr>
            <a:xfrm rot="10800000">
              <a:off x="1346428"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1" name="Google Shape;21;p44"/>
            <p:cNvCxnSpPr/>
            <p:nvPr/>
          </p:nvCxnSpPr>
          <p:spPr>
            <a:xfrm rot="10800000">
              <a:off x="1346428"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22" name="Google Shape;22;p44"/>
          <p:cNvGrpSpPr/>
          <p:nvPr/>
        </p:nvGrpSpPr>
        <p:grpSpPr>
          <a:xfrm>
            <a:off x="1338869" y="5292133"/>
            <a:ext cx="9515556" cy="203200"/>
            <a:chOff x="1346435" y="3969087"/>
            <a:chExt cx="6452100" cy="152400"/>
          </a:xfrm>
        </p:grpSpPr>
        <p:cxnSp>
          <p:nvCxnSpPr>
            <p:cNvPr id="23" name="Google Shape;23;p44"/>
            <p:cNvCxnSpPr/>
            <p:nvPr/>
          </p:nvCxnSpPr>
          <p:spPr>
            <a:xfrm>
              <a:off x="1346435" y="4121487"/>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4" name="Google Shape;24;p44"/>
            <p:cNvCxnSpPr/>
            <p:nvPr/>
          </p:nvCxnSpPr>
          <p:spPr>
            <a:xfrm>
              <a:off x="1346435" y="3969087"/>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25" name="Google Shape;25;p44"/>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2"/>
              </a:buClr>
              <a:buSzPts val="7200"/>
              <a:buFont typeface="Corbel"/>
              <a:buNone/>
              <a:defRPr sz="7200"/>
            </a:lvl1pPr>
            <a:lvl2pPr lvl="1" algn="ctr">
              <a:spcBef>
                <a:spcPts val="0"/>
              </a:spcBef>
              <a:spcAft>
                <a:spcPts val="0"/>
              </a:spcAft>
              <a:buSzPts val="1400"/>
              <a:buNone/>
              <a:defRPr sz="7200"/>
            </a:lvl2pPr>
            <a:lvl3pPr lvl="2" algn="ctr">
              <a:spcBef>
                <a:spcPts val="0"/>
              </a:spcBef>
              <a:spcAft>
                <a:spcPts val="0"/>
              </a:spcAft>
              <a:buSzPts val="1400"/>
              <a:buNone/>
              <a:defRPr sz="7200"/>
            </a:lvl3pPr>
            <a:lvl4pPr lvl="3" algn="ctr">
              <a:spcBef>
                <a:spcPts val="0"/>
              </a:spcBef>
              <a:spcAft>
                <a:spcPts val="0"/>
              </a:spcAft>
              <a:buSzPts val="1400"/>
              <a:buNone/>
              <a:defRPr sz="7200"/>
            </a:lvl4pPr>
            <a:lvl5pPr lvl="4" algn="ctr">
              <a:spcBef>
                <a:spcPts val="0"/>
              </a:spcBef>
              <a:spcAft>
                <a:spcPts val="0"/>
              </a:spcAft>
              <a:buSzPts val="1400"/>
              <a:buNone/>
              <a:defRPr sz="7200"/>
            </a:lvl5pPr>
            <a:lvl6pPr lvl="5" algn="ctr">
              <a:spcBef>
                <a:spcPts val="0"/>
              </a:spcBef>
              <a:spcAft>
                <a:spcPts val="0"/>
              </a:spcAft>
              <a:buSzPts val="1400"/>
              <a:buNone/>
              <a:defRPr sz="7200"/>
            </a:lvl6pPr>
            <a:lvl7pPr lvl="6" algn="ctr">
              <a:spcBef>
                <a:spcPts val="0"/>
              </a:spcBef>
              <a:spcAft>
                <a:spcPts val="0"/>
              </a:spcAft>
              <a:buSzPts val="1400"/>
              <a:buNone/>
              <a:defRPr sz="7200"/>
            </a:lvl7pPr>
            <a:lvl8pPr lvl="7" algn="ctr">
              <a:spcBef>
                <a:spcPts val="0"/>
              </a:spcBef>
              <a:spcAft>
                <a:spcPts val="0"/>
              </a:spcAft>
              <a:buSzPts val="1400"/>
              <a:buNone/>
              <a:defRPr sz="7200"/>
            </a:lvl8pPr>
            <a:lvl9pPr lvl="8" algn="ctr">
              <a:spcBef>
                <a:spcPts val="0"/>
              </a:spcBef>
              <a:spcAft>
                <a:spcPts val="0"/>
              </a:spcAft>
              <a:buSzPts val="1400"/>
              <a:buNone/>
              <a:defRPr sz="7200"/>
            </a:lvl9pPr>
          </a:lstStyle>
          <a:p>
            <a:endParaRPr/>
          </a:p>
        </p:txBody>
      </p:sp>
      <p:sp>
        <p:nvSpPr>
          <p:cNvPr id="26" name="Google Shape;26;p44"/>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3200"/>
              <a:buNone/>
              <a:defRPr sz="3200"/>
            </a:lvl1pPr>
            <a:lvl2pPr lvl="1" algn="ctr">
              <a:lnSpc>
                <a:spcPct val="100000"/>
              </a:lnSpc>
              <a:spcBef>
                <a:spcPts val="0"/>
              </a:spcBef>
              <a:spcAft>
                <a:spcPts val="0"/>
              </a:spcAft>
              <a:buClr>
                <a:schemeClr val="dk1"/>
              </a:buClr>
              <a:buSzPts val="3200"/>
              <a:buNone/>
              <a:defRPr sz="3200"/>
            </a:lvl2pPr>
            <a:lvl3pPr lvl="2" algn="ctr">
              <a:lnSpc>
                <a:spcPct val="100000"/>
              </a:lnSpc>
              <a:spcBef>
                <a:spcPts val="0"/>
              </a:spcBef>
              <a:spcAft>
                <a:spcPts val="0"/>
              </a:spcAft>
              <a:buClr>
                <a:schemeClr val="dk1"/>
              </a:buClr>
              <a:buSzPts val="3200"/>
              <a:buNone/>
              <a:defRPr sz="3200"/>
            </a:lvl3pPr>
            <a:lvl4pPr lvl="3" algn="ctr">
              <a:lnSpc>
                <a:spcPct val="100000"/>
              </a:lnSpc>
              <a:spcBef>
                <a:spcPts val="0"/>
              </a:spcBef>
              <a:spcAft>
                <a:spcPts val="0"/>
              </a:spcAft>
              <a:buClr>
                <a:schemeClr val="dk1"/>
              </a:buClr>
              <a:buSzPts val="3200"/>
              <a:buNone/>
              <a:defRPr sz="3200"/>
            </a:lvl4pPr>
            <a:lvl5pPr lvl="4" algn="ctr">
              <a:lnSpc>
                <a:spcPct val="100000"/>
              </a:lnSpc>
              <a:spcBef>
                <a:spcPts val="0"/>
              </a:spcBef>
              <a:spcAft>
                <a:spcPts val="0"/>
              </a:spcAft>
              <a:buClr>
                <a:schemeClr val="dk1"/>
              </a:buClr>
              <a:buSzPts val="3200"/>
              <a:buNone/>
              <a:defRPr sz="3200"/>
            </a:lvl5pPr>
            <a:lvl6pPr lvl="5" algn="ctr">
              <a:lnSpc>
                <a:spcPct val="100000"/>
              </a:lnSpc>
              <a:spcBef>
                <a:spcPts val="0"/>
              </a:spcBef>
              <a:spcAft>
                <a:spcPts val="0"/>
              </a:spcAft>
              <a:buClr>
                <a:schemeClr val="dk1"/>
              </a:buClr>
              <a:buSzPts val="3200"/>
              <a:buNone/>
              <a:defRPr sz="3200"/>
            </a:lvl6pPr>
            <a:lvl7pPr lvl="6" algn="ctr">
              <a:lnSpc>
                <a:spcPct val="100000"/>
              </a:lnSpc>
              <a:spcBef>
                <a:spcPts val="0"/>
              </a:spcBef>
              <a:spcAft>
                <a:spcPts val="0"/>
              </a:spcAft>
              <a:buClr>
                <a:schemeClr val="dk1"/>
              </a:buClr>
              <a:buSzPts val="3200"/>
              <a:buNone/>
              <a:defRPr sz="3200"/>
            </a:lvl7pPr>
            <a:lvl8pPr lvl="7" algn="ctr">
              <a:lnSpc>
                <a:spcPct val="100000"/>
              </a:lnSpc>
              <a:spcBef>
                <a:spcPts val="0"/>
              </a:spcBef>
              <a:spcAft>
                <a:spcPts val="0"/>
              </a:spcAft>
              <a:buClr>
                <a:schemeClr val="dk1"/>
              </a:buClr>
              <a:buSzPts val="3200"/>
              <a:buNone/>
              <a:defRPr sz="3200"/>
            </a:lvl8pPr>
            <a:lvl9pPr lvl="8" algn="ctr">
              <a:lnSpc>
                <a:spcPct val="100000"/>
              </a:lnSpc>
              <a:spcBef>
                <a:spcPts val="0"/>
              </a:spcBef>
              <a:spcAft>
                <a:spcPts val="0"/>
              </a:spcAft>
              <a:buClr>
                <a:schemeClr val="dk1"/>
              </a:buClr>
              <a:buSzPts val="3200"/>
              <a:buNone/>
              <a:defRPr sz="3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8"/>
        <p:cNvGrpSpPr/>
        <p:nvPr/>
      </p:nvGrpSpPr>
      <p:grpSpPr>
        <a:xfrm>
          <a:off x="0" y="0"/>
          <a:ext cx="0" cy="0"/>
          <a:chOff x="0" y="0"/>
          <a:chExt cx="0" cy="0"/>
        </a:xfrm>
      </p:grpSpPr>
      <p:sp>
        <p:nvSpPr>
          <p:cNvPr id="79" name="Google Shape;79;p53"/>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3"/>
          <p:cNvSpPr txBox="1">
            <a:spLocks noGrp="1"/>
          </p:cNvSpPr>
          <p:nvPr>
            <p:ph type="body" idx="1"/>
          </p:nvPr>
        </p:nvSpPr>
        <p:spPr>
          <a:xfrm rot="5400000">
            <a:off x="3748728" y="-1661832"/>
            <a:ext cx="4702124" cy="109754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2" name="Google Shape;82;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3" name="Google Shape;83;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4"/>
        <p:cNvGrpSpPr/>
        <p:nvPr/>
      </p:nvGrpSpPr>
      <p:grpSpPr>
        <a:xfrm>
          <a:off x="0" y="0"/>
          <a:ext cx="0" cy="0"/>
          <a:chOff x="0" y="0"/>
          <a:chExt cx="0" cy="0"/>
        </a:xfrm>
      </p:grpSpPr>
      <p:sp>
        <p:nvSpPr>
          <p:cNvPr id="85" name="Google Shape;85;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8" name="Google Shape;88;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9" name="Google Shape;89;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27"/>
        <p:cNvGrpSpPr/>
        <p:nvPr/>
      </p:nvGrpSpPr>
      <p:grpSpPr>
        <a:xfrm>
          <a:off x="0" y="0"/>
          <a:ext cx="0" cy="0"/>
          <a:chOff x="0" y="0"/>
          <a:chExt cx="0" cy="0"/>
        </a:xfrm>
      </p:grpSpPr>
      <p:sp>
        <p:nvSpPr>
          <p:cNvPr id="28" name="Google Shape;28;p45"/>
          <p:cNvSpPr/>
          <p:nvPr/>
        </p:nvSpPr>
        <p:spPr>
          <a:xfrm>
            <a:off x="0" y="6423852"/>
            <a:ext cx="12192000" cy="434148"/>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r>
              <a:rPr lang="zh-TW" sz="1800" b="0" i="0" u="none" strike="noStrike" cap="none">
                <a:solidFill>
                  <a:schemeClr val="dk1"/>
                </a:solidFill>
                <a:latin typeface="Corbel"/>
                <a:ea typeface="Corbel"/>
                <a:cs typeface="Corbel"/>
                <a:sym typeface="Corbel"/>
              </a:rPr>
              <a:t>   </a:t>
            </a:r>
            <a:endParaRPr sz="1800" b="0" i="0" u="none" strike="noStrike" cap="none">
              <a:solidFill>
                <a:schemeClr val="dk1"/>
              </a:solidFill>
              <a:latin typeface="Corbel"/>
              <a:ea typeface="Corbel"/>
              <a:cs typeface="Corbel"/>
              <a:sym typeface="Corbel"/>
            </a:endParaRPr>
          </a:p>
        </p:txBody>
      </p:sp>
      <p:sp>
        <p:nvSpPr>
          <p:cNvPr id="29" name="Google Shape;29;p4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000"/>
              </a:spcBef>
              <a:spcAft>
                <a:spcPts val="0"/>
              </a:spcAft>
              <a:buClr>
                <a:schemeClr val="dk1"/>
              </a:buClr>
              <a:buSzPts val="2600"/>
              <a:buChar char="•"/>
              <a:defRPr sz="2600"/>
            </a:lvl1pPr>
            <a:lvl2pPr marL="914400" lvl="1" indent="-381000" algn="l">
              <a:lnSpc>
                <a:spcPct val="100000"/>
              </a:lnSpc>
              <a:spcBef>
                <a:spcPts val="500"/>
              </a:spcBef>
              <a:spcAft>
                <a:spcPts val="0"/>
              </a:spcAft>
              <a:buClr>
                <a:schemeClr val="dk1"/>
              </a:buClr>
              <a:buSzPts val="2400"/>
              <a:buChar char="•"/>
              <a:defRPr/>
            </a:lvl2pPr>
            <a:lvl3pPr marL="1371600" lvl="2" indent="-342900" algn="l">
              <a:lnSpc>
                <a:spcPct val="100000"/>
              </a:lnSpc>
              <a:spcBef>
                <a:spcPts val="500"/>
              </a:spcBef>
              <a:spcAft>
                <a:spcPts val="0"/>
              </a:spcAft>
              <a:buClr>
                <a:schemeClr val="dk1"/>
              </a:buClr>
              <a:buSzPts val="1800"/>
              <a:buChar char="•"/>
              <a:defRPr sz="1800"/>
            </a:lvl3pPr>
            <a:lvl4pPr marL="1828800" lvl="3" indent="-342900" algn="l">
              <a:lnSpc>
                <a:spcPct val="100000"/>
              </a:lnSpc>
              <a:spcBef>
                <a:spcPts val="500"/>
              </a:spcBef>
              <a:spcAft>
                <a:spcPts val="0"/>
              </a:spcAft>
              <a:buClr>
                <a:schemeClr val="dk1"/>
              </a:buClr>
              <a:buSzPts val="1800"/>
              <a:buChar char="•"/>
              <a:defRPr sz="1800"/>
            </a:lvl4pPr>
            <a:lvl5pPr marL="2286000" lvl="4" indent="-342900" algn="l">
              <a:lnSpc>
                <a:spcPct val="10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2" name="Google Shape;32;p4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orbel"/>
                <a:ea typeface="Corbel"/>
                <a:cs typeface="Corbel"/>
                <a:sym typeface="Corbel"/>
              </a:defRPr>
            </a:lvl1pPr>
            <a:lvl2pPr marL="0" lvl="1" indent="0" algn="r">
              <a:spcBef>
                <a:spcPts val="0"/>
              </a:spcBef>
              <a:buNone/>
              <a:defRPr sz="1200" b="0" i="0" u="none" strike="noStrike" cap="none">
                <a:solidFill>
                  <a:schemeClr val="lt1"/>
                </a:solidFill>
                <a:latin typeface="Corbel"/>
                <a:ea typeface="Corbel"/>
                <a:cs typeface="Corbel"/>
                <a:sym typeface="Corbel"/>
              </a:defRPr>
            </a:lvl2pPr>
            <a:lvl3pPr marL="0" lvl="2" indent="0" algn="r">
              <a:spcBef>
                <a:spcPts val="0"/>
              </a:spcBef>
              <a:buNone/>
              <a:defRPr sz="1200" b="0" i="0" u="none" strike="noStrike" cap="none">
                <a:solidFill>
                  <a:schemeClr val="lt1"/>
                </a:solidFill>
                <a:latin typeface="Corbel"/>
                <a:ea typeface="Corbel"/>
                <a:cs typeface="Corbel"/>
                <a:sym typeface="Corbel"/>
              </a:defRPr>
            </a:lvl3pPr>
            <a:lvl4pPr marL="0" lvl="3" indent="0" algn="r">
              <a:spcBef>
                <a:spcPts val="0"/>
              </a:spcBef>
              <a:buNone/>
              <a:defRPr sz="1200" b="0" i="0" u="none" strike="noStrike" cap="none">
                <a:solidFill>
                  <a:schemeClr val="lt1"/>
                </a:solidFill>
                <a:latin typeface="Corbel"/>
                <a:ea typeface="Corbel"/>
                <a:cs typeface="Corbel"/>
                <a:sym typeface="Corbel"/>
              </a:defRPr>
            </a:lvl4pPr>
            <a:lvl5pPr marL="0" lvl="4" indent="0" algn="r">
              <a:spcBef>
                <a:spcPts val="0"/>
              </a:spcBef>
              <a:buNone/>
              <a:defRPr sz="1200" b="0" i="0" u="none" strike="noStrike" cap="none">
                <a:solidFill>
                  <a:schemeClr val="lt1"/>
                </a:solidFill>
                <a:latin typeface="Corbel"/>
                <a:ea typeface="Corbel"/>
                <a:cs typeface="Corbel"/>
                <a:sym typeface="Corbel"/>
              </a:defRPr>
            </a:lvl5pPr>
            <a:lvl6pPr marL="0" lvl="5" indent="0" algn="r">
              <a:spcBef>
                <a:spcPts val="0"/>
              </a:spcBef>
              <a:buNone/>
              <a:defRPr sz="1200" b="0" i="0" u="none" strike="noStrike" cap="none">
                <a:solidFill>
                  <a:schemeClr val="lt1"/>
                </a:solidFill>
                <a:latin typeface="Corbel"/>
                <a:ea typeface="Corbel"/>
                <a:cs typeface="Corbel"/>
                <a:sym typeface="Corbel"/>
              </a:defRPr>
            </a:lvl6pPr>
            <a:lvl7pPr marL="0" lvl="6" indent="0" algn="r">
              <a:spcBef>
                <a:spcPts val="0"/>
              </a:spcBef>
              <a:buNone/>
              <a:defRPr sz="1200" b="0" i="0" u="none" strike="noStrike" cap="none">
                <a:solidFill>
                  <a:schemeClr val="lt1"/>
                </a:solidFill>
                <a:latin typeface="Corbel"/>
                <a:ea typeface="Corbel"/>
                <a:cs typeface="Corbel"/>
                <a:sym typeface="Corbel"/>
              </a:defRPr>
            </a:lvl7pPr>
            <a:lvl8pPr marL="0" lvl="7" indent="0" algn="r">
              <a:spcBef>
                <a:spcPts val="0"/>
              </a:spcBef>
              <a:buNone/>
              <a:defRPr sz="1200" b="0" i="0" u="none" strike="noStrike" cap="none">
                <a:solidFill>
                  <a:schemeClr val="lt1"/>
                </a:solidFill>
                <a:latin typeface="Corbel"/>
                <a:ea typeface="Corbel"/>
                <a:cs typeface="Corbel"/>
                <a:sym typeface="Corbel"/>
              </a:defRPr>
            </a:lvl8pPr>
            <a:lvl9pPr marL="0" lvl="8" indent="0" algn="r">
              <a:spcBef>
                <a:spcPts val="0"/>
              </a:spcBef>
              <a:buNone/>
              <a:defRPr sz="1200" b="0" i="0" u="none" strike="noStrike" cap="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33"/>
        <p:cNvGrpSpPr/>
        <p:nvPr/>
      </p:nvGrpSpPr>
      <p:grpSpPr>
        <a:xfrm>
          <a:off x="0" y="0"/>
          <a:ext cx="0" cy="0"/>
          <a:chOff x="0" y="0"/>
          <a:chExt cx="0" cy="0"/>
        </a:xfrm>
      </p:grpSpPr>
      <p:sp>
        <p:nvSpPr>
          <p:cNvPr id="34" name="Google Shape;34;p4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orbe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7" name="Google Shape;37;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8" name="Google Shape;38;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39"/>
        <p:cNvGrpSpPr/>
        <p:nvPr/>
      </p:nvGrpSpPr>
      <p:grpSpPr>
        <a:xfrm>
          <a:off x="0" y="0"/>
          <a:ext cx="0" cy="0"/>
          <a:chOff x="0" y="0"/>
          <a:chExt cx="0" cy="0"/>
        </a:xfrm>
      </p:grpSpPr>
      <p:sp>
        <p:nvSpPr>
          <p:cNvPr id="40" name="Google Shape;40;p47"/>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4" name="Google Shape;44;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5" name="Google Shape;45;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6"/>
        <p:cNvGrpSpPr/>
        <p:nvPr/>
      </p:nvGrpSpPr>
      <p:grpSpPr>
        <a:xfrm>
          <a:off x="0" y="0"/>
          <a:ext cx="0" cy="0"/>
          <a:chOff x="0" y="0"/>
          <a:chExt cx="0" cy="0"/>
        </a:xfrm>
      </p:grpSpPr>
      <p:sp>
        <p:nvSpPr>
          <p:cNvPr id="47" name="Google Shape;47;p4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4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4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3" name="Google Shape;5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4" name="Google Shape;5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5"/>
        <p:cNvGrpSpPr/>
        <p:nvPr/>
      </p:nvGrpSpPr>
      <p:grpSpPr>
        <a:xfrm>
          <a:off x="0" y="0"/>
          <a:ext cx="0" cy="0"/>
          <a:chOff x="0" y="0"/>
          <a:chExt cx="0" cy="0"/>
        </a:xfrm>
      </p:grpSpPr>
      <p:sp>
        <p:nvSpPr>
          <p:cNvPr id="56" name="Google Shape;56;p49"/>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8" name="Google Shape;58;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9" name="Google Shape;59;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
        <p:cNvGrpSpPr/>
        <p:nvPr/>
      </p:nvGrpSpPr>
      <p:grpSpPr>
        <a:xfrm>
          <a:off x="0" y="0"/>
          <a:ext cx="0" cy="0"/>
          <a:chOff x="0" y="0"/>
          <a:chExt cx="0" cy="0"/>
        </a:xfrm>
      </p:grpSpPr>
      <p:sp>
        <p:nvSpPr>
          <p:cNvPr id="61" name="Google Shape;6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2" name="Google Shape;6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3" name="Google Shape;6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4"/>
        <p:cNvGrpSpPr/>
        <p:nvPr/>
      </p:nvGrpSpPr>
      <p:grpSpPr>
        <a:xfrm>
          <a:off x="0" y="0"/>
          <a:ext cx="0" cy="0"/>
          <a:chOff x="0" y="0"/>
          <a:chExt cx="0" cy="0"/>
        </a:xfrm>
      </p:grpSpPr>
      <p:sp>
        <p:nvSpPr>
          <p:cNvPr id="65" name="Google Shape;65;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9" name="Google Shape;69;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0" name="Google Shape;70;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1"/>
        <p:cNvGrpSpPr/>
        <p:nvPr/>
      </p:nvGrpSpPr>
      <p:grpSpPr>
        <a:xfrm>
          <a:off x="0" y="0"/>
          <a:ext cx="0" cy="0"/>
          <a:chOff x="0" y="0"/>
          <a:chExt cx="0" cy="0"/>
        </a:xfrm>
      </p:grpSpPr>
      <p:sp>
        <p:nvSpPr>
          <p:cNvPr id="72" name="Google Shape;72;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52"/>
          <p:cNvSpPr>
            <a:spLocks noGrp="1"/>
          </p:cNvSpPr>
          <p:nvPr>
            <p:ph type="pic" idx="2"/>
          </p:nvPr>
        </p:nvSpPr>
        <p:spPr>
          <a:xfrm>
            <a:off x="5183188" y="987425"/>
            <a:ext cx="6172200" cy="4873625"/>
          </a:xfrm>
          <a:prstGeom prst="rect">
            <a:avLst/>
          </a:prstGeom>
          <a:noFill/>
          <a:ln>
            <a:noFill/>
          </a:ln>
        </p:spPr>
      </p:sp>
      <p:sp>
        <p:nvSpPr>
          <p:cNvPr id="74" name="Google Shape;74;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6" name="Google Shape;76;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7" name="Google Shape;77;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200"/>
              <a:buFont typeface="Corbel"/>
              <a:buNone/>
              <a:defRPr sz="4200" b="1" i="0" u="none" strike="noStrike" cap="none">
                <a:solidFill>
                  <a:schemeClr val="accent2"/>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3"/>
          <p:cNvSpPr txBox="1">
            <a:spLocks noGrp="1"/>
          </p:cNvSpPr>
          <p:nvPr>
            <p:ph type="body" idx="1"/>
          </p:nvPr>
        </p:nvSpPr>
        <p:spPr>
          <a:xfrm>
            <a:off x="612057" y="1474839"/>
            <a:ext cx="10975465" cy="470212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 name="Google Shape;1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orbel"/>
                <a:ea typeface="Corbel"/>
                <a:cs typeface="Corbel"/>
                <a:sym typeface="Corbel"/>
              </a:defRPr>
            </a:lvl1pPr>
            <a:lvl2pPr marL="0" marR="0" lvl="1" indent="0" algn="r" rtl="0">
              <a:spcBef>
                <a:spcPts val="0"/>
              </a:spcBef>
              <a:buNone/>
              <a:defRPr sz="1200" b="0" i="0" u="none" strike="noStrike" cap="none">
                <a:solidFill>
                  <a:srgbClr val="888888"/>
                </a:solidFill>
                <a:latin typeface="Corbel"/>
                <a:ea typeface="Corbel"/>
                <a:cs typeface="Corbel"/>
                <a:sym typeface="Corbel"/>
              </a:defRPr>
            </a:lvl2pPr>
            <a:lvl3pPr marL="0" marR="0" lvl="2" indent="0" algn="r" rtl="0">
              <a:spcBef>
                <a:spcPts val="0"/>
              </a:spcBef>
              <a:buNone/>
              <a:defRPr sz="1200" b="0" i="0" u="none" strike="noStrike" cap="none">
                <a:solidFill>
                  <a:srgbClr val="888888"/>
                </a:solidFill>
                <a:latin typeface="Corbel"/>
                <a:ea typeface="Corbel"/>
                <a:cs typeface="Corbel"/>
                <a:sym typeface="Corbel"/>
              </a:defRPr>
            </a:lvl3pPr>
            <a:lvl4pPr marL="0" marR="0" lvl="3" indent="0" algn="r" rtl="0">
              <a:spcBef>
                <a:spcPts val="0"/>
              </a:spcBef>
              <a:buNone/>
              <a:defRPr sz="1200" b="0" i="0" u="none" strike="noStrike" cap="none">
                <a:solidFill>
                  <a:srgbClr val="888888"/>
                </a:solidFill>
                <a:latin typeface="Corbel"/>
                <a:ea typeface="Corbel"/>
                <a:cs typeface="Corbel"/>
                <a:sym typeface="Corbel"/>
              </a:defRPr>
            </a:lvl4pPr>
            <a:lvl5pPr marL="0" marR="0" lvl="4" indent="0" algn="r" rtl="0">
              <a:spcBef>
                <a:spcPts val="0"/>
              </a:spcBef>
              <a:buNone/>
              <a:defRPr sz="1200" b="0" i="0" u="none" strike="noStrike" cap="none">
                <a:solidFill>
                  <a:srgbClr val="888888"/>
                </a:solidFill>
                <a:latin typeface="Corbel"/>
                <a:ea typeface="Corbel"/>
                <a:cs typeface="Corbel"/>
                <a:sym typeface="Corbel"/>
              </a:defRPr>
            </a:lvl5pPr>
            <a:lvl6pPr marL="0" marR="0" lvl="5" indent="0" algn="r" rtl="0">
              <a:spcBef>
                <a:spcPts val="0"/>
              </a:spcBef>
              <a:buNone/>
              <a:defRPr sz="1200" b="0" i="0" u="none" strike="noStrike" cap="none">
                <a:solidFill>
                  <a:srgbClr val="888888"/>
                </a:solidFill>
                <a:latin typeface="Corbel"/>
                <a:ea typeface="Corbel"/>
                <a:cs typeface="Corbel"/>
                <a:sym typeface="Corbel"/>
              </a:defRPr>
            </a:lvl6pPr>
            <a:lvl7pPr marL="0" marR="0" lvl="6" indent="0" algn="r" rtl="0">
              <a:spcBef>
                <a:spcPts val="0"/>
              </a:spcBef>
              <a:buNone/>
              <a:defRPr sz="1200" b="0" i="0" u="none" strike="noStrike" cap="none">
                <a:solidFill>
                  <a:srgbClr val="888888"/>
                </a:solidFill>
                <a:latin typeface="Corbel"/>
                <a:ea typeface="Corbel"/>
                <a:cs typeface="Corbel"/>
                <a:sym typeface="Corbel"/>
              </a:defRPr>
            </a:lvl7pPr>
            <a:lvl8pPr marL="0" marR="0" lvl="7" indent="0" algn="r" rtl="0">
              <a:spcBef>
                <a:spcPts val="0"/>
              </a:spcBef>
              <a:buNone/>
              <a:defRPr sz="1200" b="0" i="0" u="none" strike="noStrike" cap="none">
                <a:solidFill>
                  <a:srgbClr val="888888"/>
                </a:solidFill>
                <a:latin typeface="Corbel"/>
                <a:ea typeface="Corbel"/>
                <a:cs typeface="Corbel"/>
                <a:sym typeface="Corbel"/>
              </a:defRPr>
            </a:lvl8pPr>
            <a:lvl9pPr marL="0" marR="0" lvl="8" indent="0" algn="r" rtl="0">
              <a:spcBef>
                <a:spcPts val="0"/>
              </a:spcBef>
              <a:buNone/>
              <a:defRPr sz="1200" b="0" i="0" u="none" strike="noStrike" cap="none">
                <a:solidFill>
                  <a:srgbClr val="888888"/>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a:t>
            </a:fld>
            <a:endParaRPr/>
          </a:p>
        </p:txBody>
      </p:sp>
      <p:sp>
        <p:nvSpPr>
          <p:cNvPr id="96" name="Google Shape;96;p1"/>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Autofit/>
          </a:bodyPr>
          <a:lstStyle/>
          <a:p>
            <a:pPr marL="0" marR="0" lvl="0" indent="0" algn="ctr" rtl="0">
              <a:lnSpc>
                <a:spcPct val="150000"/>
              </a:lnSpc>
              <a:spcBef>
                <a:spcPts val="0"/>
              </a:spcBef>
              <a:spcAft>
                <a:spcPts val="0"/>
              </a:spcAft>
              <a:buClr>
                <a:schemeClr val="accent2"/>
              </a:buClr>
              <a:buSzPts val="7200"/>
              <a:buFont typeface="Corbel"/>
              <a:buNone/>
            </a:pPr>
            <a:r>
              <a:rPr lang="zh-TW" altLang="en-US" sz="7200" b="1" i="0" u="none" strike="noStrike" cap="none" dirty="0">
                <a:solidFill>
                  <a:schemeClr val="accent2"/>
                </a:solidFill>
                <a:latin typeface="Corbel"/>
                <a:ea typeface="Corbel"/>
                <a:cs typeface="Corbel"/>
                <a:sym typeface="Corbel"/>
              </a:rPr>
              <a:t>第十一章 </a:t>
            </a:r>
            <a:r>
              <a:rPr lang="zh-TW" sz="7200" b="1" i="0" u="none" strike="noStrike" cap="none" dirty="0">
                <a:solidFill>
                  <a:schemeClr val="accent2"/>
                </a:solidFill>
                <a:latin typeface="Corbel"/>
                <a:ea typeface="Corbel"/>
                <a:cs typeface="Corbel"/>
                <a:sym typeface="Corbel"/>
              </a:rPr>
              <a:t>電商金融</a:t>
            </a:r>
            <a:endParaRPr sz="7200" b="1" i="0" u="none" strike="noStrike" cap="none" dirty="0">
              <a:solidFill>
                <a:schemeClr val="accent2"/>
              </a:solidFill>
              <a:latin typeface="Corbel"/>
              <a:ea typeface="Corbel"/>
              <a:cs typeface="Corbel"/>
              <a:sym typeface="Corbel"/>
            </a:endParaRPr>
          </a:p>
        </p:txBody>
      </p:sp>
      <p:sp>
        <p:nvSpPr>
          <p:cNvPr id="97" name="Google Shape;97;p1"/>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p>
            <a:pPr marL="228600" lvl="0" indent="-228600" algn="ctr" rtl="0">
              <a:lnSpc>
                <a:spcPct val="100000"/>
              </a:lnSpc>
              <a:spcBef>
                <a:spcPts val="0"/>
              </a:spcBef>
              <a:spcAft>
                <a:spcPts val="0"/>
              </a:spcAft>
              <a:buClr>
                <a:schemeClr val="accent2"/>
              </a:buClr>
              <a:buSzPts val="4000"/>
              <a:buNone/>
            </a:pPr>
            <a:r>
              <a:rPr lang="zh-TW" sz="4000" b="1">
                <a:solidFill>
                  <a:schemeClr val="accent2"/>
                </a:solidFill>
                <a:latin typeface="Corbel"/>
                <a:ea typeface="Corbel"/>
                <a:cs typeface="Corbel"/>
                <a:sym typeface="Corbel"/>
              </a:rPr>
              <a:t>EC Finance</a:t>
            </a:r>
            <a:endParaRPr/>
          </a:p>
        </p:txBody>
      </p:sp>
      <p:sp>
        <p:nvSpPr>
          <p:cNvPr id="98" name="Google Shape;98;p1"/>
          <p:cNvSpPr txBox="1"/>
          <p:nvPr/>
        </p:nvSpPr>
        <p:spPr>
          <a:xfrm>
            <a:off x="1728302" y="5717310"/>
            <a:ext cx="9095510" cy="7481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TW" sz="2000" b="0" i="0" u="none" strike="noStrike" cap="none">
                <a:solidFill>
                  <a:srgbClr val="000000"/>
                </a:solidFill>
                <a:latin typeface="Corbel"/>
                <a:ea typeface="Corbel"/>
                <a:cs typeface="Corbel"/>
                <a:sym typeface="Corbel"/>
              </a:rPr>
              <a:t>《20</a:t>
            </a:r>
            <a:r>
              <a:rPr lang="zh-TW" sz="2000">
                <a:latin typeface="Corbel"/>
                <a:ea typeface="Corbel"/>
                <a:cs typeface="Corbel"/>
                <a:sym typeface="Corbel"/>
              </a:rPr>
              <a:t>23</a:t>
            </a:r>
            <a:r>
              <a:rPr lang="zh-TW" sz="2000" b="0" i="0" u="none" strike="noStrike" cap="none">
                <a:solidFill>
                  <a:srgbClr val="000000"/>
                </a:solidFill>
                <a:latin typeface="Corbel"/>
                <a:ea typeface="Corbel"/>
                <a:cs typeface="Corbel"/>
                <a:sym typeface="Corbel"/>
              </a:rPr>
              <a:t>數位金融》                                                                                                                                             N</a:t>
            </a:r>
            <a:r>
              <a:rPr lang="zh-TW" sz="2000">
                <a:latin typeface="Corbel"/>
                <a:ea typeface="Corbel"/>
                <a:cs typeface="Corbel"/>
                <a:sym typeface="Corbel"/>
              </a:rPr>
              <a:t>YC</a:t>
            </a:r>
            <a:r>
              <a:rPr lang="zh-TW" sz="2000" b="0" i="0" u="none" strike="noStrike" cap="none">
                <a:solidFill>
                  <a:srgbClr val="000000"/>
                </a:solidFill>
                <a:latin typeface="Corbel"/>
                <a:ea typeface="Corbel"/>
                <a:cs typeface="Corbel"/>
                <a:sym typeface="Corbel"/>
              </a:rPr>
              <a:t>U.IIM.IEBI Lab</a:t>
            </a:r>
            <a:endParaRPr sz="2000" b="0" i="0" u="none" strike="noStrike" cap="none">
              <a:solidFill>
                <a:srgbClr val="000000"/>
              </a:solidFill>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電商金融特性</a:t>
            </a:r>
            <a:endParaRPr/>
          </a:p>
        </p:txBody>
      </p:sp>
      <p:sp>
        <p:nvSpPr>
          <p:cNvPr id="257" name="Google Shape;257;p9"/>
          <p:cNvSpPr txBox="1">
            <a:spLocks noGrp="1"/>
          </p:cNvSpPr>
          <p:nvPr>
            <p:ph type="body" idx="1"/>
          </p:nvPr>
        </p:nvSpPr>
        <p:spPr>
          <a:xfrm>
            <a:off x="612056" y="1465986"/>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高效率配置資源，降低服務成本</a:t>
            </a:r>
            <a:endParaRPr/>
          </a:p>
          <a:p>
            <a:pPr marL="685800" lvl="1" indent="-228600" algn="l" rtl="0">
              <a:lnSpc>
                <a:spcPct val="100000"/>
              </a:lnSpc>
              <a:spcBef>
                <a:spcPts val="500"/>
              </a:spcBef>
              <a:spcAft>
                <a:spcPts val="0"/>
              </a:spcAft>
              <a:buClr>
                <a:schemeClr val="dk1"/>
              </a:buClr>
              <a:buSzPts val="2400"/>
              <a:buChar char="•"/>
            </a:pPr>
            <a:r>
              <a:rPr lang="zh-TW"/>
              <a:t>不具實體據點，能大大降低服務成本</a:t>
            </a:r>
            <a:endParaRPr/>
          </a:p>
          <a:p>
            <a:pPr marL="685800" lvl="1" indent="-228600" algn="l" rtl="0">
              <a:lnSpc>
                <a:spcPct val="100000"/>
              </a:lnSpc>
              <a:spcBef>
                <a:spcPts val="500"/>
              </a:spcBef>
              <a:spcAft>
                <a:spcPts val="0"/>
              </a:spcAft>
              <a:buClr>
                <a:schemeClr val="dk1"/>
              </a:buClr>
              <a:buSzPts val="2400"/>
              <a:buChar char="•"/>
            </a:pPr>
            <a:r>
              <a:rPr lang="zh-TW"/>
              <a:t>利用大數據分析對交易訊息、信用紀錄等自動分析，提高信貸審查效率</a:t>
            </a:r>
            <a:endParaRPr/>
          </a:p>
          <a:p>
            <a:pPr marL="228600" lvl="0" indent="-228600" algn="l" rtl="0">
              <a:lnSpc>
                <a:spcPct val="100000"/>
              </a:lnSpc>
              <a:spcBef>
                <a:spcPts val="1000"/>
              </a:spcBef>
              <a:spcAft>
                <a:spcPts val="0"/>
              </a:spcAft>
              <a:buClr>
                <a:schemeClr val="dk1"/>
              </a:buClr>
              <a:buSzPts val="2600"/>
              <a:buChar char="•"/>
            </a:pPr>
            <a:r>
              <a:rPr lang="zh-TW"/>
              <a:t>數據資訊共用，減少信用風險</a:t>
            </a:r>
            <a:endParaRPr/>
          </a:p>
          <a:p>
            <a:pPr marL="685800" lvl="1" indent="-228600" algn="l" rtl="0">
              <a:lnSpc>
                <a:spcPct val="100000"/>
              </a:lnSpc>
              <a:spcBef>
                <a:spcPts val="500"/>
              </a:spcBef>
              <a:spcAft>
                <a:spcPts val="0"/>
              </a:spcAft>
              <a:buClr>
                <a:schemeClr val="dk1"/>
              </a:buClr>
              <a:buSzPts val="2400"/>
              <a:buChar char="•"/>
            </a:pPr>
            <a:r>
              <a:rPr lang="zh-TW"/>
              <a:t>傳統金融模式，銀行難以獲得中小企業完整的資訊，存在資訊不對稱問題</a:t>
            </a:r>
            <a:endParaRPr/>
          </a:p>
          <a:p>
            <a:pPr marL="685800" lvl="1" indent="-228600" algn="l" rtl="0">
              <a:lnSpc>
                <a:spcPct val="100000"/>
              </a:lnSpc>
              <a:spcBef>
                <a:spcPts val="500"/>
              </a:spcBef>
              <a:spcAft>
                <a:spcPts val="0"/>
              </a:spcAft>
              <a:buClr>
                <a:schemeClr val="dk1"/>
              </a:buClr>
              <a:buSzPts val="2400"/>
              <a:buChar char="•"/>
            </a:pPr>
            <a:r>
              <a:rPr lang="zh-TW"/>
              <a:t>容易從電商平台獲取交易雙方各類資訊，能夠監控資金流，降低信用風險</a:t>
            </a:r>
            <a:endParaRPr/>
          </a:p>
          <a:p>
            <a:pPr marL="228600" lvl="0" indent="-228600" algn="l" rtl="0">
              <a:lnSpc>
                <a:spcPct val="100000"/>
              </a:lnSpc>
              <a:spcBef>
                <a:spcPts val="1000"/>
              </a:spcBef>
              <a:spcAft>
                <a:spcPts val="0"/>
              </a:spcAft>
              <a:buClr>
                <a:schemeClr val="dk1"/>
              </a:buClr>
              <a:buSzPts val="2600"/>
              <a:buChar char="•"/>
            </a:pPr>
            <a:r>
              <a:rPr lang="zh-TW"/>
              <a:t>交易方便快捷，提升用戶體驗</a:t>
            </a:r>
            <a:endParaRPr/>
          </a:p>
          <a:p>
            <a:pPr marL="685800" lvl="1" indent="-228600" algn="l" rtl="0">
              <a:lnSpc>
                <a:spcPct val="100000"/>
              </a:lnSpc>
              <a:spcBef>
                <a:spcPts val="500"/>
              </a:spcBef>
              <a:spcAft>
                <a:spcPts val="0"/>
              </a:spcAft>
              <a:buClr>
                <a:schemeClr val="dk1"/>
              </a:buClr>
              <a:buSzPts val="2400"/>
              <a:buChar char="•"/>
            </a:pPr>
            <a:r>
              <a:rPr lang="zh-TW"/>
              <a:t>電商平台可幫助用戶完成資訊辨別、匹配、定價和交易，提高服務效率</a:t>
            </a:r>
            <a:endParaRPr/>
          </a:p>
          <a:p>
            <a:pPr marL="685800" lvl="1" indent="-228600" algn="l" rtl="0">
              <a:lnSpc>
                <a:spcPct val="100000"/>
              </a:lnSpc>
              <a:spcBef>
                <a:spcPts val="500"/>
              </a:spcBef>
              <a:spcAft>
                <a:spcPts val="0"/>
              </a:spcAft>
              <a:buClr>
                <a:schemeClr val="dk1"/>
              </a:buClr>
              <a:buSzPts val="2400"/>
              <a:buChar char="•"/>
            </a:pPr>
            <a:r>
              <a:rPr lang="zh-TW"/>
              <a:t>智慧行動裝置的普及，體現電商金融的優勢</a:t>
            </a:r>
            <a:endParaRPr/>
          </a:p>
          <a:p>
            <a:pPr marL="228600" lvl="0" indent="-63500" algn="l" rtl="0">
              <a:lnSpc>
                <a:spcPct val="100000"/>
              </a:lnSpc>
              <a:spcBef>
                <a:spcPts val="1000"/>
              </a:spcBef>
              <a:spcAft>
                <a:spcPts val="0"/>
              </a:spcAft>
              <a:buClr>
                <a:schemeClr val="dk1"/>
              </a:buClr>
              <a:buSzPts val="2600"/>
              <a:buNone/>
            </a:pPr>
            <a:endParaRPr/>
          </a:p>
        </p:txBody>
      </p:sp>
      <p:sp>
        <p:nvSpPr>
          <p:cNvPr id="258" name="Google Shape;258;p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10</a:t>
            </a:fld>
            <a:endParaRPr/>
          </a:p>
        </p:txBody>
      </p:sp>
      <p:grpSp>
        <p:nvGrpSpPr>
          <p:cNvPr id="259" name="Google Shape;259;p9"/>
          <p:cNvGrpSpPr/>
          <p:nvPr/>
        </p:nvGrpSpPr>
        <p:grpSpPr>
          <a:xfrm>
            <a:off x="1488" y="-12459"/>
            <a:ext cx="12189023" cy="377586"/>
            <a:chOff x="1488" y="0"/>
            <a:chExt cx="12189023" cy="377586"/>
          </a:xfrm>
        </p:grpSpPr>
        <p:sp>
          <p:nvSpPr>
            <p:cNvPr id="260" name="Google Shape;260;p9"/>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262" name="Google Shape;262;p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264" name="Google Shape;264;p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266" name="Google Shape;266;p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268" name="Google Shape;268;p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sp>
        <p:nvSpPr>
          <p:cNvPr id="270" name="Google Shape;270;p9"/>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電商金融 VS 傳統金融</a:t>
            </a:r>
            <a:endParaRPr/>
          </a:p>
        </p:txBody>
      </p:sp>
      <p:sp>
        <p:nvSpPr>
          <p:cNvPr id="276" name="Google Shape;276;p1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11</a:t>
            </a:fld>
            <a:endParaRPr/>
          </a:p>
        </p:txBody>
      </p:sp>
      <p:grpSp>
        <p:nvGrpSpPr>
          <p:cNvPr id="277" name="Google Shape;277;p10"/>
          <p:cNvGrpSpPr/>
          <p:nvPr/>
        </p:nvGrpSpPr>
        <p:grpSpPr>
          <a:xfrm>
            <a:off x="1488" y="-12459"/>
            <a:ext cx="12189023" cy="377586"/>
            <a:chOff x="1488" y="0"/>
            <a:chExt cx="12189023" cy="377586"/>
          </a:xfrm>
        </p:grpSpPr>
        <p:sp>
          <p:nvSpPr>
            <p:cNvPr id="278" name="Google Shape;278;p10"/>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280" name="Google Shape;280;p1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282" name="Google Shape;282;p1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284" name="Google Shape;284;p1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286" name="Google Shape;286;p1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graphicFrame>
        <p:nvGraphicFramePr>
          <p:cNvPr id="288" name="Google Shape;288;p10"/>
          <p:cNvGraphicFramePr/>
          <p:nvPr/>
        </p:nvGraphicFramePr>
        <p:xfrm>
          <a:off x="612058" y="1630679"/>
          <a:ext cx="11002300" cy="3940600"/>
        </p:xfrm>
        <a:graphic>
          <a:graphicData uri="http://schemas.openxmlformats.org/drawingml/2006/table">
            <a:tbl>
              <a:tblPr firstRow="1" bandRow="1">
                <a:noFill/>
                <a:tableStyleId>{2C9CA13B-AF85-49F9-B527-F6245DE20451}</a:tableStyleId>
              </a:tblPr>
              <a:tblGrid>
                <a:gridCol w="2782075">
                  <a:extLst>
                    <a:ext uri="{9D8B030D-6E8A-4147-A177-3AD203B41FA5}">
                      <a16:colId xmlns:a16="http://schemas.microsoft.com/office/drawing/2014/main" val="20000"/>
                    </a:ext>
                  </a:extLst>
                </a:gridCol>
                <a:gridCol w="3967575">
                  <a:extLst>
                    <a:ext uri="{9D8B030D-6E8A-4147-A177-3AD203B41FA5}">
                      <a16:colId xmlns:a16="http://schemas.microsoft.com/office/drawing/2014/main" val="20001"/>
                    </a:ext>
                  </a:extLst>
                </a:gridCol>
                <a:gridCol w="4252650">
                  <a:extLst>
                    <a:ext uri="{9D8B030D-6E8A-4147-A177-3AD203B41FA5}">
                      <a16:colId xmlns:a16="http://schemas.microsoft.com/office/drawing/2014/main" val="20002"/>
                    </a:ext>
                  </a:extLst>
                </a:gridCol>
              </a:tblGrid>
              <a:tr h="539925">
                <a:tc>
                  <a:txBody>
                    <a:bodyPr/>
                    <a:lstStyle/>
                    <a:p>
                      <a:pPr marL="0" marR="0" lvl="0" indent="0" algn="ctr" rtl="0">
                        <a:spcBef>
                          <a:spcPts val="0"/>
                        </a:spcBef>
                        <a:spcAft>
                          <a:spcPts val="0"/>
                        </a:spcAft>
                        <a:buNone/>
                      </a:pPr>
                      <a:r>
                        <a:rPr lang="zh-TW" sz="2000" u="none" strike="noStrike" cap="none"/>
                        <a:t>項目</a:t>
                      </a:r>
                      <a:endParaRPr/>
                    </a:p>
                  </a:txBody>
                  <a:tcPr marL="91450" marR="91450" marT="45725" marB="45725" anchor="ctr"/>
                </a:tc>
                <a:tc>
                  <a:txBody>
                    <a:bodyPr/>
                    <a:lstStyle/>
                    <a:p>
                      <a:pPr marL="0" marR="0" lvl="0" indent="0" algn="ctr" rtl="0">
                        <a:spcBef>
                          <a:spcPts val="0"/>
                        </a:spcBef>
                        <a:spcAft>
                          <a:spcPts val="0"/>
                        </a:spcAft>
                        <a:buNone/>
                      </a:pPr>
                      <a:r>
                        <a:rPr lang="zh-TW" sz="2000" u="none" strike="noStrike" cap="none"/>
                        <a:t>電商金融</a:t>
                      </a:r>
                      <a:endParaRPr/>
                    </a:p>
                  </a:txBody>
                  <a:tcPr marL="91450" marR="91450" marT="45725" marB="45725" anchor="ctr"/>
                </a:tc>
                <a:tc>
                  <a:txBody>
                    <a:bodyPr/>
                    <a:lstStyle/>
                    <a:p>
                      <a:pPr marL="0" marR="0" lvl="0" indent="0" algn="ctr" rtl="0">
                        <a:spcBef>
                          <a:spcPts val="0"/>
                        </a:spcBef>
                        <a:spcAft>
                          <a:spcPts val="0"/>
                        </a:spcAft>
                        <a:buNone/>
                      </a:pPr>
                      <a:r>
                        <a:rPr lang="zh-TW" sz="2000" u="none" strike="noStrike" cap="none"/>
                        <a:t>傳統金融</a:t>
                      </a:r>
                      <a:endParaRPr/>
                    </a:p>
                  </a:txBody>
                  <a:tcPr marL="91450" marR="91450" marT="45725" marB="45725" anchor="ctr"/>
                </a:tc>
                <a:extLst>
                  <a:ext uri="{0D108BD9-81ED-4DB2-BD59-A6C34878D82A}">
                    <a16:rowId xmlns:a16="http://schemas.microsoft.com/office/drawing/2014/main" val="10000"/>
                  </a:ext>
                </a:extLst>
              </a:tr>
              <a:tr h="701050">
                <a:tc>
                  <a:txBody>
                    <a:bodyPr/>
                    <a:lstStyle/>
                    <a:p>
                      <a:pPr marL="0" marR="0" lvl="0" indent="0" algn="ctr" rtl="0">
                        <a:spcBef>
                          <a:spcPts val="0"/>
                        </a:spcBef>
                        <a:spcAft>
                          <a:spcPts val="0"/>
                        </a:spcAft>
                        <a:buNone/>
                      </a:pPr>
                      <a:r>
                        <a:rPr lang="zh-TW" sz="2000" u="none" strike="noStrike" cap="none"/>
                        <a:t>服務方式</a:t>
                      </a:r>
                      <a:endParaRPr/>
                    </a:p>
                  </a:txBody>
                  <a:tcPr marL="91450" marR="91450" marT="45725" marB="45725" anchor="ctr"/>
                </a:tc>
                <a:tc>
                  <a:txBody>
                    <a:bodyPr/>
                    <a:lstStyle/>
                    <a:p>
                      <a:pPr marL="0" marR="0" lvl="0" indent="0" algn="l" rtl="0">
                        <a:spcBef>
                          <a:spcPts val="0"/>
                        </a:spcBef>
                        <a:spcAft>
                          <a:spcPts val="0"/>
                        </a:spcAft>
                        <a:buNone/>
                      </a:pPr>
                      <a:r>
                        <a:rPr lang="zh-TW" sz="2000" u="none" strike="noStrike" cap="none"/>
                        <a:t>電商生態圈內完整的閉鎖循環</a:t>
                      </a:r>
                      <a:endParaRPr/>
                    </a:p>
                  </a:txBody>
                  <a:tcPr marL="91450" marR="91450" marT="45725" marB="45725" anchor="ctr"/>
                </a:tc>
                <a:tc>
                  <a:txBody>
                    <a:bodyPr/>
                    <a:lstStyle/>
                    <a:p>
                      <a:pPr marL="0" marR="0" lvl="0" indent="0" algn="l" rtl="0">
                        <a:spcBef>
                          <a:spcPts val="0"/>
                        </a:spcBef>
                        <a:spcAft>
                          <a:spcPts val="0"/>
                        </a:spcAft>
                        <a:buNone/>
                      </a:pPr>
                      <a:r>
                        <a:rPr lang="zh-TW" sz="2000"/>
                        <a:t>獨立的產品與服務，關聯性薄弱</a:t>
                      </a:r>
                      <a:endParaRPr/>
                    </a:p>
                  </a:txBody>
                  <a:tcPr marL="91450" marR="91450" marT="45725" marB="45725" anchor="ctr"/>
                </a:tc>
                <a:extLst>
                  <a:ext uri="{0D108BD9-81ED-4DB2-BD59-A6C34878D82A}">
                    <a16:rowId xmlns:a16="http://schemas.microsoft.com/office/drawing/2014/main" val="10001"/>
                  </a:ext>
                </a:extLst>
              </a:tr>
              <a:tr h="539925">
                <a:tc>
                  <a:txBody>
                    <a:bodyPr/>
                    <a:lstStyle/>
                    <a:p>
                      <a:pPr marL="0" marR="0" lvl="0" indent="0" algn="ctr" rtl="0">
                        <a:spcBef>
                          <a:spcPts val="0"/>
                        </a:spcBef>
                        <a:spcAft>
                          <a:spcPts val="0"/>
                        </a:spcAft>
                        <a:buNone/>
                      </a:pPr>
                      <a:r>
                        <a:rPr lang="zh-TW" sz="2000"/>
                        <a:t>服務場所</a:t>
                      </a:r>
                      <a:endParaRPr/>
                    </a:p>
                  </a:txBody>
                  <a:tcPr marL="91450" marR="91450" marT="45725" marB="45725" anchor="ctr"/>
                </a:tc>
                <a:tc>
                  <a:txBody>
                    <a:bodyPr/>
                    <a:lstStyle/>
                    <a:p>
                      <a:pPr marL="0" marR="0" lvl="0" indent="0" algn="l" rtl="0">
                        <a:spcBef>
                          <a:spcPts val="0"/>
                        </a:spcBef>
                        <a:spcAft>
                          <a:spcPts val="0"/>
                        </a:spcAft>
                        <a:buNone/>
                      </a:pPr>
                      <a:r>
                        <a:rPr lang="zh-TW" sz="2000"/>
                        <a:t>網路平臺與行動裝置</a:t>
                      </a:r>
                      <a:endParaRPr/>
                    </a:p>
                  </a:txBody>
                  <a:tcPr marL="91450" marR="91450" marT="45725" marB="45725" anchor="ctr"/>
                </a:tc>
                <a:tc>
                  <a:txBody>
                    <a:bodyPr/>
                    <a:lstStyle/>
                    <a:p>
                      <a:pPr marL="0" marR="0" lvl="0" indent="0" algn="l" rtl="0">
                        <a:spcBef>
                          <a:spcPts val="0"/>
                        </a:spcBef>
                        <a:spcAft>
                          <a:spcPts val="0"/>
                        </a:spcAft>
                        <a:buNone/>
                      </a:pPr>
                      <a:r>
                        <a:rPr lang="zh-TW" sz="2000"/>
                        <a:t>有限的實體空間</a:t>
                      </a:r>
                      <a:endParaRPr/>
                    </a:p>
                  </a:txBody>
                  <a:tcPr marL="91450" marR="91450" marT="45725" marB="45725" anchor="ctr"/>
                </a:tc>
                <a:extLst>
                  <a:ext uri="{0D108BD9-81ED-4DB2-BD59-A6C34878D82A}">
                    <a16:rowId xmlns:a16="http://schemas.microsoft.com/office/drawing/2014/main" val="10002"/>
                  </a:ext>
                </a:extLst>
              </a:tr>
              <a:tr h="539925">
                <a:tc>
                  <a:txBody>
                    <a:bodyPr/>
                    <a:lstStyle/>
                    <a:p>
                      <a:pPr marL="0" marR="0" lvl="0" indent="0" algn="ctr" rtl="0">
                        <a:spcBef>
                          <a:spcPts val="0"/>
                        </a:spcBef>
                        <a:spcAft>
                          <a:spcPts val="0"/>
                        </a:spcAft>
                        <a:buNone/>
                      </a:pPr>
                      <a:r>
                        <a:rPr lang="zh-TW" sz="2000"/>
                        <a:t>服務時間</a:t>
                      </a:r>
                      <a:endParaRPr/>
                    </a:p>
                  </a:txBody>
                  <a:tcPr marL="91450" marR="91450" marT="45725" marB="45725" anchor="ctr"/>
                </a:tc>
                <a:tc>
                  <a:txBody>
                    <a:bodyPr/>
                    <a:lstStyle/>
                    <a:p>
                      <a:pPr marL="0" marR="0" lvl="0" indent="0" algn="l" rtl="0">
                        <a:spcBef>
                          <a:spcPts val="0"/>
                        </a:spcBef>
                        <a:spcAft>
                          <a:spcPts val="0"/>
                        </a:spcAft>
                        <a:buNone/>
                      </a:pPr>
                      <a:r>
                        <a:rPr lang="zh-TW" sz="2000"/>
                        <a:t>無時間限制</a:t>
                      </a:r>
                      <a:endParaRPr/>
                    </a:p>
                  </a:txBody>
                  <a:tcPr marL="91450" marR="91450" marT="45725" marB="45725" anchor="ctr"/>
                </a:tc>
                <a:tc>
                  <a:txBody>
                    <a:bodyPr/>
                    <a:lstStyle/>
                    <a:p>
                      <a:pPr marL="0" marR="0" lvl="0" indent="0" algn="l" rtl="0">
                        <a:spcBef>
                          <a:spcPts val="0"/>
                        </a:spcBef>
                        <a:spcAft>
                          <a:spcPts val="0"/>
                        </a:spcAft>
                        <a:buNone/>
                      </a:pPr>
                      <a:r>
                        <a:rPr lang="zh-TW" sz="2000"/>
                        <a:t>受限於平日上班時間</a:t>
                      </a:r>
                      <a:endParaRPr/>
                    </a:p>
                  </a:txBody>
                  <a:tcPr marL="91450" marR="91450" marT="45725" marB="45725" anchor="ctr"/>
                </a:tc>
                <a:extLst>
                  <a:ext uri="{0D108BD9-81ED-4DB2-BD59-A6C34878D82A}">
                    <a16:rowId xmlns:a16="http://schemas.microsoft.com/office/drawing/2014/main" val="10003"/>
                  </a:ext>
                </a:extLst>
              </a:tr>
              <a:tr h="539925">
                <a:tc>
                  <a:txBody>
                    <a:bodyPr/>
                    <a:lstStyle/>
                    <a:p>
                      <a:pPr marL="0" marR="0" lvl="0" indent="0" algn="ctr" rtl="0">
                        <a:spcBef>
                          <a:spcPts val="0"/>
                        </a:spcBef>
                        <a:spcAft>
                          <a:spcPts val="0"/>
                        </a:spcAft>
                        <a:buNone/>
                      </a:pPr>
                      <a:r>
                        <a:rPr lang="zh-TW" sz="2000"/>
                        <a:t>行銷方式</a:t>
                      </a:r>
                      <a:endParaRPr/>
                    </a:p>
                  </a:txBody>
                  <a:tcPr marL="91450" marR="91450" marT="45725" marB="45725" anchor="ctr"/>
                </a:tc>
                <a:tc>
                  <a:txBody>
                    <a:bodyPr/>
                    <a:lstStyle/>
                    <a:p>
                      <a:pPr marL="0" marR="0" lvl="0" indent="0" algn="l" rtl="0">
                        <a:spcBef>
                          <a:spcPts val="0"/>
                        </a:spcBef>
                        <a:spcAft>
                          <a:spcPts val="0"/>
                        </a:spcAft>
                        <a:buNone/>
                      </a:pPr>
                      <a:r>
                        <a:rPr lang="zh-TW" sz="2000"/>
                        <a:t>多樣的管道可行銷</a:t>
                      </a:r>
                      <a:endParaRPr/>
                    </a:p>
                  </a:txBody>
                  <a:tcPr marL="91450" marR="91450" marT="45725" marB="45725" anchor="ctr"/>
                </a:tc>
                <a:tc>
                  <a:txBody>
                    <a:bodyPr/>
                    <a:lstStyle/>
                    <a:p>
                      <a:pPr marL="0" marR="0" lvl="0" indent="0" algn="l" rtl="0">
                        <a:spcBef>
                          <a:spcPts val="0"/>
                        </a:spcBef>
                        <a:spcAft>
                          <a:spcPts val="0"/>
                        </a:spcAft>
                        <a:buNone/>
                      </a:pPr>
                      <a:r>
                        <a:rPr lang="zh-TW" sz="2000"/>
                        <a:t>限制於面對面的行銷</a:t>
                      </a:r>
                      <a:endParaRPr/>
                    </a:p>
                  </a:txBody>
                  <a:tcPr marL="91450" marR="91450" marT="45725" marB="45725" anchor="ctr"/>
                </a:tc>
                <a:extLst>
                  <a:ext uri="{0D108BD9-81ED-4DB2-BD59-A6C34878D82A}">
                    <a16:rowId xmlns:a16="http://schemas.microsoft.com/office/drawing/2014/main" val="10004"/>
                  </a:ext>
                </a:extLst>
              </a:tr>
              <a:tr h="539925">
                <a:tc>
                  <a:txBody>
                    <a:bodyPr/>
                    <a:lstStyle/>
                    <a:p>
                      <a:pPr marL="0" marR="0" lvl="0" indent="0" algn="ctr" rtl="0">
                        <a:spcBef>
                          <a:spcPts val="0"/>
                        </a:spcBef>
                        <a:spcAft>
                          <a:spcPts val="0"/>
                        </a:spcAft>
                        <a:buNone/>
                      </a:pPr>
                      <a:r>
                        <a:rPr lang="zh-TW" sz="2000"/>
                        <a:t>媒介</a:t>
                      </a:r>
                      <a:endParaRPr/>
                    </a:p>
                  </a:txBody>
                  <a:tcPr marL="91450" marR="91450" marT="45725" marB="45725" anchor="ctr"/>
                </a:tc>
                <a:tc>
                  <a:txBody>
                    <a:bodyPr/>
                    <a:lstStyle/>
                    <a:p>
                      <a:pPr marL="0" marR="0" lvl="0" indent="0" algn="l" rtl="0">
                        <a:spcBef>
                          <a:spcPts val="0"/>
                        </a:spcBef>
                        <a:spcAft>
                          <a:spcPts val="0"/>
                        </a:spcAft>
                        <a:buNone/>
                      </a:pPr>
                      <a:r>
                        <a:rPr lang="zh-TW" sz="2000"/>
                        <a:t>穩健的電商平臺</a:t>
                      </a:r>
                      <a:endParaRPr/>
                    </a:p>
                  </a:txBody>
                  <a:tcPr marL="91450" marR="91450" marT="45725" marB="45725" anchor="ctr"/>
                </a:tc>
                <a:tc>
                  <a:txBody>
                    <a:bodyPr/>
                    <a:lstStyle/>
                    <a:p>
                      <a:pPr marL="0" marR="0" lvl="0" indent="0" algn="l" rtl="0">
                        <a:spcBef>
                          <a:spcPts val="0"/>
                        </a:spcBef>
                        <a:spcAft>
                          <a:spcPts val="0"/>
                        </a:spcAft>
                        <a:buNone/>
                      </a:pPr>
                      <a:r>
                        <a:rPr lang="zh-TW" sz="2000"/>
                        <a:t>傳統的金融機構</a:t>
                      </a:r>
                      <a:endParaRPr/>
                    </a:p>
                  </a:txBody>
                  <a:tcPr marL="91450" marR="91450" marT="45725" marB="45725" anchor="ctr"/>
                </a:tc>
                <a:extLst>
                  <a:ext uri="{0D108BD9-81ED-4DB2-BD59-A6C34878D82A}">
                    <a16:rowId xmlns:a16="http://schemas.microsoft.com/office/drawing/2014/main" val="10005"/>
                  </a:ext>
                </a:extLst>
              </a:tr>
              <a:tr h="539925">
                <a:tc>
                  <a:txBody>
                    <a:bodyPr/>
                    <a:lstStyle/>
                    <a:p>
                      <a:pPr marL="0" marR="0" lvl="0" indent="0" algn="ctr" rtl="0">
                        <a:spcBef>
                          <a:spcPts val="0"/>
                        </a:spcBef>
                        <a:spcAft>
                          <a:spcPts val="0"/>
                        </a:spcAft>
                        <a:buNone/>
                      </a:pPr>
                      <a:r>
                        <a:rPr lang="zh-TW" sz="2000"/>
                        <a:t>資訊傳遞</a:t>
                      </a:r>
                      <a:endParaRPr/>
                    </a:p>
                  </a:txBody>
                  <a:tcPr marL="91450" marR="91450" marT="45725" marB="45725" anchor="ctr"/>
                </a:tc>
                <a:tc>
                  <a:txBody>
                    <a:bodyPr/>
                    <a:lstStyle/>
                    <a:p>
                      <a:pPr marL="0" marR="0" lvl="0" indent="0" algn="l" rtl="0">
                        <a:spcBef>
                          <a:spcPts val="0"/>
                        </a:spcBef>
                        <a:spcAft>
                          <a:spcPts val="0"/>
                        </a:spcAft>
                        <a:buNone/>
                      </a:pPr>
                      <a:r>
                        <a:rPr lang="zh-TW" sz="2000"/>
                        <a:t>只要有網路時即可服務</a:t>
                      </a:r>
                      <a:endParaRPr/>
                    </a:p>
                  </a:txBody>
                  <a:tcPr marL="91450" marR="91450" marT="45725" marB="45725" anchor="ctr"/>
                </a:tc>
                <a:tc>
                  <a:txBody>
                    <a:bodyPr/>
                    <a:lstStyle/>
                    <a:p>
                      <a:pPr marL="0" marR="0" lvl="0" indent="0" algn="l" rtl="0">
                        <a:spcBef>
                          <a:spcPts val="0"/>
                        </a:spcBef>
                        <a:spcAft>
                          <a:spcPts val="0"/>
                        </a:spcAft>
                        <a:buNone/>
                      </a:pPr>
                      <a:r>
                        <a:rPr lang="zh-TW" sz="2000"/>
                        <a:t>只有在金融機構時可以傳遞</a:t>
                      </a:r>
                      <a:endParaRPr/>
                    </a:p>
                  </a:txBody>
                  <a:tcPr marL="91450" marR="91450" marT="45725" marB="45725" anchor="ctr"/>
                </a:tc>
                <a:extLst>
                  <a:ext uri="{0D108BD9-81ED-4DB2-BD59-A6C34878D82A}">
                    <a16:rowId xmlns:a16="http://schemas.microsoft.com/office/drawing/2014/main" val="10006"/>
                  </a:ext>
                </a:extLst>
              </a:tr>
            </a:tbl>
          </a:graphicData>
        </a:graphic>
      </p:graphicFrame>
      <p:sp>
        <p:nvSpPr>
          <p:cNvPr id="289" name="Google Shape;289;p10"/>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12</a:t>
            </a:fld>
            <a:endParaRPr/>
          </a:p>
        </p:txBody>
      </p:sp>
      <p:sp>
        <p:nvSpPr>
          <p:cNvPr id="295" name="Google Shape;295;p1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電商金融發展歷程三部曲</a:t>
            </a:r>
            <a:endParaRPr/>
          </a:p>
        </p:txBody>
      </p:sp>
      <p:grpSp>
        <p:nvGrpSpPr>
          <p:cNvPr id="296" name="Google Shape;296;p11"/>
          <p:cNvGrpSpPr/>
          <p:nvPr/>
        </p:nvGrpSpPr>
        <p:grpSpPr>
          <a:xfrm>
            <a:off x="1608860" y="1854093"/>
            <a:ext cx="10379249" cy="4250355"/>
            <a:chOff x="2026355" y="1709761"/>
            <a:chExt cx="9770904" cy="4250355"/>
          </a:xfrm>
        </p:grpSpPr>
        <p:sp>
          <p:nvSpPr>
            <p:cNvPr id="297" name="Google Shape;297;p11"/>
            <p:cNvSpPr/>
            <p:nvPr/>
          </p:nvSpPr>
          <p:spPr>
            <a:xfrm>
              <a:off x="5830209" y="3274606"/>
              <a:ext cx="320844" cy="880222"/>
            </a:xfrm>
            <a:prstGeom prst="rect">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98" name="Google Shape;298;p11"/>
            <p:cNvSpPr txBox="1"/>
            <p:nvPr/>
          </p:nvSpPr>
          <p:spPr>
            <a:xfrm>
              <a:off x="5048294" y="1709761"/>
              <a:ext cx="2636412" cy="147732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第二部分：</a:t>
              </a:r>
              <a:endParaRPr sz="2000" b="0" i="0" u="none" strike="noStrike" cap="none">
                <a:solidFill>
                  <a:schemeClr val="dk1"/>
                </a:solidFill>
                <a:latin typeface="Corbel"/>
                <a:ea typeface="Corbel"/>
                <a:cs typeface="Corbel"/>
                <a:sym typeface="Corbel"/>
              </a:endParaRPr>
            </a:p>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開始提供各種</a:t>
              </a:r>
              <a:r>
                <a:rPr lang="zh-TW" sz="2000" b="1" i="0" u="none" strike="noStrike" cap="none">
                  <a:solidFill>
                    <a:schemeClr val="dk1"/>
                  </a:solidFill>
                  <a:latin typeface="Corbel"/>
                  <a:ea typeface="Corbel"/>
                  <a:cs typeface="Corbel"/>
                  <a:sym typeface="Corbel"/>
                </a:rPr>
                <a:t>借貸</a:t>
              </a:r>
              <a:r>
                <a:rPr lang="zh-TW" sz="2000" b="0" i="0" u="none" strike="noStrike" cap="none">
                  <a:solidFill>
                    <a:schemeClr val="dk1"/>
                  </a:solidFill>
                  <a:latin typeface="Corbel"/>
                  <a:ea typeface="Corbel"/>
                  <a:cs typeface="Corbel"/>
                  <a:sym typeface="Corbel"/>
                </a:rPr>
                <a:t>業務與</a:t>
              </a:r>
              <a:r>
                <a:rPr lang="zh-TW" sz="2000" b="1" i="0" u="none" strike="noStrike" cap="none">
                  <a:solidFill>
                    <a:schemeClr val="dk1"/>
                  </a:solidFill>
                  <a:latin typeface="Corbel"/>
                  <a:ea typeface="Corbel"/>
                  <a:cs typeface="Corbel"/>
                  <a:sym typeface="Corbel"/>
                </a:rPr>
                <a:t>投資</a:t>
              </a:r>
              <a:r>
                <a:rPr lang="zh-TW" sz="2000" b="0" i="0" u="none" strike="noStrike" cap="none">
                  <a:solidFill>
                    <a:schemeClr val="dk1"/>
                  </a:solidFill>
                  <a:latin typeface="Corbel"/>
                  <a:ea typeface="Corbel"/>
                  <a:cs typeface="Corbel"/>
                  <a:sym typeface="Corbel"/>
                </a:rPr>
                <a:t>業務</a:t>
              </a:r>
              <a:endParaRPr/>
            </a:p>
          </p:txBody>
        </p:sp>
        <p:sp>
          <p:nvSpPr>
            <p:cNvPr id="299" name="Google Shape;299;p11"/>
            <p:cNvSpPr/>
            <p:nvPr/>
          </p:nvSpPr>
          <p:spPr>
            <a:xfrm rot="-5400000">
              <a:off x="6533532" y="-1202418"/>
              <a:ext cx="791287" cy="9736167"/>
            </a:xfrm>
            <a:prstGeom prst="downArrow">
              <a:avLst>
                <a:gd name="adj1" fmla="val 50000"/>
                <a:gd name="adj2" fmla="val 50000"/>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300" name="Google Shape;300;p11"/>
            <p:cNvPicPr preferRelativeResize="0"/>
            <p:nvPr/>
          </p:nvPicPr>
          <p:blipFill rotWithShape="1">
            <a:blip r:embed="rId3">
              <a:alphaModFix/>
            </a:blip>
            <a:srcRect l="-384" t="27267" r="383" b="9550"/>
            <a:stretch/>
          </p:blipFill>
          <p:spPr>
            <a:xfrm>
              <a:off x="8496515" y="4343037"/>
              <a:ext cx="1746218" cy="1002277"/>
            </a:xfrm>
            <a:prstGeom prst="rect">
              <a:avLst/>
            </a:prstGeom>
            <a:noFill/>
            <a:ln>
              <a:noFill/>
            </a:ln>
          </p:spPr>
        </p:pic>
        <p:sp>
          <p:nvSpPr>
            <p:cNvPr id="301" name="Google Shape;301;p11"/>
            <p:cNvSpPr txBox="1"/>
            <p:nvPr/>
          </p:nvSpPr>
          <p:spPr>
            <a:xfrm>
              <a:off x="2026355" y="1730536"/>
              <a:ext cx="2378896" cy="147732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第一部分：</a:t>
              </a:r>
              <a:endParaRPr sz="2000" b="0" i="0" u="none" strike="noStrike" cap="none">
                <a:solidFill>
                  <a:schemeClr val="dk1"/>
                </a:solidFill>
                <a:latin typeface="Corbel"/>
                <a:ea typeface="Corbel"/>
                <a:cs typeface="Corbel"/>
                <a:sym typeface="Corbel"/>
              </a:endParaRPr>
            </a:p>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電商進行</a:t>
              </a:r>
              <a:r>
                <a:rPr lang="zh-TW" sz="2000" b="1" i="0" u="none" strike="noStrike" cap="none">
                  <a:solidFill>
                    <a:schemeClr val="dk1"/>
                  </a:solidFill>
                  <a:latin typeface="Corbel"/>
                  <a:ea typeface="Corbel"/>
                  <a:cs typeface="Corbel"/>
                  <a:sym typeface="Corbel"/>
                </a:rPr>
                <a:t>金流的整合</a:t>
              </a:r>
              <a:r>
                <a:rPr lang="zh-TW" sz="2000" b="0" i="0" u="none" strike="noStrike" cap="none">
                  <a:solidFill>
                    <a:schemeClr val="dk1"/>
                  </a:solidFill>
                  <a:latin typeface="Corbel"/>
                  <a:ea typeface="Corbel"/>
                  <a:cs typeface="Corbel"/>
                  <a:sym typeface="Corbel"/>
                </a:rPr>
                <a:t>，使交易更流暢</a:t>
              </a:r>
              <a:endParaRPr sz="2000" b="0" i="0" u="none" strike="noStrike" cap="none">
                <a:solidFill>
                  <a:schemeClr val="dk1"/>
                </a:solidFill>
                <a:latin typeface="Corbel"/>
                <a:ea typeface="Corbel"/>
                <a:cs typeface="Corbel"/>
                <a:sym typeface="Corbel"/>
              </a:endParaRPr>
            </a:p>
          </p:txBody>
        </p:sp>
        <p:grpSp>
          <p:nvGrpSpPr>
            <p:cNvPr id="302" name="Google Shape;302;p11"/>
            <p:cNvGrpSpPr/>
            <p:nvPr/>
          </p:nvGrpSpPr>
          <p:grpSpPr>
            <a:xfrm>
              <a:off x="2164473" y="4343627"/>
              <a:ext cx="1574739" cy="1005229"/>
              <a:chOff x="1422810" y="2994237"/>
              <a:chExt cx="1619075" cy="1033531"/>
            </a:xfrm>
          </p:grpSpPr>
          <p:pic>
            <p:nvPicPr>
              <p:cNvPr id="303" name="Google Shape;303;p11"/>
              <p:cNvPicPr preferRelativeResize="0"/>
              <p:nvPr/>
            </p:nvPicPr>
            <p:blipFill rotWithShape="1">
              <a:blip r:embed="rId4">
                <a:alphaModFix/>
              </a:blip>
              <a:srcRect l="9817" t="7771" r="6892" b="54551"/>
              <a:stretch/>
            </p:blipFill>
            <p:spPr>
              <a:xfrm>
                <a:off x="1424783" y="3614671"/>
                <a:ext cx="1099210" cy="413097"/>
              </a:xfrm>
              <a:prstGeom prst="rect">
                <a:avLst/>
              </a:prstGeom>
              <a:noFill/>
              <a:ln>
                <a:noFill/>
              </a:ln>
            </p:spPr>
          </p:pic>
          <p:pic>
            <p:nvPicPr>
              <p:cNvPr id="304" name="Google Shape;304;p11"/>
              <p:cNvPicPr preferRelativeResize="0"/>
              <p:nvPr/>
            </p:nvPicPr>
            <p:blipFill rotWithShape="1">
              <a:blip r:embed="rId5">
                <a:alphaModFix/>
              </a:blip>
              <a:srcRect/>
              <a:stretch/>
            </p:blipFill>
            <p:spPr>
              <a:xfrm>
                <a:off x="1422810" y="2994237"/>
                <a:ext cx="1619075" cy="430674"/>
              </a:xfrm>
              <a:prstGeom prst="rect">
                <a:avLst/>
              </a:prstGeom>
              <a:noFill/>
              <a:ln>
                <a:noFill/>
              </a:ln>
            </p:spPr>
          </p:pic>
        </p:grpSp>
        <p:sp>
          <p:nvSpPr>
            <p:cNvPr id="305" name="Google Shape;305;p11"/>
            <p:cNvSpPr txBox="1"/>
            <p:nvPr/>
          </p:nvSpPr>
          <p:spPr>
            <a:xfrm>
              <a:off x="7843682" y="1709761"/>
              <a:ext cx="3148088" cy="193899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第三部分：</a:t>
              </a:r>
              <a:endParaRPr sz="2000" b="0" i="0" u="none" strike="noStrike" cap="none">
                <a:solidFill>
                  <a:schemeClr val="dk1"/>
                </a:solidFill>
                <a:latin typeface="Corbel"/>
                <a:ea typeface="Corbel"/>
                <a:cs typeface="Corbel"/>
                <a:sym typeface="Corbel"/>
              </a:endParaRPr>
            </a:p>
            <a:p>
              <a:pPr marL="0" marR="0" lvl="0" indent="0" algn="l" rtl="0">
                <a:lnSpc>
                  <a:spcPct val="150000"/>
                </a:lnSpc>
                <a:spcBef>
                  <a:spcPts val="0"/>
                </a:spcBef>
                <a:spcAft>
                  <a:spcPts val="0"/>
                </a:spcAft>
                <a:buNone/>
              </a:pPr>
              <a:r>
                <a:rPr lang="zh-TW" sz="2000" b="0" i="0" u="none" strike="noStrike" cap="none">
                  <a:solidFill>
                    <a:schemeClr val="dk1"/>
                  </a:solidFill>
                  <a:latin typeface="Corbel"/>
                  <a:ea typeface="Corbel"/>
                  <a:cs typeface="Corbel"/>
                  <a:sym typeface="Corbel"/>
                </a:rPr>
                <a:t>交易記錄產生有價值的訊息，形成</a:t>
              </a:r>
              <a:r>
                <a:rPr lang="zh-TW" sz="2000" b="1" i="0" u="none" strike="noStrike" cap="none">
                  <a:solidFill>
                    <a:schemeClr val="dk1"/>
                  </a:solidFill>
                  <a:latin typeface="Corbel"/>
                  <a:ea typeface="Corbel"/>
                  <a:cs typeface="Corbel"/>
                  <a:sym typeface="Corbel"/>
                </a:rPr>
                <a:t>信用評價</a:t>
              </a:r>
              <a:endParaRPr sz="2000" b="0" i="0" u="none" strike="noStrike" cap="none">
                <a:solidFill>
                  <a:schemeClr val="dk1"/>
                </a:solidFill>
                <a:latin typeface="Corbel"/>
                <a:ea typeface="Corbel"/>
                <a:cs typeface="Corbel"/>
                <a:sym typeface="Corbel"/>
              </a:endParaRPr>
            </a:p>
            <a:p>
              <a:pPr marL="0" marR="0" lvl="0" indent="0" algn="l" rtl="0">
                <a:lnSpc>
                  <a:spcPct val="150000"/>
                </a:lnSpc>
                <a:spcBef>
                  <a:spcPts val="0"/>
                </a:spcBef>
                <a:spcAft>
                  <a:spcPts val="0"/>
                </a:spcAft>
                <a:buNone/>
              </a:pPr>
              <a:endParaRPr sz="2000" b="0" i="0" u="none" strike="noStrike" cap="none">
                <a:solidFill>
                  <a:schemeClr val="dk1"/>
                </a:solidFill>
                <a:latin typeface="Corbel"/>
                <a:ea typeface="Corbel"/>
                <a:cs typeface="Corbel"/>
                <a:sym typeface="Corbel"/>
              </a:endParaRPr>
            </a:p>
          </p:txBody>
        </p:sp>
        <p:sp>
          <p:nvSpPr>
            <p:cNvPr id="306" name="Google Shape;306;p11"/>
            <p:cNvSpPr/>
            <p:nvPr/>
          </p:nvSpPr>
          <p:spPr>
            <a:xfrm>
              <a:off x="3028011" y="3183594"/>
              <a:ext cx="320844" cy="880222"/>
            </a:xfrm>
            <a:prstGeom prst="rect">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07" name="Google Shape;307;p11"/>
            <p:cNvSpPr/>
            <p:nvPr/>
          </p:nvSpPr>
          <p:spPr>
            <a:xfrm>
              <a:off x="9047727" y="3186101"/>
              <a:ext cx="320844" cy="880222"/>
            </a:xfrm>
            <a:prstGeom prst="rect">
              <a:avLst/>
            </a:prstGeom>
            <a:solidFill>
              <a:srgbClr val="FF99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308" name="Google Shape;308;p11"/>
            <p:cNvPicPr preferRelativeResize="0"/>
            <p:nvPr/>
          </p:nvPicPr>
          <p:blipFill rotWithShape="1">
            <a:blip r:embed="rId6">
              <a:alphaModFix/>
            </a:blip>
            <a:srcRect l="43717" t="74445" r="29604" b="2320"/>
            <a:stretch/>
          </p:blipFill>
          <p:spPr>
            <a:xfrm>
              <a:off x="5037666" y="4269235"/>
              <a:ext cx="2017656" cy="458596"/>
            </a:xfrm>
            <a:prstGeom prst="rect">
              <a:avLst/>
            </a:prstGeom>
            <a:noFill/>
            <a:ln>
              <a:noFill/>
            </a:ln>
          </p:spPr>
        </p:pic>
        <p:pic>
          <p:nvPicPr>
            <p:cNvPr id="309" name="Google Shape;309;p11"/>
            <p:cNvPicPr preferRelativeResize="0"/>
            <p:nvPr/>
          </p:nvPicPr>
          <p:blipFill rotWithShape="1">
            <a:blip r:embed="rId6">
              <a:alphaModFix/>
            </a:blip>
            <a:srcRect l="71156" t="72592" r="2284" b="4765"/>
            <a:stretch/>
          </p:blipFill>
          <p:spPr>
            <a:xfrm>
              <a:off x="8321919" y="5511180"/>
              <a:ext cx="2095411" cy="448936"/>
            </a:xfrm>
            <a:prstGeom prst="rect">
              <a:avLst/>
            </a:prstGeom>
            <a:noFill/>
            <a:ln>
              <a:noFill/>
            </a:ln>
          </p:spPr>
        </p:pic>
      </p:grpSp>
      <p:grpSp>
        <p:nvGrpSpPr>
          <p:cNvPr id="310" name="Google Shape;310;p11"/>
          <p:cNvGrpSpPr/>
          <p:nvPr/>
        </p:nvGrpSpPr>
        <p:grpSpPr>
          <a:xfrm>
            <a:off x="1488" y="-12459"/>
            <a:ext cx="12189023" cy="377586"/>
            <a:chOff x="1488" y="0"/>
            <a:chExt cx="12189023" cy="377586"/>
          </a:xfrm>
        </p:grpSpPr>
        <p:sp>
          <p:nvSpPr>
            <p:cNvPr id="311" name="Google Shape;311;p11"/>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313" name="Google Shape;313;p1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315" name="Google Shape;315;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317" name="Google Shape;317;p1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319" name="Google Shape;319;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pic>
        <p:nvPicPr>
          <p:cNvPr id="321" name="Google Shape;321;p11"/>
          <p:cNvPicPr preferRelativeResize="0"/>
          <p:nvPr/>
        </p:nvPicPr>
        <p:blipFill rotWithShape="1">
          <a:blip r:embed="rId7">
            <a:alphaModFix/>
          </a:blip>
          <a:srcRect/>
          <a:stretch/>
        </p:blipFill>
        <p:spPr>
          <a:xfrm>
            <a:off x="4818948" y="4921207"/>
            <a:ext cx="2143277" cy="1301474"/>
          </a:xfrm>
          <a:prstGeom prst="rect">
            <a:avLst/>
          </a:prstGeom>
          <a:noFill/>
          <a:ln>
            <a:noFill/>
          </a:ln>
        </p:spPr>
      </p:pic>
      <p:pic>
        <p:nvPicPr>
          <p:cNvPr id="322" name="Google Shape;322;p11"/>
          <p:cNvPicPr preferRelativeResize="0"/>
          <p:nvPr/>
        </p:nvPicPr>
        <p:blipFill rotWithShape="1">
          <a:blip r:embed="rId8">
            <a:alphaModFix/>
          </a:blip>
          <a:srcRect/>
          <a:stretch/>
        </p:blipFill>
        <p:spPr>
          <a:xfrm>
            <a:off x="133865" y="3370084"/>
            <a:ext cx="1713297" cy="934345"/>
          </a:xfrm>
          <a:prstGeom prst="rect">
            <a:avLst/>
          </a:prstGeom>
          <a:noFill/>
          <a:ln>
            <a:noFill/>
          </a:ln>
        </p:spPr>
      </p:pic>
      <p:sp>
        <p:nvSpPr>
          <p:cNvPr id="323" name="Google Shape;323;p11"/>
          <p:cNvSpPr txBox="1"/>
          <p:nvPr/>
        </p:nvSpPr>
        <p:spPr>
          <a:xfrm>
            <a:off x="10784274" y="3308370"/>
            <a:ext cx="1110872"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200" b="1" i="0" u="none" strike="noStrike" cap="none">
                <a:solidFill>
                  <a:schemeClr val="dk1"/>
                </a:solidFill>
                <a:latin typeface="Corbel"/>
                <a:ea typeface="Corbel"/>
                <a:cs typeface="Corbel"/>
                <a:sym typeface="Corbel"/>
              </a:rPr>
              <a:t>電商</a:t>
            </a:r>
            <a:endParaRPr sz="3200" b="1">
              <a:solidFill>
                <a:schemeClr val="dk1"/>
              </a:solidFill>
              <a:latin typeface="Corbel"/>
              <a:ea typeface="Corbel"/>
              <a:cs typeface="Corbel"/>
              <a:sym typeface="Corbel"/>
            </a:endParaRPr>
          </a:p>
          <a:p>
            <a:pPr marL="0" marR="0" lvl="0" indent="0" algn="l" rtl="0">
              <a:spcBef>
                <a:spcPts val="0"/>
              </a:spcBef>
              <a:spcAft>
                <a:spcPts val="0"/>
              </a:spcAft>
              <a:buNone/>
            </a:pPr>
            <a:r>
              <a:rPr lang="zh-TW" sz="3200" b="1">
                <a:solidFill>
                  <a:schemeClr val="dk1"/>
                </a:solidFill>
                <a:latin typeface="Corbel"/>
                <a:ea typeface="Corbel"/>
                <a:cs typeface="Corbel"/>
                <a:sym typeface="Corbel"/>
              </a:rPr>
              <a:t>銀行</a:t>
            </a:r>
            <a:endParaRPr/>
          </a:p>
        </p:txBody>
      </p:sp>
      <p:sp>
        <p:nvSpPr>
          <p:cNvPr id="324" name="Google Shape;324;p11"/>
          <p:cNvSpPr/>
          <p:nvPr/>
        </p:nvSpPr>
        <p:spPr>
          <a:xfrm>
            <a:off x="5079726" y="3595986"/>
            <a:ext cx="1480457" cy="42802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dk1"/>
                </a:solidFill>
                <a:latin typeface="Corbel"/>
                <a:ea typeface="Corbel"/>
                <a:cs typeface="Corbel"/>
                <a:sym typeface="Corbel"/>
              </a:rPr>
              <a:t>2013</a:t>
            </a:r>
            <a:endParaRPr sz="1800">
              <a:solidFill>
                <a:schemeClr val="dk1"/>
              </a:solidFill>
              <a:latin typeface="Corbel"/>
              <a:ea typeface="Corbel"/>
              <a:cs typeface="Corbel"/>
              <a:sym typeface="Corbel"/>
            </a:endParaRPr>
          </a:p>
        </p:txBody>
      </p:sp>
      <p:sp>
        <p:nvSpPr>
          <p:cNvPr id="325" name="Google Shape;325;p11"/>
          <p:cNvSpPr/>
          <p:nvPr/>
        </p:nvSpPr>
        <p:spPr>
          <a:xfrm>
            <a:off x="8497570" y="3554026"/>
            <a:ext cx="1480457" cy="42802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dk1"/>
                </a:solidFill>
                <a:latin typeface="Corbel"/>
                <a:ea typeface="Corbel"/>
                <a:cs typeface="Corbel"/>
                <a:sym typeface="Corbel"/>
              </a:rPr>
              <a:t>2015</a:t>
            </a:r>
            <a:endParaRPr sz="1800">
              <a:solidFill>
                <a:schemeClr val="dk1"/>
              </a:solidFill>
              <a:latin typeface="Corbel"/>
              <a:ea typeface="Corbel"/>
              <a:cs typeface="Corbel"/>
              <a:sym typeface="Corbel"/>
            </a:endParaRPr>
          </a:p>
        </p:txBody>
      </p:sp>
      <p:sp>
        <p:nvSpPr>
          <p:cNvPr id="326" name="Google Shape;326;p11"/>
          <p:cNvSpPr/>
          <p:nvPr/>
        </p:nvSpPr>
        <p:spPr>
          <a:xfrm>
            <a:off x="2103061" y="3576575"/>
            <a:ext cx="1480457" cy="34365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dk1"/>
                </a:solidFill>
                <a:latin typeface="Corbel"/>
                <a:ea typeface="Corbel"/>
                <a:cs typeface="Corbel"/>
                <a:sym typeface="Corbel"/>
              </a:rPr>
              <a:t>2005</a:t>
            </a:r>
            <a:endParaRPr sz="1800">
              <a:solidFill>
                <a:schemeClr val="dk1"/>
              </a:solidFill>
              <a:latin typeface="Corbel"/>
              <a:ea typeface="Corbel"/>
              <a:cs typeface="Corbel"/>
              <a:sym typeface="Corbel"/>
            </a:endParaRPr>
          </a:p>
        </p:txBody>
      </p:sp>
      <p:sp>
        <p:nvSpPr>
          <p:cNvPr id="327" name="Google Shape;327;p11"/>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2"/>
          <p:cNvSpPr/>
          <p:nvPr/>
        </p:nvSpPr>
        <p:spPr>
          <a:xfrm>
            <a:off x="2430006" y="548029"/>
            <a:ext cx="7658989" cy="5795317"/>
          </a:xfrm>
          <a:prstGeom prst="ellipse">
            <a:avLst/>
          </a:prstGeom>
          <a:solidFill>
            <a:srgbClr val="EEF0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cxnSp>
        <p:nvCxnSpPr>
          <p:cNvPr id="333" name="Google Shape;333;p12"/>
          <p:cNvCxnSpPr/>
          <p:nvPr/>
        </p:nvCxnSpPr>
        <p:spPr>
          <a:xfrm rot="10800000" flipH="1">
            <a:off x="3215257" y="548029"/>
            <a:ext cx="7840792" cy="5291816"/>
          </a:xfrm>
          <a:prstGeom prst="straightConnector1">
            <a:avLst/>
          </a:prstGeom>
          <a:noFill/>
          <a:ln w="31750" cap="flat" cmpd="sng">
            <a:solidFill>
              <a:schemeClr val="dk1"/>
            </a:solidFill>
            <a:prstDash val="solid"/>
            <a:miter lim="800000"/>
            <a:headEnd type="none" w="sm" len="sm"/>
            <a:tailEnd type="triangle" w="med" len="med"/>
          </a:ln>
        </p:spPr>
      </p:cxnSp>
      <p:sp>
        <p:nvSpPr>
          <p:cNvPr id="334" name="Google Shape;334;p1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電商金融的運作</a:t>
            </a:r>
            <a:endParaRPr/>
          </a:p>
        </p:txBody>
      </p:sp>
      <p:sp>
        <p:nvSpPr>
          <p:cNvPr id="335" name="Google Shape;335;p1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13</a:t>
            </a:fld>
            <a:endParaRPr/>
          </a:p>
        </p:txBody>
      </p:sp>
      <p:grpSp>
        <p:nvGrpSpPr>
          <p:cNvPr id="336" name="Google Shape;336;p12"/>
          <p:cNvGrpSpPr/>
          <p:nvPr/>
        </p:nvGrpSpPr>
        <p:grpSpPr>
          <a:xfrm>
            <a:off x="1488" y="-12459"/>
            <a:ext cx="12189023" cy="377586"/>
            <a:chOff x="1488" y="0"/>
            <a:chExt cx="12189023" cy="377586"/>
          </a:xfrm>
        </p:grpSpPr>
        <p:sp>
          <p:nvSpPr>
            <p:cNvPr id="337" name="Google Shape;337;p1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339" name="Google Shape;339;p12"/>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341" name="Google Shape;341;p1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343" name="Google Shape;343;p12"/>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345" name="Google Shape;345;p12"/>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cxnSp>
        <p:nvCxnSpPr>
          <p:cNvPr id="347" name="Google Shape;347;p12"/>
          <p:cNvCxnSpPr/>
          <p:nvPr/>
        </p:nvCxnSpPr>
        <p:spPr>
          <a:xfrm>
            <a:off x="3177157" y="1319982"/>
            <a:ext cx="0" cy="4522879"/>
          </a:xfrm>
          <a:prstGeom prst="straightConnector1">
            <a:avLst/>
          </a:prstGeom>
          <a:noFill/>
          <a:ln w="76200" cap="flat" cmpd="sng">
            <a:solidFill>
              <a:schemeClr val="dk1"/>
            </a:solidFill>
            <a:prstDash val="solid"/>
            <a:miter lim="800000"/>
            <a:headEnd type="none" w="sm" len="sm"/>
            <a:tailEnd type="none" w="sm" len="sm"/>
          </a:ln>
        </p:spPr>
      </p:cxnSp>
      <p:cxnSp>
        <p:nvCxnSpPr>
          <p:cNvPr id="348" name="Google Shape;348;p12"/>
          <p:cNvCxnSpPr/>
          <p:nvPr/>
        </p:nvCxnSpPr>
        <p:spPr>
          <a:xfrm>
            <a:off x="3139057" y="5842861"/>
            <a:ext cx="5877943" cy="0"/>
          </a:xfrm>
          <a:prstGeom prst="straightConnector1">
            <a:avLst/>
          </a:prstGeom>
          <a:noFill/>
          <a:ln w="76200" cap="flat" cmpd="sng">
            <a:solidFill>
              <a:schemeClr val="dk1"/>
            </a:solidFill>
            <a:prstDash val="solid"/>
            <a:miter lim="800000"/>
            <a:headEnd type="none" w="sm" len="sm"/>
            <a:tailEnd type="none" w="sm" len="sm"/>
          </a:ln>
        </p:spPr>
      </p:cxnSp>
      <p:sp>
        <p:nvSpPr>
          <p:cNvPr id="349" name="Google Shape;349;p12"/>
          <p:cNvSpPr txBox="1"/>
          <p:nvPr/>
        </p:nvSpPr>
        <p:spPr>
          <a:xfrm>
            <a:off x="8160264" y="5893535"/>
            <a:ext cx="99643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200" b="1">
                <a:solidFill>
                  <a:schemeClr val="dk1"/>
                </a:solidFill>
                <a:latin typeface="Corbel"/>
                <a:ea typeface="Corbel"/>
                <a:cs typeface="Corbel"/>
                <a:sym typeface="Corbel"/>
              </a:rPr>
              <a:t>融資</a:t>
            </a:r>
            <a:endParaRPr/>
          </a:p>
        </p:txBody>
      </p:sp>
      <p:sp>
        <p:nvSpPr>
          <p:cNvPr id="350" name="Google Shape;350;p12"/>
          <p:cNvSpPr txBox="1"/>
          <p:nvPr/>
        </p:nvSpPr>
        <p:spPr>
          <a:xfrm>
            <a:off x="2078360" y="1293763"/>
            <a:ext cx="109879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200" b="1">
                <a:solidFill>
                  <a:schemeClr val="dk1"/>
                </a:solidFill>
                <a:latin typeface="Corbel"/>
                <a:ea typeface="Corbel"/>
                <a:cs typeface="Corbel"/>
                <a:sym typeface="Corbel"/>
              </a:rPr>
              <a:t>投資</a:t>
            </a:r>
            <a:endParaRPr/>
          </a:p>
        </p:txBody>
      </p:sp>
      <p:sp>
        <p:nvSpPr>
          <p:cNvPr id="351" name="Google Shape;351;p12"/>
          <p:cNvSpPr/>
          <p:nvPr/>
        </p:nvSpPr>
        <p:spPr>
          <a:xfrm>
            <a:off x="3229941" y="5212982"/>
            <a:ext cx="580232" cy="573958"/>
          </a:xfrm>
          <a:prstGeom prst="flowChartConnector">
            <a:avLst/>
          </a:prstGeom>
          <a:solidFill>
            <a:schemeClr val="accent4"/>
          </a:solidFill>
          <a:ln w="12700" cap="flat" cmpd="sng">
            <a:solidFill>
              <a:srgbClr val="38613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dk1"/>
              </a:solidFill>
              <a:latin typeface="Corbel"/>
              <a:ea typeface="Corbel"/>
              <a:cs typeface="Corbel"/>
              <a:sym typeface="Corbel"/>
            </a:endParaRPr>
          </a:p>
        </p:txBody>
      </p:sp>
      <p:cxnSp>
        <p:nvCxnSpPr>
          <p:cNvPr id="352" name="Google Shape;352;p12"/>
          <p:cNvCxnSpPr/>
          <p:nvPr/>
        </p:nvCxnSpPr>
        <p:spPr>
          <a:xfrm>
            <a:off x="3645159" y="5587451"/>
            <a:ext cx="520500" cy="508500"/>
          </a:xfrm>
          <a:prstGeom prst="curvedConnector3">
            <a:avLst>
              <a:gd name="adj1" fmla="val 50000"/>
            </a:avLst>
          </a:prstGeom>
          <a:noFill/>
          <a:ln w="38100" cap="flat" cmpd="sng">
            <a:solidFill>
              <a:schemeClr val="dk1"/>
            </a:solidFill>
            <a:prstDash val="solid"/>
            <a:miter lim="800000"/>
            <a:headEnd type="none" w="sm" len="sm"/>
            <a:tailEnd type="triangle" w="med" len="med"/>
          </a:ln>
        </p:spPr>
      </p:cxnSp>
      <p:sp>
        <p:nvSpPr>
          <p:cNvPr id="353" name="Google Shape;353;p12"/>
          <p:cNvSpPr txBox="1"/>
          <p:nvPr/>
        </p:nvSpPr>
        <p:spPr>
          <a:xfrm>
            <a:off x="4109213" y="5932457"/>
            <a:ext cx="1520336"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b="1">
                <a:solidFill>
                  <a:schemeClr val="dk1"/>
                </a:solidFill>
                <a:latin typeface="Corbel"/>
                <a:ea typeface="Corbel"/>
                <a:cs typeface="Corbel"/>
                <a:sym typeface="Corbel"/>
              </a:rPr>
              <a:t>通路平台</a:t>
            </a:r>
            <a:endParaRPr/>
          </a:p>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354" name="Google Shape;354;p12"/>
          <p:cNvSpPr/>
          <p:nvPr/>
        </p:nvSpPr>
        <p:spPr>
          <a:xfrm>
            <a:off x="2078360" y="5470791"/>
            <a:ext cx="995944" cy="897926"/>
          </a:xfrm>
          <a:prstGeom prst="flowChartConnector">
            <a:avLst/>
          </a:prstGeom>
          <a:solidFill>
            <a:srgbClr val="4DA3D8"/>
          </a:solidFill>
          <a:ln w="12700" cap="flat" cmpd="sng">
            <a:solidFill>
              <a:srgbClr val="4DA3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b="1">
                <a:solidFill>
                  <a:schemeClr val="dk1"/>
                </a:solidFill>
                <a:latin typeface="Corbel"/>
                <a:ea typeface="Corbel"/>
                <a:cs typeface="Corbel"/>
                <a:sym typeface="Corbel"/>
              </a:rPr>
              <a:t>EC</a:t>
            </a:r>
            <a:endParaRPr sz="2400" b="1">
              <a:solidFill>
                <a:schemeClr val="dk1"/>
              </a:solidFill>
              <a:latin typeface="Corbel"/>
              <a:ea typeface="Corbel"/>
              <a:cs typeface="Corbel"/>
              <a:sym typeface="Corbel"/>
            </a:endParaRPr>
          </a:p>
        </p:txBody>
      </p:sp>
      <p:sp>
        <p:nvSpPr>
          <p:cNvPr id="355" name="Google Shape;355;p12"/>
          <p:cNvSpPr/>
          <p:nvPr/>
        </p:nvSpPr>
        <p:spPr>
          <a:xfrm rot="-1150670">
            <a:off x="1731771" y="5227017"/>
            <a:ext cx="2646040" cy="1041403"/>
          </a:xfrm>
          <a:prstGeom prst="ellipse">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356" name="Google Shape;356;p12"/>
          <p:cNvGrpSpPr/>
          <p:nvPr/>
        </p:nvGrpSpPr>
        <p:grpSpPr>
          <a:xfrm>
            <a:off x="4056918" y="3678146"/>
            <a:ext cx="2307323" cy="1774118"/>
            <a:chOff x="3812719" y="3471647"/>
            <a:chExt cx="2074896" cy="1548633"/>
          </a:xfrm>
        </p:grpSpPr>
        <p:sp>
          <p:nvSpPr>
            <p:cNvPr id="357" name="Google Shape;357;p12"/>
            <p:cNvSpPr/>
            <p:nvPr/>
          </p:nvSpPr>
          <p:spPr>
            <a:xfrm>
              <a:off x="3812719" y="3471647"/>
              <a:ext cx="2074896" cy="1548633"/>
            </a:xfrm>
            <a:prstGeom prst="ellipse">
              <a:avLst/>
            </a:prstGeom>
            <a:solidFill>
              <a:srgbClr val="F2CC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58" name="Google Shape;358;p12"/>
            <p:cNvSpPr txBox="1"/>
            <p:nvPr/>
          </p:nvSpPr>
          <p:spPr>
            <a:xfrm>
              <a:off x="4343313" y="3939844"/>
              <a:ext cx="1098797" cy="5641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600" b="1">
                  <a:solidFill>
                    <a:srgbClr val="0070C0"/>
                  </a:solidFill>
                  <a:latin typeface="Corbel"/>
                  <a:ea typeface="Corbel"/>
                  <a:cs typeface="Corbel"/>
                  <a:sym typeface="Corbel"/>
                </a:rPr>
                <a:t>支付</a:t>
              </a:r>
              <a:endParaRPr/>
            </a:p>
          </p:txBody>
        </p:sp>
      </p:grpSp>
      <p:grpSp>
        <p:nvGrpSpPr>
          <p:cNvPr id="359" name="Google Shape;359;p12"/>
          <p:cNvGrpSpPr/>
          <p:nvPr/>
        </p:nvGrpSpPr>
        <p:grpSpPr>
          <a:xfrm>
            <a:off x="4586534" y="1842374"/>
            <a:ext cx="1999756" cy="1809198"/>
            <a:chOff x="4055497" y="1774698"/>
            <a:chExt cx="2295042" cy="1913037"/>
          </a:xfrm>
        </p:grpSpPr>
        <p:sp>
          <p:nvSpPr>
            <p:cNvPr id="360" name="Google Shape;360;p12"/>
            <p:cNvSpPr/>
            <p:nvPr/>
          </p:nvSpPr>
          <p:spPr>
            <a:xfrm>
              <a:off x="4055497" y="1774698"/>
              <a:ext cx="2295042" cy="1913037"/>
            </a:xfrm>
            <a:prstGeom prst="ellipse">
              <a:avLst/>
            </a:prstGeom>
            <a:solidFill>
              <a:srgbClr val="F2CC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61" name="Google Shape;361;p12"/>
            <p:cNvSpPr txBox="1"/>
            <p:nvPr/>
          </p:nvSpPr>
          <p:spPr>
            <a:xfrm>
              <a:off x="4278458" y="2408051"/>
              <a:ext cx="184933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600" b="1">
                  <a:solidFill>
                    <a:srgbClr val="0070C0"/>
                  </a:solidFill>
                  <a:latin typeface="Corbel"/>
                  <a:ea typeface="Corbel"/>
                  <a:cs typeface="Corbel"/>
                  <a:sym typeface="Corbel"/>
                </a:rPr>
                <a:t>微投資</a:t>
              </a:r>
              <a:endParaRPr/>
            </a:p>
          </p:txBody>
        </p:sp>
      </p:grpSp>
      <p:grpSp>
        <p:nvGrpSpPr>
          <p:cNvPr id="362" name="Google Shape;362;p12"/>
          <p:cNvGrpSpPr/>
          <p:nvPr/>
        </p:nvGrpSpPr>
        <p:grpSpPr>
          <a:xfrm>
            <a:off x="5840465" y="491906"/>
            <a:ext cx="3804698" cy="4073299"/>
            <a:chOff x="5728982" y="265223"/>
            <a:chExt cx="3804698" cy="4073299"/>
          </a:xfrm>
        </p:grpSpPr>
        <p:sp>
          <p:nvSpPr>
            <p:cNvPr id="363" name="Google Shape;363;p12"/>
            <p:cNvSpPr/>
            <p:nvPr/>
          </p:nvSpPr>
          <p:spPr>
            <a:xfrm rot="-2484101">
              <a:off x="6992490" y="149919"/>
              <a:ext cx="1277683" cy="4303906"/>
            </a:xfrm>
            <a:prstGeom prst="ellipse">
              <a:avLst/>
            </a:prstGeom>
            <a:solidFill>
              <a:srgbClr val="F2CC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64" name="Google Shape;364;p12"/>
            <p:cNvSpPr txBox="1"/>
            <p:nvPr/>
          </p:nvSpPr>
          <p:spPr>
            <a:xfrm rot="2841336">
              <a:off x="6398486" y="2359573"/>
              <a:ext cx="29486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b="1">
                  <a:solidFill>
                    <a:srgbClr val="0070C0"/>
                  </a:solidFill>
                  <a:latin typeface="Corbel"/>
                  <a:ea typeface="Corbel"/>
                  <a:cs typeface="Corbel"/>
                  <a:sym typeface="Corbel"/>
                </a:rPr>
                <a:t>信用評價理財</a:t>
              </a:r>
              <a:endParaRPr/>
            </a:p>
          </p:txBody>
        </p:sp>
      </p:grpSp>
      <p:grpSp>
        <p:nvGrpSpPr>
          <p:cNvPr id="365" name="Google Shape;365;p12"/>
          <p:cNvGrpSpPr/>
          <p:nvPr/>
        </p:nvGrpSpPr>
        <p:grpSpPr>
          <a:xfrm>
            <a:off x="6386194" y="3642987"/>
            <a:ext cx="1930855" cy="1701920"/>
            <a:chOff x="6215884" y="3698975"/>
            <a:chExt cx="2295042" cy="1913037"/>
          </a:xfrm>
        </p:grpSpPr>
        <p:sp>
          <p:nvSpPr>
            <p:cNvPr id="366" name="Google Shape;366;p12"/>
            <p:cNvSpPr/>
            <p:nvPr/>
          </p:nvSpPr>
          <p:spPr>
            <a:xfrm>
              <a:off x="6215884" y="3698975"/>
              <a:ext cx="2295042" cy="1913037"/>
            </a:xfrm>
            <a:prstGeom prst="ellipse">
              <a:avLst/>
            </a:prstGeom>
            <a:solidFill>
              <a:srgbClr val="F2CC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67" name="Google Shape;367;p12"/>
            <p:cNvSpPr txBox="1"/>
            <p:nvPr/>
          </p:nvSpPr>
          <p:spPr>
            <a:xfrm>
              <a:off x="6524254" y="4357144"/>
              <a:ext cx="187743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600" b="1">
                  <a:solidFill>
                    <a:srgbClr val="0070C0"/>
                  </a:solidFill>
                  <a:latin typeface="Corbel"/>
                  <a:ea typeface="Corbel"/>
                  <a:cs typeface="Corbel"/>
                  <a:sym typeface="Corbel"/>
                </a:rPr>
                <a:t>微借貸</a:t>
              </a:r>
              <a:endParaRPr/>
            </a:p>
          </p:txBody>
        </p:sp>
      </p:grpSp>
      <p:sp>
        <p:nvSpPr>
          <p:cNvPr id="368" name="Google Shape;368;p12"/>
          <p:cNvSpPr/>
          <p:nvPr/>
        </p:nvSpPr>
        <p:spPr>
          <a:xfrm rot="-1150670">
            <a:off x="8882969" y="606769"/>
            <a:ext cx="2018620" cy="1779570"/>
          </a:xfrm>
          <a:prstGeom prst="ellipse">
            <a:avLst/>
          </a:prstGeom>
          <a:solidFill>
            <a:srgbClr val="D8EAD5"/>
          </a:solidFill>
          <a:ln w="5715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600">
                <a:solidFill>
                  <a:schemeClr val="dk1"/>
                </a:solidFill>
                <a:latin typeface="Corbel"/>
                <a:ea typeface="Corbel"/>
                <a:cs typeface="Corbel"/>
                <a:sym typeface="Corbel"/>
              </a:rPr>
              <a:t>互聯網銀行</a:t>
            </a:r>
            <a:endParaRPr/>
          </a:p>
        </p:txBody>
      </p:sp>
      <p:sp>
        <p:nvSpPr>
          <p:cNvPr id="369" name="Google Shape;369;p12"/>
          <p:cNvSpPr txBox="1"/>
          <p:nvPr/>
        </p:nvSpPr>
        <p:spPr>
          <a:xfrm>
            <a:off x="9645164" y="3561812"/>
            <a:ext cx="191930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200">
                <a:solidFill>
                  <a:srgbClr val="4DA3D8"/>
                </a:solidFill>
                <a:latin typeface="Corbel"/>
                <a:ea typeface="Corbel"/>
                <a:cs typeface="Corbel"/>
                <a:sym typeface="Corbel"/>
              </a:rPr>
              <a:t>電商金融</a:t>
            </a:r>
            <a:endParaRPr/>
          </a:p>
        </p:txBody>
      </p:sp>
      <p:sp>
        <p:nvSpPr>
          <p:cNvPr id="370" name="Google Shape;370;p12"/>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銀行支付→電商支付</a:t>
            </a:r>
            <a:endParaRPr/>
          </a:p>
        </p:txBody>
      </p:sp>
      <p:sp>
        <p:nvSpPr>
          <p:cNvPr id="376" name="Google Shape;376;p13"/>
          <p:cNvSpPr txBox="1">
            <a:spLocks noGrp="1"/>
          </p:cNvSpPr>
          <p:nvPr>
            <p:ph type="body" idx="1"/>
          </p:nvPr>
        </p:nvSpPr>
        <p:spPr>
          <a:xfrm>
            <a:off x="612057" y="1474839"/>
            <a:ext cx="10599894"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400"/>
              <a:buChar char="•"/>
            </a:pPr>
            <a:r>
              <a:rPr lang="zh-TW" sz="2400"/>
              <a:t>起因：支付是電子商務交易中雙方最核心的問題</a:t>
            </a:r>
            <a:endParaRPr sz="2400"/>
          </a:p>
          <a:p>
            <a:pPr marL="228600" lvl="0" indent="-228600" algn="l" rtl="0">
              <a:lnSpc>
                <a:spcPct val="120000"/>
              </a:lnSpc>
              <a:spcBef>
                <a:spcPts val="1000"/>
              </a:spcBef>
              <a:spcAft>
                <a:spcPts val="0"/>
              </a:spcAft>
              <a:buClr>
                <a:schemeClr val="dk1"/>
              </a:buClr>
              <a:buSzPts val="2400"/>
              <a:buChar char="•"/>
            </a:pPr>
            <a:r>
              <a:rPr lang="zh-TW" sz="2400"/>
              <a:t>目標：約束買賣雙方的交易行為，保證過程中金流與物流的正常雙向流動</a:t>
            </a:r>
            <a:endParaRPr sz="2400"/>
          </a:p>
          <a:p>
            <a:pPr marL="228600" lvl="0" indent="-228600" algn="l" rtl="0">
              <a:lnSpc>
                <a:spcPct val="120000"/>
              </a:lnSpc>
              <a:spcBef>
                <a:spcPts val="1000"/>
              </a:spcBef>
              <a:spcAft>
                <a:spcPts val="0"/>
              </a:spcAft>
              <a:buClr>
                <a:schemeClr val="dk1"/>
              </a:buClr>
              <a:buSzPts val="2400"/>
              <a:buChar char="•"/>
            </a:pPr>
            <a:r>
              <a:rPr lang="zh-TW" sz="2400"/>
              <a:t>解決方式</a:t>
            </a:r>
            <a:endParaRPr sz="2400"/>
          </a:p>
          <a:p>
            <a:pPr marL="685800" lvl="1" indent="-228600" algn="l" rtl="0">
              <a:lnSpc>
                <a:spcPct val="120000"/>
              </a:lnSpc>
              <a:spcBef>
                <a:spcPts val="500"/>
              </a:spcBef>
              <a:spcAft>
                <a:spcPts val="0"/>
              </a:spcAft>
              <a:buClr>
                <a:schemeClr val="dk1"/>
              </a:buClr>
              <a:buSzPts val="2400"/>
              <a:buChar char="•"/>
            </a:pPr>
            <a:r>
              <a:rPr lang="zh-TW"/>
              <a:t>電商平台作為交易擔保者</a:t>
            </a:r>
            <a:endParaRPr/>
          </a:p>
          <a:p>
            <a:pPr marL="685800" lvl="1" indent="-228600" algn="l" rtl="0">
              <a:lnSpc>
                <a:spcPct val="120000"/>
              </a:lnSpc>
              <a:spcBef>
                <a:spcPts val="500"/>
              </a:spcBef>
              <a:spcAft>
                <a:spcPts val="0"/>
              </a:spcAft>
              <a:buClr>
                <a:schemeClr val="dk1"/>
              </a:buClr>
              <a:buSzPts val="2400"/>
              <a:buChar char="•"/>
            </a:pPr>
            <a:r>
              <a:rPr lang="zh-TW"/>
              <a:t>第三方支付的產生</a:t>
            </a:r>
            <a:endParaRPr/>
          </a:p>
        </p:txBody>
      </p:sp>
      <p:sp>
        <p:nvSpPr>
          <p:cNvPr id="377" name="Google Shape;377;p1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14</a:t>
            </a:fld>
            <a:endParaRPr/>
          </a:p>
        </p:txBody>
      </p:sp>
      <p:grpSp>
        <p:nvGrpSpPr>
          <p:cNvPr id="378" name="Google Shape;378;p13"/>
          <p:cNvGrpSpPr/>
          <p:nvPr/>
        </p:nvGrpSpPr>
        <p:grpSpPr>
          <a:xfrm>
            <a:off x="1488" y="-12459"/>
            <a:ext cx="12189023" cy="377586"/>
            <a:chOff x="1488" y="0"/>
            <a:chExt cx="12189023" cy="377586"/>
          </a:xfrm>
        </p:grpSpPr>
        <p:sp>
          <p:nvSpPr>
            <p:cNvPr id="379" name="Google Shape;379;p1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381" name="Google Shape;381;p13"/>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383" name="Google Shape;383;p1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385" name="Google Shape;385;p1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387" name="Google Shape;387;p1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389" name="Google Shape;389;p13"/>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15</a:t>
            </a:fld>
            <a:endParaRPr/>
          </a:p>
        </p:txBody>
      </p:sp>
      <p:grpSp>
        <p:nvGrpSpPr>
          <p:cNvPr id="395" name="Google Shape;395;p14"/>
          <p:cNvGrpSpPr/>
          <p:nvPr/>
        </p:nvGrpSpPr>
        <p:grpSpPr>
          <a:xfrm>
            <a:off x="1488" y="-12459"/>
            <a:ext cx="12189023" cy="377586"/>
            <a:chOff x="1488" y="0"/>
            <a:chExt cx="12189023" cy="377586"/>
          </a:xfrm>
        </p:grpSpPr>
        <p:sp>
          <p:nvSpPr>
            <p:cNvPr id="396" name="Google Shape;396;p1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398" name="Google Shape;398;p14"/>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400" name="Google Shape;400;p1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402" name="Google Shape;402;p14"/>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404" name="Google Shape;404;p1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406" name="Google Shape;406;p14"/>
          <p:cNvSpPr txBox="1"/>
          <p:nvPr/>
        </p:nvSpPr>
        <p:spPr>
          <a:xfrm>
            <a:off x="738218" y="477258"/>
            <a:ext cx="5416733" cy="95485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accent2"/>
              </a:buClr>
              <a:buSzPts val="4200"/>
              <a:buFont typeface="Corbel"/>
              <a:buNone/>
            </a:pPr>
            <a:r>
              <a:rPr lang="zh-TW" sz="4200" b="1">
                <a:solidFill>
                  <a:schemeClr val="accent2"/>
                </a:solidFill>
                <a:latin typeface="Corbel"/>
                <a:ea typeface="Corbel"/>
                <a:cs typeface="Corbel"/>
                <a:sym typeface="Corbel"/>
              </a:rPr>
              <a:t>銀行借貸→電商借貸</a:t>
            </a:r>
            <a:endParaRPr/>
          </a:p>
        </p:txBody>
      </p:sp>
      <p:sp>
        <p:nvSpPr>
          <p:cNvPr id="407" name="Google Shape;407;p14"/>
          <p:cNvSpPr txBox="1"/>
          <p:nvPr/>
        </p:nvSpPr>
        <p:spPr>
          <a:xfrm>
            <a:off x="738225" y="1474850"/>
            <a:ext cx="11217300" cy="47022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2400"/>
              <a:buFont typeface="Arial"/>
              <a:buChar char="•"/>
            </a:pPr>
            <a:r>
              <a:rPr lang="zh-TW" sz="2400">
                <a:solidFill>
                  <a:schemeClr val="dk1"/>
                </a:solidFill>
                <a:latin typeface="Corbel"/>
                <a:ea typeface="Corbel"/>
                <a:cs typeface="Corbel"/>
                <a:sym typeface="Corbel"/>
              </a:rPr>
              <a:t>起因：缺乏資金採購或製造</a:t>
            </a:r>
            <a:endParaRPr sz="2400">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400"/>
              <a:buFont typeface="Arial"/>
              <a:buChar char="•"/>
            </a:pPr>
            <a:r>
              <a:rPr lang="zh-TW" sz="2400">
                <a:solidFill>
                  <a:schemeClr val="dk1"/>
                </a:solidFill>
                <a:latin typeface="Corbel"/>
                <a:ea typeface="Corbel"/>
                <a:cs typeface="Corbel"/>
                <a:sym typeface="Corbel"/>
              </a:rPr>
              <a:t>目標：在信用與資本額不足情況下仍可小額借貸</a:t>
            </a:r>
            <a:endParaRPr sz="2400">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400"/>
              <a:buFont typeface="Arial"/>
              <a:buChar char="•"/>
            </a:pPr>
            <a:r>
              <a:rPr lang="zh-TW" sz="2400">
                <a:solidFill>
                  <a:schemeClr val="dk1"/>
                </a:solidFill>
                <a:latin typeface="Corbel"/>
                <a:ea typeface="Corbel"/>
                <a:cs typeface="Corbel"/>
                <a:sym typeface="Corbel"/>
              </a:rPr>
              <a:t>解決方式</a:t>
            </a:r>
            <a:endParaRPr sz="2400">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電商平台提供資金，成立小額貸款公司提供借貸</a:t>
            </a:r>
            <a:endParaRPr sz="2400" b="0" i="0" u="none" strike="noStrike" cap="none">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電商平台即借貸平台，為貸款者提供信用評估，包含擔保；為借貸者搭建借貸連結</a:t>
            </a:r>
            <a:endParaRPr sz="2400" b="0" i="0" u="none" strike="noStrike" cap="none">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電商平台藉由分析借貸者數據來向銀行金融機構做擔保，由銀行提供借貸</a:t>
            </a:r>
            <a:endParaRPr sz="2400" b="0" i="0" u="none" strike="noStrike" cap="none">
              <a:solidFill>
                <a:schemeClr val="dk1"/>
              </a:solidFill>
              <a:latin typeface="Corbel"/>
              <a:ea typeface="Corbel"/>
              <a:cs typeface="Corbel"/>
              <a:sym typeface="Corbel"/>
            </a:endParaRPr>
          </a:p>
        </p:txBody>
      </p:sp>
      <p:sp>
        <p:nvSpPr>
          <p:cNvPr id="408" name="Google Shape;408;p14"/>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傳統投資→電商投資</a:t>
            </a:r>
            <a:endParaRPr/>
          </a:p>
        </p:txBody>
      </p:sp>
      <p:sp>
        <p:nvSpPr>
          <p:cNvPr id="414" name="Google Shape;414;p15"/>
          <p:cNvSpPr txBox="1">
            <a:spLocks noGrp="1"/>
          </p:cNvSpPr>
          <p:nvPr>
            <p:ph type="body" idx="1"/>
          </p:nvPr>
        </p:nvSpPr>
        <p:spPr>
          <a:xfrm>
            <a:off x="612058" y="1474839"/>
            <a:ext cx="11007856" cy="4702124"/>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dk1"/>
              </a:buClr>
              <a:buSzPts val="2400"/>
              <a:buChar char="•"/>
            </a:pPr>
            <a:r>
              <a:rPr lang="zh-TW" sz="2400"/>
              <a:t>起因：傳統基金投資策略門檻高與理解和操作上較不易</a:t>
            </a:r>
            <a:endParaRPr sz="2400"/>
          </a:p>
          <a:p>
            <a:pPr marL="228600" lvl="0" indent="-228600" algn="l" rtl="0">
              <a:lnSpc>
                <a:spcPct val="120000"/>
              </a:lnSpc>
              <a:spcBef>
                <a:spcPts val="1000"/>
              </a:spcBef>
              <a:spcAft>
                <a:spcPts val="0"/>
              </a:spcAft>
              <a:buClr>
                <a:schemeClr val="dk1"/>
              </a:buClr>
              <a:buSzPts val="2400"/>
              <a:buChar char="•"/>
            </a:pPr>
            <a:r>
              <a:rPr lang="zh-TW" sz="2400"/>
              <a:t>目標：使投資門檻降低，小額資金亦可進行投資</a:t>
            </a:r>
            <a:endParaRPr sz="2400"/>
          </a:p>
          <a:p>
            <a:pPr marL="228600" lvl="0" indent="-228600" algn="l" rtl="0">
              <a:lnSpc>
                <a:spcPct val="120000"/>
              </a:lnSpc>
              <a:spcBef>
                <a:spcPts val="1000"/>
              </a:spcBef>
              <a:spcAft>
                <a:spcPts val="0"/>
              </a:spcAft>
              <a:buClr>
                <a:schemeClr val="dk1"/>
              </a:buClr>
              <a:buSzPts val="2400"/>
              <a:buChar char="•"/>
            </a:pPr>
            <a:r>
              <a:rPr lang="zh-TW" sz="2400"/>
              <a:t>解決方式</a:t>
            </a:r>
            <a:endParaRPr sz="2400"/>
          </a:p>
          <a:p>
            <a:pPr marL="685800" lvl="1" indent="-228600" algn="l" rtl="0">
              <a:lnSpc>
                <a:spcPct val="120000"/>
              </a:lnSpc>
              <a:spcBef>
                <a:spcPts val="500"/>
              </a:spcBef>
              <a:spcAft>
                <a:spcPts val="0"/>
              </a:spcAft>
              <a:buClr>
                <a:schemeClr val="dk1"/>
              </a:buClr>
              <a:buSzPts val="2400"/>
              <a:buChar char="•"/>
            </a:pPr>
            <a:r>
              <a:rPr lang="zh-TW"/>
              <a:t>將支付後的餘額做增值服務，把小額資金拿去投資，賺取的收益再以利息方式轉回用戶身上，相較於定期存款的利息高出許多同時流程簡單、便捷。</a:t>
            </a:r>
            <a:endParaRPr/>
          </a:p>
        </p:txBody>
      </p:sp>
      <p:sp>
        <p:nvSpPr>
          <p:cNvPr id="415" name="Google Shape;415;p1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16</a:t>
            </a:fld>
            <a:endParaRPr/>
          </a:p>
        </p:txBody>
      </p:sp>
      <p:grpSp>
        <p:nvGrpSpPr>
          <p:cNvPr id="416" name="Google Shape;416;p15"/>
          <p:cNvGrpSpPr/>
          <p:nvPr/>
        </p:nvGrpSpPr>
        <p:grpSpPr>
          <a:xfrm>
            <a:off x="1488" y="-12459"/>
            <a:ext cx="12189023" cy="377586"/>
            <a:chOff x="1488" y="0"/>
            <a:chExt cx="12189023" cy="377586"/>
          </a:xfrm>
        </p:grpSpPr>
        <p:sp>
          <p:nvSpPr>
            <p:cNvPr id="417" name="Google Shape;417;p1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419" name="Google Shape;419;p15"/>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421" name="Google Shape;421;p1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423" name="Google Shape;423;p15"/>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425" name="Google Shape;425;p1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427" name="Google Shape;427;p15"/>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1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17</a:t>
            </a:fld>
            <a:endParaRPr/>
          </a:p>
        </p:txBody>
      </p:sp>
      <p:grpSp>
        <p:nvGrpSpPr>
          <p:cNvPr id="433" name="Google Shape;433;p16"/>
          <p:cNvGrpSpPr/>
          <p:nvPr/>
        </p:nvGrpSpPr>
        <p:grpSpPr>
          <a:xfrm>
            <a:off x="1488" y="-12459"/>
            <a:ext cx="12189023" cy="377586"/>
            <a:chOff x="1488" y="0"/>
            <a:chExt cx="12189023" cy="377586"/>
          </a:xfrm>
        </p:grpSpPr>
        <p:sp>
          <p:nvSpPr>
            <p:cNvPr id="434" name="Google Shape;434;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436" name="Google Shape;436;p16"/>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438" name="Google Shape;438;p1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440" name="Google Shape;440;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442" name="Google Shape;442;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444" name="Google Shape;444;p16"/>
          <p:cNvSpPr txBox="1"/>
          <p:nvPr/>
        </p:nvSpPr>
        <p:spPr>
          <a:xfrm>
            <a:off x="446819" y="519349"/>
            <a:ext cx="6253266" cy="954856"/>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accent2"/>
              </a:buClr>
              <a:buSzPct val="100000"/>
              <a:buFont typeface="Corbel"/>
              <a:buNone/>
            </a:pPr>
            <a:r>
              <a:rPr lang="zh-TW" sz="4200" b="1">
                <a:solidFill>
                  <a:schemeClr val="accent2"/>
                </a:solidFill>
                <a:latin typeface="Corbel"/>
                <a:ea typeface="Corbel"/>
                <a:cs typeface="Corbel"/>
                <a:sym typeface="Corbel"/>
              </a:rPr>
              <a:t>傳統徵信→電商信評與理財</a:t>
            </a:r>
            <a:endParaRPr/>
          </a:p>
        </p:txBody>
      </p:sp>
      <p:sp>
        <p:nvSpPr>
          <p:cNvPr id="445" name="Google Shape;445;p16"/>
          <p:cNvSpPr txBox="1"/>
          <p:nvPr/>
        </p:nvSpPr>
        <p:spPr>
          <a:xfrm>
            <a:off x="835835" y="1627427"/>
            <a:ext cx="10840350" cy="470212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2400"/>
              <a:buFont typeface="Arial"/>
              <a:buChar char="•"/>
            </a:pPr>
            <a:r>
              <a:rPr lang="zh-TW" sz="2400">
                <a:solidFill>
                  <a:schemeClr val="dk1"/>
                </a:solidFill>
                <a:latin typeface="Corbel"/>
                <a:ea typeface="Corbel"/>
                <a:cs typeface="Corbel"/>
                <a:sym typeface="Corbel"/>
              </a:rPr>
              <a:t>起因：交易資訊不對稱，包含顧客消費行為與商家銷售紀錄</a:t>
            </a:r>
            <a:endParaRPr sz="2400">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400"/>
              <a:buFont typeface="Arial"/>
              <a:buChar char="•"/>
            </a:pPr>
            <a:r>
              <a:rPr lang="zh-TW" sz="2400">
                <a:solidFill>
                  <a:schemeClr val="dk1"/>
                </a:solidFill>
                <a:latin typeface="Corbel"/>
                <a:ea typeface="Corbel"/>
                <a:cs typeface="Corbel"/>
                <a:sym typeface="Corbel"/>
              </a:rPr>
              <a:t>目標：確保整體電商金融安全運行</a:t>
            </a:r>
            <a:endParaRPr sz="2400">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400"/>
              <a:buFont typeface="Arial"/>
              <a:buChar char="•"/>
            </a:pPr>
            <a:r>
              <a:rPr lang="zh-TW" sz="2400">
                <a:solidFill>
                  <a:schemeClr val="dk1"/>
                </a:solidFill>
                <a:latin typeface="Corbel"/>
                <a:ea typeface="Corbel"/>
                <a:cs typeface="Corbel"/>
                <a:sym typeface="Corbel"/>
              </a:rPr>
              <a:t>解決方式</a:t>
            </a:r>
            <a:endParaRPr sz="2400">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利用資金需求方過往交易紀錄與行為整體數據作為分析來審核與擔保</a:t>
            </a:r>
            <a:endParaRPr sz="2400" b="0" i="0" u="none" strike="noStrike" cap="none">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監督金流運轉狀況(買賣雙方)</a:t>
            </a:r>
            <a:endParaRPr/>
          </a:p>
          <a:p>
            <a:pPr marL="457200" marR="0" lvl="1" indent="0" algn="l" rtl="0">
              <a:lnSpc>
                <a:spcPct val="100000"/>
              </a:lnSpc>
              <a:spcBef>
                <a:spcPts val="500"/>
              </a:spcBef>
              <a:spcAft>
                <a:spcPts val="0"/>
              </a:spcAft>
              <a:buClr>
                <a:schemeClr val="dk1"/>
              </a:buClr>
              <a:buSzPts val="2400"/>
              <a:buFont typeface="Arial"/>
              <a:buNone/>
            </a:pPr>
            <a:endParaRPr sz="2400" b="0" i="0" u="none" strike="noStrike" cap="none">
              <a:solidFill>
                <a:schemeClr val="dk1"/>
              </a:solidFill>
              <a:latin typeface="Corbel"/>
              <a:ea typeface="Corbel"/>
              <a:cs typeface="Corbel"/>
              <a:sym typeface="Corbel"/>
            </a:endParaRPr>
          </a:p>
        </p:txBody>
      </p:sp>
      <p:pic>
        <p:nvPicPr>
          <p:cNvPr id="446" name="Google Shape;446;p16" descr="「信用評估與理財」的圖片搜尋結果"/>
          <p:cNvPicPr preferRelativeResize="0"/>
          <p:nvPr/>
        </p:nvPicPr>
        <p:blipFill rotWithShape="1">
          <a:blip r:embed="rId3">
            <a:alphaModFix/>
          </a:blip>
          <a:srcRect l="2253" t="14203"/>
          <a:stretch/>
        </p:blipFill>
        <p:spPr>
          <a:xfrm>
            <a:off x="6956669" y="3816200"/>
            <a:ext cx="4189418" cy="2303245"/>
          </a:xfrm>
          <a:prstGeom prst="rect">
            <a:avLst/>
          </a:prstGeom>
          <a:noFill/>
          <a:ln>
            <a:noFill/>
          </a:ln>
        </p:spPr>
      </p:pic>
      <p:sp>
        <p:nvSpPr>
          <p:cNvPr id="447" name="Google Shape;447;p16"/>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1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傳統銀行→電商銀行</a:t>
            </a:r>
            <a:endParaRPr/>
          </a:p>
        </p:txBody>
      </p:sp>
      <p:sp>
        <p:nvSpPr>
          <p:cNvPr id="453" name="Google Shape;453;p17"/>
          <p:cNvSpPr txBox="1">
            <a:spLocks noGrp="1"/>
          </p:cNvSpPr>
          <p:nvPr>
            <p:ph type="body" idx="1"/>
          </p:nvPr>
        </p:nvSpPr>
        <p:spPr>
          <a:xfrm>
            <a:off x="612058" y="1520878"/>
            <a:ext cx="6441886" cy="29814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zh-TW" sz="2400"/>
              <a:t>起因</a:t>
            </a:r>
            <a:endParaRPr sz="2400"/>
          </a:p>
          <a:p>
            <a:pPr marL="685800" lvl="1" indent="-228600" algn="l" rtl="0">
              <a:lnSpc>
                <a:spcPct val="100000"/>
              </a:lnSpc>
              <a:spcBef>
                <a:spcPts val="500"/>
              </a:spcBef>
              <a:spcAft>
                <a:spcPts val="0"/>
              </a:spcAft>
              <a:buClr>
                <a:schemeClr val="dk1"/>
              </a:buClr>
              <a:buSzPts val="2400"/>
              <a:buChar char="•"/>
            </a:pPr>
            <a:r>
              <a:rPr lang="zh-TW"/>
              <a:t>藉由平臺搭上平臺的策略發展，從電子商務與支付平臺往外拓展，是電商進入金融領域的核心</a:t>
            </a:r>
            <a:endParaRPr/>
          </a:p>
          <a:p>
            <a:pPr marL="228600" lvl="0" indent="-228600" algn="l" rtl="0">
              <a:lnSpc>
                <a:spcPct val="100000"/>
              </a:lnSpc>
              <a:spcBef>
                <a:spcPts val="1000"/>
              </a:spcBef>
              <a:spcAft>
                <a:spcPts val="0"/>
              </a:spcAft>
              <a:buClr>
                <a:schemeClr val="dk1"/>
              </a:buClr>
              <a:buSzPts val="2400"/>
              <a:buChar char="•"/>
            </a:pPr>
            <a:r>
              <a:rPr lang="zh-TW" sz="2400"/>
              <a:t>起因</a:t>
            </a:r>
            <a:endParaRPr sz="2400"/>
          </a:p>
          <a:p>
            <a:pPr marL="685800" lvl="1" indent="-228600" algn="l" rtl="0">
              <a:lnSpc>
                <a:spcPct val="100000"/>
              </a:lnSpc>
              <a:spcBef>
                <a:spcPts val="500"/>
              </a:spcBef>
              <a:spcAft>
                <a:spcPts val="0"/>
              </a:spcAft>
              <a:buClr>
                <a:schemeClr val="dk1"/>
              </a:buClr>
              <a:buSzPts val="2400"/>
              <a:buChar char="•"/>
            </a:pPr>
            <a:r>
              <a:rPr lang="zh-TW"/>
              <a:t>傳統金融運作受限於實體限制，在互聯網思維下已經落伍</a:t>
            </a:r>
            <a:endParaRPr/>
          </a:p>
        </p:txBody>
      </p:sp>
      <p:sp>
        <p:nvSpPr>
          <p:cNvPr id="454" name="Google Shape;454;p1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18</a:t>
            </a:fld>
            <a:endParaRPr/>
          </a:p>
        </p:txBody>
      </p:sp>
      <p:grpSp>
        <p:nvGrpSpPr>
          <p:cNvPr id="455" name="Google Shape;455;p17"/>
          <p:cNvGrpSpPr/>
          <p:nvPr/>
        </p:nvGrpSpPr>
        <p:grpSpPr>
          <a:xfrm>
            <a:off x="1488" y="-12459"/>
            <a:ext cx="12189023" cy="377586"/>
            <a:chOff x="1488" y="0"/>
            <a:chExt cx="12189023" cy="377586"/>
          </a:xfrm>
        </p:grpSpPr>
        <p:sp>
          <p:nvSpPr>
            <p:cNvPr id="456" name="Google Shape;456;p1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458" name="Google Shape;458;p17"/>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460" name="Google Shape;460;p1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462" name="Google Shape;462;p17"/>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464" name="Google Shape;464;p1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grpSp>
        <p:nvGrpSpPr>
          <p:cNvPr id="466" name="Google Shape;466;p17"/>
          <p:cNvGrpSpPr/>
          <p:nvPr/>
        </p:nvGrpSpPr>
        <p:grpSpPr>
          <a:xfrm>
            <a:off x="7100175" y="1319982"/>
            <a:ext cx="5091825" cy="3119556"/>
            <a:chOff x="7100175" y="3214963"/>
            <a:chExt cx="5091825" cy="3119556"/>
          </a:xfrm>
        </p:grpSpPr>
        <p:pic>
          <p:nvPicPr>
            <p:cNvPr id="467" name="Google Shape;467;p17" descr="「阿里金融的平台戰略」的圖片搜尋結果"/>
            <p:cNvPicPr preferRelativeResize="0"/>
            <p:nvPr/>
          </p:nvPicPr>
          <p:blipFill rotWithShape="1">
            <a:blip r:embed="rId3">
              <a:alphaModFix/>
            </a:blip>
            <a:srcRect r="19937"/>
            <a:stretch/>
          </p:blipFill>
          <p:spPr>
            <a:xfrm>
              <a:off x="7100175" y="3287973"/>
              <a:ext cx="4514179" cy="3046546"/>
            </a:xfrm>
            <a:prstGeom prst="rect">
              <a:avLst/>
            </a:prstGeom>
            <a:noFill/>
            <a:ln>
              <a:noFill/>
            </a:ln>
          </p:spPr>
        </p:pic>
        <p:sp>
          <p:nvSpPr>
            <p:cNvPr id="468" name="Google Shape;468;p17"/>
            <p:cNvSpPr/>
            <p:nvPr/>
          </p:nvSpPr>
          <p:spPr>
            <a:xfrm>
              <a:off x="11381395" y="3214963"/>
              <a:ext cx="810605" cy="3062452"/>
            </a:xfrm>
            <a:prstGeom prst="upArrow">
              <a:avLst>
                <a:gd name="adj1" fmla="val 50000"/>
                <a:gd name="adj2" fmla="val 50000"/>
              </a:avLst>
            </a:prstGeom>
            <a:solidFill>
              <a:schemeClr val="l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網</a:t>
              </a:r>
              <a:endParaRPr/>
            </a:p>
          </p:txBody>
        </p:sp>
        <p:sp>
          <p:nvSpPr>
            <p:cNvPr id="469" name="Google Shape;469;p17"/>
            <p:cNvSpPr/>
            <p:nvPr/>
          </p:nvSpPr>
          <p:spPr>
            <a:xfrm>
              <a:off x="10713720" y="5867400"/>
              <a:ext cx="792480" cy="417297"/>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70" name="Google Shape;470;p17"/>
            <p:cNvSpPr txBox="1"/>
            <p:nvPr/>
          </p:nvSpPr>
          <p:spPr>
            <a:xfrm rot="5400000">
              <a:off x="10620836" y="4880723"/>
              <a:ext cx="233172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往電商金融發展</a:t>
              </a:r>
              <a:endParaRPr/>
            </a:p>
          </p:txBody>
        </p:sp>
      </p:grpSp>
      <p:sp>
        <p:nvSpPr>
          <p:cNvPr id="471" name="Google Shape;471;p17"/>
          <p:cNvSpPr txBox="1"/>
          <p:nvPr/>
        </p:nvSpPr>
        <p:spPr>
          <a:xfrm>
            <a:off x="612057" y="4502332"/>
            <a:ext cx="10769337" cy="1410788"/>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2400"/>
              <a:buFont typeface="Arial"/>
              <a:buChar char="•"/>
            </a:pPr>
            <a:r>
              <a:rPr lang="zh-TW" sz="2400">
                <a:solidFill>
                  <a:schemeClr val="dk1"/>
                </a:solidFill>
                <a:latin typeface="Corbel"/>
                <a:ea typeface="Corbel"/>
                <a:cs typeface="Corbel"/>
                <a:sym typeface="Corbel"/>
              </a:rPr>
              <a:t>解決方式</a:t>
            </a:r>
            <a:endParaRPr sz="2400">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藉由互聯網提供客戶各種金融服務</a:t>
            </a:r>
            <a:endParaRPr sz="2400" b="0" i="0" u="none" strike="noStrike" cap="none">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與電商平台整合，將交易數據進行分析，除掌握客戶消費習慣，準確預測行為， 提高金融服務平台借貸效率與降低風險</a:t>
            </a:r>
            <a:endParaRPr sz="2400" b="0" i="0" u="none" strike="noStrike" cap="none">
              <a:solidFill>
                <a:schemeClr val="dk1"/>
              </a:solidFill>
              <a:latin typeface="Corbel"/>
              <a:ea typeface="Corbel"/>
              <a:cs typeface="Corbel"/>
              <a:sym typeface="Corbel"/>
            </a:endParaRPr>
          </a:p>
        </p:txBody>
      </p:sp>
      <p:sp>
        <p:nvSpPr>
          <p:cNvPr id="472" name="Google Shape;472;p17"/>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18"/>
          <p:cNvSpPr/>
          <p:nvPr/>
        </p:nvSpPr>
        <p:spPr>
          <a:xfrm>
            <a:off x="151983" y="1340348"/>
            <a:ext cx="11462371" cy="4749478"/>
          </a:xfrm>
          <a:prstGeom prst="ellipse">
            <a:avLst/>
          </a:prstGeom>
          <a:solidFill>
            <a:srgbClr val="C2E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79" name="Google Shape;479;p18"/>
          <p:cNvSpPr/>
          <p:nvPr/>
        </p:nvSpPr>
        <p:spPr>
          <a:xfrm>
            <a:off x="1868543" y="1779799"/>
            <a:ext cx="8321873" cy="4062368"/>
          </a:xfrm>
          <a:prstGeom prst="ellipse">
            <a:avLst/>
          </a:prstGeom>
          <a:solidFill>
            <a:srgbClr val="EEF0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80" name="Google Shape;480;p1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金融服務項目與網路結合</a:t>
            </a:r>
            <a:endParaRPr/>
          </a:p>
        </p:txBody>
      </p:sp>
      <p:sp>
        <p:nvSpPr>
          <p:cNvPr id="481" name="Google Shape;481;p1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19</a:t>
            </a:fld>
            <a:endParaRPr/>
          </a:p>
        </p:txBody>
      </p:sp>
      <p:grpSp>
        <p:nvGrpSpPr>
          <p:cNvPr id="482" name="Google Shape;482;p18"/>
          <p:cNvGrpSpPr/>
          <p:nvPr/>
        </p:nvGrpSpPr>
        <p:grpSpPr>
          <a:xfrm>
            <a:off x="1488" y="-12459"/>
            <a:ext cx="12189023" cy="377586"/>
            <a:chOff x="1488" y="0"/>
            <a:chExt cx="12189023" cy="377586"/>
          </a:xfrm>
        </p:grpSpPr>
        <p:sp>
          <p:nvSpPr>
            <p:cNvPr id="483" name="Google Shape;483;p18"/>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485" name="Google Shape;485;p1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487" name="Google Shape;487;p18"/>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489" name="Google Shape;489;p18"/>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491" name="Google Shape;491;p1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493" name="Google Shape;493;p18"/>
          <p:cNvSpPr/>
          <p:nvPr/>
        </p:nvSpPr>
        <p:spPr>
          <a:xfrm>
            <a:off x="536312" y="2552978"/>
            <a:ext cx="2420247" cy="2384782"/>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94" name="Google Shape;494;p18"/>
          <p:cNvSpPr txBox="1"/>
          <p:nvPr/>
        </p:nvSpPr>
        <p:spPr>
          <a:xfrm>
            <a:off x="5081476" y="5382458"/>
            <a:ext cx="266700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4400">
                <a:solidFill>
                  <a:schemeClr val="dk1"/>
                </a:solidFill>
                <a:latin typeface="Corbel"/>
                <a:ea typeface="Corbel"/>
                <a:cs typeface="Corbel"/>
                <a:sym typeface="Corbel"/>
              </a:rPr>
              <a:t>FinTech</a:t>
            </a:r>
            <a:endParaRPr sz="4400">
              <a:solidFill>
                <a:schemeClr val="dk1"/>
              </a:solidFill>
              <a:latin typeface="Corbel"/>
              <a:ea typeface="Corbel"/>
              <a:cs typeface="Corbel"/>
              <a:sym typeface="Corbel"/>
            </a:endParaRPr>
          </a:p>
        </p:txBody>
      </p:sp>
      <p:pic>
        <p:nvPicPr>
          <p:cNvPr id="495" name="Google Shape;495;p18"/>
          <p:cNvPicPr preferRelativeResize="0"/>
          <p:nvPr/>
        </p:nvPicPr>
        <p:blipFill rotWithShape="1">
          <a:blip r:embed="rId3">
            <a:alphaModFix/>
          </a:blip>
          <a:srcRect/>
          <a:stretch/>
        </p:blipFill>
        <p:spPr>
          <a:xfrm>
            <a:off x="3299222" y="2991124"/>
            <a:ext cx="1378262" cy="1317812"/>
          </a:xfrm>
          <a:prstGeom prst="rect">
            <a:avLst/>
          </a:prstGeom>
          <a:noFill/>
          <a:ln>
            <a:noFill/>
          </a:ln>
        </p:spPr>
      </p:pic>
      <p:sp>
        <p:nvSpPr>
          <p:cNvPr id="496" name="Google Shape;496;p18"/>
          <p:cNvSpPr txBox="1"/>
          <p:nvPr/>
        </p:nvSpPr>
        <p:spPr>
          <a:xfrm>
            <a:off x="4762500" y="1652534"/>
            <a:ext cx="266700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4400">
                <a:solidFill>
                  <a:schemeClr val="dk1"/>
                </a:solidFill>
                <a:latin typeface="Corbel"/>
                <a:ea typeface="Corbel"/>
                <a:cs typeface="Corbel"/>
                <a:sym typeface="Corbel"/>
              </a:rPr>
              <a:t>電商金融</a:t>
            </a:r>
            <a:endParaRPr/>
          </a:p>
        </p:txBody>
      </p:sp>
      <p:sp>
        <p:nvSpPr>
          <p:cNvPr id="497" name="Google Shape;497;p18"/>
          <p:cNvSpPr txBox="1"/>
          <p:nvPr/>
        </p:nvSpPr>
        <p:spPr>
          <a:xfrm>
            <a:off x="1030571" y="2652277"/>
            <a:ext cx="1431728"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4400">
                <a:solidFill>
                  <a:schemeClr val="dk1"/>
                </a:solidFill>
                <a:latin typeface="Corbel"/>
                <a:ea typeface="Corbel"/>
                <a:cs typeface="Corbel"/>
                <a:sym typeface="Corbel"/>
              </a:rPr>
              <a:t>電商</a:t>
            </a:r>
            <a:endParaRPr/>
          </a:p>
        </p:txBody>
      </p:sp>
      <p:pic>
        <p:nvPicPr>
          <p:cNvPr id="498" name="Google Shape;498;p18"/>
          <p:cNvPicPr preferRelativeResize="0"/>
          <p:nvPr/>
        </p:nvPicPr>
        <p:blipFill rotWithShape="1">
          <a:blip r:embed="rId4">
            <a:alphaModFix/>
          </a:blip>
          <a:srcRect/>
          <a:stretch/>
        </p:blipFill>
        <p:spPr>
          <a:xfrm>
            <a:off x="804257" y="3376703"/>
            <a:ext cx="1157800" cy="480487"/>
          </a:xfrm>
          <a:prstGeom prst="rect">
            <a:avLst/>
          </a:prstGeom>
          <a:noFill/>
          <a:ln>
            <a:noFill/>
          </a:ln>
        </p:spPr>
      </p:pic>
      <p:pic>
        <p:nvPicPr>
          <p:cNvPr id="499" name="Google Shape;499;p18"/>
          <p:cNvPicPr preferRelativeResize="0"/>
          <p:nvPr/>
        </p:nvPicPr>
        <p:blipFill rotWithShape="1">
          <a:blip r:embed="rId5">
            <a:alphaModFix/>
          </a:blip>
          <a:srcRect/>
          <a:stretch/>
        </p:blipFill>
        <p:spPr>
          <a:xfrm>
            <a:off x="1123456" y="3447585"/>
            <a:ext cx="1490175" cy="1490175"/>
          </a:xfrm>
          <a:prstGeom prst="rect">
            <a:avLst/>
          </a:prstGeom>
          <a:noFill/>
          <a:ln>
            <a:noFill/>
          </a:ln>
        </p:spPr>
      </p:pic>
      <p:pic>
        <p:nvPicPr>
          <p:cNvPr id="500" name="Google Shape;500;p18"/>
          <p:cNvPicPr preferRelativeResize="0"/>
          <p:nvPr/>
        </p:nvPicPr>
        <p:blipFill rotWithShape="1">
          <a:blip r:embed="rId6">
            <a:alphaModFix/>
          </a:blip>
          <a:srcRect/>
          <a:stretch/>
        </p:blipFill>
        <p:spPr>
          <a:xfrm>
            <a:off x="7231666" y="2990811"/>
            <a:ext cx="1317649" cy="1182506"/>
          </a:xfrm>
          <a:prstGeom prst="rect">
            <a:avLst/>
          </a:prstGeom>
          <a:noFill/>
          <a:ln>
            <a:noFill/>
          </a:ln>
        </p:spPr>
      </p:pic>
      <p:pic>
        <p:nvPicPr>
          <p:cNvPr id="501" name="Google Shape;501;p18"/>
          <p:cNvPicPr preferRelativeResize="0"/>
          <p:nvPr/>
        </p:nvPicPr>
        <p:blipFill rotWithShape="1">
          <a:blip r:embed="rId7">
            <a:alphaModFix/>
          </a:blip>
          <a:srcRect/>
          <a:stretch/>
        </p:blipFill>
        <p:spPr>
          <a:xfrm>
            <a:off x="6091038" y="2981063"/>
            <a:ext cx="1357589" cy="1293951"/>
          </a:xfrm>
          <a:prstGeom prst="rect">
            <a:avLst/>
          </a:prstGeom>
          <a:noFill/>
          <a:ln>
            <a:noFill/>
          </a:ln>
        </p:spPr>
      </p:pic>
      <p:sp>
        <p:nvSpPr>
          <p:cNvPr id="502" name="Google Shape;502;p18"/>
          <p:cNvSpPr/>
          <p:nvPr/>
        </p:nvSpPr>
        <p:spPr>
          <a:xfrm>
            <a:off x="8821262" y="2522696"/>
            <a:ext cx="2420247" cy="2384782"/>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503" name="Google Shape;503;p18"/>
          <p:cNvPicPr preferRelativeResize="0"/>
          <p:nvPr/>
        </p:nvPicPr>
        <p:blipFill rotWithShape="1">
          <a:blip r:embed="rId8">
            <a:alphaModFix/>
          </a:blip>
          <a:srcRect/>
          <a:stretch/>
        </p:blipFill>
        <p:spPr>
          <a:xfrm>
            <a:off x="4620453" y="3028075"/>
            <a:ext cx="1594396" cy="1275518"/>
          </a:xfrm>
          <a:prstGeom prst="rect">
            <a:avLst/>
          </a:prstGeom>
          <a:noFill/>
          <a:ln>
            <a:noFill/>
          </a:ln>
        </p:spPr>
      </p:pic>
      <p:pic>
        <p:nvPicPr>
          <p:cNvPr id="504" name="Google Shape;504;p18"/>
          <p:cNvPicPr preferRelativeResize="0"/>
          <p:nvPr/>
        </p:nvPicPr>
        <p:blipFill rotWithShape="1">
          <a:blip r:embed="rId9">
            <a:alphaModFix/>
          </a:blip>
          <a:srcRect/>
          <a:stretch/>
        </p:blipFill>
        <p:spPr>
          <a:xfrm>
            <a:off x="2811395" y="4418915"/>
            <a:ext cx="898374" cy="1233588"/>
          </a:xfrm>
          <a:prstGeom prst="rect">
            <a:avLst/>
          </a:prstGeom>
          <a:noFill/>
          <a:ln>
            <a:noFill/>
          </a:ln>
        </p:spPr>
      </p:pic>
      <p:sp>
        <p:nvSpPr>
          <p:cNvPr id="505" name="Google Shape;505;p18"/>
          <p:cNvSpPr txBox="1"/>
          <p:nvPr/>
        </p:nvSpPr>
        <p:spPr>
          <a:xfrm>
            <a:off x="9309032" y="2652276"/>
            <a:ext cx="1431728"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4400">
                <a:solidFill>
                  <a:schemeClr val="dk1"/>
                </a:solidFill>
                <a:latin typeface="Corbel"/>
                <a:ea typeface="Corbel"/>
                <a:cs typeface="Corbel"/>
                <a:sym typeface="Corbel"/>
              </a:rPr>
              <a:t>金融</a:t>
            </a:r>
            <a:endParaRPr/>
          </a:p>
        </p:txBody>
      </p:sp>
      <p:sp>
        <p:nvSpPr>
          <p:cNvPr id="506" name="Google Shape;506;p18"/>
          <p:cNvSpPr/>
          <p:nvPr/>
        </p:nvSpPr>
        <p:spPr>
          <a:xfrm>
            <a:off x="3788004" y="2620360"/>
            <a:ext cx="401533" cy="40627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支</a:t>
            </a:r>
            <a:endParaRPr/>
          </a:p>
        </p:txBody>
      </p:sp>
      <p:sp>
        <p:nvSpPr>
          <p:cNvPr id="507" name="Google Shape;507;p18"/>
          <p:cNvSpPr/>
          <p:nvPr/>
        </p:nvSpPr>
        <p:spPr>
          <a:xfrm>
            <a:off x="6521374" y="2644391"/>
            <a:ext cx="401533" cy="374567"/>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投</a:t>
            </a:r>
            <a:endParaRPr/>
          </a:p>
        </p:txBody>
      </p:sp>
      <p:sp>
        <p:nvSpPr>
          <p:cNvPr id="508" name="Google Shape;508;p18"/>
          <p:cNvSpPr/>
          <p:nvPr/>
        </p:nvSpPr>
        <p:spPr>
          <a:xfrm>
            <a:off x="7489561" y="2688187"/>
            <a:ext cx="401533" cy="374567"/>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投</a:t>
            </a:r>
            <a:endParaRPr/>
          </a:p>
        </p:txBody>
      </p:sp>
      <p:sp>
        <p:nvSpPr>
          <p:cNvPr id="509" name="Google Shape;509;p18"/>
          <p:cNvSpPr/>
          <p:nvPr/>
        </p:nvSpPr>
        <p:spPr>
          <a:xfrm>
            <a:off x="8034811" y="2696954"/>
            <a:ext cx="401533" cy="374567"/>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理</a:t>
            </a:r>
            <a:endParaRPr/>
          </a:p>
        </p:txBody>
      </p:sp>
      <p:sp>
        <p:nvSpPr>
          <p:cNvPr id="510" name="Google Shape;510;p18"/>
          <p:cNvSpPr/>
          <p:nvPr/>
        </p:nvSpPr>
        <p:spPr>
          <a:xfrm>
            <a:off x="4950804" y="2622869"/>
            <a:ext cx="401533" cy="40627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支</a:t>
            </a:r>
            <a:endParaRPr/>
          </a:p>
        </p:txBody>
      </p:sp>
      <p:sp>
        <p:nvSpPr>
          <p:cNvPr id="511" name="Google Shape;511;p18"/>
          <p:cNvSpPr/>
          <p:nvPr/>
        </p:nvSpPr>
        <p:spPr>
          <a:xfrm>
            <a:off x="5593237" y="2622869"/>
            <a:ext cx="401533" cy="40627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借</a:t>
            </a:r>
            <a:endParaRPr/>
          </a:p>
        </p:txBody>
      </p:sp>
      <p:sp>
        <p:nvSpPr>
          <p:cNvPr id="512" name="Google Shape;512;p18"/>
          <p:cNvSpPr/>
          <p:nvPr/>
        </p:nvSpPr>
        <p:spPr>
          <a:xfrm>
            <a:off x="2995629" y="3968119"/>
            <a:ext cx="401533" cy="40627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評</a:t>
            </a:r>
            <a:endParaRPr/>
          </a:p>
        </p:txBody>
      </p:sp>
      <p:sp>
        <p:nvSpPr>
          <p:cNvPr id="513" name="Google Shape;513;p18"/>
          <p:cNvSpPr/>
          <p:nvPr/>
        </p:nvSpPr>
        <p:spPr>
          <a:xfrm>
            <a:off x="7629456" y="757368"/>
            <a:ext cx="401533" cy="40627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支</a:t>
            </a:r>
            <a:endParaRPr/>
          </a:p>
        </p:txBody>
      </p:sp>
      <p:sp>
        <p:nvSpPr>
          <p:cNvPr id="514" name="Google Shape;514;p18"/>
          <p:cNvSpPr txBox="1"/>
          <p:nvPr/>
        </p:nvSpPr>
        <p:spPr>
          <a:xfrm>
            <a:off x="7944099" y="784277"/>
            <a:ext cx="877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：支付</a:t>
            </a:r>
            <a:endParaRPr/>
          </a:p>
        </p:txBody>
      </p:sp>
      <p:sp>
        <p:nvSpPr>
          <p:cNvPr id="515" name="Google Shape;515;p18"/>
          <p:cNvSpPr/>
          <p:nvPr/>
        </p:nvSpPr>
        <p:spPr>
          <a:xfrm>
            <a:off x="7629455" y="1325270"/>
            <a:ext cx="401533" cy="40627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借</a:t>
            </a:r>
            <a:endParaRPr/>
          </a:p>
        </p:txBody>
      </p:sp>
      <p:sp>
        <p:nvSpPr>
          <p:cNvPr id="516" name="Google Shape;516;p18"/>
          <p:cNvSpPr txBox="1"/>
          <p:nvPr/>
        </p:nvSpPr>
        <p:spPr>
          <a:xfrm>
            <a:off x="7944099" y="1348394"/>
            <a:ext cx="877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：借貸</a:t>
            </a:r>
            <a:endParaRPr/>
          </a:p>
        </p:txBody>
      </p:sp>
      <p:sp>
        <p:nvSpPr>
          <p:cNvPr id="517" name="Google Shape;517;p18"/>
          <p:cNvSpPr/>
          <p:nvPr/>
        </p:nvSpPr>
        <p:spPr>
          <a:xfrm>
            <a:off x="8907048" y="767249"/>
            <a:ext cx="401533" cy="374567"/>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投</a:t>
            </a:r>
            <a:endParaRPr/>
          </a:p>
        </p:txBody>
      </p:sp>
      <p:sp>
        <p:nvSpPr>
          <p:cNvPr id="518" name="Google Shape;518;p18"/>
          <p:cNvSpPr txBox="1"/>
          <p:nvPr/>
        </p:nvSpPr>
        <p:spPr>
          <a:xfrm>
            <a:off x="9206386" y="771127"/>
            <a:ext cx="877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：投資</a:t>
            </a:r>
            <a:endParaRPr/>
          </a:p>
        </p:txBody>
      </p:sp>
      <p:sp>
        <p:nvSpPr>
          <p:cNvPr id="519" name="Google Shape;519;p18"/>
          <p:cNvSpPr/>
          <p:nvPr/>
        </p:nvSpPr>
        <p:spPr>
          <a:xfrm>
            <a:off x="8907047" y="1316609"/>
            <a:ext cx="401533" cy="374567"/>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理</a:t>
            </a:r>
            <a:endParaRPr/>
          </a:p>
        </p:txBody>
      </p:sp>
      <p:sp>
        <p:nvSpPr>
          <p:cNvPr id="520" name="Google Shape;520;p18"/>
          <p:cNvSpPr txBox="1"/>
          <p:nvPr/>
        </p:nvSpPr>
        <p:spPr>
          <a:xfrm>
            <a:off x="9206386" y="1310109"/>
            <a:ext cx="877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：理財</a:t>
            </a:r>
            <a:endParaRPr/>
          </a:p>
        </p:txBody>
      </p:sp>
      <p:sp>
        <p:nvSpPr>
          <p:cNvPr id="521" name="Google Shape;521;p18"/>
          <p:cNvSpPr/>
          <p:nvPr/>
        </p:nvSpPr>
        <p:spPr>
          <a:xfrm>
            <a:off x="10167314" y="757368"/>
            <a:ext cx="401533" cy="40627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rgbClr val="FF0000"/>
                </a:solidFill>
                <a:latin typeface="Corbel"/>
                <a:ea typeface="Corbel"/>
                <a:cs typeface="Corbel"/>
                <a:sym typeface="Corbel"/>
              </a:rPr>
              <a:t>評</a:t>
            </a:r>
            <a:endParaRPr/>
          </a:p>
        </p:txBody>
      </p:sp>
      <p:sp>
        <p:nvSpPr>
          <p:cNvPr id="522" name="Google Shape;522;p18"/>
          <p:cNvSpPr txBox="1"/>
          <p:nvPr/>
        </p:nvSpPr>
        <p:spPr>
          <a:xfrm>
            <a:off x="10457762" y="784277"/>
            <a:ext cx="13388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：信用評價</a:t>
            </a:r>
            <a:endParaRPr/>
          </a:p>
        </p:txBody>
      </p:sp>
      <p:pic>
        <p:nvPicPr>
          <p:cNvPr id="523" name="Google Shape;523;p18"/>
          <p:cNvPicPr preferRelativeResize="0"/>
          <p:nvPr/>
        </p:nvPicPr>
        <p:blipFill rotWithShape="1">
          <a:blip r:embed="rId10">
            <a:alphaModFix/>
          </a:blip>
          <a:srcRect/>
          <a:stretch/>
        </p:blipFill>
        <p:spPr>
          <a:xfrm>
            <a:off x="9072396" y="3269119"/>
            <a:ext cx="1905000" cy="952500"/>
          </a:xfrm>
          <a:prstGeom prst="rect">
            <a:avLst/>
          </a:prstGeom>
          <a:noFill/>
          <a:ln>
            <a:noFill/>
          </a:ln>
        </p:spPr>
      </p:pic>
      <p:sp>
        <p:nvSpPr>
          <p:cNvPr id="524" name="Google Shape;524;p18"/>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p:nvPr/>
        </p:nvSpPr>
        <p:spPr>
          <a:xfrm>
            <a:off x="612057" y="365126"/>
            <a:ext cx="11002297" cy="954856"/>
          </a:xfrm>
          <a:prstGeom prst="rect">
            <a:avLst/>
          </a:prstGeom>
          <a:noFill/>
          <a:ln>
            <a:noFill/>
          </a:ln>
        </p:spPr>
        <p:txBody>
          <a:bodyPr spcFirstLastPara="1" wrap="square" lIns="45700" tIns="45700" rIns="45700" bIns="45700" anchor="ctr" anchorCtr="0">
            <a:normAutofit/>
          </a:bodyPr>
          <a:lstStyle/>
          <a:p>
            <a:pPr marL="0" marR="0" lvl="0" indent="0" algn="l" rtl="0">
              <a:lnSpc>
                <a:spcPct val="90000"/>
              </a:lnSpc>
              <a:spcBef>
                <a:spcPts val="0"/>
              </a:spcBef>
              <a:spcAft>
                <a:spcPts val="0"/>
              </a:spcAft>
              <a:buClr>
                <a:srgbClr val="9F2936"/>
              </a:buClr>
              <a:buSzPts val="4200"/>
              <a:buFont typeface="Corbel"/>
              <a:buNone/>
            </a:pPr>
            <a:r>
              <a:rPr lang="zh-TW" sz="4200" b="1" i="0" u="none" strike="noStrike" cap="none">
                <a:solidFill>
                  <a:srgbClr val="9F2936"/>
                </a:solidFill>
                <a:latin typeface="Corbel"/>
                <a:ea typeface="Corbel"/>
                <a:cs typeface="Corbel"/>
                <a:sym typeface="Corbel"/>
              </a:rPr>
              <a:t>OUTLINE</a:t>
            </a:r>
            <a:endParaRPr sz="4400" b="0" i="0" u="none" strike="noStrike" cap="none">
              <a:solidFill>
                <a:schemeClr val="accent1"/>
              </a:solidFill>
              <a:latin typeface="Arial"/>
              <a:ea typeface="Arial"/>
              <a:cs typeface="Arial"/>
              <a:sym typeface="Arial"/>
            </a:endParaRPr>
          </a:p>
        </p:txBody>
      </p:sp>
      <p:sp>
        <p:nvSpPr>
          <p:cNvPr id="105" name="Google Shape;105;p2"/>
          <p:cNvSpPr txBox="1"/>
          <p:nvPr/>
        </p:nvSpPr>
        <p:spPr>
          <a:xfrm>
            <a:off x="612057" y="1549738"/>
            <a:ext cx="11002297" cy="4702124"/>
          </a:xfrm>
          <a:prstGeom prst="rect">
            <a:avLst/>
          </a:prstGeom>
          <a:noFill/>
          <a:ln>
            <a:noFill/>
          </a:ln>
        </p:spPr>
        <p:txBody>
          <a:bodyPr spcFirstLastPara="1" wrap="square" lIns="45700" tIns="45700" rIns="45700" bIns="45700" anchor="t" anchorCtr="0">
            <a:normAutofit/>
          </a:bodyPr>
          <a:lstStyle/>
          <a:p>
            <a:pPr marL="228600" marR="0" lvl="0" indent="-228600" algn="l" rtl="0">
              <a:lnSpc>
                <a:spcPct val="150000"/>
              </a:lnSpc>
              <a:spcBef>
                <a:spcPts val="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關於電商金融</a:t>
            </a:r>
            <a:endParaRPr sz="2600" b="0" i="0" u="none" strike="noStrike" cap="none">
              <a:solidFill>
                <a:schemeClr val="dk1"/>
              </a:solidFill>
              <a:latin typeface="Arial"/>
              <a:ea typeface="Arial"/>
              <a:cs typeface="Arial"/>
              <a:sym typeface="Arial"/>
            </a:endParaRPr>
          </a:p>
          <a:p>
            <a:pPr marL="228600" marR="0" lvl="0" indent="-228600" algn="l" rtl="0">
              <a:lnSpc>
                <a:spcPct val="15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電商金融的運作</a:t>
            </a:r>
            <a:endParaRPr sz="2800" b="0" i="0" u="none" strike="noStrike" cap="none">
              <a:solidFill>
                <a:srgbClr val="000000"/>
              </a:solidFill>
              <a:latin typeface="Arial"/>
              <a:ea typeface="Arial"/>
              <a:cs typeface="Arial"/>
              <a:sym typeface="Arial"/>
            </a:endParaRPr>
          </a:p>
          <a:p>
            <a:pPr marL="228600" marR="0" lvl="0" indent="-228600" algn="l" rtl="0">
              <a:lnSpc>
                <a:spcPct val="15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創新模式</a:t>
            </a:r>
            <a:endParaRPr sz="2800" b="0" i="0" u="none" strike="noStrike" cap="none">
              <a:solidFill>
                <a:srgbClr val="000000"/>
              </a:solidFill>
              <a:latin typeface="Arial"/>
              <a:ea typeface="Arial"/>
              <a:cs typeface="Arial"/>
              <a:sym typeface="Arial"/>
            </a:endParaRPr>
          </a:p>
          <a:p>
            <a:pPr marL="228600" marR="0" lvl="0" indent="-228600" algn="l" rtl="0">
              <a:lnSpc>
                <a:spcPct val="15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市場與案例</a:t>
            </a:r>
            <a:endParaRPr sz="2800" b="0" i="0" u="none" strike="noStrike" cap="none">
              <a:solidFill>
                <a:srgbClr val="000000"/>
              </a:solidFill>
              <a:latin typeface="Arial"/>
              <a:ea typeface="Arial"/>
              <a:cs typeface="Arial"/>
              <a:sym typeface="Arial"/>
            </a:endParaRPr>
          </a:p>
          <a:p>
            <a:pPr marL="228600" marR="0" lvl="0" indent="-228600" algn="l" rtl="0">
              <a:lnSpc>
                <a:spcPct val="15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機會與挑戰</a:t>
            </a:r>
            <a:endParaRPr/>
          </a:p>
          <a:p>
            <a:pPr marL="457200" marR="0" lvl="1" indent="0" algn="l" rtl="0">
              <a:lnSpc>
                <a:spcPct val="150000"/>
              </a:lnSpc>
              <a:spcBef>
                <a:spcPts val="1000"/>
              </a:spcBef>
              <a:spcAft>
                <a:spcPts val="0"/>
              </a:spcAft>
              <a:buClr>
                <a:srgbClr val="000000"/>
              </a:buClr>
              <a:buSzPts val="2600"/>
              <a:buFont typeface="Arial"/>
              <a:buNone/>
            </a:pPr>
            <a:endParaRPr sz="2600" b="0" i="0" u="none" strike="noStrike" cap="none">
              <a:solidFill>
                <a:schemeClr val="dk1"/>
              </a:solidFill>
              <a:latin typeface="Arial"/>
              <a:ea typeface="Arial"/>
              <a:cs typeface="Arial"/>
              <a:sym typeface="Arial"/>
            </a:endParaRPr>
          </a:p>
        </p:txBody>
      </p:sp>
      <p:sp>
        <p:nvSpPr>
          <p:cNvPr id="106" name="Google Shape;106;p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a:t>
            </a:fld>
            <a:endParaRPr/>
          </a:p>
        </p:txBody>
      </p:sp>
      <p:sp>
        <p:nvSpPr>
          <p:cNvPr id="107" name="Google Shape;107;p2"/>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1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1. </a:t>
            </a:r>
            <a:r>
              <a:rPr lang="zh-TW"/>
              <a:t>電商金融支付模式</a:t>
            </a:r>
            <a:endParaRPr/>
          </a:p>
        </p:txBody>
      </p:sp>
      <p:sp>
        <p:nvSpPr>
          <p:cNvPr id="530" name="Google Shape;530;p19"/>
          <p:cNvSpPr txBox="1">
            <a:spLocks noGrp="1"/>
          </p:cNvSpPr>
          <p:nvPr>
            <p:ph type="body" idx="1"/>
          </p:nvPr>
        </p:nvSpPr>
        <p:spPr>
          <a:xfrm>
            <a:off x="612050" y="1319975"/>
            <a:ext cx="6462000" cy="5158200"/>
          </a:xfrm>
          <a:prstGeom prst="rect">
            <a:avLst/>
          </a:prstGeom>
          <a:noFill/>
          <a:ln>
            <a:noFill/>
          </a:ln>
        </p:spPr>
        <p:txBody>
          <a:bodyPr spcFirstLastPara="1" wrap="square" lIns="91425" tIns="45700" rIns="91425" bIns="45700" anchor="t" anchorCtr="0">
            <a:normAutofit/>
          </a:bodyPr>
          <a:lstStyle/>
          <a:p>
            <a:pPr marL="228600" lvl="1" indent="-228600" algn="l" rtl="0">
              <a:lnSpc>
                <a:spcPct val="120000"/>
              </a:lnSpc>
              <a:spcBef>
                <a:spcPts val="0"/>
              </a:spcBef>
              <a:spcAft>
                <a:spcPts val="0"/>
              </a:spcAft>
              <a:buClr>
                <a:schemeClr val="dk1"/>
              </a:buClr>
              <a:buSzPts val="2800"/>
              <a:buChar char="•"/>
            </a:pPr>
            <a:r>
              <a:rPr lang="zh-TW" sz="2800">
                <a:latin typeface="Corbel"/>
                <a:ea typeface="Corbel"/>
                <a:cs typeface="Corbel"/>
                <a:sym typeface="Corbel"/>
              </a:rPr>
              <a:t>與銀行簽約，提供與銀行支付結算系統介面的交易平臺的網路支付模式</a:t>
            </a:r>
            <a:endParaRPr sz="2800">
              <a:latin typeface="Corbel"/>
              <a:ea typeface="Corbel"/>
              <a:cs typeface="Corbel"/>
              <a:sym typeface="Corbel"/>
            </a:endParaRPr>
          </a:p>
          <a:p>
            <a:pPr marL="228600" lvl="1" indent="-228600" algn="l" rtl="0">
              <a:lnSpc>
                <a:spcPct val="120000"/>
              </a:lnSpc>
              <a:spcBef>
                <a:spcPts val="800"/>
              </a:spcBef>
              <a:spcAft>
                <a:spcPts val="0"/>
              </a:spcAft>
              <a:buClr>
                <a:schemeClr val="dk1"/>
              </a:buClr>
              <a:buSzPts val="2800"/>
              <a:buChar char="•"/>
            </a:pPr>
            <a:r>
              <a:rPr lang="zh-TW" sz="2800">
                <a:latin typeface="Corbel"/>
                <a:ea typeface="Corbel"/>
                <a:cs typeface="Corbel"/>
                <a:sym typeface="Corbel"/>
              </a:rPr>
              <a:t>買賣雙方不是直接交易，而是透過第三方支付平台提供的帳戶完成貨款收付</a:t>
            </a:r>
            <a:endParaRPr/>
          </a:p>
          <a:p>
            <a:pPr marL="228600" lvl="1" indent="-228600" algn="l" rtl="0">
              <a:lnSpc>
                <a:spcPct val="120000"/>
              </a:lnSpc>
              <a:spcBef>
                <a:spcPts val="800"/>
              </a:spcBef>
              <a:spcAft>
                <a:spcPts val="0"/>
              </a:spcAft>
              <a:buClr>
                <a:schemeClr val="dk1"/>
              </a:buClr>
              <a:buSzPts val="2800"/>
              <a:buChar char="•"/>
            </a:pPr>
            <a:r>
              <a:rPr lang="zh-TW" sz="2800">
                <a:latin typeface="Corbel"/>
                <a:ea typeface="Corbel"/>
                <a:cs typeface="Corbel"/>
                <a:sym typeface="Corbel"/>
              </a:rPr>
              <a:t>連接買賣雙方和銀行，實現第三方監管和技術保障作用</a:t>
            </a:r>
            <a:endParaRPr/>
          </a:p>
          <a:p>
            <a:pPr marL="228600" lvl="0" indent="-228600" algn="l" rtl="0">
              <a:lnSpc>
                <a:spcPct val="100000"/>
              </a:lnSpc>
              <a:spcBef>
                <a:spcPts val="1000"/>
              </a:spcBef>
              <a:spcAft>
                <a:spcPts val="0"/>
              </a:spcAft>
              <a:buClr>
                <a:schemeClr val="dk1"/>
              </a:buClr>
              <a:buSzPts val="2800"/>
              <a:buChar char="•"/>
            </a:pPr>
            <a:r>
              <a:rPr lang="zh-TW" sz="2800">
                <a:latin typeface="Corbel"/>
                <a:ea typeface="Corbel"/>
                <a:cs typeface="Corbel"/>
                <a:sym typeface="Corbel"/>
              </a:rPr>
              <a:t>舉例</a:t>
            </a:r>
            <a:r>
              <a:rPr lang="zh-TW"/>
              <a:t>	</a:t>
            </a:r>
            <a:endParaRPr/>
          </a:p>
          <a:p>
            <a:pPr marL="685800" lvl="1" indent="-228600" algn="l" rtl="0">
              <a:lnSpc>
                <a:spcPct val="100000"/>
              </a:lnSpc>
              <a:spcBef>
                <a:spcPts val="500"/>
              </a:spcBef>
              <a:spcAft>
                <a:spcPts val="0"/>
              </a:spcAft>
              <a:buClr>
                <a:schemeClr val="dk1"/>
              </a:buClr>
              <a:buSzPts val="2600"/>
              <a:buChar char="•"/>
            </a:pPr>
            <a:r>
              <a:rPr lang="zh-TW" sz="2600"/>
              <a:t>支付寶 (為解決淘寶平台)</a:t>
            </a:r>
            <a:endParaRPr/>
          </a:p>
          <a:p>
            <a:pPr marL="685800" lvl="1" indent="-228600" algn="l" rtl="0">
              <a:lnSpc>
                <a:spcPct val="100000"/>
              </a:lnSpc>
              <a:spcBef>
                <a:spcPts val="500"/>
              </a:spcBef>
              <a:spcAft>
                <a:spcPts val="0"/>
              </a:spcAft>
              <a:buClr>
                <a:schemeClr val="dk1"/>
              </a:buClr>
              <a:buSzPts val="2600"/>
              <a:buChar char="•"/>
            </a:pPr>
            <a:r>
              <a:rPr lang="zh-TW" sz="2600"/>
              <a:t>Paypal (ebay平台)</a:t>
            </a:r>
            <a:endParaRPr/>
          </a:p>
        </p:txBody>
      </p:sp>
      <p:sp>
        <p:nvSpPr>
          <p:cNvPr id="531" name="Google Shape;531;p1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20</a:t>
            </a:fld>
            <a:endParaRPr/>
          </a:p>
        </p:txBody>
      </p:sp>
      <p:grpSp>
        <p:nvGrpSpPr>
          <p:cNvPr id="532" name="Google Shape;532;p19"/>
          <p:cNvGrpSpPr/>
          <p:nvPr/>
        </p:nvGrpSpPr>
        <p:grpSpPr>
          <a:xfrm>
            <a:off x="1488" y="-12459"/>
            <a:ext cx="12189023" cy="377586"/>
            <a:chOff x="1488" y="0"/>
            <a:chExt cx="12189023" cy="377586"/>
          </a:xfrm>
        </p:grpSpPr>
        <p:sp>
          <p:nvSpPr>
            <p:cNvPr id="533" name="Google Shape;533;p1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535" name="Google Shape;535;p1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537" name="Google Shape;537;p19"/>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539" name="Google Shape;539;p1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541" name="Google Shape;541;p1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pic>
        <p:nvPicPr>
          <p:cNvPr id="543" name="Google Shape;543;p19"/>
          <p:cNvPicPr preferRelativeResize="0"/>
          <p:nvPr/>
        </p:nvPicPr>
        <p:blipFill rotWithShape="1">
          <a:blip r:embed="rId3">
            <a:alphaModFix/>
          </a:blip>
          <a:srcRect/>
          <a:stretch/>
        </p:blipFill>
        <p:spPr>
          <a:xfrm>
            <a:off x="7252824" y="1971900"/>
            <a:ext cx="4740000" cy="2899650"/>
          </a:xfrm>
          <a:prstGeom prst="rect">
            <a:avLst/>
          </a:prstGeom>
          <a:noFill/>
          <a:ln>
            <a:noFill/>
          </a:ln>
        </p:spPr>
      </p:pic>
      <p:sp>
        <p:nvSpPr>
          <p:cNvPr id="544" name="Google Shape;544;p19"/>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2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2. </a:t>
            </a:r>
            <a:r>
              <a:rPr lang="zh-TW"/>
              <a:t>電商金融微貸模式</a:t>
            </a:r>
            <a:endParaRPr/>
          </a:p>
        </p:txBody>
      </p:sp>
      <p:sp>
        <p:nvSpPr>
          <p:cNvPr id="550" name="Google Shape;550;p2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21</a:t>
            </a:fld>
            <a:endParaRPr/>
          </a:p>
        </p:txBody>
      </p:sp>
      <p:sp>
        <p:nvSpPr>
          <p:cNvPr id="551" name="Google Shape;551;p20"/>
          <p:cNvSpPr txBox="1">
            <a:spLocks noGrp="1"/>
          </p:cNvSpPr>
          <p:nvPr>
            <p:ph type="body" idx="1"/>
          </p:nvPr>
        </p:nvSpPr>
        <p:spPr>
          <a:xfrm>
            <a:off x="733551" y="1319982"/>
            <a:ext cx="9903073" cy="5158328"/>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500"/>
              <a:buChar char="•"/>
            </a:pPr>
            <a:r>
              <a:rPr lang="zh-TW">
                <a:latin typeface="Corbel"/>
                <a:ea typeface="Corbel"/>
                <a:cs typeface="Corbel"/>
                <a:sym typeface="Corbel"/>
              </a:rPr>
              <a:t>運用海量客戶交易資訊和資料，加上先進的大資料採擷技術和專業能力為中小商戶以及消費者提供便捷快速、無需擔保、隨借隨還的小額貸款服務。</a:t>
            </a:r>
            <a:endParaRPr>
              <a:latin typeface="Corbel"/>
              <a:ea typeface="Corbel"/>
              <a:cs typeface="Corbel"/>
              <a:sym typeface="Corbel"/>
            </a:endParaRPr>
          </a:p>
          <a:p>
            <a:pPr marL="228600" lvl="0" indent="-228600" algn="l" rtl="0">
              <a:lnSpc>
                <a:spcPct val="120000"/>
              </a:lnSpc>
              <a:spcBef>
                <a:spcPts val="800"/>
              </a:spcBef>
              <a:spcAft>
                <a:spcPts val="0"/>
              </a:spcAft>
              <a:buClr>
                <a:schemeClr val="dk1"/>
              </a:buClr>
              <a:buSzPts val="2500"/>
              <a:buChar char="•"/>
            </a:pPr>
            <a:r>
              <a:rPr lang="zh-TW">
                <a:latin typeface="Corbel"/>
                <a:ea typeface="Corbel"/>
                <a:cs typeface="Corbel"/>
                <a:sym typeface="Corbel"/>
              </a:rPr>
              <a:t>優點</a:t>
            </a:r>
            <a:endParaRPr>
              <a:latin typeface="Corbel"/>
              <a:ea typeface="Corbel"/>
              <a:cs typeface="Corbel"/>
              <a:sym typeface="Corbel"/>
            </a:endParaRPr>
          </a:p>
          <a:p>
            <a:pPr marL="708660" lvl="1" indent="-342900" algn="l" rtl="0">
              <a:lnSpc>
                <a:spcPct val="120000"/>
              </a:lnSpc>
              <a:spcBef>
                <a:spcPts val="400"/>
              </a:spcBef>
              <a:spcAft>
                <a:spcPts val="0"/>
              </a:spcAft>
              <a:buClr>
                <a:schemeClr val="dk1"/>
              </a:buClr>
              <a:buSzPts val="2200"/>
              <a:buChar char="•"/>
            </a:pPr>
            <a:r>
              <a:rPr lang="zh-TW"/>
              <a:t>以利息收入和會員費收入等作為盈利方式</a:t>
            </a:r>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舉例</a:t>
            </a:r>
            <a:r>
              <a:rPr lang="zh-TW"/>
              <a:t>	</a:t>
            </a:r>
            <a:endParaRPr/>
          </a:p>
          <a:p>
            <a:pPr marL="685800" lvl="1" indent="-228600" algn="l" rtl="0">
              <a:lnSpc>
                <a:spcPct val="100000"/>
              </a:lnSpc>
              <a:spcBef>
                <a:spcPts val="500"/>
              </a:spcBef>
              <a:spcAft>
                <a:spcPts val="0"/>
              </a:spcAft>
              <a:buClr>
                <a:schemeClr val="dk1"/>
              </a:buClr>
              <a:buSzPts val="2400"/>
              <a:buChar char="•"/>
            </a:pPr>
            <a:r>
              <a:rPr lang="zh-TW"/>
              <a:t>螞蟻小貸</a:t>
            </a:r>
            <a:endParaRPr/>
          </a:p>
          <a:p>
            <a:pPr marL="685800" lvl="1" indent="-228600" algn="l" rtl="0">
              <a:lnSpc>
                <a:spcPct val="100000"/>
              </a:lnSpc>
              <a:spcBef>
                <a:spcPts val="500"/>
              </a:spcBef>
              <a:spcAft>
                <a:spcPts val="0"/>
              </a:spcAft>
              <a:buClr>
                <a:schemeClr val="dk1"/>
              </a:buClr>
              <a:buSzPts val="2400"/>
              <a:buChar char="•"/>
            </a:pPr>
            <a:r>
              <a:rPr lang="zh-TW"/>
              <a:t>螞蟻花唄</a:t>
            </a:r>
            <a:endParaRPr/>
          </a:p>
          <a:p>
            <a:pPr marL="457200" lvl="1" indent="0" algn="l" rtl="0">
              <a:lnSpc>
                <a:spcPct val="100000"/>
              </a:lnSpc>
              <a:spcBef>
                <a:spcPts val="500"/>
              </a:spcBef>
              <a:spcAft>
                <a:spcPts val="0"/>
              </a:spcAft>
              <a:buClr>
                <a:schemeClr val="dk1"/>
              </a:buClr>
              <a:buSzPts val="2400"/>
              <a:buNone/>
            </a:pPr>
            <a:endParaRPr/>
          </a:p>
        </p:txBody>
      </p:sp>
      <p:pic>
        <p:nvPicPr>
          <p:cNvPr id="552" name="Google Shape;552;p20"/>
          <p:cNvPicPr preferRelativeResize="0"/>
          <p:nvPr/>
        </p:nvPicPr>
        <p:blipFill rotWithShape="1">
          <a:blip r:embed="rId3">
            <a:alphaModFix/>
          </a:blip>
          <a:srcRect/>
          <a:stretch/>
        </p:blipFill>
        <p:spPr>
          <a:xfrm>
            <a:off x="6228744" y="4085407"/>
            <a:ext cx="5857143" cy="2161905"/>
          </a:xfrm>
          <a:prstGeom prst="rect">
            <a:avLst/>
          </a:prstGeom>
          <a:noFill/>
          <a:ln>
            <a:noFill/>
          </a:ln>
        </p:spPr>
      </p:pic>
      <p:sp>
        <p:nvSpPr>
          <p:cNvPr id="553" name="Google Shape;553;p20"/>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grpSp>
        <p:nvGrpSpPr>
          <p:cNvPr id="554" name="Google Shape;554;p20"/>
          <p:cNvGrpSpPr/>
          <p:nvPr/>
        </p:nvGrpSpPr>
        <p:grpSpPr>
          <a:xfrm>
            <a:off x="1488" y="-12459"/>
            <a:ext cx="12189075" cy="377700"/>
            <a:chOff x="1488" y="0"/>
            <a:chExt cx="12189075" cy="377700"/>
          </a:xfrm>
        </p:grpSpPr>
        <p:sp>
          <p:nvSpPr>
            <p:cNvPr id="555" name="Google Shape;555;p20"/>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0"/>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557" name="Google Shape;557;p20"/>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0"/>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559" name="Google Shape;559;p20"/>
            <p:cNvSpPr/>
            <p:nvPr/>
          </p:nvSpPr>
          <p:spPr>
            <a:xfrm>
              <a:off x="4644925"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0"/>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561" name="Google Shape;561;p20"/>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0"/>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563" name="Google Shape;563;p20"/>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0"/>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2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3. </a:t>
            </a:r>
            <a:r>
              <a:rPr lang="zh-TW"/>
              <a:t>電商金融信評(徵信)模式</a:t>
            </a:r>
            <a:endParaRPr/>
          </a:p>
        </p:txBody>
      </p:sp>
      <p:sp>
        <p:nvSpPr>
          <p:cNvPr id="570" name="Google Shape;570;p21"/>
          <p:cNvSpPr txBox="1">
            <a:spLocks noGrp="1"/>
          </p:cNvSpPr>
          <p:nvPr>
            <p:ph type="body" idx="1"/>
          </p:nvPr>
        </p:nvSpPr>
        <p:spPr>
          <a:xfrm>
            <a:off x="612057" y="1474839"/>
            <a:ext cx="7225657" cy="4702124"/>
          </a:xfrm>
          <a:prstGeom prst="rect">
            <a:avLst/>
          </a:prstGeom>
          <a:noFill/>
          <a:ln>
            <a:noFill/>
          </a:ln>
        </p:spPr>
        <p:txBody>
          <a:bodyPr spcFirstLastPara="1" wrap="square" lIns="91425" tIns="45700" rIns="91425" bIns="45700" anchor="t" anchorCtr="0">
            <a:normAutofit lnSpcReduction="10000"/>
          </a:bodyPr>
          <a:lstStyle/>
          <a:p>
            <a:pPr marL="228600" lvl="1" indent="-228600" algn="l" rtl="0">
              <a:lnSpc>
                <a:spcPct val="120000"/>
              </a:lnSpc>
              <a:spcBef>
                <a:spcPts val="0"/>
              </a:spcBef>
              <a:spcAft>
                <a:spcPts val="0"/>
              </a:spcAft>
              <a:buClr>
                <a:schemeClr val="dk1"/>
              </a:buClr>
              <a:buSzPts val="2560"/>
              <a:buChar char="•"/>
            </a:pPr>
            <a:r>
              <a:rPr lang="zh-TW" sz="2560">
                <a:latin typeface="Corbel"/>
                <a:ea typeface="Corbel"/>
                <a:cs typeface="Corbel"/>
                <a:sym typeface="Corbel"/>
              </a:rPr>
              <a:t>採集個人或企業在互聯網交易或使用互聯網服務中留下的行為數據(包括互聯網金融服務所留下的信貸數據以及通過線下通路採集的公共信息等數據)，並利用大數據、雲計算等技術進行信息評估的活動。</a:t>
            </a:r>
            <a:endParaRPr sz="2560">
              <a:latin typeface="Corbel"/>
              <a:ea typeface="Corbel"/>
              <a:cs typeface="Corbel"/>
              <a:sym typeface="Corbel"/>
            </a:endParaRPr>
          </a:p>
          <a:p>
            <a:pPr marL="228600" lvl="0" indent="-228600" algn="l" rtl="0">
              <a:lnSpc>
                <a:spcPct val="120000"/>
              </a:lnSpc>
              <a:spcBef>
                <a:spcPts val="800"/>
              </a:spcBef>
              <a:spcAft>
                <a:spcPts val="0"/>
              </a:spcAft>
              <a:buClr>
                <a:schemeClr val="dk1"/>
              </a:buClr>
              <a:buSzPts val="2500"/>
              <a:buChar char="•"/>
            </a:pPr>
            <a:r>
              <a:rPr lang="zh-TW">
                <a:latin typeface="Corbel"/>
                <a:ea typeface="Corbel"/>
                <a:cs typeface="Corbel"/>
                <a:sym typeface="Corbel"/>
              </a:rPr>
              <a:t>特性</a:t>
            </a:r>
            <a:endParaRPr>
              <a:latin typeface="Corbel"/>
              <a:ea typeface="Corbel"/>
              <a:cs typeface="Corbel"/>
              <a:sym typeface="Corbel"/>
            </a:endParaRPr>
          </a:p>
          <a:p>
            <a:pPr marL="708660" lvl="1" indent="-342900" algn="l" rtl="0">
              <a:lnSpc>
                <a:spcPct val="120000"/>
              </a:lnSpc>
              <a:spcBef>
                <a:spcPts val="400"/>
              </a:spcBef>
              <a:spcAft>
                <a:spcPts val="0"/>
              </a:spcAft>
              <a:buClr>
                <a:schemeClr val="dk1"/>
              </a:buClr>
              <a:buSzPts val="2200"/>
              <a:buChar char="•"/>
            </a:pPr>
            <a:r>
              <a:rPr lang="zh-TW"/>
              <a:t>以交易資料來評定客戶信用狀況。</a:t>
            </a:r>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舉例</a:t>
            </a:r>
            <a:r>
              <a:rPr lang="zh-TW"/>
              <a:t>	</a:t>
            </a:r>
            <a:endParaRPr/>
          </a:p>
          <a:p>
            <a:pPr marL="685800" lvl="1" indent="-228600" algn="l" rtl="0">
              <a:lnSpc>
                <a:spcPct val="100000"/>
              </a:lnSpc>
              <a:spcBef>
                <a:spcPts val="500"/>
              </a:spcBef>
              <a:spcAft>
                <a:spcPts val="0"/>
              </a:spcAft>
              <a:buClr>
                <a:schemeClr val="dk1"/>
              </a:buClr>
              <a:buSzPts val="2400"/>
              <a:buChar char="•"/>
            </a:pPr>
            <a:r>
              <a:rPr lang="zh-TW"/>
              <a:t>芝麻信用</a:t>
            </a:r>
            <a:endParaRPr/>
          </a:p>
          <a:p>
            <a:pPr marL="685800" lvl="1" indent="-228600" algn="l" rtl="0">
              <a:lnSpc>
                <a:spcPct val="100000"/>
              </a:lnSpc>
              <a:spcBef>
                <a:spcPts val="500"/>
              </a:spcBef>
              <a:spcAft>
                <a:spcPts val="0"/>
              </a:spcAft>
              <a:buClr>
                <a:schemeClr val="dk1"/>
              </a:buClr>
              <a:buSzPts val="2400"/>
              <a:buChar char="•"/>
            </a:pPr>
            <a:r>
              <a:rPr lang="zh-TW"/>
              <a:t>騰訊信用</a:t>
            </a:r>
            <a:endParaRPr/>
          </a:p>
        </p:txBody>
      </p:sp>
      <p:sp>
        <p:nvSpPr>
          <p:cNvPr id="571" name="Google Shape;571;p2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22</a:t>
            </a:fld>
            <a:endParaRPr/>
          </a:p>
        </p:txBody>
      </p:sp>
      <p:pic>
        <p:nvPicPr>
          <p:cNvPr id="572" name="Google Shape;572;p21"/>
          <p:cNvPicPr preferRelativeResize="0"/>
          <p:nvPr/>
        </p:nvPicPr>
        <p:blipFill rotWithShape="1">
          <a:blip r:embed="rId3">
            <a:alphaModFix/>
          </a:blip>
          <a:srcRect/>
          <a:stretch/>
        </p:blipFill>
        <p:spPr>
          <a:xfrm>
            <a:off x="8065754" y="394197"/>
            <a:ext cx="3801819" cy="5796833"/>
          </a:xfrm>
          <a:prstGeom prst="rect">
            <a:avLst/>
          </a:prstGeom>
          <a:noFill/>
          <a:ln>
            <a:noFill/>
          </a:ln>
        </p:spPr>
      </p:pic>
      <p:sp>
        <p:nvSpPr>
          <p:cNvPr id="573" name="Google Shape;573;p21"/>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grpSp>
        <p:nvGrpSpPr>
          <p:cNvPr id="574" name="Google Shape;574;p21"/>
          <p:cNvGrpSpPr/>
          <p:nvPr/>
        </p:nvGrpSpPr>
        <p:grpSpPr>
          <a:xfrm>
            <a:off x="1488" y="-12459"/>
            <a:ext cx="12189075" cy="377700"/>
            <a:chOff x="1488" y="0"/>
            <a:chExt cx="12189075" cy="377700"/>
          </a:xfrm>
        </p:grpSpPr>
        <p:sp>
          <p:nvSpPr>
            <p:cNvPr id="575" name="Google Shape;575;p21"/>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1"/>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577" name="Google Shape;577;p21"/>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1"/>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579" name="Google Shape;579;p21"/>
            <p:cNvSpPr/>
            <p:nvPr/>
          </p:nvSpPr>
          <p:spPr>
            <a:xfrm>
              <a:off x="4644925"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1"/>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581" name="Google Shape;581;p21"/>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1"/>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583" name="Google Shape;583;p21"/>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1"/>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Google Shape;590;p22"/>
          <p:cNvPicPr preferRelativeResize="0"/>
          <p:nvPr/>
        </p:nvPicPr>
        <p:blipFill rotWithShape="1">
          <a:blip r:embed="rId3">
            <a:alphaModFix/>
          </a:blip>
          <a:srcRect/>
          <a:stretch/>
        </p:blipFill>
        <p:spPr>
          <a:xfrm>
            <a:off x="6227542" y="2431868"/>
            <a:ext cx="5840890" cy="3587975"/>
          </a:xfrm>
          <a:prstGeom prst="rect">
            <a:avLst/>
          </a:prstGeom>
          <a:noFill/>
          <a:ln>
            <a:noFill/>
          </a:ln>
        </p:spPr>
      </p:pic>
      <p:sp>
        <p:nvSpPr>
          <p:cNvPr id="591" name="Google Shape;591;p2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4. </a:t>
            </a:r>
            <a:r>
              <a:rPr lang="zh-TW"/>
              <a:t>電商金融理財與投資模式</a:t>
            </a:r>
            <a:endParaRPr/>
          </a:p>
        </p:txBody>
      </p:sp>
      <p:sp>
        <p:nvSpPr>
          <p:cNvPr id="592" name="Google Shape;592;p2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500"/>
              <a:buChar char="•"/>
            </a:pPr>
            <a:r>
              <a:rPr lang="zh-TW">
                <a:latin typeface="Corbel"/>
                <a:ea typeface="Corbel"/>
                <a:cs typeface="Corbel"/>
                <a:sym typeface="Corbel"/>
              </a:rPr>
              <a:t>互聯網理財指的是投資者通過互聯網平臺讓財富保值或增值的投資方式。</a:t>
            </a:r>
            <a:endParaRPr>
              <a:latin typeface="Corbel"/>
              <a:ea typeface="Corbel"/>
              <a:cs typeface="Corbel"/>
              <a:sym typeface="Corbel"/>
            </a:endParaRPr>
          </a:p>
          <a:p>
            <a:pPr marL="228600" lvl="0" indent="-228600" algn="l" rtl="0">
              <a:lnSpc>
                <a:spcPct val="120000"/>
              </a:lnSpc>
              <a:spcBef>
                <a:spcPts val="800"/>
              </a:spcBef>
              <a:spcAft>
                <a:spcPts val="0"/>
              </a:spcAft>
              <a:buClr>
                <a:schemeClr val="dk1"/>
              </a:buClr>
              <a:buSzPts val="2500"/>
              <a:buChar char="•"/>
            </a:pPr>
            <a:r>
              <a:rPr lang="zh-TW">
                <a:latin typeface="Corbel"/>
                <a:ea typeface="Corbel"/>
                <a:cs typeface="Corbel"/>
                <a:sym typeface="Corbel"/>
              </a:rPr>
              <a:t>特性</a:t>
            </a:r>
            <a:endParaRPr>
              <a:latin typeface="Corbel"/>
              <a:ea typeface="Corbel"/>
              <a:cs typeface="Corbel"/>
              <a:sym typeface="Corbel"/>
            </a:endParaRPr>
          </a:p>
          <a:p>
            <a:pPr marL="708660" lvl="1" indent="-342900" algn="l" rtl="0">
              <a:lnSpc>
                <a:spcPct val="120000"/>
              </a:lnSpc>
              <a:spcBef>
                <a:spcPts val="400"/>
              </a:spcBef>
              <a:spcAft>
                <a:spcPts val="0"/>
              </a:spcAft>
              <a:buClr>
                <a:schemeClr val="dk1"/>
              </a:buClr>
              <a:buSzPts val="2200"/>
              <a:buChar char="•"/>
            </a:pPr>
            <a:r>
              <a:rPr lang="zh-TW"/>
              <a:t>沒有時間和地域的限制。</a:t>
            </a:r>
            <a:endParaRPr/>
          </a:p>
          <a:p>
            <a:pPr marL="708660" lvl="1" indent="-342900" algn="l" rtl="0">
              <a:lnSpc>
                <a:spcPct val="120000"/>
              </a:lnSpc>
              <a:spcBef>
                <a:spcPts val="400"/>
              </a:spcBef>
              <a:spcAft>
                <a:spcPts val="0"/>
              </a:spcAft>
              <a:buClr>
                <a:schemeClr val="dk1"/>
              </a:buClr>
              <a:buSzPts val="2200"/>
              <a:buChar char="•"/>
            </a:pPr>
            <a:r>
              <a:rPr lang="zh-TW"/>
              <a:t>網上理財諮詢、股票交易、資產交易等</a:t>
            </a:r>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舉例</a:t>
            </a:r>
            <a:r>
              <a:rPr lang="zh-TW"/>
              <a:t>	</a:t>
            </a:r>
            <a:endParaRPr/>
          </a:p>
          <a:p>
            <a:pPr marL="685800" lvl="1" indent="-228600" algn="l" rtl="0">
              <a:lnSpc>
                <a:spcPct val="100000"/>
              </a:lnSpc>
              <a:spcBef>
                <a:spcPts val="500"/>
              </a:spcBef>
              <a:spcAft>
                <a:spcPts val="0"/>
              </a:spcAft>
              <a:buClr>
                <a:schemeClr val="dk1"/>
              </a:buClr>
              <a:buSzPts val="2400"/>
              <a:buChar char="•"/>
            </a:pPr>
            <a:r>
              <a:rPr lang="zh-TW"/>
              <a:t>餘額寶</a:t>
            </a:r>
            <a:endParaRPr/>
          </a:p>
          <a:p>
            <a:pPr marL="685800" lvl="1" indent="-228600" algn="l" rtl="0">
              <a:lnSpc>
                <a:spcPct val="100000"/>
              </a:lnSpc>
              <a:spcBef>
                <a:spcPts val="500"/>
              </a:spcBef>
              <a:spcAft>
                <a:spcPts val="0"/>
              </a:spcAft>
              <a:buClr>
                <a:schemeClr val="dk1"/>
              </a:buClr>
              <a:buSzPts val="2400"/>
              <a:buChar char="•"/>
            </a:pPr>
            <a:r>
              <a:rPr lang="zh-TW"/>
              <a:t>招財寶</a:t>
            </a:r>
            <a:endParaRPr/>
          </a:p>
          <a:p>
            <a:pPr marL="685800" lvl="1" indent="-228600" algn="l" rtl="0">
              <a:lnSpc>
                <a:spcPct val="100000"/>
              </a:lnSpc>
              <a:spcBef>
                <a:spcPts val="500"/>
              </a:spcBef>
              <a:spcAft>
                <a:spcPts val="0"/>
              </a:spcAft>
              <a:buClr>
                <a:schemeClr val="dk1"/>
              </a:buClr>
              <a:buSzPts val="2400"/>
              <a:buChar char="•"/>
            </a:pPr>
            <a:r>
              <a:rPr lang="zh-TW"/>
              <a:t>理財通</a:t>
            </a:r>
            <a:endParaRPr/>
          </a:p>
        </p:txBody>
      </p:sp>
      <p:sp>
        <p:nvSpPr>
          <p:cNvPr id="593" name="Google Shape;593;p2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23</a:t>
            </a:fld>
            <a:endParaRPr/>
          </a:p>
        </p:txBody>
      </p:sp>
      <p:sp>
        <p:nvSpPr>
          <p:cNvPr id="594" name="Google Shape;594;p22"/>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grpSp>
        <p:nvGrpSpPr>
          <p:cNvPr id="595" name="Google Shape;595;p22"/>
          <p:cNvGrpSpPr/>
          <p:nvPr/>
        </p:nvGrpSpPr>
        <p:grpSpPr>
          <a:xfrm>
            <a:off x="1488" y="-12459"/>
            <a:ext cx="12189075" cy="377700"/>
            <a:chOff x="1488" y="0"/>
            <a:chExt cx="12189075" cy="377700"/>
          </a:xfrm>
        </p:grpSpPr>
        <p:sp>
          <p:nvSpPr>
            <p:cNvPr id="596" name="Google Shape;596;p22"/>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2"/>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598" name="Google Shape;598;p22"/>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2"/>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600" name="Google Shape;600;p22"/>
            <p:cNvSpPr/>
            <p:nvPr/>
          </p:nvSpPr>
          <p:spPr>
            <a:xfrm>
              <a:off x="4644925"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2"/>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02" name="Google Shape;602;p22"/>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2"/>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604" name="Google Shape;604;p22"/>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2"/>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2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5.</a:t>
            </a:r>
            <a:r>
              <a:rPr lang="zh-TW"/>
              <a:t>電商金融證券模式</a:t>
            </a:r>
            <a:endParaRPr/>
          </a:p>
        </p:txBody>
      </p:sp>
      <p:sp>
        <p:nvSpPr>
          <p:cNvPr id="612" name="Google Shape;612;p23"/>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交易種類</a:t>
            </a:r>
            <a:endParaRPr/>
          </a:p>
          <a:p>
            <a:pPr marL="685800" lvl="1" indent="-228600" algn="l" rtl="0">
              <a:lnSpc>
                <a:spcPct val="100000"/>
              </a:lnSpc>
              <a:spcBef>
                <a:spcPts val="500"/>
              </a:spcBef>
              <a:spcAft>
                <a:spcPts val="0"/>
              </a:spcAft>
              <a:buClr>
                <a:schemeClr val="dk1"/>
              </a:buClr>
              <a:buSzPts val="2400"/>
              <a:buChar char="•"/>
            </a:pPr>
            <a:r>
              <a:rPr lang="zh-TW"/>
              <a:t>直接透過網路銷售部門交易，客戶可直接查詢及下訂單</a:t>
            </a:r>
            <a:endParaRPr/>
          </a:p>
          <a:p>
            <a:pPr marL="685800" lvl="1" indent="-228600" algn="l" rtl="0">
              <a:lnSpc>
                <a:spcPct val="100000"/>
              </a:lnSpc>
              <a:spcBef>
                <a:spcPts val="500"/>
              </a:spcBef>
              <a:spcAft>
                <a:spcPts val="0"/>
              </a:spcAft>
              <a:buClr>
                <a:schemeClr val="dk1"/>
              </a:buClr>
              <a:buSzPts val="2400"/>
              <a:buChar char="•"/>
            </a:pPr>
            <a:r>
              <a:rPr lang="zh-TW"/>
              <a:t>客戶可以透過網站來與銷售部門聯繫</a:t>
            </a:r>
            <a:endParaRPr/>
          </a:p>
          <a:p>
            <a:pPr marL="228600" lvl="0" indent="-228600" algn="l" rtl="0">
              <a:lnSpc>
                <a:spcPct val="100000"/>
              </a:lnSpc>
              <a:spcBef>
                <a:spcPts val="1000"/>
              </a:spcBef>
              <a:spcAft>
                <a:spcPts val="0"/>
              </a:spcAft>
              <a:buClr>
                <a:schemeClr val="dk1"/>
              </a:buClr>
              <a:buSzPts val="2600"/>
              <a:buChar char="•"/>
            </a:pPr>
            <a:r>
              <a:rPr lang="zh-TW"/>
              <a:t>優點</a:t>
            </a:r>
            <a:endParaRPr/>
          </a:p>
          <a:p>
            <a:pPr marL="685800" lvl="1" indent="-228600" algn="l" rtl="0">
              <a:lnSpc>
                <a:spcPct val="100000"/>
              </a:lnSpc>
              <a:spcBef>
                <a:spcPts val="500"/>
              </a:spcBef>
              <a:spcAft>
                <a:spcPts val="0"/>
              </a:spcAft>
              <a:buClr>
                <a:schemeClr val="dk1"/>
              </a:buClr>
              <a:buSzPts val="2400"/>
              <a:buChar char="•"/>
            </a:pPr>
            <a:r>
              <a:rPr lang="zh-TW"/>
              <a:t>開發成本低。</a:t>
            </a:r>
            <a:endParaRPr/>
          </a:p>
          <a:p>
            <a:pPr marL="685800" lvl="1" indent="-228600" algn="l" rtl="0">
              <a:lnSpc>
                <a:spcPct val="100000"/>
              </a:lnSpc>
              <a:spcBef>
                <a:spcPts val="500"/>
              </a:spcBef>
              <a:spcAft>
                <a:spcPts val="0"/>
              </a:spcAft>
              <a:buClr>
                <a:schemeClr val="dk1"/>
              </a:buClr>
              <a:buSzPts val="2400"/>
              <a:buChar char="•"/>
            </a:pPr>
            <a:r>
              <a:rPr lang="zh-TW"/>
              <a:t>可以彌補電話交易時所產生的看不見的不信賴感及容易發生錯誤等缺點</a:t>
            </a:r>
            <a:endParaRPr/>
          </a:p>
          <a:p>
            <a:pPr marL="685800" lvl="1" indent="-228600" algn="l" rtl="0">
              <a:lnSpc>
                <a:spcPct val="100000"/>
              </a:lnSpc>
              <a:spcBef>
                <a:spcPts val="500"/>
              </a:spcBef>
              <a:spcAft>
                <a:spcPts val="0"/>
              </a:spcAft>
              <a:buClr>
                <a:schemeClr val="dk1"/>
              </a:buClr>
              <a:buSzPts val="2400"/>
              <a:buChar char="•"/>
            </a:pPr>
            <a:r>
              <a:rPr lang="zh-TW"/>
              <a:t>容易管理、控制</a:t>
            </a:r>
            <a:endParaRPr/>
          </a:p>
          <a:p>
            <a:pPr marL="685800" lvl="1" indent="-228600" algn="l" rtl="0">
              <a:lnSpc>
                <a:spcPct val="100000"/>
              </a:lnSpc>
              <a:spcBef>
                <a:spcPts val="500"/>
              </a:spcBef>
              <a:spcAft>
                <a:spcPts val="0"/>
              </a:spcAft>
              <a:buClr>
                <a:schemeClr val="dk1"/>
              </a:buClr>
              <a:buSzPts val="2400"/>
              <a:buChar char="•"/>
            </a:pPr>
            <a:r>
              <a:rPr lang="zh-TW"/>
              <a:t>創造大量獲益，且可以開發新客戶群</a:t>
            </a:r>
            <a:endParaRPr/>
          </a:p>
          <a:p>
            <a:pPr marL="685800" lvl="1" indent="-228600" algn="l" rtl="0">
              <a:lnSpc>
                <a:spcPct val="100000"/>
              </a:lnSpc>
              <a:spcBef>
                <a:spcPts val="500"/>
              </a:spcBef>
              <a:spcAft>
                <a:spcPts val="0"/>
              </a:spcAft>
              <a:buClr>
                <a:schemeClr val="dk1"/>
              </a:buClr>
              <a:buSzPts val="2400"/>
              <a:buChar char="•"/>
            </a:pPr>
            <a:r>
              <a:rPr lang="zh-TW"/>
              <a:t>透過網路證券交易的安全性較電話證券交易高    </a:t>
            </a:r>
            <a:endParaRPr/>
          </a:p>
          <a:p>
            <a:pPr marL="685800" lvl="1" indent="-228600" algn="l" rtl="0">
              <a:lnSpc>
                <a:spcPct val="100000"/>
              </a:lnSpc>
              <a:spcBef>
                <a:spcPts val="500"/>
              </a:spcBef>
              <a:spcAft>
                <a:spcPts val="0"/>
              </a:spcAft>
              <a:buClr>
                <a:schemeClr val="dk1"/>
              </a:buClr>
              <a:buSzPts val="2400"/>
              <a:buChar char="•"/>
            </a:pPr>
            <a:r>
              <a:rPr lang="zh-TW"/>
              <a:t>例子：Etrade</a:t>
            </a:r>
            <a:endParaRPr/>
          </a:p>
          <a:p>
            <a:pPr marL="685800" lvl="1" indent="-76200" algn="l" rtl="0">
              <a:lnSpc>
                <a:spcPct val="100000"/>
              </a:lnSpc>
              <a:spcBef>
                <a:spcPts val="500"/>
              </a:spcBef>
              <a:spcAft>
                <a:spcPts val="0"/>
              </a:spcAft>
              <a:buClr>
                <a:schemeClr val="dk1"/>
              </a:buClr>
              <a:buSzPts val="2400"/>
              <a:buNone/>
            </a:pPr>
            <a:endParaRPr/>
          </a:p>
        </p:txBody>
      </p:sp>
      <p:sp>
        <p:nvSpPr>
          <p:cNvPr id="613" name="Google Shape;613;p2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24</a:t>
            </a:fld>
            <a:endParaRPr/>
          </a:p>
        </p:txBody>
      </p:sp>
      <p:sp>
        <p:nvSpPr>
          <p:cNvPr id="614" name="Google Shape;614;p23"/>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grpSp>
        <p:nvGrpSpPr>
          <p:cNvPr id="615" name="Google Shape;615;p23"/>
          <p:cNvGrpSpPr/>
          <p:nvPr/>
        </p:nvGrpSpPr>
        <p:grpSpPr>
          <a:xfrm>
            <a:off x="1488" y="-12459"/>
            <a:ext cx="12189075" cy="377700"/>
            <a:chOff x="1488" y="0"/>
            <a:chExt cx="12189075" cy="377700"/>
          </a:xfrm>
        </p:grpSpPr>
        <p:sp>
          <p:nvSpPr>
            <p:cNvPr id="616" name="Google Shape;616;p23"/>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3"/>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618" name="Google Shape;618;p23"/>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3"/>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620" name="Google Shape;620;p23"/>
            <p:cNvSpPr/>
            <p:nvPr/>
          </p:nvSpPr>
          <p:spPr>
            <a:xfrm>
              <a:off x="4644925"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3"/>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22" name="Google Shape;622;p23"/>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3"/>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624" name="Google Shape;624;p23"/>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3"/>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2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50000"/>
              </a:lnSpc>
              <a:spcBef>
                <a:spcPts val="0"/>
              </a:spcBef>
              <a:spcAft>
                <a:spcPts val="0"/>
              </a:spcAft>
              <a:buClr>
                <a:schemeClr val="accent2"/>
              </a:buClr>
              <a:buSzPct val="100000"/>
              <a:buFont typeface="Corbel"/>
              <a:buNone/>
            </a:pPr>
            <a:br>
              <a:rPr lang="zh-TW"/>
            </a:br>
            <a:br>
              <a:rPr lang="zh-TW"/>
            </a:br>
            <a:r>
              <a:rPr lang="zh-TW">
                <a:latin typeface="Corbel"/>
                <a:ea typeface="Corbel"/>
                <a:cs typeface="Corbel"/>
                <a:sym typeface="Corbel"/>
              </a:rPr>
              <a:t>6.</a:t>
            </a:r>
            <a:r>
              <a:rPr lang="zh-TW"/>
              <a:t>電商供應鏈金融模式</a:t>
            </a:r>
            <a:endParaRPr/>
          </a:p>
        </p:txBody>
      </p:sp>
      <p:sp>
        <p:nvSpPr>
          <p:cNvPr id="631" name="Google Shape;631;p24"/>
          <p:cNvSpPr txBox="1">
            <a:spLocks noGrp="1"/>
          </p:cNvSpPr>
          <p:nvPr>
            <p:ph type="body" idx="1"/>
          </p:nvPr>
        </p:nvSpPr>
        <p:spPr>
          <a:xfrm>
            <a:off x="612050" y="1474850"/>
            <a:ext cx="11456400" cy="47022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600"/>
              <a:buChar char="•"/>
            </a:pPr>
            <a:r>
              <a:rPr lang="zh-TW"/>
              <a:t>通過為這些上下游企業提供融資方案，解決銀行授信難得問題，解決資金壓力問題，同時進一步完善整個供應鏈生態圈。</a:t>
            </a:r>
            <a:endParaRPr/>
          </a:p>
          <a:p>
            <a:pPr marL="228600" lvl="0" indent="-228600" algn="l" rtl="0">
              <a:lnSpc>
                <a:spcPct val="150000"/>
              </a:lnSpc>
              <a:spcBef>
                <a:spcPts val="1000"/>
              </a:spcBef>
              <a:spcAft>
                <a:spcPts val="0"/>
              </a:spcAft>
              <a:buClr>
                <a:schemeClr val="dk1"/>
              </a:buClr>
              <a:buSzPts val="2600"/>
              <a:buChar char="•"/>
            </a:pPr>
            <a:r>
              <a:rPr lang="zh-TW"/>
              <a:t>優點：無需任何擔保和抵押為供應商和消費者提供快速融資，有效地提高企業營運資金周轉，實現了“物流”、“資金流”、“信息流”、“商流”的四流合一</a:t>
            </a:r>
            <a:endParaRPr/>
          </a:p>
          <a:p>
            <a:pPr marL="228600" lvl="0" indent="-228600" algn="l" rtl="0">
              <a:lnSpc>
                <a:spcPct val="150000"/>
              </a:lnSpc>
              <a:spcBef>
                <a:spcPts val="1000"/>
              </a:spcBef>
              <a:spcAft>
                <a:spcPts val="0"/>
              </a:spcAft>
              <a:buClr>
                <a:schemeClr val="dk1"/>
              </a:buClr>
              <a:buSzPts val="2600"/>
              <a:buChar char="•"/>
            </a:pPr>
            <a:r>
              <a:rPr lang="zh-TW"/>
              <a:t>缺點：風險控管不易</a:t>
            </a:r>
            <a:endParaRPr/>
          </a:p>
          <a:p>
            <a:pPr marL="228600" lvl="0" indent="-228600" algn="l" rtl="0">
              <a:lnSpc>
                <a:spcPct val="150000"/>
              </a:lnSpc>
              <a:spcBef>
                <a:spcPts val="1000"/>
              </a:spcBef>
              <a:spcAft>
                <a:spcPts val="0"/>
              </a:spcAft>
              <a:buClr>
                <a:schemeClr val="dk1"/>
              </a:buClr>
              <a:buSzPts val="2600"/>
              <a:buChar char="•"/>
            </a:pPr>
            <a:r>
              <a:rPr lang="zh-TW"/>
              <a:t>例子：京東供應鏈金融</a:t>
            </a:r>
            <a:endParaRPr/>
          </a:p>
          <a:p>
            <a:pPr marL="228600" lvl="0" indent="-63500" algn="l" rtl="0">
              <a:lnSpc>
                <a:spcPct val="100000"/>
              </a:lnSpc>
              <a:spcBef>
                <a:spcPts val="1000"/>
              </a:spcBef>
              <a:spcAft>
                <a:spcPts val="0"/>
              </a:spcAft>
              <a:buClr>
                <a:schemeClr val="dk1"/>
              </a:buClr>
              <a:buSzPts val="2600"/>
              <a:buNone/>
            </a:pPr>
            <a:endParaRPr/>
          </a:p>
        </p:txBody>
      </p:sp>
      <p:sp>
        <p:nvSpPr>
          <p:cNvPr id="632" name="Google Shape;632;p2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25</a:t>
            </a:fld>
            <a:endParaRPr/>
          </a:p>
        </p:txBody>
      </p:sp>
      <p:sp>
        <p:nvSpPr>
          <p:cNvPr id="633" name="Google Shape;633;p24"/>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grpSp>
        <p:nvGrpSpPr>
          <p:cNvPr id="634" name="Google Shape;634;p24"/>
          <p:cNvGrpSpPr/>
          <p:nvPr/>
        </p:nvGrpSpPr>
        <p:grpSpPr>
          <a:xfrm>
            <a:off x="1488" y="-12459"/>
            <a:ext cx="12189075" cy="377700"/>
            <a:chOff x="1488" y="0"/>
            <a:chExt cx="12189075" cy="377700"/>
          </a:xfrm>
        </p:grpSpPr>
        <p:sp>
          <p:nvSpPr>
            <p:cNvPr id="635" name="Google Shape;635;p24"/>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4"/>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637" name="Google Shape;637;p24"/>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4"/>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639" name="Google Shape;639;p24"/>
            <p:cNvSpPr/>
            <p:nvPr/>
          </p:nvSpPr>
          <p:spPr>
            <a:xfrm>
              <a:off x="4644925"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4"/>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41" name="Google Shape;641;p24"/>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4"/>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643" name="Google Shape;643;p24"/>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4"/>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2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7. 電商金融業務—電商銀行</a:t>
            </a:r>
            <a:endParaRPr/>
          </a:p>
        </p:txBody>
      </p:sp>
      <p:sp>
        <p:nvSpPr>
          <p:cNvPr id="650" name="Google Shape;650;p2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chemeClr val="dk1"/>
              </a:buClr>
              <a:buSzPts val="2600"/>
              <a:buChar char="•"/>
            </a:pPr>
            <a:r>
              <a:rPr lang="zh-TW"/>
              <a:t>又稱為「虛擬銀行」</a:t>
            </a:r>
            <a:endParaRPr/>
          </a:p>
          <a:p>
            <a:pPr marL="228600" lvl="0" indent="-228600" algn="l" rtl="0">
              <a:lnSpc>
                <a:spcPct val="100000"/>
              </a:lnSpc>
              <a:spcBef>
                <a:spcPts val="1000"/>
              </a:spcBef>
              <a:spcAft>
                <a:spcPts val="0"/>
              </a:spcAft>
              <a:buClr>
                <a:schemeClr val="dk1"/>
              </a:buClr>
              <a:buSzPts val="2600"/>
              <a:buChar char="•"/>
            </a:pPr>
            <a:r>
              <a:rPr lang="zh-TW"/>
              <a:t>模式概念</a:t>
            </a:r>
            <a:endParaRPr/>
          </a:p>
          <a:p>
            <a:pPr marL="685800" lvl="1" indent="-228600" algn="l" rtl="0">
              <a:lnSpc>
                <a:spcPct val="100000"/>
              </a:lnSpc>
              <a:spcBef>
                <a:spcPts val="500"/>
              </a:spcBef>
              <a:spcAft>
                <a:spcPts val="0"/>
              </a:spcAft>
              <a:buClr>
                <a:schemeClr val="dk1"/>
              </a:buClr>
              <a:buSzPts val="2400"/>
              <a:buChar char="•"/>
            </a:pPr>
            <a:r>
              <a:rPr lang="zh-TW"/>
              <a:t>New E-banking: 所有的交易運作皆於網路上完成</a:t>
            </a:r>
            <a:endParaRPr/>
          </a:p>
          <a:p>
            <a:pPr marL="685800" lvl="1" indent="-228600" algn="l" rtl="0">
              <a:lnSpc>
                <a:spcPct val="100000"/>
              </a:lnSpc>
              <a:spcBef>
                <a:spcPts val="500"/>
              </a:spcBef>
              <a:spcAft>
                <a:spcPts val="0"/>
              </a:spcAft>
              <a:buClr>
                <a:schemeClr val="dk1"/>
              </a:buClr>
              <a:buSzPts val="2400"/>
              <a:buChar char="•"/>
            </a:pPr>
            <a:r>
              <a:rPr lang="zh-TW"/>
              <a:t>傳統銀行應用網路服務來發展傳統銀行業務</a:t>
            </a:r>
            <a:endParaRPr/>
          </a:p>
          <a:p>
            <a:pPr marL="228600" lvl="0" indent="-228600" algn="l" rtl="0">
              <a:lnSpc>
                <a:spcPct val="100000"/>
              </a:lnSpc>
              <a:spcBef>
                <a:spcPts val="1000"/>
              </a:spcBef>
              <a:spcAft>
                <a:spcPts val="0"/>
              </a:spcAft>
              <a:buClr>
                <a:schemeClr val="dk1"/>
              </a:buClr>
              <a:buSzPts val="2600"/>
              <a:buChar char="•"/>
            </a:pPr>
            <a:r>
              <a:rPr lang="zh-TW"/>
              <a:t>例子：阿里巴巴網商銀行</a:t>
            </a:r>
            <a:endParaRPr/>
          </a:p>
          <a:p>
            <a:pPr marL="228600" lvl="0" indent="-228600" algn="l" rtl="0">
              <a:lnSpc>
                <a:spcPct val="100000"/>
              </a:lnSpc>
              <a:spcBef>
                <a:spcPts val="1000"/>
              </a:spcBef>
              <a:spcAft>
                <a:spcPts val="0"/>
              </a:spcAft>
              <a:buClr>
                <a:schemeClr val="dk1"/>
              </a:buClr>
              <a:buSzPts val="2600"/>
              <a:buChar char="•"/>
            </a:pPr>
            <a:r>
              <a:rPr lang="zh-TW"/>
              <a:t>優點</a:t>
            </a:r>
            <a:endParaRPr/>
          </a:p>
          <a:p>
            <a:pPr marL="685800" lvl="1" indent="-228600" algn="l" rtl="0">
              <a:lnSpc>
                <a:spcPct val="100000"/>
              </a:lnSpc>
              <a:spcBef>
                <a:spcPts val="500"/>
              </a:spcBef>
              <a:spcAft>
                <a:spcPts val="0"/>
              </a:spcAft>
              <a:buClr>
                <a:schemeClr val="dk1"/>
              </a:buClr>
              <a:buSzPts val="2400"/>
              <a:buChar char="•"/>
            </a:pPr>
            <a:r>
              <a:rPr lang="zh-TW"/>
              <a:t>營運成本僅佔營運收入的15-20%，而傳統銀行為60%</a:t>
            </a:r>
            <a:endParaRPr/>
          </a:p>
          <a:p>
            <a:pPr marL="685800" lvl="1" indent="-228600" algn="l" rtl="0">
              <a:lnSpc>
                <a:spcPct val="100000"/>
              </a:lnSpc>
              <a:spcBef>
                <a:spcPts val="500"/>
              </a:spcBef>
              <a:spcAft>
                <a:spcPts val="0"/>
              </a:spcAft>
              <a:buClr>
                <a:schemeClr val="dk1"/>
              </a:buClr>
              <a:buSzPts val="2400"/>
              <a:buChar char="•"/>
            </a:pPr>
            <a:r>
              <a:rPr lang="zh-TW"/>
              <a:t>消費者可透過網站直接溝通</a:t>
            </a:r>
            <a:endParaRPr/>
          </a:p>
          <a:p>
            <a:pPr marL="685800" lvl="1" indent="-228600" algn="l" rtl="0">
              <a:lnSpc>
                <a:spcPct val="100000"/>
              </a:lnSpc>
              <a:spcBef>
                <a:spcPts val="500"/>
              </a:spcBef>
              <a:spcAft>
                <a:spcPts val="0"/>
              </a:spcAft>
              <a:buClr>
                <a:schemeClr val="dk1"/>
              </a:buClr>
              <a:buSzPts val="2400"/>
              <a:buChar char="•"/>
            </a:pPr>
            <a:r>
              <a:rPr lang="zh-TW"/>
              <a:t>透過回饋訊息</a:t>
            </a:r>
            <a:endParaRPr/>
          </a:p>
          <a:p>
            <a:pPr marL="1143000" lvl="2" indent="-228600" algn="l" rtl="0">
              <a:lnSpc>
                <a:spcPct val="100000"/>
              </a:lnSpc>
              <a:spcBef>
                <a:spcPts val="500"/>
              </a:spcBef>
              <a:spcAft>
                <a:spcPts val="0"/>
              </a:spcAft>
              <a:buClr>
                <a:schemeClr val="dk1"/>
              </a:buClr>
              <a:buSzPts val="1800"/>
              <a:buChar char="•"/>
            </a:pPr>
            <a:r>
              <a:rPr lang="zh-TW"/>
              <a:t>專業部門可發掘潛在客戶</a:t>
            </a:r>
            <a:endParaRPr/>
          </a:p>
          <a:p>
            <a:pPr marL="1143000" lvl="2" indent="-228600" algn="l" rtl="0">
              <a:lnSpc>
                <a:spcPct val="100000"/>
              </a:lnSpc>
              <a:spcBef>
                <a:spcPts val="500"/>
              </a:spcBef>
              <a:spcAft>
                <a:spcPts val="0"/>
              </a:spcAft>
              <a:buClr>
                <a:schemeClr val="dk1"/>
              </a:buClr>
              <a:buSzPts val="1800"/>
              <a:buChar char="•"/>
            </a:pPr>
            <a:r>
              <a:rPr lang="zh-TW"/>
              <a:t>研發部門可開發符合消費者需要之產品</a:t>
            </a:r>
            <a:endParaRPr/>
          </a:p>
          <a:p>
            <a:pPr marL="914400" lvl="2" indent="0" algn="l" rtl="0">
              <a:lnSpc>
                <a:spcPct val="100000"/>
              </a:lnSpc>
              <a:spcBef>
                <a:spcPts val="500"/>
              </a:spcBef>
              <a:spcAft>
                <a:spcPts val="0"/>
              </a:spcAft>
              <a:buClr>
                <a:schemeClr val="dk1"/>
              </a:buClr>
              <a:buSzPts val="18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651" name="Google Shape;651;p2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26</a:t>
            </a:fld>
            <a:endParaRPr/>
          </a:p>
        </p:txBody>
      </p:sp>
      <p:sp>
        <p:nvSpPr>
          <p:cNvPr id="652" name="Google Shape;652;p25"/>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grpSp>
        <p:nvGrpSpPr>
          <p:cNvPr id="653" name="Google Shape;653;p25"/>
          <p:cNvGrpSpPr/>
          <p:nvPr/>
        </p:nvGrpSpPr>
        <p:grpSpPr>
          <a:xfrm>
            <a:off x="1488" y="-12459"/>
            <a:ext cx="12189075" cy="377700"/>
            <a:chOff x="1488" y="0"/>
            <a:chExt cx="12189075" cy="377700"/>
          </a:xfrm>
        </p:grpSpPr>
        <p:sp>
          <p:nvSpPr>
            <p:cNvPr id="654" name="Google Shape;654;p25"/>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5"/>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656" name="Google Shape;656;p25"/>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5"/>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658" name="Google Shape;658;p25"/>
            <p:cNvSpPr/>
            <p:nvPr/>
          </p:nvSpPr>
          <p:spPr>
            <a:xfrm>
              <a:off x="4644925"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5"/>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60" name="Google Shape;660;p25"/>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5"/>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662" name="Google Shape;662;p25"/>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5"/>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26"/>
          <p:cNvSpPr txBox="1">
            <a:spLocks noGrp="1"/>
          </p:cNvSpPr>
          <p:nvPr>
            <p:ph type="title"/>
          </p:nvPr>
        </p:nvSpPr>
        <p:spPr>
          <a:xfrm>
            <a:off x="594851" y="527304"/>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3600"/>
              <a:buFont typeface="Corbel"/>
              <a:buNone/>
            </a:pPr>
            <a:r>
              <a:rPr lang="zh-TW" sz="3600">
                <a:latin typeface="Corbel"/>
                <a:ea typeface="Corbel"/>
                <a:cs typeface="Corbel"/>
                <a:sym typeface="Corbel"/>
              </a:rPr>
              <a:t>中國案例---螞蟻金服(ANT FINANCE)</a:t>
            </a:r>
            <a:endParaRPr/>
          </a:p>
        </p:txBody>
      </p:sp>
      <p:sp>
        <p:nvSpPr>
          <p:cNvPr id="689" name="Google Shape;689;p26"/>
          <p:cNvSpPr txBox="1">
            <a:spLocks noGrp="1"/>
          </p:cNvSpPr>
          <p:nvPr>
            <p:ph type="body" idx="1"/>
          </p:nvPr>
        </p:nvSpPr>
        <p:spPr>
          <a:xfrm>
            <a:off x="612057" y="1819275"/>
            <a:ext cx="11002297" cy="435768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800"/>
              <a:buChar char="•"/>
            </a:pPr>
            <a:r>
              <a:rPr lang="zh-TW" sz="2800">
                <a:latin typeface="Corbel"/>
                <a:ea typeface="Corbel"/>
                <a:cs typeface="Corbel"/>
                <a:sym typeface="Corbel"/>
              </a:rPr>
              <a:t>CEO：彭蕾</a:t>
            </a:r>
            <a:endParaRPr sz="28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800"/>
              <a:buChar char="•"/>
            </a:pPr>
            <a:r>
              <a:rPr lang="zh-TW" sz="2800">
                <a:latin typeface="Corbel"/>
                <a:ea typeface="Corbel"/>
                <a:cs typeface="Corbel"/>
                <a:sym typeface="Corbel"/>
              </a:rPr>
              <a:t>成立時間：2004年12月</a:t>
            </a:r>
            <a:endParaRPr/>
          </a:p>
          <a:p>
            <a:pPr marL="228600" lvl="0" indent="-228600" algn="l" rtl="0">
              <a:lnSpc>
                <a:spcPct val="150000"/>
              </a:lnSpc>
              <a:spcBef>
                <a:spcPts val="1000"/>
              </a:spcBef>
              <a:spcAft>
                <a:spcPts val="0"/>
              </a:spcAft>
              <a:buClr>
                <a:schemeClr val="dk1"/>
              </a:buClr>
              <a:buSzPts val="2800"/>
              <a:buChar char="•"/>
            </a:pPr>
            <a:r>
              <a:rPr lang="zh-TW" sz="2800">
                <a:latin typeface="Corbel"/>
                <a:ea typeface="Corbel"/>
                <a:cs typeface="Corbel"/>
                <a:sym typeface="Corbel"/>
              </a:rPr>
              <a:t>公司：浙江支付寶網路技術有限公司</a:t>
            </a:r>
            <a:endParaRPr sz="28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800"/>
              <a:buChar char="•"/>
            </a:pPr>
            <a:r>
              <a:rPr lang="zh-TW" sz="2800">
                <a:latin typeface="Corbel"/>
                <a:ea typeface="Corbel"/>
                <a:cs typeface="Corbel"/>
                <a:sym typeface="Corbel"/>
              </a:rPr>
              <a:t>歸屬集團：阿里巴巴集團</a:t>
            </a:r>
            <a:endParaRPr/>
          </a:p>
          <a:p>
            <a:pPr marL="228600" lvl="0" indent="-228600" algn="l" rtl="0">
              <a:lnSpc>
                <a:spcPct val="150000"/>
              </a:lnSpc>
              <a:spcBef>
                <a:spcPts val="1000"/>
              </a:spcBef>
              <a:spcAft>
                <a:spcPts val="0"/>
              </a:spcAft>
              <a:buClr>
                <a:schemeClr val="dk1"/>
              </a:buClr>
              <a:buSzPts val="2800"/>
              <a:buChar char="•"/>
            </a:pPr>
            <a:r>
              <a:rPr lang="zh-TW" sz="2800">
                <a:latin typeface="Corbel"/>
                <a:ea typeface="Corbel"/>
                <a:cs typeface="Corbel"/>
                <a:sym typeface="Corbel"/>
              </a:rPr>
              <a:t>業務領域：網際網路金融服務</a:t>
            </a:r>
            <a:endParaRPr sz="2800">
              <a:latin typeface="Corbel"/>
              <a:ea typeface="Corbel"/>
              <a:cs typeface="Corbel"/>
              <a:sym typeface="Corbel"/>
            </a:endParaRPr>
          </a:p>
          <a:p>
            <a:pPr marL="228600" lvl="0" indent="-50800" algn="l" rtl="0">
              <a:lnSpc>
                <a:spcPct val="150000"/>
              </a:lnSpc>
              <a:spcBef>
                <a:spcPts val="1000"/>
              </a:spcBef>
              <a:spcAft>
                <a:spcPts val="0"/>
              </a:spcAft>
              <a:buClr>
                <a:schemeClr val="dk1"/>
              </a:buClr>
              <a:buSzPts val="2800"/>
              <a:buNone/>
            </a:pPr>
            <a:endParaRPr sz="2800">
              <a:latin typeface="Corbel"/>
              <a:ea typeface="Corbel"/>
              <a:cs typeface="Corbel"/>
              <a:sym typeface="Corbel"/>
            </a:endParaRPr>
          </a:p>
        </p:txBody>
      </p:sp>
      <p:sp>
        <p:nvSpPr>
          <p:cNvPr id="690" name="Google Shape;690;p2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27</a:t>
            </a:fld>
            <a:endParaRPr/>
          </a:p>
        </p:txBody>
      </p:sp>
      <p:pic>
        <p:nvPicPr>
          <p:cNvPr id="691" name="Google Shape;691;p26"/>
          <p:cNvPicPr preferRelativeResize="0"/>
          <p:nvPr/>
        </p:nvPicPr>
        <p:blipFill rotWithShape="1">
          <a:blip r:embed="rId3">
            <a:alphaModFix/>
          </a:blip>
          <a:srcRect/>
          <a:stretch/>
        </p:blipFill>
        <p:spPr>
          <a:xfrm>
            <a:off x="7030524" y="2325624"/>
            <a:ext cx="4859574" cy="2840736"/>
          </a:xfrm>
          <a:prstGeom prst="rect">
            <a:avLst/>
          </a:prstGeom>
          <a:noFill/>
          <a:ln>
            <a:noFill/>
          </a:ln>
        </p:spPr>
      </p:pic>
      <p:grpSp>
        <p:nvGrpSpPr>
          <p:cNvPr id="692" name="Google Shape;692;p26"/>
          <p:cNvGrpSpPr/>
          <p:nvPr/>
        </p:nvGrpSpPr>
        <p:grpSpPr>
          <a:xfrm>
            <a:off x="1488" y="-12459"/>
            <a:ext cx="12189023" cy="377586"/>
            <a:chOff x="1488" y="0"/>
            <a:chExt cx="12189023" cy="377586"/>
          </a:xfrm>
        </p:grpSpPr>
        <p:sp>
          <p:nvSpPr>
            <p:cNvPr id="693" name="Google Shape;693;p2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695" name="Google Shape;695;p2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697" name="Google Shape;697;p2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99" name="Google Shape;699;p26"/>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01" name="Google Shape;701;p2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03" name="Google Shape;703;p26"/>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g226d6c2c29c_0_31"/>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28</a:t>
            </a:fld>
            <a:endParaRPr/>
          </a:p>
        </p:txBody>
      </p:sp>
      <p:sp>
        <p:nvSpPr>
          <p:cNvPr id="709" name="Google Shape;709;g226d6c2c29c_0_31"/>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螞蟻金服業務架構圖</a:t>
            </a:r>
            <a:endParaRPr/>
          </a:p>
        </p:txBody>
      </p:sp>
      <p:sp>
        <p:nvSpPr>
          <p:cNvPr id="710" name="Google Shape;710;g226d6c2c29c_0_31"/>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228600" lvl="0" indent="-63500" algn="l" rtl="0">
              <a:lnSpc>
                <a:spcPct val="100000"/>
              </a:lnSpc>
              <a:spcBef>
                <a:spcPts val="0"/>
              </a:spcBef>
              <a:spcAft>
                <a:spcPts val="0"/>
              </a:spcAft>
              <a:buClr>
                <a:schemeClr val="dk1"/>
              </a:buClr>
              <a:buSzPts val="2600"/>
              <a:buNone/>
            </a:pPr>
            <a:endParaRPr/>
          </a:p>
        </p:txBody>
      </p:sp>
      <p:grpSp>
        <p:nvGrpSpPr>
          <p:cNvPr id="711" name="Google Shape;711;g226d6c2c29c_0_31"/>
          <p:cNvGrpSpPr/>
          <p:nvPr/>
        </p:nvGrpSpPr>
        <p:grpSpPr>
          <a:xfrm>
            <a:off x="1488" y="-12459"/>
            <a:ext cx="12189075" cy="377700"/>
            <a:chOff x="1488" y="0"/>
            <a:chExt cx="12189075" cy="377700"/>
          </a:xfrm>
        </p:grpSpPr>
        <p:sp>
          <p:nvSpPr>
            <p:cNvPr id="712" name="Google Shape;712;g226d6c2c29c_0_31"/>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g226d6c2c29c_0_31"/>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714" name="Google Shape;714;g226d6c2c29c_0_31"/>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g226d6c2c29c_0_31"/>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716" name="Google Shape;716;g226d6c2c29c_0_31"/>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g226d6c2c29c_0_31"/>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18" name="Google Shape;718;g226d6c2c29c_0_31"/>
            <p:cNvSpPr/>
            <p:nvPr/>
          </p:nvSpPr>
          <p:spPr>
            <a:xfrm>
              <a:off x="6966644"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g226d6c2c29c_0_31"/>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20" name="Google Shape;720;g226d6c2c29c_0_31"/>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g226d6c2c29c_0_31"/>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22" name="Google Shape;722;g226d6c2c29c_0_31"/>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pic>
        <p:nvPicPr>
          <p:cNvPr id="723" name="Google Shape;723;g226d6c2c29c_0_31"/>
          <p:cNvPicPr preferRelativeResize="0"/>
          <p:nvPr/>
        </p:nvPicPr>
        <p:blipFill>
          <a:blip r:embed="rId3">
            <a:alphaModFix/>
          </a:blip>
          <a:stretch>
            <a:fillRect/>
          </a:stretch>
        </p:blipFill>
        <p:spPr>
          <a:xfrm>
            <a:off x="788763" y="1792088"/>
            <a:ext cx="10614475" cy="40677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g226d6c2c29c_0_52"/>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29</a:t>
            </a:fld>
            <a:endParaRPr/>
          </a:p>
        </p:txBody>
      </p:sp>
      <p:sp>
        <p:nvSpPr>
          <p:cNvPr id="729" name="Google Shape;729;g226d6c2c29c_0_52"/>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螞蟻金服的業務內容分類</a:t>
            </a:r>
            <a:endParaRPr/>
          </a:p>
        </p:txBody>
      </p:sp>
      <p:sp>
        <p:nvSpPr>
          <p:cNvPr id="730" name="Google Shape;730;g226d6c2c29c_0_52"/>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228600" lvl="0" indent="-63500" algn="l" rtl="0">
              <a:lnSpc>
                <a:spcPct val="100000"/>
              </a:lnSpc>
              <a:spcBef>
                <a:spcPts val="0"/>
              </a:spcBef>
              <a:spcAft>
                <a:spcPts val="0"/>
              </a:spcAft>
              <a:buClr>
                <a:schemeClr val="dk1"/>
              </a:buClr>
              <a:buSzPts val="2600"/>
              <a:buNone/>
            </a:pPr>
            <a:endParaRPr/>
          </a:p>
        </p:txBody>
      </p:sp>
      <p:grpSp>
        <p:nvGrpSpPr>
          <p:cNvPr id="731" name="Google Shape;731;g226d6c2c29c_0_52"/>
          <p:cNvGrpSpPr/>
          <p:nvPr/>
        </p:nvGrpSpPr>
        <p:grpSpPr>
          <a:xfrm>
            <a:off x="1488" y="-12459"/>
            <a:ext cx="12189075" cy="377700"/>
            <a:chOff x="1488" y="0"/>
            <a:chExt cx="12189075" cy="377700"/>
          </a:xfrm>
        </p:grpSpPr>
        <p:sp>
          <p:nvSpPr>
            <p:cNvPr id="732" name="Google Shape;732;g226d6c2c29c_0_52"/>
            <p:cNvSpPr/>
            <p:nvPr/>
          </p:nvSpPr>
          <p:spPr>
            <a:xfrm>
              <a:off x="1488" y="0"/>
              <a:ext cx="2902200" cy="377700"/>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g226d6c2c29c_0_52"/>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734" name="Google Shape;734;g226d6c2c29c_0_52"/>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g226d6c2c29c_0_52"/>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736" name="Google Shape;736;g226d6c2c29c_0_52"/>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g226d6c2c29c_0_52"/>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38" name="Google Shape;738;g226d6c2c29c_0_52"/>
            <p:cNvSpPr/>
            <p:nvPr/>
          </p:nvSpPr>
          <p:spPr>
            <a:xfrm>
              <a:off x="6966644"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g226d6c2c29c_0_52"/>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40" name="Google Shape;740;g226d6c2c29c_0_52"/>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g226d6c2c29c_0_52"/>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42" name="Google Shape;742;g226d6c2c29c_0_52"/>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pic>
        <p:nvPicPr>
          <p:cNvPr id="743" name="Google Shape;743;g226d6c2c29c_0_52"/>
          <p:cNvPicPr preferRelativeResize="0"/>
          <p:nvPr/>
        </p:nvPicPr>
        <p:blipFill rotWithShape="1">
          <a:blip r:embed="rId3">
            <a:alphaModFix/>
          </a:blip>
          <a:srcRect l="10128" r="9992"/>
          <a:stretch/>
        </p:blipFill>
        <p:spPr>
          <a:xfrm>
            <a:off x="2660625" y="1480750"/>
            <a:ext cx="6679538" cy="4702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Google Shape;112;p3"/>
          <p:cNvPicPr preferRelativeResize="0"/>
          <p:nvPr/>
        </p:nvPicPr>
        <p:blipFill rotWithShape="1">
          <a:blip r:embed="rId3">
            <a:alphaModFix/>
          </a:blip>
          <a:srcRect l="5884" r="7178"/>
          <a:stretch/>
        </p:blipFill>
        <p:spPr>
          <a:xfrm>
            <a:off x="476612" y="1521307"/>
            <a:ext cx="4339228" cy="4322434"/>
          </a:xfrm>
          <a:prstGeom prst="rect">
            <a:avLst/>
          </a:prstGeom>
          <a:noFill/>
          <a:ln>
            <a:noFill/>
          </a:ln>
        </p:spPr>
      </p:pic>
      <p:sp>
        <p:nvSpPr>
          <p:cNvPr id="113" name="Google Shape;113;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a:t>
            </a:fld>
            <a:endParaRPr/>
          </a:p>
        </p:txBody>
      </p:sp>
      <p:grpSp>
        <p:nvGrpSpPr>
          <p:cNvPr id="114" name="Google Shape;114;p3"/>
          <p:cNvGrpSpPr/>
          <p:nvPr/>
        </p:nvGrpSpPr>
        <p:grpSpPr>
          <a:xfrm>
            <a:off x="1488" y="-12459"/>
            <a:ext cx="12189023" cy="377586"/>
            <a:chOff x="1488" y="0"/>
            <a:chExt cx="12189023" cy="377586"/>
          </a:xfrm>
        </p:grpSpPr>
        <p:sp>
          <p:nvSpPr>
            <p:cNvPr id="115" name="Google Shape;115;p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117" name="Google Shape;117;p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119" name="Google Shape;119;p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121" name="Google Shape;121;p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123" name="Google Shape;123;p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sp>
        <p:nvSpPr>
          <p:cNvPr id="125" name="Google Shape;125;p3"/>
          <p:cNvSpPr txBox="1">
            <a:spLocks noGrp="1"/>
          </p:cNvSpPr>
          <p:nvPr>
            <p:ph type="title"/>
          </p:nvPr>
        </p:nvSpPr>
        <p:spPr>
          <a:xfrm>
            <a:off x="409491" y="563246"/>
            <a:ext cx="11002297" cy="14484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電子商務的定義</a:t>
            </a:r>
            <a:br>
              <a:rPr lang="zh-TW"/>
            </a:br>
            <a:endParaRPr/>
          </a:p>
        </p:txBody>
      </p:sp>
      <p:sp>
        <p:nvSpPr>
          <p:cNvPr id="126" name="Google Shape;126;p3"/>
          <p:cNvSpPr/>
          <p:nvPr/>
        </p:nvSpPr>
        <p:spPr>
          <a:xfrm>
            <a:off x="5202629" y="1521307"/>
            <a:ext cx="6415117" cy="397031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定義：</a:t>
            </a:r>
            <a:endParaRPr sz="2800" b="0" i="0" u="none" strike="noStrike" cap="none">
              <a:solidFill>
                <a:schemeClr val="dk1"/>
              </a:solidFill>
              <a:latin typeface="Corbel"/>
              <a:ea typeface="Corbel"/>
              <a:cs typeface="Corbel"/>
              <a:sym typeface="Corbel"/>
            </a:endParaRPr>
          </a:p>
          <a:p>
            <a:pPr marL="457200" marR="0" lvl="1" indent="0" algn="l" rtl="0">
              <a:spcBef>
                <a:spcPts val="0"/>
              </a:spcBef>
              <a:spcAft>
                <a:spcPts val="0"/>
              </a:spcAft>
              <a:buNone/>
            </a:pPr>
            <a:r>
              <a:rPr lang="zh-TW" sz="2800" b="0" i="0" u="none" strike="noStrike" cap="none">
                <a:solidFill>
                  <a:schemeClr val="dk1"/>
                </a:solidFill>
                <a:latin typeface="Corbel"/>
                <a:ea typeface="Corbel"/>
                <a:cs typeface="Corbel"/>
                <a:sym typeface="Corbel"/>
              </a:rPr>
              <a:t>把傳統的商業活動搬到網路上進行，亦即利用網際網路進行購買、銷售或交換產品。</a:t>
            </a:r>
            <a:endParaRPr sz="2800" b="0" i="0" u="none" strike="noStrike" cap="none">
              <a:solidFill>
                <a:schemeClr val="dk1"/>
              </a:solidFill>
              <a:latin typeface="Corbel"/>
              <a:ea typeface="Corbel"/>
              <a:cs typeface="Corbel"/>
              <a:sym typeface="Corbel"/>
            </a:endParaRPr>
          </a:p>
          <a:p>
            <a:pPr marL="342900" marR="0" lvl="0" indent="-342900" algn="l" rtl="0">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功能：</a:t>
            </a:r>
            <a:endParaRPr sz="2800" b="0" i="0" u="none" strike="noStrike" cap="none">
              <a:solidFill>
                <a:schemeClr val="dk1"/>
              </a:solidFill>
              <a:latin typeface="Corbel"/>
              <a:ea typeface="Corbel"/>
              <a:cs typeface="Corbel"/>
              <a:sym typeface="Corbel"/>
            </a:endParaRPr>
          </a:p>
          <a:p>
            <a:pPr marL="800100" marR="0" lvl="1" indent="-342900" algn="l" rtl="0">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降低成本</a:t>
            </a:r>
            <a:endParaRPr sz="2800" b="0" i="0" u="none" strike="noStrike" cap="none">
              <a:solidFill>
                <a:schemeClr val="dk1"/>
              </a:solidFill>
              <a:latin typeface="Corbel"/>
              <a:ea typeface="Corbel"/>
              <a:cs typeface="Corbel"/>
              <a:sym typeface="Corbel"/>
            </a:endParaRPr>
          </a:p>
          <a:p>
            <a:pPr marL="800100" marR="0" lvl="1" indent="-342900" algn="l" rtl="0">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減低產品的生命週期</a:t>
            </a:r>
            <a:endParaRPr sz="2800" b="0" i="0" u="none" strike="noStrike" cap="none">
              <a:solidFill>
                <a:schemeClr val="dk1"/>
              </a:solidFill>
              <a:latin typeface="Corbel"/>
              <a:ea typeface="Corbel"/>
              <a:cs typeface="Corbel"/>
              <a:sym typeface="Corbel"/>
            </a:endParaRPr>
          </a:p>
          <a:p>
            <a:pPr marL="800100" marR="0" lvl="1" indent="-342900" algn="l" rtl="0">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加速得到顧客的反應</a:t>
            </a:r>
            <a:endParaRPr sz="2800" b="0" i="0" u="none" strike="noStrike" cap="none">
              <a:solidFill>
                <a:schemeClr val="dk1"/>
              </a:solidFill>
              <a:latin typeface="Corbel"/>
              <a:ea typeface="Corbel"/>
              <a:cs typeface="Corbel"/>
              <a:sym typeface="Corbel"/>
            </a:endParaRPr>
          </a:p>
          <a:p>
            <a:pPr marL="800100" marR="0" lvl="1" indent="-342900" algn="l" rtl="0">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增加服務的品質</a:t>
            </a:r>
            <a:endParaRPr/>
          </a:p>
        </p:txBody>
      </p:sp>
      <p:sp>
        <p:nvSpPr>
          <p:cNvPr id="127" name="Google Shape;127;p3"/>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pic>
        <p:nvPicPr>
          <p:cNvPr id="748" name="Google Shape;748;p28"/>
          <p:cNvPicPr preferRelativeResize="0">
            <a:picLocks noGrp="1"/>
          </p:cNvPicPr>
          <p:nvPr>
            <p:ph type="body" idx="1"/>
          </p:nvPr>
        </p:nvPicPr>
        <p:blipFill rotWithShape="1">
          <a:blip r:embed="rId3">
            <a:alphaModFix/>
          </a:blip>
          <a:srcRect/>
          <a:stretch/>
        </p:blipFill>
        <p:spPr>
          <a:xfrm>
            <a:off x="1348794" y="365126"/>
            <a:ext cx="9123692" cy="5962772"/>
          </a:xfrm>
          <a:prstGeom prst="rect">
            <a:avLst/>
          </a:prstGeom>
          <a:noFill/>
          <a:ln>
            <a:noFill/>
          </a:ln>
        </p:spPr>
      </p:pic>
      <p:sp>
        <p:nvSpPr>
          <p:cNvPr id="749" name="Google Shape;749;p2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30</a:t>
            </a:fld>
            <a:endParaRPr/>
          </a:p>
        </p:txBody>
      </p:sp>
      <p:grpSp>
        <p:nvGrpSpPr>
          <p:cNvPr id="750" name="Google Shape;750;p28"/>
          <p:cNvGrpSpPr/>
          <p:nvPr/>
        </p:nvGrpSpPr>
        <p:grpSpPr>
          <a:xfrm>
            <a:off x="1488" y="-12459"/>
            <a:ext cx="12189023" cy="377586"/>
            <a:chOff x="1488" y="0"/>
            <a:chExt cx="12189023" cy="377586"/>
          </a:xfrm>
        </p:grpSpPr>
        <p:sp>
          <p:nvSpPr>
            <p:cNvPr id="751" name="Google Shape;751;p28"/>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753" name="Google Shape;753;p2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755" name="Google Shape;755;p28"/>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57" name="Google Shape;757;p28"/>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59" name="Google Shape;759;p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61" name="Google Shape;761;p28"/>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2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latin typeface="Corbel"/>
                <a:ea typeface="Corbel"/>
                <a:cs typeface="Corbel"/>
                <a:sym typeface="Corbel"/>
              </a:rPr>
              <a:t>螞蟻金服(ANT FINANCE)</a:t>
            </a:r>
            <a:endParaRPr/>
          </a:p>
        </p:txBody>
      </p:sp>
      <p:sp>
        <p:nvSpPr>
          <p:cNvPr id="767" name="Google Shape;767;p2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分拆獨立</a:t>
            </a:r>
            <a:endParaRPr/>
          </a:p>
          <a:p>
            <a:pPr marL="685800" lvl="1" indent="-228600" algn="l" rtl="0">
              <a:lnSpc>
                <a:spcPct val="100000"/>
              </a:lnSpc>
              <a:spcBef>
                <a:spcPts val="500"/>
              </a:spcBef>
              <a:spcAft>
                <a:spcPts val="0"/>
              </a:spcAft>
              <a:buClr>
                <a:schemeClr val="dk1"/>
              </a:buClr>
              <a:buSzPts val="2400"/>
              <a:buChar char="•"/>
            </a:pPr>
            <a:r>
              <a:rPr lang="zh-TW"/>
              <a:t>支付寶從淘寶分拆獨立，為當當和卓越等電商平台提供支付服務</a:t>
            </a:r>
            <a:endParaRPr/>
          </a:p>
          <a:p>
            <a:pPr marL="685800" lvl="1" indent="-228600" algn="l" rtl="0">
              <a:lnSpc>
                <a:spcPct val="100000"/>
              </a:lnSpc>
              <a:spcBef>
                <a:spcPts val="500"/>
              </a:spcBef>
              <a:spcAft>
                <a:spcPts val="0"/>
              </a:spcAft>
              <a:buClr>
                <a:schemeClr val="dk1"/>
              </a:buClr>
              <a:buSzPts val="2400"/>
              <a:buChar char="•"/>
            </a:pPr>
            <a:r>
              <a:rPr lang="zh-TW"/>
              <a:t>漸成為中國網路的基礎設施</a:t>
            </a:r>
            <a:endParaRPr/>
          </a:p>
          <a:p>
            <a:pPr marL="685800" lvl="1" indent="-228600" algn="l" rtl="0">
              <a:lnSpc>
                <a:spcPct val="100000"/>
              </a:lnSpc>
              <a:spcBef>
                <a:spcPts val="500"/>
              </a:spcBef>
              <a:spcAft>
                <a:spcPts val="0"/>
              </a:spcAft>
              <a:buClr>
                <a:schemeClr val="dk1"/>
              </a:buClr>
              <a:buSzPts val="2400"/>
              <a:buChar char="•"/>
            </a:pPr>
            <a:r>
              <a:rPr lang="zh-TW"/>
              <a:t>支付寶為中國最大的第三方支付平台</a:t>
            </a:r>
            <a:endParaRPr/>
          </a:p>
          <a:p>
            <a:pPr marL="685800" lvl="1" indent="-228600" algn="l" rtl="0">
              <a:lnSpc>
                <a:spcPct val="100000"/>
              </a:lnSpc>
              <a:spcBef>
                <a:spcPts val="500"/>
              </a:spcBef>
              <a:spcAft>
                <a:spcPts val="0"/>
              </a:spcAft>
              <a:buClr>
                <a:schemeClr val="dk1"/>
              </a:buClr>
              <a:buSzPts val="2400"/>
              <a:buChar char="•"/>
            </a:pPr>
            <a:r>
              <a:rPr lang="zh-TW"/>
              <a:t>朝公共事業繳費、信用卡還款等業務領域擴展</a:t>
            </a:r>
            <a:endParaRPr/>
          </a:p>
          <a:p>
            <a:pPr marL="228600" lvl="0" indent="-228600" algn="l" rtl="0">
              <a:lnSpc>
                <a:spcPct val="100000"/>
              </a:lnSpc>
              <a:spcBef>
                <a:spcPts val="1000"/>
              </a:spcBef>
              <a:spcAft>
                <a:spcPts val="0"/>
              </a:spcAft>
              <a:buClr>
                <a:schemeClr val="dk1"/>
              </a:buClr>
              <a:buSzPts val="2600"/>
              <a:buChar char="•"/>
            </a:pPr>
            <a:r>
              <a:rPr lang="zh-TW"/>
              <a:t>行動平台</a:t>
            </a:r>
            <a:endParaRPr/>
          </a:p>
          <a:p>
            <a:pPr marL="685800" lvl="1" indent="-228600" algn="l" rtl="0">
              <a:lnSpc>
                <a:spcPct val="100000"/>
              </a:lnSpc>
              <a:spcBef>
                <a:spcPts val="500"/>
              </a:spcBef>
              <a:spcAft>
                <a:spcPts val="0"/>
              </a:spcAft>
              <a:buClr>
                <a:schemeClr val="dk1"/>
              </a:buClr>
              <a:buSzPts val="2400"/>
              <a:buChar char="•"/>
            </a:pPr>
            <a:r>
              <a:rPr lang="zh-TW"/>
              <a:t>支付寶錢包-行動生活助手、行動金融平台</a:t>
            </a:r>
            <a:endParaRPr/>
          </a:p>
          <a:p>
            <a:pPr marL="685800" lvl="1" indent="-228600" algn="l" rtl="0">
              <a:lnSpc>
                <a:spcPct val="100000"/>
              </a:lnSpc>
              <a:spcBef>
                <a:spcPts val="500"/>
              </a:spcBef>
              <a:spcAft>
                <a:spcPts val="0"/>
              </a:spcAft>
              <a:buClr>
                <a:schemeClr val="dk1"/>
              </a:buClr>
              <a:buSzPts val="2400"/>
              <a:buChar char="•"/>
            </a:pPr>
            <a:r>
              <a:rPr lang="zh-TW"/>
              <a:t>推出未來計劃</a:t>
            </a:r>
            <a:endParaRPr/>
          </a:p>
          <a:p>
            <a:pPr marL="228600" lvl="0" indent="-63500" algn="l" rtl="0">
              <a:lnSpc>
                <a:spcPct val="100000"/>
              </a:lnSpc>
              <a:spcBef>
                <a:spcPts val="1000"/>
              </a:spcBef>
              <a:spcAft>
                <a:spcPts val="0"/>
              </a:spcAft>
              <a:buClr>
                <a:schemeClr val="dk1"/>
              </a:buClr>
              <a:buSzPts val="2600"/>
              <a:buNone/>
            </a:pPr>
            <a:endParaRPr/>
          </a:p>
        </p:txBody>
      </p:sp>
      <p:sp>
        <p:nvSpPr>
          <p:cNvPr id="768" name="Google Shape;768;p2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31</a:t>
            </a:fld>
            <a:endParaRPr/>
          </a:p>
        </p:txBody>
      </p:sp>
      <p:grpSp>
        <p:nvGrpSpPr>
          <p:cNvPr id="769" name="Google Shape;769;p29"/>
          <p:cNvGrpSpPr/>
          <p:nvPr/>
        </p:nvGrpSpPr>
        <p:grpSpPr>
          <a:xfrm>
            <a:off x="1488" y="-12459"/>
            <a:ext cx="12189023" cy="377586"/>
            <a:chOff x="1488" y="0"/>
            <a:chExt cx="12189023" cy="377586"/>
          </a:xfrm>
        </p:grpSpPr>
        <p:sp>
          <p:nvSpPr>
            <p:cNvPr id="770" name="Google Shape;770;p2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772" name="Google Shape;772;p2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774" name="Google Shape;774;p29"/>
            <p:cNvSpPr/>
            <p:nvPr/>
          </p:nvSpPr>
          <p:spPr>
            <a:xfrm>
              <a:off x="4644925" y="0"/>
              <a:ext cx="2902148" cy="377586"/>
            </a:xfrm>
            <a:prstGeom prst="chevron">
              <a:avLst>
                <a:gd name="adj" fmla="val 50000"/>
              </a:avLst>
            </a:prstGeom>
            <a:solidFill>
              <a:srgbClr val="FFFFFF"/>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76" name="Google Shape;776;p29"/>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78" name="Google Shape;778;p2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80" name="Google Shape;780;p29"/>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3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latin typeface="Corbel"/>
                <a:ea typeface="Corbel"/>
                <a:cs typeface="Corbel"/>
                <a:sym typeface="Corbel"/>
              </a:rPr>
              <a:t>螞蟻金服(ANT FINANCE)</a:t>
            </a:r>
            <a:endParaRPr/>
          </a:p>
        </p:txBody>
      </p:sp>
      <p:sp>
        <p:nvSpPr>
          <p:cNvPr id="786" name="Google Shape;786;p3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進軍網路貸款</a:t>
            </a:r>
            <a:endParaRPr/>
          </a:p>
          <a:p>
            <a:pPr marL="685800" lvl="1" indent="-228600" algn="l" rtl="0">
              <a:lnSpc>
                <a:spcPct val="100000"/>
              </a:lnSpc>
              <a:spcBef>
                <a:spcPts val="500"/>
              </a:spcBef>
              <a:spcAft>
                <a:spcPts val="0"/>
              </a:spcAft>
              <a:buClr>
                <a:schemeClr val="dk1"/>
              </a:buClr>
              <a:buSzPts val="2400"/>
              <a:buChar char="•"/>
            </a:pPr>
            <a:r>
              <a:rPr lang="zh-TW"/>
              <a:t>螞蟻小貸，為了解決電商平台商家的融資需求</a:t>
            </a:r>
            <a:endParaRPr/>
          </a:p>
          <a:p>
            <a:pPr marL="685800" lvl="1" indent="-228600" algn="l" rtl="0">
              <a:lnSpc>
                <a:spcPct val="100000"/>
              </a:lnSpc>
              <a:spcBef>
                <a:spcPts val="500"/>
              </a:spcBef>
              <a:spcAft>
                <a:spcPts val="0"/>
              </a:spcAft>
              <a:buClr>
                <a:schemeClr val="dk1"/>
              </a:buClr>
              <a:buSzPts val="2400"/>
              <a:buChar char="•"/>
            </a:pPr>
            <a:r>
              <a:rPr lang="zh-TW"/>
              <a:t>利用線上信用行為數據，為中小企業提供無抵押、低門檻、快速便捷的融資服務</a:t>
            </a:r>
            <a:endParaRPr/>
          </a:p>
          <a:p>
            <a:pPr marL="685800" lvl="1" indent="-228600" algn="l" rtl="0">
              <a:lnSpc>
                <a:spcPct val="100000"/>
              </a:lnSpc>
              <a:spcBef>
                <a:spcPts val="500"/>
              </a:spcBef>
              <a:spcAft>
                <a:spcPts val="0"/>
              </a:spcAft>
              <a:buClr>
                <a:schemeClr val="dk1"/>
              </a:buClr>
              <a:buSzPts val="2400"/>
              <a:buChar char="•"/>
            </a:pPr>
            <a:r>
              <a:rPr lang="zh-TW"/>
              <a:t>為小微企業提供商業保理和擔保服務</a:t>
            </a:r>
            <a:endParaRPr/>
          </a:p>
          <a:p>
            <a:pPr marL="228600" lvl="0" indent="-228600" algn="l" rtl="0">
              <a:lnSpc>
                <a:spcPct val="100000"/>
              </a:lnSpc>
              <a:spcBef>
                <a:spcPts val="1000"/>
              </a:spcBef>
              <a:spcAft>
                <a:spcPts val="0"/>
              </a:spcAft>
              <a:buClr>
                <a:schemeClr val="dk1"/>
              </a:buClr>
              <a:buSzPts val="2600"/>
              <a:buChar char="•"/>
            </a:pPr>
            <a:r>
              <a:rPr lang="zh-TW"/>
              <a:t>聯合天弘基金，推出帳戶餘額增值服務「餘額寶」</a:t>
            </a:r>
            <a:endParaRPr/>
          </a:p>
          <a:p>
            <a:pPr marL="685800" lvl="1" indent="-228600" algn="l" rtl="0">
              <a:lnSpc>
                <a:spcPct val="100000"/>
              </a:lnSpc>
              <a:spcBef>
                <a:spcPts val="500"/>
              </a:spcBef>
              <a:spcAft>
                <a:spcPts val="0"/>
              </a:spcAft>
              <a:buClr>
                <a:schemeClr val="dk1"/>
              </a:buClr>
              <a:buSzPts val="2400"/>
              <a:buChar char="•"/>
            </a:pPr>
            <a:r>
              <a:rPr lang="zh-TW"/>
              <a:t>用戶可申購和贖回天弘增利寶貨幣市場基金，獲取高於活期儲蓄的利率</a:t>
            </a:r>
            <a:endParaRPr/>
          </a:p>
          <a:p>
            <a:pPr marL="685800" lvl="1" indent="-228600" algn="l" rtl="0">
              <a:lnSpc>
                <a:spcPct val="100000"/>
              </a:lnSpc>
              <a:spcBef>
                <a:spcPts val="500"/>
              </a:spcBef>
              <a:spcAft>
                <a:spcPts val="0"/>
              </a:spcAft>
              <a:buClr>
                <a:schemeClr val="dk1"/>
              </a:buClr>
              <a:buSzPts val="2400"/>
              <a:buChar char="•"/>
            </a:pPr>
            <a:r>
              <a:rPr lang="zh-TW"/>
              <a:t>提供即時消費支付和快速轉出</a:t>
            </a:r>
            <a:endParaRPr/>
          </a:p>
          <a:p>
            <a:pPr marL="228600" lvl="0" indent="-63500" algn="l" rtl="0">
              <a:lnSpc>
                <a:spcPct val="100000"/>
              </a:lnSpc>
              <a:spcBef>
                <a:spcPts val="1000"/>
              </a:spcBef>
              <a:spcAft>
                <a:spcPts val="0"/>
              </a:spcAft>
              <a:buClr>
                <a:schemeClr val="dk1"/>
              </a:buClr>
              <a:buSzPts val="2600"/>
              <a:buNone/>
            </a:pPr>
            <a:endParaRPr/>
          </a:p>
        </p:txBody>
      </p:sp>
      <p:sp>
        <p:nvSpPr>
          <p:cNvPr id="787" name="Google Shape;787;p3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32</a:t>
            </a:fld>
            <a:endParaRPr/>
          </a:p>
        </p:txBody>
      </p:sp>
      <p:grpSp>
        <p:nvGrpSpPr>
          <p:cNvPr id="788" name="Google Shape;788;p30"/>
          <p:cNvGrpSpPr/>
          <p:nvPr/>
        </p:nvGrpSpPr>
        <p:grpSpPr>
          <a:xfrm>
            <a:off x="1488" y="-12459"/>
            <a:ext cx="12189023" cy="377586"/>
            <a:chOff x="1488" y="0"/>
            <a:chExt cx="12189023" cy="377586"/>
          </a:xfrm>
        </p:grpSpPr>
        <p:sp>
          <p:nvSpPr>
            <p:cNvPr id="789" name="Google Shape;789;p3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791" name="Google Shape;791;p3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793" name="Google Shape;793;p3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95" name="Google Shape;795;p30"/>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97" name="Google Shape;797;p3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99" name="Google Shape;799;p30"/>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3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latin typeface="Corbel"/>
                <a:ea typeface="Corbel"/>
                <a:cs typeface="Corbel"/>
                <a:sym typeface="Corbel"/>
              </a:rPr>
              <a:t>螞蟻金服(ANT FINANCE)</a:t>
            </a:r>
            <a:endParaRPr/>
          </a:p>
        </p:txBody>
      </p:sp>
      <p:sp>
        <p:nvSpPr>
          <p:cNvPr id="805" name="Google Shape;805;p31"/>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網路保險業務</a:t>
            </a:r>
            <a:endParaRPr/>
          </a:p>
          <a:p>
            <a:pPr marL="685800" lvl="1" indent="-228600" algn="l" rtl="0">
              <a:lnSpc>
                <a:spcPct val="100000"/>
              </a:lnSpc>
              <a:spcBef>
                <a:spcPts val="500"/>
              </a:spcBef>
              <a:spcAft>
                <a:spcPts val="0"/>
              </a:spcAft>
              <a:buClr>
                <a:schemeClr val="dk1"/>
              </a:buClr>
              <a:buSzPts val="2400"/>
              <a:buChar char="•"/>
            </a:pPr>
            <a:r>
              <a:rPr lang="zh-TW"/>
              <a:t>保險公司可在平台開店銷售保險產品</a:t>
            </a:r>
            <a:endParaRPr/>
          </a:p>
          <a:p>
            <a:pPr marL="685800" lvl="1" indent="-228600" algn="l" rtl="0">
              <a:lnSpc>
                <a:spcPct val="100000"/>
              </a:lnSpc>
              <a:spcBef>
                <a:spcPts val="500"/>
              </a:spcBef>
              <a:spcAft>
                <a:spcPts val="0"/>
              </a:spcAft>
              <a:buClr>
                <a:schemeClr val="dk1"/>
              </a:buClr>
              <a:buSzPts val="2400"/>
              <a:buChar char="•"/>
            </a:pPr>
            <a:r>
              <a:rPr lang="zh-TW"/>
              <a:t>眾樂寶</a:t>
            </a:r>
            <a:endParaRPr/>
          </a:p>
          <a:p>
            <a:pPr marL="685800" lvl="1" indent="-228600" algn="l" rtl="0">
              <a:lnSpc>
                <a:spcPct val="100000"/>
              </a:lnSpc>
              <a:spcBef>
                <a:spcPts val="500"/>
              </a:spcBef>
              <a:spcAft>
                <a:spcPts val="0"/>
              </a:spcAft>
              <a:buClr>
                <a:schemeClr val="dk1"/>
              </a:buClr>
              <a:buSzPts val="2400"/>
              <a:buChar char="•"/>
            </a:pPr>
            <a:r>
              <a:rPr lang="zh-TW"/>
              <a:t>樂業保</a:t>
            </a:r>
            <a:endParaRPr/>
          </a:p>
          <a:p>
            <a:pPr marL="228600" lvl="0" indent="-228600" algn="l" rtl="0">
              <a:lnSpc>
                <a:spcPct val="100000"/>
              </a:lnSpc>
              <a:spcBef>
                <a:spcPts val="1000"/>
              </a:spcBef>
              <a:spcAft>
                <a:spcPts val="0"/>
              </a:spcAft>
              <a:buClr>
                <a:schemeClr val="dk1"/>
              </a:buClr>
              <a:buSzPts val="2600"/>
              <a:buChar char="•"/>
            </a:pPr>
            <a:r>
              <a:rPr lang="zh-TW"/>
              <a:t>投資理財居間資訊服務平台-「招財寶」</a:t>
            </a:r>
            <a:endParaRPr/>
          </a:p>
          <a:p>
            <a:pPr marL="228600" lvl="0" indent="-228600" algn="l" rtl="0">
              <a:lnSpc>
                <a:spcPct val="100000"/>
              </a:lnSpc>
              <a:spcBef>
                <a:spcPts val="1000"/>
              </a:spcBef>
              <a:spcAft>
                <a:spcPts val="0"/>
              </a:spcAft>
              <a:buClr>
                <a:schemeClr val="dk1"/>
              </a:buClr>
              <a:buSzPts val="2600"/>
              <a:buChar char="•"/>
            </a:pPr>
            <a:r>
              <a:rPr lang="zh-TW"/>
              <a:t>籌建「浙江網商銀行」</a:t>
            </a:r>
            <a:endParaRPr/>
          </a:p>
          <a:p>
            <a:pPr marL="685800" lvl="1" indent="-228600" algn="l" rtl="0">
              <a:lnSpc>
                <a:spcPct val="100000"/>
              </a:lnSpc>
              <a:spcBef>
                <a:spcPts val="500"/>
              </a:spcBef>
              <a:spcAft>
                <a:spcPts val="0"/>
              </a:spcAft>
              <a:buClr>
                <a:schemeClr val="dk1"/>
              </a:buClr>
              <a:buSzPts val="2400"/>
              <a:buChar char="•"/>
            </a:pPr>
            <a:r>
              <a:rPr lang="zh-TW"/>
              <a:t>業務模式主攻限定存款、貸款上限的小存小貸</a:t>
            </a:r>
            <a:endParaRPr/>
          </a:p>
          <a:p>
            <a:pPr marL="228600" lvl="0" indent="-228600" algn="l" rtl="0">
              <a:lnSpc>
                <a:spcPct val="100000"/>
              </a:lnSpc>
              <a:spcBef>
                <a:spcPts val="1000"/>
              </a:spcBef>
              <a:spcAft>
                <a:spcPts val="0"/>
              </a:spcAft>
              <a:buClr>
                <a:schemeClr val="dk1"/>
              </a:buClr>
              <a:buSzPts val="2600"/>
              <a:buChar char="•"/>
            </a:pPr>
            <a:r>
              <a:rPr lang="zh-TW"/>
              <a:t>個人徵信業務</a:t>
            </a:r>
            <a:endParaRPr/>
          </a:p>
          <a:p>
            <a:pPr marL="685800" lvl="1" indent="-228600" algn="l" rtl="0">
              <a:lnSpc>
                <a:spcPct val="100000"/>
              </a:lnSpc>
              <a:spcBef>
                <a:spcPts val="500"/>
              </a:spcBef>
              <a:spcAft>
                <a:spcPts val="0"/>
              </a:spcAft>
              <a:buClr>
                <a:schemeClr val="dk1"/>
              </a:buClr>
              <a:buSzPts val="2400"/>
              <a:buChar char="•"/>
            </a:pPr>
            <a:r>
              <a:rPr lang="zh-TW"/>
              <a:t>透過阿里巴巴電商平台、螞蟻金服網路金融平台所累積的大數據，進行分析</a:t>
            </a:r>
            <a:endParaRPr/>
          </a:p>
          <a:p>
            <a:pPr marL="685800" lvl="1" indent="-228600" algn="l" rtl="0">
              <a:lnSpc>
                <a:spcPct val="100000"/>
              </a:lnSpc>
              <a:spcBef>
                <a:spcPts val="500"/>
              </a:spcBef>
              <a:spcAft>
                <a:spcPts val="0"/>
              </a:spcAft>
              <a:buClr>
                <a:schemeClr val="dk1"/>
              </a:buClr>
              <a:buSzPts val="2400"/>
              <a:buChar char="•"/>
            </a:pPr>
            <a:r>
              <a:rPr lang="zh-TW"/>
              <a:t>中國首項個人信用評分—芝麻分</a:t>
            </a:r>
            <a:endParaRPr/>
          </a:p>
        </p:txBody>
      </p:sp>
      <p:sp>
        <p:nvSpPr>
          <p:cNvPr id="806" name="Google Shape;806;p3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33</a:t>
            </a:fld>
            <a:endParaRPr/>
          </a:p>
        </p:txBody>
      </p:sp>
      <p:grpSp>
        <p:nvGrpSpPr>
          <p:cNvPr id="807" name="Google Shape;807;p31"/>
          <p:cNvGrpSpPr/>
          <p:nvPr/>
        </p:nvGrpSpPr>
        <p:grpSpPr>
          <a:xfrm>
            <a:off x="1488" y="-12459"/>
            <a:ext cx="12189023" cy="377586"/>
            <a:chOff x="1488" y="0"/>
            <a:chExt cx="12189023" cy="377586"/>
          </a:xfrm>
        </p:grpSpPr>
        <p:sp>
          <p:nvSpPr>
            <p:cNvPr id="808" name="Google Shape;808;p3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810" name="Google Shape;810;p3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812" name="Google Shape;812;p3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14" name="Google Shape;814;p31"/>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16" name="Google Shape;816;p3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818" name="Google Shape;818;p31"/>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3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34</a:t>
            </a:fld>
            <a:endParaRPr/>
          </a:p>
        </p:txBody>
      </p:sp>
      <p:grpSp>
        <p:nvGrpSpPr>
          <p:cNvPr id="825" name="Google Shape;825;p32"/>
          <p:cNvGrpSpPr/>
          <p:nvPr/>
        </p:nvGrpSpPr>
        <p:grpSpPr>
          <a:xfrm>
            <a:off x="-4703204" y="660614"/>
            <a:ext cx="16252463" cy="6330523"/>
            <a:chOff x="-5315979" y="-814174"/>
            <a:chExt cx="16252463" cy="6330523"/>
          </a:xfrm>
        </p:grpSpPr>
        <p:sp>
          <p:nvSpPr>
            <p:cNvPr id="826" name="Google Shape;826;p32"/>
            <p:cNvSpPr/>
            <p:nvPr/>
          </p:nvSpPr>
          <p:spPr>
            <a:xfrm>
              <a:off x="-5315979" y="-814174"/>
              <a:ext cx="6330523" cy="6330523"/>
            </a:xfrm>
            <a:prstGeom prst="blockArc">
              <a:avLst>
                <a:gd name="adj1" fmla="val 18900000"/>
                <a:gd name="adj2" fmla="val 2700000"/>
                <a:gd name="adj3" fmla="val 341"/>
              </a:avLst>
            </a:pr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2"/>
            <p:cNvSpPr/>
            <p:nvPr/>
          </p:nvSpPr>
          <p:spPr>
            <a:xfrm>
              <a:off x="652661" y="470217"/>
              <a:ext cx="10283823" cy="940435"/>
            </a:xfrm>
            <a:prstGeom prst="rect">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2"/>
            <p:cNvSpPr txBox="1"/>
            <p:nvPr/>
          </p:nvSpPr>
          <p:spPr>
            <a:xfrm>
              <a:off x="652661" y="470217"/>
              <a:ext cx="10283823" cy="940435"/>
            </a:xfrm>
            <a:prstGeom prst="rect">
              <a:avLst/>
            </a:prstGeom>
            <a:noFill/>
            <a:ln>
              <a:noFill/>
            </a:ln>
          </p:spPr>
          <p:txBody>
            <a:bodyPr spcFirstLastPara="1" wrap="square" lIns="746450" tIns="71100" rIns="71100" bIns="71100" anchor="ctr" anchorCtr="0">
              <a:noAutofit/>
            </a:bodyPr>
            <a:lstStyle/>
            <a:p>
              <a:pPr marL="0" marR="0" lvl="0" indent="0" algn="l" rtl="0">
                <a:lnSpc>
                  <a:spcPct val="90000"/>
                </a:lnSpc>
                <a:spcBef>
                  <a:spcPts val="0"/>
                </a:spcBef>
                <a:spcAft>
                  <a:spcPts val="0"/>
                </a:spcAft>
                <a:buNone/>
              </a:pPr>
              <a:r>
                <a:rPr lang="zh-TW" sz="2800">
                  <a:solidFill>
                    <a:schemeClr val="lt1"/>
                  </a:solidFill>
                  <a:latin typeface="Corbel"/>
                  <a:ea typeface="Corbel"/>
                  <a:cs typeface="Corbel"/>
                  <a:sym typeface="Corbel"/>
                </a:rPr>
                <a:t>平台化開放策略，不和傳統金融業正面競爭</a:t>
              </a:r>
              <a:endParaRPr/>
            </a:p>
          </p:txBody>
        </p:sp>
        <p:sp>
          <p:nvSpPr>
            <p:cNvPr id="829" name="Google Shape;829;p32"/>
            <p:cNvSpPr/>
            <p:nvPr/>
          </p:nvSpPr>
          <p:spPr>
            <a:xfrm>
              <a:off x="64890" y="352663"/>
              <a:ext cx="1175543" cy="1175543"/>
            </a:xfrm>
            <a:prstGeom prst="ellipse">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2"/>
            <p:cNvSpPr/>
            <p:nvPr/>
          </p:nvSpPr>
          <p:spPr>
            <a:xfrm>
              <a:off x="994510" y="1880870"/>
              <a:ext cx="9941974" cy="940435"/>
            </a:xfrm>
            <a:prstGeom prst="rect">
              <a:avLst/>
            </a:prstGeom>
            <a:solidFill>
              <a:srgbClr val="4C9F7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2"/>
            <p:cNvSpPr txBox="1"/>
            <p:nvPr/>
          </p:nvSpPr>
          <p:spPr>
            <a:xfrm>
              <a:off x="994510" y="1880870"/>
              <a:ext cx="9941974" cy="940435"/>
            </a:xfrm>
            <a:prstGeom prst="rect">
              <a:avLst/>
            </a:prstGeom>
            <a:noFill/>
            <a:ln>
              <a:noFill/>
            </a:ln>
          </p:spPr>
          <p:txBody>
            <a:bodyPr spcFirstLastPara="1" wrap="square" lIns="746450" tIns="71100" rIns="71100" bIns="71100" anchor="ctr" anchorCtr="0">
              <a:noAutofit/>
            </a:bodyPr>
            <a:lstStyle/>
            <a:p>
              <a:pPr marL="0" marR="0" lvl="0" indent="0" algn="l" rtl="0">
                <a:lnSpc>
                  <a:spcPct val="90000"/>
                </a:lnSpc>
                <a:spcBef>
                  <a:spcPts val="0"/>
                </a:spcBef>
                <a:spcAft>
                  <a:spcPts val="0"/>
                </a:spcAft>
                <a:buNone/>
              </a:pPr>
              <a:r>
                <a:rPr lang="zh-TW" sz="2800" b="1" i="0">
                  <a:solidFill>
                    <a:schemeClr val="lt1"/>
                  </a:solidFill>
                  <a:latin typeface="Corbel"/>
                  <a:ea typeface="Corbel"/>
                  <a:cs typeface="Corbel"/>
                  <a:sym typeface="Corbel"/>
                </a:rPr>
                <a:t>注重中國農村硬體建設，刺激農村支付寶用戶增長</a:t>
              </a:r>
              <a:endParaRPr sz="2800">
                <a:solidFill>
                  <a:schemeClr val="lt1"/>
                </a:solidFill>
                <a:latin typeface="Corbel"/>
                <a:ea typeface="Corbel"/>
                <a:cs typeface="Corbel"/>
                <a:sym typeface="Corbel"/>
              </a:endParaRPr>
            </a:p>
          </p:txBody>
        </p:sp>
        <p:sp>
          <p:nvSpPr>
            <p:cNvPr id="832" name="Google Shape;832;p32"/>
            <p:cNvSpPr/>
            <p:nvPr/>
          </p:nvSpPr>
          <p:spPr>
            <a:xfrm>
              <a:off x="406738" y="1763315"/>
              <a:ext cx="1175543" cy="1175543"/>
            </a:xfrm>
            <a:prstGeom prst="ellipse">
              <a:avLst/>
            </a:prstGeom>
            <a:solidFill>
              <a:schemeClr val="lt1"/>
            </a:solidFill>
            <a:ln w="12700" cap="flat" cmpd="sng">
              <a:solidFill>
                <a:srgbClr val="4C9F7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2"/>
            <p:cNvSpPr/>
            <p:nvPr/>
          </p:nvSpPr>
          <p:spPr>
            <a:xfrm>
              <a:off x="652661" y="3291522"/>
              <a:ext cx="10283823" cy="940435"/>
            </a:xfrm>
            <a:prstGeom prst="rect">
              <a:avLst/>
            </a:prstGeom>
            <a:solidFill>
              <a:srgbClr val="C0975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2"/>
            <p:cNvSpPr txBox="1"/>
            <p:nvPr/>
          </p:nvSpPr>
          <p:spPr>
            <a:xfrm>
              <a:off x="652661" y="3291522"/>
              <a:ext cx="10283823" cy="940435"/>
            </a:xfrm>
            <a:prstGeom prst="rect">
              <a:avLst/>
            </a:prstGeom>
            <a:noFill/>
            <a:ln>
              <a:noFill/>
            </a:ln>
          </p:spPr>
          <p:txBody>
            <a:bodyPr spcFirstLastPara="1" wrap="square" lIns="746450" tIns="71100" rIns="71100" bIns="71100" anchor="ctr" anchorCtr="0">
              <a:noAutofit/>
            </a:bodyPr>
            <a:lstStyle/>
            <a:p>
              <a:pPr marL="0" marR="0" lvl="0" indent="0" algn="l" rtl="0">
                <a:lnSpc>
                  <a:spcPct val="90000"/>
                </a:lnSpc>
                <a:spcBef>
                  <a:spcPts val="0"/>
                </a:spcBef>
                <a:spcAft>
                  <a:spcPts val="0"/>
                </a:spcAft>
                <a:buNone/>
              </a:pPr>
              <a:r>
                <a:rPr lang="zh-TW" sz="2800" b="1" i="0">
                  <a:solidFill>
                    <a:schemeClr val="lt1"/>
                  </a:solidFill>
                  <a:latin typeface="Corbel"/>
                  <a:ea typeface="Corbel"/>
                  <a:cs typeface="Corbel"/>
                  <a:sym typeface="Corbel"/>
                </a:rPr>
                <a:t>國際用戶深耕支付基礎業務，基金貸款等金融產品並非核心</a:t>
              </a:r>
              <a:endParaRPr sz="2800">
                <a:solidFill>
                  <a:schemeClr val="lt1"/>
                </a:solidFill>
                <a:latin typeface="Corbel"/>
                <a:ea typeface="Corbel"/>
                <a:cs typeface="Corbel"/>
                <a:sym typeface="Corbel"/>
              </a:endParaRPr>
            </a:p>
          </p:txBody>
        </p:sp>
        <p:sp>
          <p:nvSpPr>
            <p:cNvPr id="835" name="Google Shape;835;p32"/>
            <p:cNvSpPr/>
            <p:nvPr/>
          </p:nvSpPr>
          <p:spPr>
            <a:xfrm>
              <a:off x="64890" y="3173968"/>
              <a:ext cx="1175543" cy="1175543"/>
            </a:xfrm>
            <a:prstGeom prst="ellipse">
              <a:avLst/>
            </a:prstGeom>
            <a:solidFill>
              <a:schemeClr val="lt1"/>
            </a:solidFill>
            <a:ln w="12700" cap="flat" cmpd="sng">
              <a:solidFill>
                <a:srgbClr val="C097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6" name="Google Shape;836;p3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latin typeface="Corbel"/>
                <a:ea typeface="Corbel"/>
                <a:cs typeface="Corbel"/>
                <a:sym typeface="Corbel"/>
              </a:rPr>
              <a:t>螞蟻金服營運三策略</a:t>
            </a:r>
            <a:endParaRPr/>
          </a:p>
        </p:txBody>
      </p:sp>
      <p:grpSp>
        <p:nvGrpSpPr>
          <p:cNvPr id="837" name="Google Shape;837;p32"/>
          <p:cNvGrpSpPr/>
          <p:nvPr/>
        </p:nvGrpSpPr>
        <p:grpSpPr>
          <a:xfrm>
            <a:off x="1488" y="-12459"/>
            <a:ext cx="12189023" cy="377586"/>
            <a:chOff x="1488" y="0"/>
            <a:chExt cx="12189023" cy="377586"/>
          </a:xfrm>
        </p:grpSpPr>
        <p:sp>
          <p:nvSpPr>
            <p:cNvPr id="838" name="Google Shape;838;p3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840" name="Google Shape;840;p3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842" name="Google Shape;842;p3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44" name="Google Shape;844;p32"/>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46" name="Google Shape;846;p32"/>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848" name="Google Shape;848;p32"/>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33"/>
          <p:cNvSpPr txBox="1">
            <a:spLocks noGrp="1"/>
          </p:cNvSpPr>
          <p:nvPr>
            <p:ph type="title"/>
          </p:nvPr>
        </p:nvSpPr>
        <p:spPr>
          <a:xfrm>
            <a:off x="594851" y="527304"/>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3600"/>
              <a:buFont typeface="Corbel"/>
              <a:buNone/>
            </a:pPr>
            <a:r>
              <a:rPr lang="zh-TW" sz="3600"/>
              <a:t>國外案例---eBay向網路金融出發</a:t>
            </a:r>
            <a:endParaRPr sz="3600">
              <a:latin typeface="Corbel"/>
              <a:ea typeface="Corbel"/>
              <a:cs typeface="Corbel"/>
              <a:sym typeface="Corbel"/>
            </a:endParaRPr>
          </a:p>
        </p:txBody>
      </p:sp>
      <p:sp>
        <p:nvSpPr>
          <p:cNvPr id="854" name="Google Shape;854;p33"/>
          <p:cNvSpPr txBox="1">
            <a:spLocks noGrp="1"/>
          </p:cNvSpPr>
          <p:nvPr>
            <p:ph type="body" idx="1"/>
          </p:nvPr>
        </p:nvSpPr>
        <p:spPr>
          <a:xfrm>
            <a:off x="612057" y="1819275"/>
            <a:ext cx="11002297" cy="435768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50000"/>
              </a:lnSpc>
              <a:spcBef>
                <a:spcPts val="0"/>
              </a:spcBef>
              <a:spcAft>
                <a:spcPts val="0"/>
              </a:spcAft>
              <a:buClr>
                <a:schemeClr val="dk1"/>
              </a:buClr>
              <a:buSzPts val="2800"/>
              <a:buChar char="•"/>
            </a:pPr>
            <a:r>
              <a:rPr lang="zh-TW" sz="2800" dirty="0">
                <a:latin typeface="Corbel"/>
                <a:ea typeface="Corbel"/>
                <a:cs typeface="Corbel"/>
                <a:sym typeface="Corbel"/>
              </a:rPr>
              <a:t>CEO：John Donahoe</a:t>
            </a:r>
            <a:endParaRPr sz="2800" dirty="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800"/>
              <a:buChar char="•"/>
            </a:pPr>
            <a:r>
              <a:rPr lang="zh-TW" sz="2800" dirty="0">
                <a:latin typeface="Corbel"/>
                <a:ea typeface="Corbel"/>
                <a:cs typeface="Corbel"/>
                <a:sym typeface="Corbel"/>
              </a:rPr>
              <a:t>成立時間：1995年9月4日</a:t>
            </a:r>
            <a:endParaRPr sz="2800" dirty="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800"/>
              <a:buChar char="•"/>
            </a:pPr>
            <a:r>
              <a:rPr lang="zh-TW" sz="2800" dirty="0">
                <a:latin typeface="Corbel"/>
                <a:ea typeface="Corbel"/>
                <a:cs typeface="Corbel"/>
                <a:sym typeface="Corbel"/>
              </a:rPr>
              <a:t>業務領域：線上買賣服務</a:t>
            </a:r>
            <a:endParaRPr sz="2800" dirty="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800"/>
              <a:buChar char="•"/>
            </a:pPr>
            <a:r>
              <a:rPr lang="zh-TW" sz="2800" dirty="0"/>
              <a:t>2008年收購信用支付工具Bill Me Later🡪提高買家購物力</a:t>
            </a:r>
            <a:endParaRPr dirty="0"/>
          </a:p>
          <a:p>
            <a:pPr marL="228600" lvl="0" indent="-228600" algn="l" rtl="0">
              <a:lnSpc>
                <a:spcPct val="150000"/>
              </a:lnSpc>
              <a:spcBef>
                <a:spcPts val="1000"/>
              </a:spcBef>
              <a:spcAft>
                <a:spcPts val="0"/>
              </a:spcAft>
              <a:buClr>
                <a:schemeClr val="dk1"/>
              </a:buClr>
              <a:buSzPts val="2800"/>
              <a:buChar char="•"/>
            </a:pPr>
            <a:r>
              <a:rPr lang="zh-TW" sz="2800" dirty="0"/>
              <a:t>2013和平安銀行推出貸貸平安商務卡🡪為賣家提供融資解決方案</a:t>
            </a:r>
            <a:endParaRPr sz="2800" dirty="0"/>
          </a:p>
          <a:p>
            <a:pPr marL="228600" lvl="0" indent="-228600" algn="l" rtl="0">
              <a:lnSpc>
                <a:spcPct val="150000"/>
              </a:lnSpc>
              <a:spcBef>
                <a:spcPts val="1000"/>
              </a:spcBef>
              <a:spcAft>
                <a:spcPts val="0"/>
              </a:spcAft>
              <a:buClr>
                <a:schemeClr val="dk1"/>
              </a:buClr>
              <a:buSzPts val="2800"/>
              <a:buChar char="•"/>
            </a:pPr>
            <a:r>
              <a:rPr lang="zh-TW" sz="2800" dirty="0"/>
              <a:t>2015年與United Kapital合作，商家現金預支服務專案</a:t>
            </a:r>
            <a:endParaRPr sz="2800" dirty="0"/>
          </a:p>
          <a:p>
            <a:pPr marL="0" lvl="0" indent="0" algn="l" rtl="0">
              <a:lnSpc>
                <a:spcPct val="150000"/>
              </a:lnSpc>
              <a:spcBef>
                <a:spcPts val="1000"/>
              </a:spcBef>
              <a:spcAft>
                <a:spcPts val="0"/>
              </a:spcAft>
              <a:buClr>
                <a:schemeClr val="dk1"/>
              </a:buClr>
              <a:buSzPts val="2800"/>
              <a:buNone/>
            </a:pPr>
            <a:endParaRPr sz="2800" dirty="0"/>
          </a:p>
          <a:p>
            <a:pPr marL="228600" lvl="0" indent="-50800" algn="l" rtl="0">
              <a:lnSpc>
                <a:spcPct val="150000"/>
              </a:lnSpc>
              <a:spcBef>
                <a:spcPts val="1000"/>
              </a:spcBef>
              <a:spcAft>
                <a:spcPts val="0"/>
              </a:spcAft>
              <a:buClr>
                <a:schemeClr val="dk1"/>
              </a:buClr>
              <a:buSzPts val="2800"/>
              <a:buNone/>
            </a:pPr>
            <a:endParaRPr sz="2800" dirty="0">
              <a:latin typeface="Corbel"/>
              <a:ea typeface="Corbel"/>
              <a:cs typeface="Corbel"/>
              <a:sym typeface="Corbel"/>
            </a:endParaRPr>
          </a:p>
          <a:p>
            <a:pPr marL="228600" lvl="0" indent="-50800" algn="l" rtl="0">
              <a:lnSpc>
                <a:spcPct val="150000"/>
              </a:lnSpc>
              <a:spcBef>
                <a:spcPts val="1000"/>
              </a:spcBef>
              <a:spcAft>
                <a:spcPts val="0"/>
              </a:spcAft>
              <a:buClr>
                <a:schemeClr val="dk1"/>
              </a:buClr>
              <a:buSzPts val="2800"/>
              <a:buNone/>
            </a:pPr>
            <a:endParaRPr sz="2800" dirty="0">
              <a:latin typeface="Corbel"/>
              <a:ea typeface="Corbel"/>
              <a:cs typeface="Corbel"/>
              <a:sym typeface="Corbel"/>
            </a:endParaRPr>
          </a:p>
        </p:txBody>
      </p:sp>
      <p:sp>
        <p:nvSpPr>
          <p:cNvPr id="855" name="Google Shape;855;p3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35</a:t>
            </a:fld>
            <a:endParaRPr/>
          </a:p>
        </p:txBody>
      </p:sp>
      <p:grpSp>
        <p:nvGrpSpPr>
          <p:cNvPr id="856" name="Google Shape;856;p33"/>
          <p:cNvGrpSpPr/>
          <p:nvPr/>
        </p:nvGrpSpPr>
        <p:grpSpPr>
          <a:xfrm>
            <a:off x="1488" y="-12459"/>
            <a:ext cx="12189023" cy="377586"/>
            <a:chOff x="1488" y="0"/>
            <a:chExt cx="12189023" cy="377586"/>
          </a:xfrm>
        </p:grpSpPr>
        <p:sp>
          <p:nvSpPr>
            <p:cNvPr id="857" name="Google Shape;857;p3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859" name="Google Shape;859;p3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861" name="Google Shape;861;p3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63" name="Google Shape;863;p33"/>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65" name="Google Shape;865;p3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pic>
        <p:nvPicPr>
          <p:cNvPr id="867" name="Google Shape;867;p33"/>
          <p:cNvPicPr preferRelativeResize="0"/>
          <p:nvPr/>
        </p:nvPicPr>
        <p:blipFill rotWithShape="1">
          <a:blip r:embed="rId3">
            <a:alphaModFix/>
          </a:blip>
          <a:srcRect/>
          <a:stretch/>
        </p:blipFill>
        <p:spPr>
          <a:xfrm>
            <a:off x="6113205" y="1819275"/>
            <a:ext cx="5194130" cy="2077652"/>
          </a:xfrm>
          <a:prstGeom prst="rect">
            <a:avLst/>
          </a:prstGeom>
          <a:noFill/>
          <a:ln>
            <a:noFill/>
          </a:ln>
        </p:spPr>
      </p:pic>
      <p:sp>
        <p:nvSpPr>
          <p:cNvPr id="868" name="Google Shape;868;p33"/>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3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eBay提供的平台支付---PayPal</a:t>
            </a:r>
            <a:endParaRPr/>
          </a:p>
        </p:txBody>
      </p:sp>
      <p:sp>
        <p:nvSpPr>
          <p:cNvPr id="874" name="Google Shape;874;p3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400"/>
              <a:buChar char="•"/>
            </a:pPr>
            <a:r>
              <a:rPr lang="zh-TW" sz="2400">
                <a:latin typeface="Corbel"/>
                <a:ea typeface="Corbel"/>
                <a:cs typeface="Corbel"/>
                <a:sym typeface="Corbel"/>
              </a:rPr>
              <a:t>CEO：Dan Schulman</a:t>
            </a:r>
            <a:endParaRPr sz="24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成立時間：1998年12月</a:t>
            </a:r>
            <a:endParaRPr sz="24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業務領域：網際網路第三方支付服務商</a:t>
            </a:r>
            <a:endParaRPr sz="24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PayPal和一些電子商務網站合作，成為它們的貨款支付方式之一</a:t>
            </a:r>
            <a:endParaRPr sz="24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2002年10月，全球最大拍賣網站eBay以15億美元收購</a:t>
            </a:r>
            <a:endParaRPr sz="24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2015年6月27日eBay董事會分拆PayPal上市</a:t>
            </a:r>
            <a:endParaRPr sz="2400">
              <a:latin typeface="Corbel"/>
              <a:ea typeface="Corbel"/>
              <a:cs typeface="Corbel"/>
              <a:sym typeface="Corbel"/>
            </a:endParaRPr>
          </a:p>
        </p:txBody>
      </p:sp>
      <p:sp>
        <p:nvSpPr>
          <p:cNvPr id="875" name="Google Shape;875;p3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36</a:t>
            </a:fld>
            <a:endParaRPr/>
          </a:p>
        </p:txBody>
      </p:sp>
      <p:grpSp>
        <p:nvGrpSpPr>
          <p:cNvPr id="876" name="Google Shape;876;p34"/>
          <p:cNvGrpSpPr/>
          <p:nvPr/>
        </p:nvGrpSpPr>
        <p:grpSpPr>
          <a:xfrm>
            <a:off x="1488" y="-12459"/>
            <a:ext cx="12189023" cy="377586"/>
            <a:chOff x="1488" y="0"/>
            <a:chExt cx="12189023" cy="377586"/>
          </a:xfrm>
        </p:grpSpPr>
        <p:sp>
          <p:nvSpPr>
            <p:cNvPr id="877" name="Google Shape;877;p3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879" name="Google Shape;879;p3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881" name="Google Shape;881;p3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83" name="Google Shape;883;p34"/>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85" name="Google Shape;885;p3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pic>
        <p:nvPicPr>
          <p:cNvPr id="887" name="Google Shape;887;p34"/>
          <p:cNvPicPr preferRelativeResize="0"/>
          <p:nvPr/>
        </p:nvPicPr>
        <p:blipFill rotWithShape="1">
          <a:blip r:embed="rId3">
            <a:alphaModFix/>
          </a:blip>
          <a:srcRect/>
          <a:stretch/>
        </p:blipFill>
        <p:spPr>
          <a:xfrm>
            <a:off x="8426654" y="677914"/>
            <a:ext cx="3187700" cy="1593850"/>
          </a:xfrm>
          <a:prstGeom prst="rect">
            <a:avLst/>
          </a:prstGeom>
          <a:noFill/>
          <a:ln>
            <a:noFill/>
          </a:ln>
        </p:spPr>
      </p:pic>
      <p:sp>
        <p:nvSpPr>
          <p:cNvPr id="888" name="Google Shape;888;p34"/>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3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平台支付融入金融生活-PayPal</a:t>
            </a:r>
            <a:endParaRPr/>
          </a:p>
        </p:txBody>
      </p:sp>
      <p:sp>
        <p:nvSpPr>
          <p:cNvPr id="894" name="Google Shape;894;p35"/>
          <p:cNvSpPr txBox="1">
            <a:spLocks noGrp="1"/>
          </p:cNvSpPr>
          <p:nvPr>
            <p:ph type="body" idx="1"/>
          </p:nvPr>
        </p:nvSpPr>
        <p:spPr>
          <a:xfrm>
            <a:off x="409491" y="1427863"/>
            <a:ext cx="11002297" cy="470212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50000"/>
              </a:lnSpc>
              <a:spcBef>
                <a:spcPts val="0"/>
              </a:spcBef>
              <a:spcAft>
                <a:spcPts val="0"/>
              </a:spcAft>
              <a:buClr>
                <a:schemeClr val="dk1"/>
              </a:buClr>
              <a:buSzPct val="100000"/>
              <a:buChar char="•"/>
            </a:pPr>
            <a:r>
              <a:rPr lang="zh-TW"/>
              <a:t>持有的客戶資金已經超過了20家美國銀行，並提供幫助消費者管理個人預算或投資的智能理財工具</a:t>
            </a:r>
            <a:endParaRPr/>
          </a:p>
          <a:p>
            <a:pPr marL="228600" lvl="0" indent="-228600" algn="l" rtl="0">
              <a:lnSpc>
                <a:spcPct val="150000"/>
              </a:lnSpc>
              <a:spcBef>
                <a:spcPts val="1000"/>
              </a:spcBef>
              <a:spcAft>
                <a:spcPts val="0"/>
              </a:spcAft>
              <a:buClr>
                <a:schemeClr val="dk1"/>
              </a:buClr>
              <a:buSzPct val="100000"/>
              <a:buChar char="•"/>
            </a:pPr>
            <a:r>
              <a:rPr lang="zh-TW"/>
              <a:t>PayPal客戶的電子商務帳戶上已擁有超過130億美元的資金</a:t>
            </a:r>
            <a:endParaRPr/>
          </a:p>
          <a:p>
            <a:pPr marL="228600" lvl="0" indent="-228600" algn="l" rtl="0">
              <a:lnSpc>
                <a:spcPct val="150000"/>
              </a:lnSpc>
              <a:spcBef>
                <a:spcPts val="1000"/>
              </a:spcBef>
              <a:spcAft>
                <a:spcPts val="0"/>
              </a:spcAft>
              <a:buClr>
                <a:schemeClr val="dk1"/>
              </a:buClr>
              <a:buSzPct val="100000"/>
              <a:buChar char="•"/>
            </a:pPr>
            <a:r>
              <a:rPr lang="zh-TW"/>
              <a:t>有66000家的合作夥伴</a:t>
            </a:r>
            <a:endParaRPr/>
          </a:p>
          <a:p>
            <a:pPr marL="228600" lvl="0" indent="-228600" algn="l" rtl="0">
              <a:lnSpc>
                <a:spcPct val="150000"/>
              </a:lnSpc>
              <a:spcBef>
                <a:spcPts val="1000"/>
              </a:spcBef>
              <a:spcAft>
                <a:spcPts val="0"/>
              </a:spcAft>
              <a:buClr>
                <a:schemeClr val="dk1"/>
              </a:buClr>
              <a:buSzPct val="100000"/>
              <a:buChar char="•"/>
            </a:pPr>
            <a:r>
              <a:rPr lang="zh-TW"/>
              <a:t>Paypal說「不要問，我們最終會不會成為一家銀行，」「我們應該問的是，最終我們會不會成為人們金融生活的中心。」</a:t>
            </a:r>
            <a:br>
              <a:rPr lang="zh-TW"/>
            </a:br>
            <a:br>
              <a:rPr lang="zh-TW"/>
            </a:br>
            <a:endParaRPr/>
          </a:p>
        </p:txBody>
      </p:sp>
      <p:sp>
        <p:nvSpPr>
          <p:cNvPr id="895" name="Google Shape;895;p3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37</a:t>
            </a:fld>
            <a:endParaRPr/>
          </a:p>
        </p:txBody>
      </p:sp>
      <p:grpSp>
        <p:nvGrpSpPr>
          <p:cNvPr id="896" name="Google Shape;896;p35"/>
          <p:cNvGrpSpPr/>
          <p:nvPr/>
        </p:nvGrpSpPr>
        <p:grpSpPr>
          <a:xfrm>
            <a:off x="1488" y="-12459"/>
            <a:ext cx="12189023" cy="377586"/>
            <a:chOff x="1488" y="0"/>
            <a:chExt cx="12189023" cy="377586"/>
          </a:xfrm>
        </p:grpSpPr>
        <p:sp>
          <p:nvSpPr>
            <p:cNvPr id="897" name="Google Shape;897;p3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899" name="Google Shape;899;p3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901" name="Google Shape;901;p3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903" name="Google Shape;903;p35"/>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905" name="Google Shape;905;p3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pic>
        <p:nvPicPr>
          <p:cNvPr id="907" name="Google Shape;907;p35"/>
          <p:cNvPicPr preferRelativeResize="0"/>
          <p:nvPr/>
        </p:nvPicPr>
        <p:blipFill rotWithShape="1">
          <a:blip r:embed="rId3">
            <a:alphaModFix/>
          </a:blip>
          <a:srcRect/>
          <a:stretch/>
        </p:blipFill>
        <p:spPr>
          <a:xfrm>
            <a:off x="8423727" y="4900318"/>
            <a:ext cx="2459337" cy="1229669"/>
          </a:xfrm>
          <a:prstGeom prst="rect">
            <a:avLst/>
          </a:prstGeom>
          <a:noFill/>
          <a:ln>
            <a:noFill/>
          </a:ln>
        </p:spPr>
      </p:pic>
      <p:sp>
        <p:nvSpPr>
          <p:cNvPr id="908" name="Google Shape;908;p35"/>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4" name="Google Shape;914;p3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38</a:t>
            </a:fld>
            <a:endParaRPr/>
          </a:p>
        </p:txBody>
      </p:sp>
      <p:sp>
        <p:nvSpPr>
          <p:cNvPr id="915" name="Google Shape;915;p36"/>
          <p:cNvSpPr txBox="1"/>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38</a:t>
            </a:fld>
            <a:endParaRPr sz="1200">
              <a:solidFill>
                <a:schemeClr val="lt1"/>
              </a:solidFill>
              <a:latin typeface="Corbel"/>
              <a:ea typeface="Corbel"/>
              <a:cs typeface="Corbel"/>
              <a:sym typeface="Corbel"/>
            </a:endParaRPr>
          </a:p>
        </p:txBody>
      </p:sp>
      <p:grpSp>
        <p:nvGrpSpPr>
          <p:cNvPr id="916" name="Google Shape;916;p36"/>
          <p:cNvGrpSpPr/>
          <p:nvPr/>
        </p:nvGrpSpPr>
        <p:grpSpPr>
          <a:xfrm>
            <a:off x="1488" y="-12459"/>
            <a:ext cx="12189023" cy="377586"/>
            <a:chOff x="1488" y="0"/>
            <a:chExt cx="12189023" cy="377586"/>
          </a:xfrm>
        </p:grpSpPr>
        <p:sp>
          <p:nvSpPr>
            <p:cNvPr id="917" name="Google Shape;917;p3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919" name="Google Shape;919;p3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921" name="Google Shape;921;p3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923" name="Google Shape;923;p36"/>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925" name="Google Shape;925;p3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927" name="Google Shape;927;p3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eBay提供的平台支付與PayPal的三階段策略</a:t>
            </a:r>
            <a:endParaRPr/>
          </a:p>
        </p:txBody>
      </p:sp>
      <p:pic>
        <p:nvPicPr>
          <p:cNvPr id="928" name="Google Shape;928;p36"/>
          <p:cNvPicPr preferRelativeResize="0"/>
          <p:nvPr/>
        </p:nvPicPr>
        <p:blipFill rotWithShape="1">
          <a:blip r:embed="rId3">
            <a:alphaModFix/>
          </a:blip>
          <a:srcRect/>
          <a:stretch/>
        </p:blipFill>
        <p:spPr>
          <a:xfrm>
            <a:off x="419674" y="1060098"/>
            <a:ext cx="2459337" cy="1229669"/>
          </a:xfrm>
          <a:prstGeom prst="rect">
            <a:avLst/>
          </a:prstGeom>
          <a:noFill/>
          <a:ln>
            <a:noFill/>
          </a:ln>
        </p:spPr>
      </p:pic>
      <p:pic>
        <p:nvPicPr>
          <p:cNvPr id="929" name="Google Shape;929;p36"/>
          <p:cNvPicPr preferRelativeResize="0">
            <a:picLocks noGrp="1"/>
          </p:cNvPicPr>
          <p:nvPr>
            <p:ph type="body" idx="1"/>
          </p:nvPr>
        </p:nvPicPr>
        <p:blipFill rotWithShape="1">
          <a:blip r:embed="rId4">
            <a:alphaModFix/>
          </a:blip>
          <a:srcRect/>
          <a:stretch/>
        </p:blipFill>
        <p:spPr>
          <a:xfrm>
            <a:off x="3475265" y="2469882"/>
            <a:ext cx="2115083" cy="1186898"/>
          </a:xfrm>
          <a:prstGeom prst="rect">
            <a:avLst/>
          </a:prstGeom>
          <a:noFill/>
          <a:ln>
            <a:noFill/>
          </a:ln>
        </p:spPr>
      </p:pic>
      <p:grpSp>
        <p:nvGrpSpPr>
          <p:cNvPr id="930" name="Google Shape;930;p36"/>
          <p:cNvGrpSpPr/>
          <p:nvPr/>
        </p:nvGrpSpPr>
        <p:grpSpPr>
          <a:xfrm>
            <a:off x="5064559" y="2380827"/>
            <a:ext cx="5013253" cy="1093557"/>
            <a:chOff x="-6842073" y="0"/>
            <a:chExt cx="13008776" cy="1093557"/>
          </a:xfrm>
        </p:grpSpPr>
        <p:sp>
          <p:nvSpPr>
            <p:cNvPr id="931" name="Google Shape;931;p36"/>
            <p:cNvSpPr/>
            <p:nvPr/>
          </p:nvSpPr>
          <p:spPr>
            <a:xfrm>
              <a:off x="0" y="0"/>
              <a:ext cx="6166703" cy="7529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6"/>
            <p:cNvSpPr txBox="1"/>
            <p:nvPr/>
          </p:nvSpPr>
          <p:spPr>
            <a:xfrm>
              <a:off x="-6842073" y="340635"/>
              <a:ext cx="8390849" cy="752922"/>
            </a:xfrm>
            <a:prstGeom prst="rect">
              <a:avLst/>
            </a:prstGeom>
            <a:noFill/>
            <a:ln>
              <a:noFill/>
            </a:ln>
          </p:spPr>
          <p:txBody>
            <a:bodyPr spcFirstLastPara="1" wrap="square" lIns="170675" tIns="170675" rIns="170675" bIns="170675" anchor="b" anchorCtr="0">
              <a:noAutofit/>
            </a:bodyPr>
            <a:lstStyle/>
            <a:p>
              <a:pPr marL="0" marR="0" lvl="0" indent="0" algn="ctr" rtl="0">
                <a:lnSpc>
                  <a:spcPct val="90000"/>
                </a:lnSpc>
                <a:spcBef>
                  <a:spcPts val="0"/>
                </a:spcBef>
                <a:spcAft>
                  <a:spcPts val="0"/>
                </a:spcAft>
                <a:buNone/>
              </a:pPr>
              <a:r>
                <a:rPr lang="zh-TW" sz="3200">
                  <a:solidFill>
                    <a:schemeClr val="dk1"/>
                  </a:solidFill>
                  <a:latin typeface="Corbel"/>
                  <a:ea typeface="Corbel"/>
                  <a:cs typeface="Corbel"/>
                  <a:sym typeface="Corbel"/>
                </a:rPr>
                <a:t>eBay收購PayPal</a:t>
              </a:r>
              <a:endParaRPr sz="3200">
                <a:solidFill>
                  <a:schemeClr val="dk1"/>
                </a:solidFill>
                <a:latin typeface="Corbel"/>
                <a:ea typeface="Corbel"/>
                <a:cs typeface="Corbel"/>
                <a:sym typeface="Corbel"/>
              </a:endParaRPr>
            </a:p>
          </p:txBody>
        </p:sp>
      </p:grpSp>
      <p:pic>
        <p:nvPicPr>
          <p:cNvPr id="933" name="Google Shape;933;p36" descr="「paypal ebay」的圖片搜尋結果"/>
          <p:cNvPicPr preferRelativeResize="0"/>
          <p:nvPr/>
        </p:nvPicPr>
        <p:blipFill rotWithShape="1">
          <a:blip r:embed="rId5">
            <a:alphaModFix/>
          </a:blip>
          <a:srcRect/>
          <a:stretch/>
        </p:blipFill>
        <p:spPr>
          <a:xfrm>
            <a:off x="5033274" y="4786531"/>
            <a:ext cx="2337610" cy="1177541"/>
          </a:xfrm>
          <a:prstGeom prst="rect">
            <a:avLst/>
          </a:prstGeom>
          <a:noFill/>
          <a:ln>
            <a:noFill/>
          </a:ln>
        </p:spPr>
      </p:pic>
      <p:sp>
        <p:nvSpPr>
          <p:cNvPr id="934" name="Google Shape;934;p36"/>
          <p:cNvSpPr txBox="1"/>
          <p:nvPr/>
        </p:nvSpPr>
        <p:spPr>
          <a:xfrm>
            <a:off x="7196729" y="5602176"/>
            <a:ext cx="5297344" cy="752922"/>
          </a:xfrm>
          <a:prstGeom prst="rect">
            <a:avLst/>
          </a:prstGeom>
          <a:noFill/>
          <a:ln>
            <a:noFill/>
          </a:ln>
        </p:spPr>
        <p:txBody>
          <a:bodyPr spcFirstLastPara="1" wrap="square" lIns="170675" tIns="170675" rIns="170675" bIns="170675" anchor="b" anchorCtr="0">
            <a:noAutofit/>
          </a:bodyPr>
          <a:lstStyle/>
          <a:p>
            <a:pPr marL="0" marR="0" lvl="0" indent="0" algn="l" rtl="0">
              <a:lnSpc>
                <a:spcPct val="150000"/>
              </a:lnSpc>
              <a:spcBef>
                <a:spcPts val="0"/>
              </a:spcBef>
              <a:spcAft>
                <a:spcPts val="0"/>
              </a:spcAft>
              <a:buNone/>
            </a:pPr>
            <a:r>
              <a:rPr lang="zh-TW" sz="3200">
                <a:solidFill>
                  <a:schemeClr val="dk1"/>
                </a:solidFill>
                <a:latin typeface="Corbel"/>
                <a:ea typeface="Corbel"/>
                <a:cs typeface="Corbel"/>
                <a:sym typeface="Corbel"/>
              </a:rPr>
              <a:t>eBay與PaPal分拆各自獨立</a:t>
            </a:r>
            <a:br>
              <a:rPr lang="zh-TW" sz="3200">
                <a:solidFill>
                  <a:schemeClr val="dk1"/>
                </a:solidFill>
                <a:latin typeface="Corbel"/>
                <a:ea typeface="Corbel"/>
                <a:cs typeface="Corbel"/>
                <a:sym typeface="Corbel"/>
              </a:rPr>
            </a:br>
            <a:r>
              <a:rPr lang="zh-TW" sz="3200">
                <a:solidFill>
                  <a:schemeClr val="dk1"/>
                </a:solidFill>
                <a:latin typeface="Corbel"/>
                <a:ea typeface="Corbel"/>
                <a:cs typeface="Corbel"/>
                <a:sym typeface="Corbel"/>
              </a:rPr>
              <a:t>，但仍簽契約互相合作</a:t>
            </a:r>
            <a:endParaRPr sz="3200">
              <a:solidFill>
                <a:schemeClr val="dk1"/>
              </a:solidFill>
              <a:latin typeface="Corbel"/>
              <a:ea typeface="Corbel"/>
              <a:cs typeface="Corbel"/>
              <a:sym typeface="Corbel"/>
            </a:endParaRPr>
          </a:p>
        </p:txBody>
      </p:sp>
      <p:sp>
        <p:nvSpPr>
          <p:cNvPr id="935" name="Google Shape;935;p36"/>
          <p:cNvSpPr txBox="1"/>
          <p:nvPr/>
        </p:nvSpPr>
        <p:spPr>
          <a:xfrm>
            <a:off x="2909772" y="1486118"/>
            <a:ext cx="789511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200">
                <a:solidFill>
                  <a:schemeClr val="dk1"/>
                </a:solidFill>
                <a:latin typeface="Corbel"/>
                <a:ea typeface="Corbel"/>
                <a:cs typeface="Corbel"/>
                <a:sym typeface="Corbel"/>
              </a:rPr>
              <a:t>Paypal發展第三方支付，並與電商平台合作</a:t>
            </a:r>
            <a:endParaRPr/>
          </a:p>
          <a:p>
            <a:pPr marL="0" marR="0" lvl="0" indent="0" algn="l" rtl="0">
              <a:spcBef>
                <a:spcPts val="0"/>
              </a:spcBef>
              <a:spcAft>
                <a:spcPts val="0"/>
              </a:spcAft>
              <a:buNone/>
            </a:pPr>
            <a:endParaRPr sz="3200">
              <a:solidFill>
                <a:schemeClr val="dk1"/>
              </a:solidFill>
              <a:latin typeface="Corbel"/>
              <a:ea typeface="Corbel"/>
              <a:cs typeface="Corbel"/>
              <a:sym typeface="Corbel"/>
            </a:endParaRPr>
          </a:p>
        </p:txBody>
      </p:sp>
      <p:grpSp>
        <p:nvGrpSpPr>
          <p:cNvPr id="936" name="Google Shape;936;p36"/>
          <p:cNvGrpSpPr/>
          <p:nvPr/>
        </p:nvGrpSpPr>
        <p:grpSpPr>
          <a:xfrm>
            <a:off x="800891" y="1880232"/>
            <a:ext cx="6239554" cy="4862498"/>
            <a:chOff x="890806" y="0"/>
            <a:chExt cx="6239554" cy="4862498"/>
          </a:xfrm>
        </p:grpSpPr>
        <p:sp>
          <p:nvSpPr>
            <p:cNvPr id="937" name="Google Shape;937;p36"/>
            <p:cNvSpPr/>
            <p:nvPr/>
          </p:nvSpPr>
          <p:spPr>
            <a:xfrm rot="4396374">
              <a:off x="1087957" y="967599"/>
              <a:ext cx="4197597" cy="2927300"/>
            </a:xfrm>
            <a:custGeom>
              <a:avLst/>
              <a:gdLst/>
              <a:ahLst/>
              <a:cxnLst/>
              <a:rect l="l" t="t" r="r" b="b"/>
              <a:pathLst>
                <a:path w="120000" h="120000" extrusionOk="0">
                  <a:moveTo>
                    <a:pt x="0" y="120000"/>
                  </a:moveTo>
                  <a:quadBezTo>
                    <a:pt x="20000" y="40000"/>
                    <a:pt x="93748" y="15000"/>
                  </a:quadBezTo>
                  <a:lnTo>
                    <a:pt x="92569" y="0"/>
                  </a:lnTo>
                  <a:lnTo>
                    <a:pt x="120000" y="18786"/>
                  </a:lnTo>
                  <a:lnTo>
                    <a:pt x="96465" y="49572"/>
                  </a:lnTo>
                  <a:lnTo>
                    <a:pt x="95286" y="34572"/>
                  </a:lnTo>
                  <a:quadBezTo>
                    <a:pt x="30000" y="44572"/>
                    <a:pt x="0" y="120000"/>
                  </a:quadBezTo>
                  <a:close/>
                </a:path>
              </a:pathLst>
            </a:cu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6"/>
            <p:cNvSpPr/>
            <p:nvPr/>
          </p:nvSpPr>
          <p:spPr>
            <a:xfrm>
              <a:off x="3395576" y="1888108"/>
              <a:ext cx="106002" cy="106002"/>
            </a:xfrm>
            <a:prstGeom prst="ellipse">
              <a:avLst/>
            </a:prstGeom>
            <a:solidFill>
              <a:srgbClr val="CCAAA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6"/>
            <p:cNvSpPr/>
            <p:nvPr/>
          </p:nvSpPr>
          <p:spPr>
            <a:xfrm>
              <a:off x="890806" y="0"/>
              <a:ext cx="1979037" cy="77799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6"/>
            <p:cNvSpPr txBox="1"/>
            <p:nvPr/>
          </p:nvSpPr>
          <p:spPr>
            <a:xfrm>
              <a:off x="890806" y="0"/>
              <a:ext cx="1979037" cy="777999"/>
            </a:xfrm>
            <a:prstGeom prst="rect">
              <a:avLst/>
            </a:prstGeom>
            <a:noFill/>
            <a:ln>
              <a:noFill/>
            </a:ln>
          </p:spPr>
          <p:txBody>
            <a:bodyPr spcFirstLastPara="1" wrap="square" lIns="30475" tIns="30475" rIns="30475" bIns="30475" anchor="b" anchorCtr="0">
              <a:noAutofit/>
            </a:bodyPr>
            <a:lstStyle/>
            <a:p>
              <a:pPr marL="0" marR="0" lvl="0" indent="0" algn="ctr" rtl="0">
                <a:lnSpc>
                  <a:spcPct val="90000"/>
                </a:lnSpc>
                <a:spcBef>
                  <a:spcPts val="0"/>
                </a:spcBef>
                <a:spcAft>
                  <a:spcPts val="0"/>
                </a:spcAft>
                <a:buNone/>
              </a:pPr>
              <a:r>
                <a:rPr lang="zh-TW" sz="2400">
                  <a:solidFill>
                    <a:schemeClr val="dk1"/>
                  </a:solidFill>
                  <a:latin typeface="Corbel"/>
                  <a:ea typeface="Corbel"/>
                  <a:cs typeface="Corbel"/>
                  <a:sym typeface="Corbel"/>
                </a:rPr>
                <a:t>第一階段</a:t>
              </a:r>
              <a:endParaRPr sz="2400">
                <a:solidFill>
                  <a:schemeClr val="dk1"/>
                </a:solidFill>
                <a:latin typeface="Corbel"/>
                <a:ea typeface="Corbel"/>
                <a:cs typeface="Corbel"/>
                <a:sym typeface="Corbel"/>
              </a:endParaRPr>
            </a:p>
          </p:txBody>
        </p:sp>
        <p:sp>
          <p:nvSpPr>
            <p:cNvPr id="941" name="Google Shape;941;p36"/>
            <p:cNvSpPr/>
            <p:nvPr/>
          </p:nvSpPr>
          <p:spPr>
            <a:xfrm>
              <a:off x="3886105" y="1552109"/>
              <a:ext cx="2353449" cy="77799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6"/>
            <p:cNvSpPr txBox="1"/>
            <p:nvPr/>
          </p:nvSpPr>
          <p:spPr>
            <a:xfrm>
              <a:off x="3886105" y="1552109"/>
              <a:ext cx="2353449" cy="777999"/>
            </a:xfrm>
            <a:prstGeom prst="rect">
              <a:avLst/>
            </a:prstGeom>
            <a:noFill/>
            <a:ln>
              <a:noFill/>
            </a:ln>
          </p:spPr>
          <p:txBody>
            <a:bodyPr spcFirstLastPara="1" wrap="square" lIns="30475" tIns="30475" rIns="30475" bIns="30475" anchor="ctr" anchorCtr="0">
              <a:noAutofit/>
            </a:bodyPr>
            <a:lstStyle/>
            <a:p>
              <a:pPr marL="0" marR="0" lvl="0" indent="0" algn="l" rtl="0">
                <a:lnSpc>
                  <a:spcPct val="90000"/>
                </a:lnSpc>
                <a:spcBef>
                  <a:spcPts val="0"/>
                </a:spcBef>
                <a:spcAft>
                  <a:spcPts val="0"/>
                </a:spcAft>
                <a:buNone/>
              </a:pPr>
              <a:r>
                <a:rPr lang="zh-TW" sz="2400">
                  <a:solidFill>
                    <a:schemeClr val="dk1"/>
                  </a:solidFill>
                  <a:latin typeface="Corbel"/>
                  <a:ea typeface="Corbel"/>
                  <a:cs typeface="Corbel"/>
                  <a:sym typeface="Corbel"/>
                </a:rPr>
                <a:t>第二階段</a:t>
              </a:r>
              <a:endParaRPr sz="2400">
                <a:solidFill>
                  <a:schemeClr val="dk1"/>
                </a:solidFill>
                <a:latin typeface="Corbel"/>
                <a:ea typeface="Corbel"/>
                <a:cs typeface="Corbel"/>
                <a:sym typeface="Corbel"/>
              </a:endParaRPr>
            </a:p>
          </p:txBody>
        </p:sp>
        <p:sp>
          <p:nvSpPr>
            <p:cNvPr id="943" name="Google Shape;943;p36"/>
            <p:cNvSpPr/>
            <p:nvPr/>
          </p:nvSpPr>
          <p:spPr>
            <a:xfrm>
              <a:off x="4455986" y="4076120"/>
              <a:ext cx="2674374" cy="77799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6"/>
            <p:cNvSpPr txBox="1"/>
            <p:nvPr/>
          </p:nvSpPr>
          <p:spPr>
            <a:xfrm>
              <a:off x="4455986" y="4076120"/>
              <a:ext cx="2674374" cy="777999"/>
            </a:xfrm>
            <a:prstGeom prst="rect">
              <a:avLst/>
            </a:prstGeom>
            <a:noFill/>
            <a:ln>
              <a:noFill/>
            </a:ln>
          </p:spPr>
          <p:txBody>
            <a:bodyPr spcFirstLastPara="1" wrap="square" lIns="30475" tIns="30475" rIns="30475" bIns="30475" anchor="t" anchorCtr="0">
              <a:noAutofit/>
            </a:bodyPr>
            <a:lstStyle/>
            <a:p>
              <a:pPr marL="0" marR="0" lvl="0" indent="0" algn="ctr" rtl="0">
                <a:lnSpc>
                  <a:spcPct val="90000"/>
                </a:lnSpc>
                <a:spcBef>
                  <a:spcPts val="0"/>
                </a:spcBef>
                <a:spcAft>
                  <a:spcPts val="0"/>
                </a:spcAft>
                <a:buNone/>
              </a:pPr>
              <a:r>
                <a:rPr lang="zh-TW" sz="2400">
                  <a:solidFill>
                    <a:schemeClr val="dk1"/>
                  </a:solidFill>
                  <a:latin typeface="Corbel"/>
                  <a:ea typeface="Corbel"/>
                  <a:cs typeface="Corbel"/>
                  <a:sym typeface="Corbel"/>
                </a:rPr>
                <a:t>第三階段</a:t>
              </a:r>
              <a:endParaRPr sz="2400">
                <a:solidFill>
                  <a:schemeClr val="dk1"/>
                </a:solidFill>
                <a:latin typeface="Corbel"/>
                <a:ea typeface="Corbel"/>
                <a:cs typeface="Corbel"/>
                <a:sym typeface="Corbel"/>
              </a:endParaRPr>
            </a:p>
          </p:txBody>
        </p:sp>
      </p:grpSp>
      <p:sp>
        <p:nvSpPr>
          <p:cNvPr id="945" name="Google Shape;945;p36"/>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eBay提供的平台支付PayPal策略第一階段</a:t>
            </a:r>
            <a:endParaRPr/>
          </a:p>
        </p:txBody>
      </p:sp>
      <p:sp>
        <p:nvSpPr>
          <p:cNvPr id="951" name="Google Shape;951;p37"/>
          <p:cNvSpPr txBox="1">
            <a:spLocks noGrp="1"/>
          </p:cNvSpPr>
          <p:nvPr>
            <p:ph type="body" idx="1"/>
          </p:nvPr>
        </p:nvSpPr>
        <p:spPr>
          <a:xfrm>
            <a:off x="409491" y="1427863"/>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600"/>
              <a:buChar char="•"/>
            </a:pPr>
            <a:r>
              <a:rPr lang="zh-TW"/>
              <a:t>第一階段：PayPal的開始</a:t>
            </a:r>
            <a:endParaRPr/>
          </a:p>
          <a:p>
            <a:pPr marL="228600" lvl="0" indent="-228600" algn="l" rtl="0">
              <a:lnSpc>
                <a:spcPct val="150000"/>
              </a:lnSpc>
              <a:spcBef>
                <a:spcPts val="1000"/>
              </a:spcBef>
              <a:spcAft>
                <a:spcPts val="0"/>
              </a:spcAft>
              <a:buClr>
                <a:schemeClr val="dk1"/>
              </a:buClr>
              <a:buSzPts val="2600"/>
              <a:buFont typeface="Noto Sans Symbols"/>
              <a:buChar char="⮚"/>
            </a:pPr>
            <a:r>
              <a:rPr lang="zh-TW"/>
              <a:t>起初公司主要的業務是開發 PDA 設備的行動支付方案，但成功開發出透過電子郵件轉帳的方法，這個最後也成為公司主力產品–也就是 PayPal。</a:t>
            </a:r>
            <a:endParaRPr/>
          </a:p>
          <a:p>
            <a:pPr marL="228600" lvl="0" indent="-228600" algn="l" rtl="0">
              <a:lnSpc>
                <a:spcPct val="150000"/>
              </a:lnSpc>
              <a:spcBef>
                <a:spcPts val="1000"/>
              </a:spcBef>
              <a:spcAft>
                <a:spcPts val="0"/>
              </a:spcAft>
              <a:buClr>
                <a:schemeClr val="dk1"/>
              </a:buClr>
              <a:buSzPts val="2600"/>
              <a:buFont typeface="Noto Sans Symbols"/>
              <a:buChar char="⮚"/>
            </a:pPr>
            <a:r>
              <a:rPr lang="zh-TW"/>
              <a:t>PayPal也和一些電子商務網站合作，成為它們的貨款支付方式之一</a:t>
            </a:r>
            <a:endParaRPr/>
          </a:p>
          <a:p>
            <a:pPr marL="228600" lvl="0" indent="-228600" algn="l" rtl="0">
              <a:lnSpc>
                <a:spcPct val="150000"/>
              </a:lnSpc>
              <a:spcBef>
                <a:spcPts val="1000"/>
              </a:spcBef>
              <a:spcAft>
                <a:spcPts val="0"/>
              </a:spcAft>
              <a:buClr>
                <a:schemeClr val="dk1"/>
              </a:buClr>
              <a:buSzPts val="2600"/>
              <a:buFont typeface="Noto Sans Symbols"/>
              <a:buChar char="⮚"/>
            </a:pPr>
            <a:r>
              <a:rPr lang="zh-TW"/>
              <a:t>使用這種支付方式轉帳時，PayPal收取相當高昂的手續費。</a:t>
            </a:r>
            <a:endParaRPr/>
          </a:p>
          <a:p>
            <a:pPr marL="228600" lvl="0" indent="-63500" algn="l" rtl="0">
              <a:lnSpc>
                <a:spcPct val="150000"/>
              </a:lnSpc>
              <a:spcBef>
                <a:spcPts val="1000"/>
              </a:spcBef>
              <a:spcAft>
                <a:spcPts val="0"/>
              </a:spcAft>
              <a:buClr>
                <a:schemeClr val="dk1"/>
              </a:buClr>
              <a:buSzPts val="2600"/>
              <a:buNone/>
            </a:pPr>
            <a:endParaRPr/>
          </a:p>
          <a:p>
            <a:pPr marL="228600" lvl="0" indent="-63500" algn="l" rtl="0">
              <a:lnSpc>
                <a:spcPct val="150000"/>
              </a:lnSpc>
              <a:spcBef>
                <a:spcPts val="1000"/>
              </a:spcBef>
              <a:spcAft>
                <a:spcPts val="0"/>
              </a:spcAft>
              <a:buClr>
                <a:schemeClr val="dk1"/>
              </a:buClr>
              <a:buSzPts val="2600"/>
              <a:buNone/>
            </a:pPr>
            <a:endParaRPr/>
          </a:p>
        </p:txBody>
      </p:sp>
      <p:sp>
        <p:nvSpPr>
          <p:cNvPr id="952" name="Google Shape;952;p3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39</a:t>
            </a:fld>
            <a:endParaRPr/>
          </a:p>
        </p:txBody>
      </p:sp>
      <p:grpSp>
        <p:nvGrpSpPr>
          <p:cNvPr id="953" name="Google Shape;953;p37"/>
          <p:cNvGrpSpPr/>
          <p:nvPr/>
        </p:nvGrpSpPr>
        <p:grpSpPr>
          <a:xfrm>
            <a:off x="1488" y="-12459"/>
            <a:ext cx="12189023" cy="377586"/>
            <a:chOff x="1488" y="0"/>
            <a:chExt cx="12189023" cy="377586"/>
          </a:xfrm>
        </p:grpSpPr>
        <p:sp>
          <p:nvSpPr>
            <p:cNvPr id="954" name="Google Shape;954;p3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956" name="Google Shape;956;p3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958" name="Google Shape;958;p3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960" name="Google Shape;960;p37"/>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962" name="Google Shape;962;p3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pic>
        <p:nvPicPr>
          <p:cNvPr id="964" name="Google Shape;964;p37"/>
          <p:cNvPicPr preferRelativeResize="0"/>
          <p:nvPr/>
        </p:nvPicPr>
        <p:blipFill rotWithShape="1">
          <a:blip r:embed="rId3">
            <a:alphaModFix/>
          </a:blip>
          <a:srcRect/>
          <a:stretch/>
        </p:blipFill>
        <p:spPr>
          <a:xfrm>
            <a:off x="8423727" y="4900318"/>
            <a:ext cx="2459337" cy="1229669"/>
          </a:xfrm>
          <a:prstGeom prst="rect">
            <a:avLst/>
          </a:prstGeom>
          <a:noFill/>
          <a:ln>
            <a:noFill/>
          </a:ln>
        </p:spPr>
      </p:pic>
      <p:sp>
        <p:nvSpPr>
          <p:cNvPr id="965" name="Google Shape;965;p37"/>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電商的特性</a:t>
            </a:r>
            <a:endParaRPr/>
          </a:p>
        </p:txBody>
      </p:sp>
      <p:sp>
        <p:nvSpPr>
          <p:cNvPr id="133" name="Google Shape;133;p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a:t>全年全天無休</a:t>
            </a:r>
            <a:endParaRPr sz="2800"/>
          </a:p>
          <a:p>
            <a:pPr marL="228600" lvl="0" indent="-228600" algn="l" rtl="0">
              <a:lnSpc>
                <a:spcPct val="100000"/>
              </a:lnSpc>
              <a:spcBef>
                <a:spcPts val="1000"/>
              </a:spcBef>
              <a:spcAft>
                <a:spcPts val="0"/>
              </a:spcAft>
              <a:buClr>
                <a:schemeClr val="dk1"/>
              </a:buClr>
              <a:buSzPts val="2800"/>
              <a:buChar char="•"/>
            </a:pPr>
            <a:r>
              <a:rPr lang="zh-TW" sz="2800"/>
              <a:t>全球化市場</a:t>
            </a:r>
            <a:endParaRPr sz="2800"/>
          </a:p>
          <a:p>
            <a:pPr marL="228600" lvl="0" indent="-228600" algn="l" rtl="0">
              <a:lnSpc>
                <a:spcPct val="100000"/>
              </a:lnSpc>
              <a:spcBef>
                <a:spcPts val="1000"/>
              </a:spcBef>
              <a:spcAft>
                <a:spcPts val="0"/>
              </a:spcAft>
              <a:buClr>
                <a:schemeClr val="dk1"/>
              </a:buClr>
              <a:buSzPts val="2800"/>
              <a:buChar char="•"/>
            </a:pPr>
            <a:r>
              <a:rPr lang="zh-TW" sz="2800"/>
              <a:t>個人需求化</a:t>
            </a:r>
            <a:endParaRPr sz="2800"/>
          </a:p>
          <a:p>
            <a:pPr marL="228600" lvl="0" indent="-228600" algn="l" rtl="0">
              <a:lnSpc>
                <a:spcPct val="100000"/>
              </a:lnSpc>
              <a:spcBef>
                <a:spcPts val="1000"/>
              </a:spcBef>
              <a:spcAft>
                <a:spcPts val="0"/>
              </a:spcAft>
              <a:buClr>
                <a:schemeClr val="dk1"/>
              </a:buClr>
              <a:buSzPts val="2800"/>
              <a:buChar char="•"/>
            </a:pPr>
            <a:r>
              <a:rPr lang="zh-TW" sz="2800"/>
              <a:t>成本低廉具競爭性</a:t>
            </a:r>
            <a:endParaRPr sz="2800"/>
          </a:p>
          <a:p>
            <a:pPr marL="228600" lvl="0" indent="-228600" algn="l" rtl="0">
              <a:lnSpc>
                <a:spcPct val="100000"/>
              </a:lnSpc>
              <a:spcBef>
                <a:spcPts val="1000"/>
              </a:spcBef>
              <a:spcAft>
                <a:spcPts val="0"/>
              </a:spcAft>
              <a:buClr>
                <a:schemeClr val="dk1"/>
              </a:buClr>
              <a:buSzPts val="2800"/>
              <a:buChar char="•"/>
            </a:pPr>
            <a:r>
              <a:rPr lang="zh-TW" sz="2800"/>
              <a:t>創新性的商業機會與價值</a:t>
            </a:r>
            <a:endParaRPr sz="2800"/>
          </a:p>
          <a:p>
            <a:pPr marL="228600" lvl="0" indent="-228600" algn="l" rtl="0">
              <a:lnSpc>
                <a:spcPct val="100000"/>
              </a:lnSpc>
              <a:spcBef>
                <a:spcPts val="1000"/>
              </a:spcBef>
              <a:spcAft>
                <a:spcPts val="0"/>
              </a:spcAft>
              <a:buClr>
                <a:schemeClr val="dk1"/>
              </a:buClr>
              <a:buSzPts val="2800"/>
              <a:buChar char="•"/>
            </a:pPr>
            <a:r>
              <a:rPr lang="zh-TW" sz="2800"/>
              <a:t>快速有效的互動</a:t>
            </a:r>
            <a:endParaRPr sz="2800"/>
          </a:p>
          <a:p>
            <a:pPr marL="228600" lvl="0" indent="-228600" algn="l" rtl="0">
              <a:lnSpc>
                <a:spcPct val="100000"/>
              </a:lnSpc>
              <a:spcBef>
                <a:spcPts val="1000"/>
              </a:spcBef>
              <a:spcAft>
                <a:spcPts val="0"/>
              </a:spcAft>
              <a:buClr>
                <a:schemeClr val="dk1"/>
              </a:buClr>
              <a:buSzPts val="2800"/>
              <a:buChar char="•"/>
            </a:pPr>
            <a:r>
              <a:rPr lang="zh-TW" sz="2800"/>
              <a:t>多媒體資訊</a:t>
            </a:r>
            <a:endParaRPr sz="2800"/>
          </a:p>
          <a:p>
            <a:pPr marL="228600" lvl="0" indent="-228600" algn="l" rtl="0">
              <a:lnSpc>
                <a:spcPct val="100000"/>
              </a:lnSpc>
              <a:spcBef>
                <a:spcPts val="1000"/>
              </a:spcBef>
              <a:spcAft>
                <a:spcPts val="0"/>
              </a:spcAft>
              <a:buClr>
                <a:schemeClr val="dk1"/>
              </a:buClr>
              <a:buSzPts val="2800"/>
              <a:buChar char="•"/>
            </a:pPr>
            <a:r>
              <a:rPr lang="zh-TW" sz="2800"/>
              <a:t>使用方便且選擇性多</a:t>
            </a:r>
            <a:endParaRPr sz="2800"/>
          </a:p>
          <a:p>
            <a:pPr marL="228600" lvl="0" indent="-50800" algn="l" rtl="0">
              <a:lnSpc>
                <a:spcPct val="100000"/>
              </a:lnSpc>
              <a:spcBef>
                <a:spcPts val="1000"/>
              </a:spcBef>
              <a:spcAft>
                <a:spcPts val="0"/>
              </a:spcAft>
              <a:buClr>
                <a:schemeClr val="dk1"/>
              </a:buClr>
              <a:buSzPts val="2800"/>
              <a:buNone/>
            </a:pPr>
            <a:endParaRPr sz="2800"/>
          </a:p>
          <a:p>
            <a:pPr marL="228600" lvl="0" indent="-50800" algn="l" rtl="0">
              <a:lnSpc>
                <a:spcPct val="100000"/>
              </a:lnSpc>
              <a:spcBef>
                <a:spcPts val="1000"/>
              </a:spcBef>
              <a:spcAft>
                <a:spcPts val="0"/>
              </a:spcAft>
              <a:buClr>
                <a:schemeClr val="dk1"/>
              </a:buClr>
              <a:buSzPts val="2800"/>
              <a:buNone/>
            </a:pPr>
            <a:endParaRPr sz="2800"/>
          </a:p>
        </p:txBody>
      </p:sp>
      <p:sp>
        <p:nvSpPr>
          <p:cNvPr id="134" name="Google Shape;134;p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a:t>
            </a:fld>
            <a:endParaRPr/>
          </a:p>
        </p:txBody>
      </p:sp>
      <p:pic>
        <p:nvPicPr>
          <p:cNvPr id="135" name="Google Shape;135;p4"/>
          <p:cNvPicPr preferRelativeResize="0"/>
          <p:nvPr/>
        </p:nvPicPr>
        <p:blipFill rotWithShape="1">
          <a:blip r:embed="rId3">
            <a:alphaModFix/>
          </a:blip>
          <a:srcRect/>
          <a:stretch/>
        </p:blipFill>
        <p:spPr>
          <a:xfrm>
            <a:off x="5910640" y="2023243"/>
            <a:ext cx="5558232" cy="3751806"/>
          </a:xfrm>
          <a:prstGeom prst="rect">
            <a:avLst/>
          </a:prstGeom>
          <a:noFill/>
          <a:ln>
            <a:noFill/>
          </a:ln>
        </p:spPr>
      </p:pic>
      <p:grpSp>
        <p:nvGrpSpPr>
          <p:cNvPr id="136" name="Google Shape;136;p4"/>
          <p:cNvGrpSpPr/>
          <p:nvPr/>
        </p:nvGrpSpPr>
        <p:grpSpPr>
          <a:xfrm>
            <a:off x="1488" y="-12459"/>
            <a:ext cx="12189023" cy="377586"/>
            <a:chOff x="1488" y="0"/>
            <a:chExt cx="12189023" cy="377586"/>
          </a:xfrm>
        </p:grpSpPr>
        <p:sp>
          <p:nvSpPr>
            <p:cNvPr id="137" name="Google Shape;137;p4"/>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139" name="Google Shape;139;p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141" name="Google Shape;141;p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143" name="Google Shape;143;p4"/>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145" name="Google Shape;145;p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sp>
        <p:nvSpPr>
          <p:cNvPr id="147" name="Google Shape;147;p4"/>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3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eBay提供的平台支付PayPal策略第二階段</a:t>
            </a:r>
            <a:endParaRPr/>
          </a:p>
        </p:txBody>
      </p:sp>
      <p:sp>
        <p:nvSpPr>
          <p:cNvPr id="971" name="Google Shape;971;p38"/>
          <p:cNvSpPr txBox="1">
            <a:spLocks noGrp="1"/>
          </p:cNvSpPr>
          <p:nvPr>
            <p:ph type="body" idx="1"/>
          </p:nvPr>
        </p:nvSpPr>
        <p:spPr>
          <a:xfrm>
            <a:off x="409500" y="1427875"/>
            <a:ext cx="11277900" cy="47022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600"/>
              <a:buChar char="•"/>
            </a:pPr>
            <a:r>
              <a:rPr lang="zh-TW"/>
              <a:t>第二階段：eBay併購PayPal</a:t>
            </a:r>
            <a:endParaRPr/>
          </a:p>
          <a:p>
            <a:pPr marL="228600" lvl="0" indent="-228600" algn="l" rtl="0">
              <a:lnSpc>
                <a:spcPct val="150000"/>
              </a:lnSpc>
              <a:spcBef>
                <a:spcPts val="1000"/>
              </a:spcBef>
              <a:spcAft>
                <a:spcPts val="0"/>
              </a:spcAft>
              <a:buClr>
                <a:schemeClr val="dk1"/>
              </a:buClr>
              <a:buSzPts val="2600"/>
              <a:buFont typeface="Noto Sans Symbols"/>
              <a:buChar char="⮚"/>
            </a:pPr>
            <a:r>
              <a:rPr lang="zh-TW"/>
              <a:t>eBay為了解決平台上支付的問題，且PayPal在2002年收入有三分之二都來自於eBay，eBay於2002年收購PayPal</a:t>
            </a:r>
            <a:endParaRPr/>
          </a:p>
          <a:p>
            <a:pPr marL="228600" lvl="0" indent="-228600" algn="l" rtl="0">
              <a:lnSpc>
                <a:spcPct val="150000"/>
              </a:lnSpc>
              <a:spcBef>
                <a:spcPts val="1000"/>
              </a:spcBef>
              <a:spcAft>
                <a:spcPts val="0"/>
              </a:spcAft>
              <a:buClr>
                <a:schemeClr val="dk1"/>
              </a:buClr>
              <a:buSzPts val="2600"/>
              <a:buFont typeface="Noto Sans Symbols"/>
              <a:buChar char="⮚"/>
            </a:pPr>
            <a:r>
              <a:rPr lang="zh-TW"/>
              <a:t> PayPal 為 eBay 帶來龐大獲利成為 eBay 強而有力的收入支柱，2014 年 PayPal 的支付業務年增 40%，相比之下漸漸衰退的 eBay 僅有個位數成長。</a:t>
            </a:r>
            <a:endParaRPr/>
          </a:p>
          <a:p>
            <a:pPr marL="228600" lvl="0" indent="-63500" algn="l" rtl="0">
              <a:lnSpc>
                <a:spcPct val="150000"/>
              </a:lnSpc>
              <a:spcBef>
                <a:spcPts val="1000"/>
              </a:spcBef>
              <a:spcAft>
                <a:spcPts val="0"/>
              </a:spcAft>
              <a:buClr>
                <a:schemeClr val="dk1"/>
              </a:buClr>
              <a:buSzPts val="2600"/>
              <a:buNone/>
            </a:pPr>
            <a:endParaRPr/>
          </a:p>
          <a:p>
            <a:pPr marL="228600" lvl="0" indent="-63500" algn="l" rtl="0">
              <a:lnSpc>
                <a:spcPct val="150000"/>
              </a:lnSpc>
              <a:spcBef>
                <a:spcPts val="1000"/>
              </a:spcBef>
              <a:spcAft>
                <a:spcPts val="0"/>
              </a:spcAft>
              <a:buClr>
                <a:schemeClr val="dk1"/>
              </a:buClr>
              <a:buSzPts val="2600"/>
              <a:buNone/>
            </a:pPr>
            <a:endParaRPr/>
          </a:p>
        </p:txBody>
      </p:sp>
      <p:sp>
        <p:nvSpPr>
          <p:cNvPr id="972" name="Google Shape;972;p3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40</a:t>
            </a:fld>
            <a:endParaRPr/>
          </a:p>
        </p:txBody>
      </p:sp>
      <p:grpSp>
        <p:nvGrpSpPr>
          <p:cNvPr id="973" name="Google Shape;973;p38"/>
          <p:cNvGrpSpPr/>
          <p:nvPr/>
        </p:nvGrpSpPr>
        <p:grpSpPr>
          <a:xfrm>
            <a:off x="1488" y="-12459"/>
            <a:ext cx="12189023" cy="377586"/>
            <a:chOff x="1488" y="0"/>
            <a:chExt cx="12189023" cy="377586"/>
          </a:xfrm>
        </p:grpSpPr>
        <p:sp>
          <p:nvSpPr>
            <p:cNvPr id="974" name="Google Shape;974;p38"/>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976" name="Google Shape;976;p3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978" name="Google Shape;978;p38"/>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980" name="Google Shape;980;p38"/>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982" name="Google Shape;982;p3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pic>
        <p:nvPicPr>
          <p:cNvPr id="984" name="Google Shape;984;p38"/>
          <p:cNvPicPr preferRelativeResize="0"/>
          <p:nvPr/>
        </p:nvPicPr>
        <p:blipFill rotWithShape="1">
          <a:blip r:embed="rId3">
            <a:alphaModFix/>
          </a:blip>
          <a:srcRect/>
          <a:stretch/>
        </p:blipFill>
        <p:spPr>
          <a:xfrm>
            <a:off x="8575153" y="4727553"/>
            <a:ext cx="2836635" cy="1591803"/>
          </a:xfrm>
          <a:prstGeom prst="rect">
            <a:avLst/>
          </a:prstGeom>
          <a:noFill/>
          <a:ln>
            <a:noFill/>
          </a:ln>
        </p:spPr>
      </p:pic>
      <p:sp>
        <p:nvSpPr>
          <p:cNvPr id="985" name="Google Shape;985;p38"/>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3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eBay提供的平台支付PayPal策略第三階段</a:t>
            </a:r>
            <a:endParaRPr/>
          </a:p>
        </p:txBody>
      </p:sp>
      <p:sp>
        <p:nvSpPr>
          <p:cNvPr id="991" name="Google Shape;991;p39"/>
          <p:cNvSpPr txBox="1">
            <a:spLocks noGrp="1"/>
          </p:cNvSpPr>
          <p:nvPr>
            <p:ph type="body" idx="1"/>
          </p:nvPr>
        </p:nvSpPr>
        <p:spPr>
          <a:xfrm>
            <a:off x="409491" y="1427863"/>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600"/>
              <a:buChar char="•"/>
            </a:pPr>
            <a:r>
              <a:rPr lang="zh-TW"/>
              <a:t>第三階段：eBay與PayPal各自獨立</a:t>
            </a:r>
            <a:endParaRPr/>
          </a:p>
          <a:p>
            <a:pPr marL="228600" lvl="0" indent="-228600" algn="l" rtl="0">
              <a:lnSpc>
                <a:spcPct val="150000"/>
              </a:lnSpc>
              <a:spcBef>
                <a:spcPts val="1000"/>
              </a:spcBef>
              <a:spcAft>
                <a:spcPts val="0"/>
              </a:spcAft>
              <a:buClr>
                <a:schemeClr val="dk1"/>
              </a:buClr>
              <a:buSzPts val="2600"/>
              <a:buFont typeface="Noto Sans Symbols"/>
              <a:buChar char="⮚"/>
            </a:pPr>
            <a:r>
              <a:rPr lang="zh-TW"/>
              <a:t>為了讓彼此專注面對各自市場挑戰。</a:t>
            </a:r>
            <a:endParaRPr/>
          </a:p>
          <a:p>
            <a:pPr marL="228600" lvl="0" indent="-228600" algn="l" rtl="0">
              <a:lnSpc>
                <a:spcPct val="150000"/>
              </a:lnSpc>
              <a:spcBef>
                <a:spcPts val="1000"/>
              </a:spcBef>
              <a:spcAft>
                <a:spcPts val="0"/>
              </a:spcAft>
              <a:buClr>
                <a:schemeClr val="dk1"/>
              </a:buClr>
              <a:buSzPts val="2600"/>
              <a:buFont typeface="Noto Sans Symbols"/>
              <a:buChar char="⮚"/>
            </a:pPr>
            <a:r>
              <a:rPr lang="zh-TW"/>
              <a:t>eBay 與 PayPal 簽訂了 6 年協議，以保持原始合作關係。根據該協定，eBay 有 80% 的支付服務仍由 PayPal 提供，但 PayPal 短期內不得建立類似 eBay 的拍賣平台，而 eBay 短期內也不能自行開發像 PayPal 的支付系統。</a:t>
            </a:r>
            <a:endParaRPr/>
          </a:p>
          <a:p>
            <a:pPr marL="0" lvl="0" indent="0" algn="l" rtl="0">
              <a:lnSpc>
                <a:spcPct val="150000"/>
              </a:lnSpc>
              <a:spcBef>
                <a:spcPts val="1000"/>
              </a:spcBef>
              <a:spcAft>
                <a:spcPts val="0"/>
              </a:spcAft>
              <a:buClr>
                <a:schemeClr val="dk1"/>
              </a:buClr>
              <a:buSzPts val="2600"/>
              <a:buNone/>
            </a:pPr>
            <a:endParaRPr/>
          </a:p>
          <a:p>
            <a:pPr marL="228600" lvl="0" indent="-63500" algn="l" rtl="0">
              <a:lnSpc>
                <a:spcPct val="150000"/>
              </a:lnSpc>
              <a:spcBef>
                <a:spcPts val="1000"/>
              </a:spcBef>
              <a:spcAft>
                <a:spcPts val="0"/>
              </a:spcAft>
              <a:buClr>
                <a:schemeClr val="dk1"/>
              </a:buClr>
              <a:buSzPts val="2600"/>
              <a:buNone/>
            </a:pPr>
            <a:endParaRPr/>
          </a:p>
          <a:p>
            <a:pPr marL="228600" lvl="0" indent="-63500" algn="l" rtl="0">
              <a:lnSpc>
                <a:spcPct val="150000"/>
              </a:lnSpc>
              <a:spcBef>
                <a:spcPts val="1000"/>
              </a:spcBef>
              <a:spcAft>
                <a:spcPts val="0"/>
              </a:spcAft>
              <a:buClr>
                <a:schemeClr val="dk1"/>
              </a:buClr>
              <a:buSzPts val="2600"/>
              <a:buNone/>
            </a:pPr>
            <a:endParaRPr/>
          </a:p>
        </p:txBody>
      </p:sp>
      <p:sp>
        <p:nvSpPr>
          <p:cNvPr id="992" name="Google Shape;992;p3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41</a:t>
            </a:fld>
            <a:endParaRPr/>
          </a:p>
        </p:txBody>
      </p:sp>
      <p:grpSp>
        <p:nvGrpSpPr>
          <p:cNvPr id="993" name="Google Shape;993;p39"/>
          <p:cNvGrpSpPr/>
          <p:nvPr/>
        </p:nvGrpSpPr>
        <p:grpSpPr>
          <a:xfrm>
            <a:off x="1488" y="-12459"/>
            <a:ext cx="12189023" cy="377586"/>
            <a:chOff x="1488" y="0"/>
            <a:chExt cx="12189023" cy="377586"/>
          </a:xfrm>
        </p:grpSpPr>
        <p:sp>
          <p:nvSpPr>
            <p:cNvPr id="994" name="Google Shape;994;p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996" name="Google Shape;996;p3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998" name="Google Shape;998;p3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000" name="Google Shape;1000;p39"/>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1002" name="Google Shape;1002;p3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pic>
        <p:nvPicPr>
          <p:cNvPr id="1004" name="Google Shape;1004;p39" descr="「paypal ebay」的圖片搜尋結果"/>
          <p:cNvPicPr preferRelativeResize="0"/>
          <p:nvPr/>
        </p:nvPicPr>
        <p:blipFill rotWithShape="1">
          <a:blip r:embed="rId3">
            <a:alphaModFix/>
          </a:blip>
          <a:srcRect/>
          <a:stretch/>
        </p:blipFill>
        <p:spPr>
          <a:xfrm>
            <a:off x="8680151" y="4753960"/>
            <a:ext cx="2731637" cy="1376027"/>
          </a:xfrm>
          <a:prstGeom prst="rect">
            <a:avLst/>
          </a:prstGeom>
          <a:noFill/>
          <a:ln>
            <a:noFill/>
          </a:ln>
        </p:spPr>
      </p:pic>
      <p:sp>
        <p:nvSpPr>
          <p:cNvPr id="1005" name="Google Shape;1005;p39"/>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4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電商跨足金融的機會</a:t>
            </a:r>
            <a:endParaRPr/>
          </a:p>
        </p:txBody>
      </p:sp>
      <p:sp>
        <p:nvSpPr>
          <p:cNvPr id="1011" name="Google Shape;1011;p4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600"/>
              <a:buChar char="•"/>
            </a:pPr>
            <a:r>
              <a:rPr lang="zh-TW"/>
              <a:t>金融模式創新：改善既有金融運作模式</a:t>
            </a:r>
            <a:endParaRPr/>
          </a:p>
          <a:p>
            <a:pPr marL="685800" lvl="1" indent="-228600" algn="l" rtl="0">
              <a:lnSpc>
                <a:spcPct val="150000"/>
              </a:lnSpc>
              <a:spcBef>
                <a:spcPts val="500"/>
              </a:spcBef>
              <a:spcAft>
                <a:spcPts val="0"/>
              </a:spcAft>
              <a:buClr>
                <a:schemeClr val="dk1"/>
              </a:buClr>
              <a:buSzPts val="2400"/>
              <a:buChar char="•"/>
            </a:pPr>
            <a:r>
              <a:rPr lang="zh-TW"/>
              <a:t>經營成本降低、效率的提升(無須到實體臨櫃)</a:t>
            </a:r>
            <a:endParaRPr/>
          </a:p>
          <a:p>
            <a:pPr marL="228600" lvl="0" indent="-228600" algn="l" rtl="0">
              <a:lnSpc>
                <a:spcPct val="150000"/>
              </a:lnSpc>
              <a:spcBef>
                <a:spcPts val="1000"/>
              </a:spcBef>
              <a:spcAft>
                <a:spcPts val="0"/>
              </a:spcAft>
              <a:buClr>
                <a:schemeClr val="dk1"/>
              </a:buClr>
              <a:buSzPts val="2600"/>
              <a:buChar char="•"/>
            </a:pPr>
            <a:r>
              <a:rPr lang="zh-TW"/>
              <a:t>互聯網的無所不在：使用者數量的增加</a:t>
            </a:r>
            <a:endParaRPr/>
          </a:p>
          <a:p>
            <a:pPr marL="685800" lvl="1" indent="-228600" algn="l" rtl="0">
              <a:lnSpc>
                <a:spcPct val="150000"/>
              </a:lnSpc>
              <a:spcBef>
                <a:spcPts val="500"/>
              </a:spcBef>
              <a:spcAft>
                <a:spcPts val="0"/>
              </a:spcAft>
              <a:buClr>
                <a:schemeClr val="dk1"/>
              </a:buClr>
              <a:buSzPts val="2400"/>
              <a:buChar char="•"/>
            </a:pPr>
            <a:r>
              <a:rPr lang="zh-TW"/>
              <a:t>行動裝置讓使用者可隨時使用服務</a:t>
            </a:r>
            <a:endParaRPr/>
          </a:p>
          <a:p>
            <a:pPr marL="228600" lvl="0" indent="-228600" algn="l" rtl="0">
              <a:lnSpc>
                <a:spcPct val="150000"/>
              </a:lnSpc>
              <a:spcBef>
                <a:spcPts val="1000"/>
              </a:spcBef>
              <a:spcAft>
                <a:spcPts val="0"/>
              </a:spcAft>
              <a:buClr>
                <a:schemeClr val="dk1"/>
              </a:buClr>
              <a:buSzPts val="2600"/>
              <a:buChar char="•"/>
            </a:pPr>
            <a:r>
              <a:rPr lang="zh-TW"/>
              <a:t>將交易紀錄轉換為有價值的資料</a:t>
            </a:r>
            <a:endParaRPr/>
          </a:p>
          <a:p>
            <a:pPr marL="685800" lvl="1" indent="-228600" algn="l" rtl="0">
              <a:lnSpc>
                <a:spcPct val="150000"/>
              </a:lnSpc>
              <a:spcBef>
                <a:spcPts val="500"/>
              </a:spcBef>
              <a:spcAft>
                <a:spcPts val="0"/>
              </a:spcAft>
              <a:buClr>
                <a:schemeClr val="dk1"/>
              </a:buClr>
              <a:buSzPts val="2400"/>
              <a:buChar char="•"/>
            </a:pPr>
            <a:r>
              <a:rPr lang="zh-TW"/>
              <a:t>藉由數據收集與模型分析，探索出價值</a:t>
            </a:r>
            <a:endParaRPr/>
          </a:p>
          <a:p>
            <a:pPr marL="685800" lvl="1" indent="-76200" algn="l" rtl="0">
              <a:lnSpc>
                <a:spcPct val="100000"/>
              </a:lnSpc>
              <a:spcBef>
                <a:spcPts val="5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1012" name="Google Shape;1012;p4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42</a:t>
            </a:fld>
            <a:endParaRPr/>
          </a:p>
        </p:txBody>
      </p:sp>
      <p:grpSp>
        <p:nvGrpSpPr>
          <p:cNvPr id="1013" name="Google Shape;1013;p40"/>
          <p:cNvGrpSpPr/>
          <p:nvPr/>
        </p:nvGrpSpPr>
        <p:grpSpPr>
          <a:xfrm>
            <a:off x="1488" y="-12459"/>
            <a:ext cx="12189023" cy="377586"/>
            <a:chOff x="1488" y="0"/>
            <a:chExt cx="12189023" cy="377586"/>
          </a:xfrm>
        </p:grpSpPr>
        <p:sp>
          <p:nvSpPr>
            <p:cNvPr id="1014" name="Google Shape;1014;p4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關於電商金融</a:t>
              </a:r>
              <a:endParaRPr dirty="0"/>
            </a:p>
          </p:txBody>
        </p:sp>
        <p:sp>
          <p:nvSpPr>
            <p:cNvPr id="1016" name="Google Shape;1016;p4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1018" name="Google Shape;1018;p4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020" name="Google Shape;1020;p4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1022" name="Google Shape;1022;p40"/>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1024" name="Google Shape;1024;p40"/>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p4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電商跨足金融的挑戰</a:t>
            </a:r>
            <a:endParaRPr/>
          </a:p>
        </p:txBody>
      </p:sp>
      <p:sp>
        <p:nvSpPr>
          <p:cNvPr id="1030" name="Google Shape;1030;p41"/>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600"/>
              <a:buChar char="•"/>
            </a:pPr>
            <a:r>
              <a:rPr lang="zh-TW"/>
              <a:t>無抵押擔保</a:t>
            </a:r>
            <a:endParaRPr/>
          </a:p>
          <a:p>
            <a:pPr marL="685800" lvl="1" indent="-228600" algn="l" rtl="0">
              <a:lnSpc>
                <a:spcPct val="150000"/>
              </a:lnSpc>
              <a:spcBef>
                <a:spcPts val="500"/>
              </a:spcBef>
              <a:spcAft>
                <a:spcPts val="0"/>
              </a:spcAft>
              <a:buClr>
                <a:schemeClr val="dk1"/>
              </a:buClr>
              <a:buSzPts val="2400"/>
              <a:buChar char="•"/>
            </a:pPr>
            <a:r>
              <a:rPr lang="zh-TW"/>
              <a:t>借款時無須抵押即可獲得資金</a:t>
            </a:r>
            <a:endParaRPr/>
          </a:p>
          <a:p>
            <a:pPr marL="228600" lvl="0" indent="-228600" algn="l" rtl="0">
              <a:lnSpc>
                <a:spcPct val="150000"/>
              </a:lnSpc>
              <a:spcBef>
                <a:spcPts val="1000"/>
              </a:spcBef>
              <a:spcAft>
                <a:spcPts val="0"/>
              </a:spcAft>
              <a:buClr>
                <a:schemeClr val="dk1"/>
              </a:buClr>
              <a:buSzPts val="2600"/>
              <a:buChar char="•"/>
            </a:pPr>
            <a:r>
              <a:rPr lang="zh-TW"/>
              <a:t>應對措施</a:t>
            </a:r>
            <a:endParaRPr/>
          </a:p>
          <a:p>
            <a:pPr marL="685800" lvl="1" indent="-228600" algn="l" rtl="0">
              <a:lnSpc>
                <a:spcPct val="150000"/>
              </a:lnSpc>
              <a:spcBef>
                <a:spcPts val="500"/>
              </a:spcBef>
              <a:spcAft>
                <a:spcPts val="0"/>
              </a:spcAft>
              <a:buClr>
                <a:schemeClr val="dk1"/>
              </a:buClr>
              <a:buSzPts val="2400"/>
              <a:buChar char="•"/>
            </a:pPr>
            <a:r>
              <a:rPr lang="zh-TW"/>
              <a:t>制定和完善風險控制機制</a:t>
            </a:r>
            <a:endParaRPr/>
          </a:p>
          <a:p>
            <a:pPr marL="685800" lvl="1" indent="-228600" algn="l" rtl="0">
              <a:lnSpc>
                <a:spcPct val="150000"/>
              </a:lnSpc>
              <a:spcBef>
                <a:spcPts val="500"/>
              </a:spcBef>
              <a:spcAft>
                <a:spcPts val="0"/>
              </a:spcAft>
              <a:buClr>
                <a:schemeClr val="dk1"/>
              </a:buClr>
              <a:buSzPts val="2400"/>
              <a:buChar char="•"/>
            </a:pPr>
            <a:r>
              <a:rPr lang="zh-TW"/>
              <a:t>利用數據收集與模型分析，分析借貸者信用與行為</a:t>
            </a:r>
            <a:endParaRPr/>
          </a:p>
          <a:p>
            <a:pPr marL="685800" lvl="1" indent="-228600" algn="l" rtl="0">
              <a:lnSpc>
                <a:spcPct val="150000"/>
              </a:lnSpc>
              <a:spcBef>
                <a:spcPts val="500"/>
              </a:spcBef>
              <a:spcAft>
                <a:spcPts val="0"/>
              </a:spcAft>
              <a:buClr>
                <a:schemeClr val="dk1"/>
              </a:buClr>
              <a:buSzPts val="2400"/>
              <a:buChar char="•"/>
            </a:pPr>
            <a:r>
              <a:rPr lang="zh-TW"/>
              <a:t>提高違約成本</a:t>
            </a:r>
            <a:endParaRPr/>
          </a:p>
          <a:p>
            <a:pPr marL="685800" lvl="1" indent="-76200" algn="l" rtl="0">
              <a:lnSpc>
                <a:spcPct val="100000"/>
              </a:lnSpc>
              <a:spcBef>
                <a:spcPts val="5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1031" name="Google Shape;1031;p4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43</a:t>
            </a:fld>
            <a:endParaRPr/>
          </a:p>
        </p:txBody>
      </p:sp>
      <p:grpSp>
        <p:nvGrpSpPr>
          <p:cNvPr id="1032" name="Google Shape;1032;p41"/>
          <p:cNvGrpSpPr/>
          <p:nvPr/>
        </p:nvGrpSpPr>
        <p:grpSpPr>
          <a:xfrm>
            <a:off x="1488" y="-12459"/>
            <a:ext cx="12189023" cy="377586"/>
            <a:chOff x="1488" y="0"/>
            <a:chExt cx="12189023" cy="377586"/>
          </a:xfrm>
        </p:grpSpPr>
        <p:sp>
          <p:nvSpPr>
            <p:cNvPr id="1033" name="Google Shape;1033;p4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1035" name="Google Shape;1035;p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1037" name="Google Shape;1037;p4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039" name="Google Shape;1039;p4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1041" name="Google Shape;1041;p41"/>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1043" name="Google Shape;1043;p41"/>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4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電商跨足金融的挑戰</a:t>
            </a:r>
            <a:endParaRPr/>
          </a:p>
        </p:txBody>
      </p:sp>
      <p:sp>
        <p:nvSpPr>
          <p:cNvPr id="1049" name="Google Shape;1049;p4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金融制度與法規限制</a:t>
            </a:r>
            <a:endParaRPr/>
          </a:p>
          <a:p>
            <a:pPr marL="685800" lvl="1" indent="-228600" algn="l" rtl="0">
              <a:lnSpc>
                <a:spcPct val="100000"/>
              </a:lnSpc>
              <a:spcBef>
                <a:spcPts val="500"/>
              </a:spcBef>
              <a:spcAft>
                <a:spcPts val="0"/>
              </a:spcAft>
              <a:buClr>
                <a:schemeClr val="dk1"/>
              </a:buClr>
              <a:buSzPts val="2400"/>
              <a:buChar char="•"/>
            </a:pPr>
            <a:r>
              <a:rPr lang="zh-TW"/>
              <a:t>電商微貸其資金來源受限</a:t>
            </a:r>
            <a:endParaRPr/>
          </a:p>
          <a:p>
            <a:pPr marL="685800" lvl="1" indent="-228600" algn="l" rtl="0">
              <a:lnSpc>
                <a:spcPct val="100000"/>
              </a:lnSpc>
              <a:spcBef>
                <a:spcPts val="500"/>
              </a:spcBef>
              <a:spcAft>
                <a:spcPts val="0"/>
              </a:spcAft>
              <a:buClr>
                <a:schemeClr val="dk1"/>
              </a:buClr>
              <a:buSzPts val="2400"/>
              <a:buChar char="•"/>
            </a:pPr>
            <a:r>
              <a:rPr lang="zh-TW"/>
              <a:t>金融的法律規範主要針對傳統金融業</a:t>
            </a:r>
            <a:endParaRPr/>
          </a:p>
          <a:p>
            <a:pPr marL="228600" lvl="0" indent="-228600" algn="l" rtl="0">
              <a:lnSpc>
                <a:spcPct val="100000"/>
              </a:lnSpc>
              <a:spcBef>
                <a:spcPts val="1000"/>
              </a:spcBef>
              <a:spcAft>
                <a:spcPts val="0"/>
              </a:spcAft>
              <a:buClr>
                <a:schemeClr val="dk1"/>
              </a:buClr>
              <a:buSzPts val="2600"/>
              <a:buChar char="•"/>
            </a:pPr>
            <a:r>
              <a:rPr lang="zh-TW"/>
              <a:t>產生問題</a:t>
            </a:r>
            <a:endParaRPr/>
          </a:p>
          <a:p>
            <a:pPr marL="685800" lvl="1" indent="-228600" algn="l" rtl="0">
              <a:lnSpc>
                <a:spcPct val="100000"/>
              </a:lnSpc>
              <a:spcBef>
                <a:spcPts val="500"/>
              </a:spcBef>
              <a:spcAft>
                <a:spcPts val="0"/>
              </a:spcAft>
              <a:buClr>
                <a:schemeClr val="dk1"/>
              </a:buClr>
              <a:buSzPts val="2400"/>
              <a:buChar char="•"/>
            </a:pPr>
            <a:r>
              <a:rPr lang="zh-TW"/>
              <a:t>資金的流動與週轉不暢通，限制業務擴展</a:t>
            </a:r>
            <a:endParaRPr/>
          </a:p>
          <a:p>
            <a:pPr marL="685800" lvl="1" indent="-228600" algn="l" rtl="0">
              <a:lnSpc>
                <a:spcPct val="100000"/>
              </a:lnSpc>
              <a:spcBef>
                <a:spcPts val="500"/>
              </a:spcBef>
              <a:spcAft>
                <a:spcPts val="0"/>
              </a:spcAft>
              <a:buClr>
                <a:schemeClr val="dk1"/>
              </a:buClr>
              <a:buSzPts val="2400"/>
              <a:buChar char="•"/>
            </a:pPr>
            <a:r>
              <a:rPr lang="zh-TW"/>
              <a:t>可貸資金的短缺與後續供給不足</a:t>
            </a:r>
            <a:endParaRPr/>
          </a:p>
          <a:p>
            <a:pPr marL="685800" lvl="1" indent="-228600" algn="l" rtl="0">
              <a:lnSpc>
                <a:spcPct val="100000"/>
              </a:lnSpc>
              <a:spcBef>
                <a:spcPts val="500"/>
              </a:spcBef>
              <a:spcAft>
                <a:spcPts val="0"/>
              </a:spcAft>
              <a:buClr>
                <a:schemeClr val="dk1"/>
              </a:buClr>
              <a:buSzPts val="2400"/>
              <a:buChar char="•"/>
            </a:pPr>
            <a:r>
              <a:rPr lang="zh-TW"/>
              <a:t>非法金融行為</a:t>
            </a:r>
            <a:endParaRPr/>
          </a:p>
          <a:p>
            <a:pPr marL="228600" lvl="0" indent="-228600" algn="l" rtl="0">
              <a:lnSpc>
                <a:spcPct val="100000"/>
              </a:lnSpc>
              <a:spcBef>
                <a:spcPts val="1000"/>
              </a:spcBef>
              <a:spcAft>
                <a:spcPts val="0"/>
              </a:spcAft>
              <a:buClr>
                <a:schemeClr val="dk1"/>
              </a:buClr>
              <a:buSzPts val="2600"/>
              <a:buChar char="•"/>
            </a:pPr>
            <a:r>
              <a:rPr lang="zh-TW"/>
              <a:t>應對措施</a:t>
            </a:r>
            <a:endParaRPr/>
          </a:p>
          <a:p>
            <a:pPr marL="685800" lvl="1" indent="-228600" algn="l" rtl="0">
              <a:lnSpc>
                <a:spcPct val="100000"/>
              </a:lnSpc>
              <a:spcBef>
                <a:spcPts val="500"/>
              </a:spcBef>
              <a:spcAft>
                <a:spcPts val="0"/>
              </a:spcAft>
              <a:buClr>
                <a:schemeClr val="dk1"/>
              </a:buClr>
              <a:buSzPts val="2400"/>
              <a:buChar char="•"/>
            </a:pPr>
            <a:r>
              <a:rPr lang="zh-TW"/>
              <a:t>監控機制的清楚制定</a:t>
            </a:r>
            <a:endParaRPr/>
          </a:p>
          <a:p>
            <a:pPr marL="685800" lvl="1" indent="-228600" algn="l" rtl="0">
              <a:lnSpc>
                <a:spcPct val="100000"/>
              </a:lnSpc>
              <a:spcBef>
                <a:spcPts val="500"/>
              </a:spcBef>
              <a:spcAft>
                <a:spcPts val="0"/>
              </a:spcAft>
              <a:buClr>
                <a:schemeClr val="dk1"/>
              </a:buClr>
              <a:buSzPts val="2400"/>
              <a:buChar char="•"/>
            </a:pPr>
            <a:r>
              <a:rPr lang="zh-TW"/>
              <a:t>授權額度、電商與銀行合作的限制</a:t>
            </a:r>
            <a:endParaRPr/>
          </a:p>
          <a:p>
            <a:pPr marL="0" lvl="0" indent="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1050" name="Google Shape;1050;p4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44</a:t>
            </a:fld>
            <a:endParaRPr/>
          </a:p>
        </p:txBody>
      </p:sp>
      <p:grpSp>
        <p:nvGrpSpPr>
          <p:cNvPr id="1051" name="Google Shape;1051;p42"/>
          <p:cNvGrpSpPr/>
          <p:nvPr/>
        </p:nvGrpSpPr>
        <p:grpSpPr>
          <a:xfrm>
            <a:off x="1488" y="-12459"/>
            <a:ext cx="12189023" cy="377586"/>
            <a:chOff x="1488" y="0"/>
            <a:chExt cx="12189023" cy="377586"/>
          </a:xfrm>
        </p:grpSpPr>
        <p:sp>
          <p:nvSpPr>
            <p:cNvPr id="1052" name="Google Shape;1052;p4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關於電商金融</a:t>
              </a:r>
              <a:endParaRPr/>
            </a:p>
          </p:txBody>
        </p:sp>
        <p:sp>
          <p:nvSpPr>
            <p:cNvPr id="1054" name="Google Shape;1054;p4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1056" name="Google Shape;1056;p4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058" name="Google Shape;1058;p42"/>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1060" name="Google Shape;1060;p42"/>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1062" name="Google Shape;1062;p42"/>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227138f1da3_0_0"/>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電商金融風險防範</a:t>
            </a:r>
            <a:endParaRPr/>
          </a:p>
        </p:txBody>
      </p:sp>
      <p:sp>
        <p:nvSpPr>
          <p:cNvPr id="669" name="Google Shape;669;g227138f1da3_0_0"/>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457200" lvl="0" indent="-387350" algn="l" rtl="0">
              <a:lnSpc>
                <a:spcPct val="100000"/>
              </a:lnSpc>
              <a:spcBef>
                <a:spcPts val="1000"/>
              </a:spcBef>
              <a:spcAft>
                <a:spcPts val="0"/>
              </a:spcAft>
              <a:buSzPts val="2500"/>
              <a:buChar char="•"/>
            </a:pPr>
            <a:r>
              <a:rPr lang="zh-TW" sz="2500"/>
              <a:t>建立完善的信用風險評價系統</a:t>
            </a:r>
            <a:endParaRPr sz="2500"/>
          </a:p>
          <a:p>
            <a:pPr marL="457200" lvl="0" indent="-387350" algn="l" rtl="0">
              <a:lnSpc>
                <a:spcPct val="100000"/>
              </a:lnSpc>
              <a:spcBef>
                <a:spcPts val="0"/>
              </a:spcBef>
              <a:spcAft>
                <a:spcPts val="0"/>
              </a:spcAft>
              <a:buSzPts val="2500"/>
              <a:buChar char="•"/>
            </a:pPr>
            <a:r>
              <a:rPr lang="zh-TW" sz="2500"/>
              <a:t>建立適應市場的利率風險管理系統</a:t>
            </a:r>
            <a:endParaRPr sz="2500"/>
          </a:p>
          <a:p>
            <a:pPr marL="457200" lvl="0" indent="-387350" algn="l" rtl="0">
              <a:lnSpc>
                <a:spcPct val="100000"/>
              </a:lnSpc>
              <a:spcBef>
                <a:spcPts val="0"/>
              </a:spcBef>
              <a:spcAft>
                <a:spcPts val="0"/>
              </a:spcAft>
              <a:buSzPts val="2500"/>
              <a:buChar char="•"/>
            </a:pPr>
            <a:r>
              <a:rPr lang="zh-TW" sz="2500"/>
              <a:t>增強員工質素培訓，完善內部控制制度</a:t>
            </a:r>
            <a:endParaRPr sz="2500"/>
          </a:p>
          <a:p>
            <a:pPr marL="457200" lvl="0" indent="-387350" algn="l" rtl="0">
              <a:lnSpc>
                <a:spcPct val="100000"/>
              </a:lnSpc>
              <a:spcBef>
                <a:spcPts val="0"/>
              </a:spcBef>
              <a:spcAft>
                <a:spcPts val="0"/>
              </a:spcAft>
              <a:buSzPts val="2500"/>
              <a:buChar char="•"/>
            </a:pPr>
            <a:r>
              <a:rPr lang="zh-TW" sz="2500"/>
              <a:t>重視訊息安全，採取主動防禦措施</a:t>
            </a:r>
            <a:endParaRPr sz="2500"/>
          </a:p>
          <a:p>
            <a:pPr marL="457200" lvl="0" indent="-387350" algn="l" rtl="0">
              <a:lnSpc>
                <a:spcPct val="100000"/>
              </a:lnSpc>
              <a:spcBef>
                <a:spcPts val="0"/>
              </a:spcBef>
              <a:spcAft>
                <a:spcPts val="0"/>
              </a:spcAft>
              <a:buSzPts val="2500"/>
              <a:buChar char="•"/>
            </a:pPr>
            <a:r>
              <a:rPr lang="zh-TW" sz="2500"/>
              <a:t>加速相關法律的制定，填補法律空白</a:t>
            </a:r>
            <a:endParaRPr sz="2500"/>
          </a:p>
        </p:txBody>
      </p:sp>
      <p:sp>
        <p:nvSpPr>
          <p:cNvPr id="670" name="Google Shape;670;g227138f1da3_0_0"/>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45</a:t>
            </a:fld>
            <a:endParaRPr/>
          </a:p>
        </p:txBody>
      </p:sp>
      <p:sp>
        <p:nvSpPr>
          <p:cNvPr id="671" name="Google Shape;671;g227138f1da3_0_0"/>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pic>
        <p:nvPicPr>
          <p:cNvPr id="672" name="Google Shape;672;g227138f1da3_0_0"/>
          <p:cNvPicPr preferRelativeResize="0"/>
          <p:nvPr/>
        </p:nvPicPr>
        <p:blipFill rotWithShape="1">
          <a:blip r:embed="rId3">
            <a:alphaModFix/>
          </a:blip>
          <a:srcRect l="17338" t="497" r="19839"/>
          <a:stretch/>
        </p:blipFill>
        <p:spPr>
          <a:xfrm>
            <a:off x="6617650" y="1398650"/>
            <a:ext cx="5278598" cy="4702200"/>
          </a:xfrm>
          <a:prstGeom prst="rect">
            <a:avLst/>
          </a:prstGeom>
          <a:noFill/>
          <a:ln>
            <a:noFill/>
          </a:ln>
        </p:spPr>
      </p:pic>
      <p:grpSp>
        <p:nvGrpSpPr>
          <p:cNvPr id="18" name="Google Shape;1013;p40">
            <a:extLst>
              <a:ext uri="{FF2B5EF4-FFF2-40B4-BE49-F238E27FC236}">
                <a16:creationId xmlns:a16="http://schemas.microsoft.com/office/drawing/2014/main" id="{0FF216D7-699C-431A-A163-04A14C47E777}"/>
              </a:ext>
            </a:extLst>
          </p:cNvPr>
          <p:cNvGrpSpPr/>
          <p:nvPr/>
        </p:nvGrpSpPr>
        <p:grpSpPr>
          <a:xfrm>
            <a:off x="1488" y="-12459"/>
            <a:ext cx="12189023" cy="377586"/>
            <a:chOff x="1488" y="0"/>
            <a:chExt cx="12189023" cy="377586"/>
          </a:xfrm>
        </p:grpSpPr>
        <p:sp>
          <p:nvSpPr>
            <p:cNvPr id="19" name="Google Shape;1014;p40">
              <a:extLst>
                <a:ext uri="{FF2B5EF4-FFF2-40B4-BE49-F238E27FC236}">
                  <a16:creationId xmlns:a16="http://schemas.microsoft.com/office/drawing/2014/main" id="{80993463-B0B2-4E72-AAF3-BFA065069E2F}"/>
                </a:ext>
              </a:extLst>
            </p:cNvPr>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15;p40">
              <a:extLst>
                <a:ext uri="{FF2B5EF4-FFF2-40B4-BE49-F238E27FC236}">
                  <a16:creationId xmlns:a16="http://schemas.microsoft.com/office/drawing/2014/main" id="{52B72D53-4051-46C6-97A8-C0FF6885A0D8}"/>
                </a:ext>
              </a:extLst>
            </p:cNvPr>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關於電商金融</a:t>
              </a:r>
              <a:endParaRPr dirty="0"/>
            </a:p>
          </p:txBody>
        </p:sp>
        <p:sp>
          <p:nvSpPr>
            <p:cNvPr id="21" name="Google Shape;1016;p40">
              <a:extLst>
                <a:ext uri="{FF2B5EF4-FFF2-40B4-BE49-F238E27FC236}">
                  <a16:creationId xmlns:a16="http://schemas.microsoft.com/office/drawing/2014/main" id="{C85EE1D4-F8E1-4104-B090-7F5872963B48}"/>
                </a:ext>
              </a:extLst>
            </p:cNvPr>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17;p40">
              <a:extLst>
                <a:ext uri="{FF2B5EF4-FFF2-40B4-BE49-F238E27FC236}">
                  <a16:creationId xmlns:a16="http://schemas.microsoft.com/office/drawing/2014/main" id="{E3AAD752-957D-4145-ABD6-50755A1FA5F4}"/>
                </a:ext>
              </a:extLst>
            </p:cNvPr>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電商金融的運作</a:t>
              </a:r>
              <a:endParaRPr/>
            </a:p>
          </p:txBody>
        </p:sp>
        <p:sp>
          <p:nvSpPr>
            <p:cNvPr id="23" name="Google Shape;1018;p40">
              <a:extLst>
                <a:ext uri="{FF2B5EF4-FFF2-40B4-BE49-F238E27FC236}">
                  <a16:creationId xmlns:a16="http://schemas.microsoft.com/office/drawing/2014/main" id="{91F7C024-2EF0-43F4-BB49-74EDC0590745}"/>
                </a:ext>
              </a:extLst>
            </p:cNvPr>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19;p40">
              <a:extLst>
                <a:ext uri="{FF2B5EF4-FFF2-40B4-BE49-F238E27FC236}">
                  <a16:creationId xmlns:a16="http://schemas.microsoft.com/office/drawing/2014/main" id="{D4FD5BE1-2756-4709-9A75-9B09288896AC}"/>
                </a:ext>
              </a:extLst>
            </p:cNvPr>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25" name="Google Shape;1020;p40">
              <a:extLst>
                <a:ext uri="{FF2B5EF4-FFF2-40B4-BE49-F238E27FC236}">
                  <a16:creationId xmlns:a16="http://schemas.microsoft.com/office/drawing/2014/main" id="{8B556815-A30C-4714-9989-B11014F9C356}"/>
                </a:ext>
              </a:extLst>
            </p:cNvPr>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21;p40">
              <a:extLst>
                <a:ext uri="{FF2B5EF4-FFF2-40B4-BE49-F238E27FC236}">
                  <a16:creationId xmlns:a16="http://schemas.microsoft.com/office/drawing/2014/main" id="{C9E142C5-0C18-421C-B2F0-761AED1E0505}"/>
                </a:ext>
              </a:extLst>
            </p:cNvPr>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7" name="Google Shape;1022;p40">
              <a:extLst>
                <a:ext uri="{FF2B5EF4-FFF2-40B4-BE49-F238E27FC236}">
                  <a16:creationId xmlns:a16="http://schemas.microsoft.com/office/drawing/2014/main" id="{65179481-D8EB-4E3F-A386-AE7D1AB8F512}"/>
                </a:ext>
              </a:extLst>
            </p:cNvPr>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23;p40">
              <a:extLst>
                <a:ext uri="{FF2B5EF4-FFF2-40B4-BE49-F238E27FC236}">
                  <a16:creationId xmlns:a16="http://schemas.microsoft.com/office/drawing/2014/main" id="{EF3F058B-7529-431C-AEF9-960983C8BB93}"/>
                </a:ext>
              </a:extLst>
            </p:cNvPr>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extLst>
      <p:ext uri="{BB962C8B-B14F-4D97-AF65-F5344CB8AC3E}">
        <p14:creationId xmlns:p14="http://schemas.microsoft.com/office/powerpoint/2010/main" val="3158227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5" descr="「電子商務經營模式」的圖片搜尋結果"/>
          <p:cNvPicPr preferRelativeResize="0"/>
          <p:nvPr/>
        </p:nvPicPr>
        <p:blipFill rotWithShape="1">
          <a:blip r:embed="rId3">
            <a:alphaModFix/>
          </a:blip>
          <a:srcRect l="19404" r="18377"/>
          <a:stretch/>
        </p:blipFill>
        <p:spPr>
          <a:xfrm>
            <a:off x="6411350" y="842554"/>
            <a:ext cx="5491827" cy="5253446"/>
          </a:xfrm>
          <a:prstGeom prst="rect">
            <a:avLst/>
          </a:prstGeom>
          <a:noFill/>
          <a:ln>
            <a:noFill/>
          </a:ln>
        </p:spPr>
      </p:pic>
      <p:sp>
        <p:nvSpPr>
          <p:cNvPr id="154" name="Google Shape;154;p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電子商務總類</a:t>
            </a:r>
            <a:endParaRPr/>
          </a:p>
        </p:txBody>
      </p:sp>
      <p:sp>
        <p:nvSpPr>
          <p:cNvPr id="155" name="Google Shape;155;p5"/>
          <p:cNvSpPr txBox="1">
            <a:spLocks noGrp="1"/>
          </p:cNvSpPr>
          <p:nvPr>
            <p:ph type="body" idx="1"/>
          </p:nvPr>
        </p:nvSpPr>
        <p:spPr>
          <a:xfrm>
            <a:off x="612050" y="1474850"/>
            <a:ext cx="5857200" cy="47343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B2B：</a:t>
            </a:r>
            <a:endParaRPr/>
          </a:p>
          <a:p>
            <a:pPr marL="457200" lvl="1" indent="0" algn="l" rtl="0">
              <a:lnSpc>
                <a:spcPct val="100000"/>
              </a:lnSpc>
              <a:spcBef>
                <a:spcPts val="500"/>
              </a:spcBef>
              <a:spcAft>
                <a:spcPts val="0"/>
              </a:spcAft>
              <a:buClr>
                <a:schemeClr val="dk1"/>
              </a:buClr>
              <a:buSzPts val="2400"/>
              <a:buNone/>
            </a:pPr>
            <a:r>
              <a:rPr lang="zh-TW"/>
              <a:t>針對企業內部以及企業（B）與上下游協力廠商（B）之間的資訊整合，並在網際網路上進行的企業與企業間交易。</a:t>
            </a:r>
            <a:endParaRPr/>
          </a:p>
          <a:p>
            <a:pPr marL="228600" lvl="0" indent="-228600" algn="l" rtl="0">
              <a:lnSpc>
                <a:spcPct val="100000"/>
              </a:lnSpc>
              <a:spcBef>
                <a:spcPts val="1000"/>
              </a:spcBef>
              <a:spcAft>
                <a:spcPts val="0"/>
              </a:spcAft>
              <a:buClr>
                <a:schemeClr val="dk1"/>
              </a:buClr>
              <a:buSzPts val="2600"/>
              <a:buChar char="•"/>
            </a:pPr>
            <a:r>
              <a:rPr lang="zh-TW"/>
              <a:t>B2C：</a:t>
            </a:r>
            <a:endParaRPr/>
          </a:p>
          <a:p>
            <a:pPr marL="457200" lvl="1" indent="0" algn="l" rtl="0">
              <a:lnSpc>
                <a:spcPct val="100000"/>
              </a:lnSpc>
              <a:spcBef>
                <a:spcPts val="500"/>
              </a:spcBef>
              <a:spcAft>
                <a:spcPts val="0"/>
              </a:spcAft>
              <a:buClr>
                <a:schemeClr val="dk1"/>
              </a:buClr>
              <a:buSzPts val="2400"/>
              <a:buNone/>
            </a:pPr>
            <a:r>
              <a:rPr lang="zh-TW"/>
              <a:t>企業廠商直接將產品或服務推上網路，並提供充足資訊與便利的介面吸引消費者選購。</a:t>
            </a:r>
            <a:endParaRPr/>
          </a:p>
          <a:p>
            <a:pPr marL="228600" lvl="0" indent="-228600" algn="l" rtl="0">
              <a:lnSpc>
                <a:spcPct val="100000"/>
              </a:lnSpc>
              <a:spcBef>
                <a:spcPts val="1000"/>
              </a:spcBef>
              <a:spcAft>
                <a:spcPts val="0"/>
              </a:spcAft>
              <a:buClr>
                <a:schemeClr val="dk1"/>
              </a:buClr>
              <a:buSzPts val="2600"/>
              <a:buChar char="•"/>
            </a:pPr>
            <a:r>
              <a:rPr lang="zh-TW"/>
              <a:t>C2C：</a:t>
            </a:r>
            <a:endParaRPr/>
          </a:p>
          <a:p>
            <a:pPr marL="457200" lvl="1" indent="0" algn="l" rtl="0">
              <a:lnSpc>
                <a:spcPct val="100000"/>
              </a:lnSpc>
              <a:spcBef>
                <a:spcPts val="500"/>
              </a:spcBef>
              <a:spcAft>
                <a:spcPts val="0"/>
              </a:spcAft>
              <a:buClr>
                <a:schemeClr val="dk1"/>
              </a:buClr>
              <a:buSzPts val="2400"/>
              <a:buNone/>
            </a:pPr>
            <a:r>
              <a:rPr lang="zh-TW"/>
              <a:t>消費者與消費者之間的互動交易行為。</a:t>
            </a:r>
            <a:endParaRPr/>
          </a:p>
        </p:txBody>
      </p:sp>
      <p:sp>
        <p:nvSpPr>
          <p:cNvPr id="156" name="Google Shape;156;p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5</a:t>
            </a:fld>
            <a:endParaRPr/>
          </a:p>
        </p:txBody>
      </p:sp>
      <p:grpSp>
        <p:nvGrpSpPr>
          <p:cNvPr id="157" name="Google Shape;157;p5"/>
          <p:cNvGrpSpPr/>
          <p:nvPr/>
        </p:nvGrpSpPr>
        <p:grpSpPr>
          <a:xfrm>
            <a:off x="1488" y="-12459"/>
            <a:ext cx="12189023" cy="377586"/>
            <a:chOff x="1488" y="0"/>
            <a:chExt cx="12189023" cy="377586"/>
          </a:xfrm>
        </p:grpSpPr>
        <p:sp>
          <p:nvSpPr>
            <p:cNvPr id="158" name="Google Shape;158;p5"/>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160" name="Google Shape;160;p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162" name="Google Shape;162;p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164" name="Google Shape;164;p5"/>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166" name="Google Shape;166;p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sp>
        <p:nvSpPr>
          <p:cNvPr id="168" name="Google Shape;168;p5"/>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電子商務演進</a:t>
            </a:r>
            <a:endParaRPr/>
          </a:p>
        </p:txBody>
      </p:sp>
      <p:sp>
        <p:nvSpPr>
          <p:cNvPr id="175" name="Google Shape;175;p6"/>
          <p:cNvSpPr txBox="1">
            <a:spLocks noGrp="1"/>
          </p:cNvSpPr>
          <p:nvPr>
            <p:ph type="body" idx="1"/>
          </p:nvPr>
        </p:nvSpPr>
        <p:spPr>
          <a:xfrm>
            <a:off x="612058" y="1474839"/>
            <a:ext cx="5318096" cy="4702124"/>
          </a:xfrm>
          <a:prstGeom prst="rect">
            <a:avLst/>
          </a:prstGeom>
          <a:noFill/>
          <a:ln>
            <a:noFill/>
          </a:ln>
        </p:spPr>
        <p:txBody>
          <a:bodyPr spcFirstLastPara="1" wrap="square" lIns="91425" tIns="45700" rIns="91425" bIns="45700" anchor="t" anchorCtr="0">
            <a:normAutofit/>
          </a:bodyPr>
          <a:lstStyle/>
          <a:p>
            <a:pPr marL="514350" lvl="0" indent="-514350" algn="l" rtl="0">
              <a:lnSpc>
                <a:spcPct val="100000"/>
              </a:lnSpc>
              <a:spcBef>
                <a:spcPts val="0"/>
              </a:spcBef>
              <a:spcAft>
                <a:spcPts val="0"/>
              </a:spcAft>
              <a:buClr>
                <a:schemeClr val="dk1"/>
              </a:buClr>
              <a:buSzPts val="2600"/>
              <a:buAutoNum type="arabicPeriod"/>
            </a:pPr>
            <a:r>
              <a:rPr lang="zh-TW"/>
              <a:t>電子商務：透過電子化技術（通常是網路）來進行交易、訊息傳遞的商業模式。</a:t>
            </a:r>
            <a:endParaRPr/>
          </a:p>
          <a:p>
            <a:pPr marL="514350" lvl="0" indent="-514350" algn="l" rtl="0">
              <a:lnSpc>
                <a:spcPct val="100000"/>
              </a:lnSpc>
              <a:spcBef>
                <a:spcPts val="1000"/>
              </a:spcBef>
              <a:spcAft>
                <a:spcPts val="0"/>
              </a:spcAft>
              <a:buClr>
                <a:schemeClr val="dk1"/>
              </a:buClr>
              <a:buSzPts val="2600"/>
              <a:buAutoNum type="arabicPeriod"/>
            </a:pPr>
            <a:r>
              <a:rPr lang="zh-TW"/>
              <a:t>行動商務：是使用者以行動化的終端設備透過行動通訊網路來進行商業交易活動。</a:t>
            </a:r>
            <a:endParaRPr/>
          </a:p>
          <a:p>
            <a:pPr marL="514350" lvl="0" indent="-514350" algn="l" rtl="0">
              <a:lnSpc>
                <a:spcPct val="100000"/>
              </a:lnSpc>
              <a:spcBef>
                <a:spcPts val="1000"/>
              </a:spcBef>
              <a:spcAft>
                <a:spcPts val="0"/>
              </a:spcAft>
              <a:buClr>
                <a:schemeClr val="dk1"/>
              </a:buClr>
              <a:buSzPts val="2600"/>
              <a:buAutoNum type="arabicPeriod"/>
            </a:pPr>
            <a:r>
              <a:rPr lang="zh-TW"/>
              <a:t>社群商務：由中介者負責與買方建立信任基礎，提供資訊，為產品增加價格，而此中介者可以是網站亦可是個人。</a:t>
            </a:r>
            <a:endParaRPr/>
          </a:p>
        </p:txBody>
      </p:sp>
      <p:sp>
        <p:nvSpPr>
          <p:cNvPr id="176" name="Google Shape;176;p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pic>
        <p:nvPicPr>
          <p:cNvPr id="177" name="Google Shape;177;p6"/>
          <p:cNvPicPr preferRelativeResize="0"/>
          <p:nvPr/>
        </p:nvPicPr>
        <p:blipFill rotWithShape="1">
          <a:blip r:embed="rId3">
            <a:alphaModFix/>
          </a:blip>
          <a:srcRect l="-121" t="15775"/>
          <a:stretch/>
        </p:blipFill>
        <p:spPr>
          <a:xfrm>
            <a:off x="5803063" y="1601371"/>
            <a:ext cx="6084331" cy="3842686"/>
          </a:xfrm>
          <a:prstGeom prst="rect">
            <a:avLst/>
          </a:prstGeom>
          <a:noFill/>
          <a:ln>
            <a:noFill/>
          </a:ln>
        </p:spPr>
      </p:pic>
      <p:grpSp>
        <p:nvGrpSpPr>
          <p:cNvPr id="178" name="Google Shape;178;p6"/>
          <p:cNvGrpSpPr/>
          <p:nvPr/>
        </p:nvGrpSpPr>
        <p:grpSpPr>
          <a:xfrm>
            <a:off x="1488" y="-12459"/>
            <a:ext cx="12189023" cy="377586"/>
            <a:chOff x="1488" y="0"/>
            <a:chExt cx="12189023" cy="377586"/>
          </a:xfrm>
        </p:grpSpPr>
        <p:sp>
          <p:nvSpPr>
            <p:cNvPr id="179" name="Google Shape;179;p6"/>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181" name="Google Shape;181;p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183" name="Google Shape;183;p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185" name="Google Shape;185;p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187" name="Google Shape;187;p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sp>
        <p:nvSpPr>
          <p:cNvPr id="189" name="Google Shape;189;p6"/>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何謂電商金融</a:t>
            </a:r>
            <a:endParaRPr/>
          </a:p>
        </p:txBody>
      </p:sp>
      <p:sp>
        <p:nvSpPr>
          <p:cNvPr id="195" name="Google Shape;195;p7"/>
          <p:cNvSpPr txBox="1">
            <a:spLocks noGrp="1"/>
          </p:cNvSpPr>
          <p:nvPr>
            <p:ph type="body" idx="1"/>
          </p:nvPr>
        </p:nvSpPr>
        <p:spPr>
          <a:xfrm>
            <a:off x="792475" y="1480450"/>
            <a:ext cx="11335800" cy="4798500"/>
          </a:xfrm>
          <a:prstGeom prst="rect">
            <a:avLst/>
          </a:prstGeom>
          <a:noFill/>
          <a:ln>
            <a:noFill/>
          </a:ln>
        </p:spPr>
        <p:txBody>
          <a:bodyPr spcFirstLastPara="1" wrap="square" lIns="91425" tIns="45700" rIns="91425" bIns="45700" anchor="t" anchorCtr="0">
            <a:noAutofit/>
          </a:bodyPr>
          <a:lstStyle/>
          <a:p>
            <a:pPr marL="228600" lvl="0" indent="-165100" algn="l" rtl="0">
              <a:lnSpc>
                <a:spcPct val="150000"/>
              </a:lnSpc>
              <a:spcBef>
                <a:spcPts val="0"/>
              </a:spcBef>
              <a:spcAft>
                <a:spcPts val="0"/>
              </a:spcAft>
              <a:buClr>
                <a:schemeClr val="dk1"/>
              </a:buClr>
              <a:buSzPts val="2600"/>
              <a:buChar char="•"/>
            </a:pPr>
            <a:r>
              <a:rPr lang="zh-TW"/>
              <a:t>電子商務與金融業由於各自發展需要而結合</a:t>
            </a:r>
            <a:endParaRPr/>
          </a:p>
          <a:p>
            <a:pPr marL="228600" lvl="0" indent="-172720" algn="l" rtl="0">
              <a:lnSpc>
                <a:spcPct val="150000"/>
              </a:lnSpc>
              <a:spcBef>
                <a:spcPts val="0"/>
              </a:spcBef>
              <a:spcAft>
                <a:spcPts val="0"/>
              </a:spcAft>
              <a:buClr>
                <a:schemeClr val="dk1"/>
              </a:buClr>
              <a:buSzPts val="2600"/>
              <a:buChar char="•"/>
            </a:pPr>
            <a:r>
              <a:rPr lang="zh-TW"/>
              <a:t>狹義：</a:t>
            </a:r>
            <a:endParaRPr/>
          </a:p>
          <a:p>
            <a:pPr marL="685800" lvl="1" indent="-166369" algn="l" rtl="0">
              <a:lnSpc>
                <a:spcPct val="100000"/>
              </a:lnSpc>
              <a:spcBef>
                <a:spcPts val="0"/>
              </a:spcBef>
              <a:spcAft>
                <a:spcPts val="0"/>
              </a:spcAft>
              <a:buClr>
                <a:schemeClr val="dk1"/>
              </a:buClr>
              <a:buSzPts val="2500"/>
              <a:buChar char="•"/>
            </a:pPr>
            <a:r>
              <a:rPr lang="zh-TW" sz="2500"/>
              <a:t>可稱為「電商融資」</a:t>
            </a:r>
            <a:endParaRPr sz="2500"/>
          </a:p>
          <a:p>
            <a:pPr marL="685800" lvl="2" indent="-166369" algn="l" rtl="0">
              <a:lnSpc>
                <a:spcPct val="100000"/>
              </a:lnSpc>
              <a:spcBef>
                <a:spcPts val="0"/>
              </a:spcBef>
              <a:spcAft>
                <a:spcPts val="0"/>
              </a:spcAft>
              <a:buClr>
                <a:schemeClr val="dk1"/>
              </a:buClr>
              <a:buSzPts val="2500"/>
              <a:buChar char="•"/>
            </a:pPr>
            <a:r>
              <a:rPr lang="zh-TW" sz="2500"/>
              <a:t>銀行與電商企業合作提供的金融增值服務</a:t>
            </a:r>
            <a:endParaRPr sz="2500"/>
          </a:p>
          <a:p>
            <a:pPr marL="228600" lvl="0" indent="-172720" algn="l" rtl="0">
              <a:lnSpc>
                <a:spcPct val="150000"/>
              </a:lnSpc>
              <a:spcBef>
                <a:spcPts val="1000"/>
              </a:spcBef>
              <a:spcAft>
                <a:spcPts val="0"/>
              </a:spcAft>
              <a:buClr>
                <a:schemeClr val="dk1"/>
              </a:buClr>
              <a:buSzPts val="2600"/>
              <a:buChar char="•"/>
            </a:pPr>
            <a:r>
              <a:rPr lang="zh-TW"/>
              <a:t>廣義：</a:t>
            </a:r>
            <a:endParaRPr/>
          </a:p>
          <a:p>
            <a:pPr marL="685800" lvl="2" indent="-166369" algn="l" rtl="0">
              <a:lnSpc>
                <a:spcPct val="100000"/>
              </a:lnSpc>
              <a:spcBef>
                <a:spcPts val="0"/>
              </a:spcBef>
              <a:spcAft>
                <a:spcPts val="0"/>
              </a:spcAft>
              <a:buClr>
                <a:schemeClr val="dk1"/>
              </a:buClr>
              <a:buSzPts val="2500"/>
              <a:buChar char="•"/>
            </a:pPr>
            <a:r>
              <a:rPr lang="zh-TW" sz="2500"/>
              <a:t>金融產品基於電子商務而展開的金融服務</a:t>
            </a:r>
            <a:endParaRPr sz="2500"/>
          </a:p>
          <a:p>
            <a:pPr marL="685800" lvl="2" indent="-166369" algn="l" rtl="0">
              <a:lnSpc>
                <a:spcPct val="100000"/>
              </a:lnSpc>
              <a:spcBef>
                <a:spcPts val="0"/>
              </a:spcBef>
              <a:spcAft>
                <a:spcPts val="0"/>
              </a:spcAft>
              <a:buClr>
                <a:schemeClr val="dk1"/>
              </a:buClr>
              <a:buSzPts val="2500"/>
              <a:buChar char="•"/>
            </a:pPr>
            <a:r>
              <a:rPr lang="zh-TW" sz="2500"/>
              <a:t>有效組織貨幣資金，達到物流、資訊流、資金流統一，提高資金運行效率</a:t>
            </a:r>
            <a:endParaRPr sz="2500"/>
          </a:p>
          <a:p>
            <a:pPr marL="685800" lvl="2" indent="-166369" algn="l" rtl="0">
              <a:lnSpc>
                <a:spcPct val="100000"/>
              </a:lnSpc>
              <a:spcBef>
                <a:spcPts val="0"/>
              </a:spcBef>
              <a:spcAft>
                <a:spcPts val="0"/>
              </a:spcAft>
              <a:buClr>
                <a:schemeClr val="dk1"/>
              </a:buClr>
              <a:buSzPts val="2500"/>
              <a:buChar char="•"/>
            </a:pPr>
            <a:r>
              <a:rPr lang="zh-TW" sz="2500"/>
              <a:t>提供支付、結算、融資、保險等金融服務</a:t>
            </a:r>
            <a:endParaRPr sz="2500">
              <a:solidFill>
                <a:srgbClr val="000000"/>
              </a:solidFill>
              <a:latin typeface="Microsoft JhengHei"/>
              <a:ea typeface="Microsoft JhengHei"/>
              <a:cs typeface="Microsoft JhengHei"/>
              <a:sym typeface="Microsoft JhengHei"/>
            </a:endParaRPr>
          </a:p>
        </p:txBody>
      </p:sp>
      <p:sp>
        <p:nvSpPr>
          <p:cNvPr id="196" name="Google Shape;196;p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7</a:t>
            </a:fld>
            <a:endParaRPr/>
          </a:p>
        </p:txBody>
      </p:sp>
      <p:grpSp>
        <p:nvGrpSpPr>
          <p:cNvPr id="197" name="Google Shape;197;p7"/>
          <p:cNvGrpSpPr/>
          <p:nvPr/>
        </p:nvGrpSpPr>
        <p:grpSpPr>
          <a:xfrm>
            <a:off x="1488" y="-12459"/>
            <a:ext cx="12189023" cy="377586"/>
            <a:chOff x="1488" y="0"/>
            <a:chExt cx="12189023" cy="377586"/>
          </a:xfrm>
        </p:grpSpPr>
        <p:sp>
          <p:nvSpPr>
            <p:cNvPr id="198" name="Google Shape;198;p7"/>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200" name="Google Shape;200;p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202" name="Google Shape;202;p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204" name="Google Shape;204;p7"/>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206" name="Google Shape;206;p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sp>
        <p:nvSpPr>
          <p:cNvPr id="208" name="Google Shape;208;p7"/>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226d6c2c29c_0_0"/>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電商金融的發展</a:t>
            </a:r>
            <a:endParaRPr/>
          </a:p>
        </p:txBody>
      </p:sp>
      <p:sp>
        <p:nvSpPr>
          <p:cNvPr id="214" name="Google Shape;214;g226d6c2c29c_0_0"/>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8</a:t>
            </a:fld>
            <a:endParaRPr/>
          </a:p>
        </p:txBody>
      </p:sp>
      <p:grpSp>
        <p:nvGrpSpPr>
          <p:cNvPr id="215" name="Google Shape;215;g226d6c2c29c_0_0"/>
          <p:cNvGrpSpPr/>
          <p:nvPr/>
        </p:nvGrpSpPr>
        <p:grpSpPr>
          <a:xfrm>
            <a:off x="1488" y="-12459"/>
            <a:ext cx="12189075" cy="377700"/>
            <a:chOff x="1488" y="0"/>
            <a:chExt cx="12189075" cy="377700"/>
          </a:xfrm>
        </p:grpSpPr>
        <p:sp>
          <p:nvSpPr>
            <p:cNvPr id="216" name="Google Shape;216;g226d6c2c29c_0_0"/>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g226d6c2c29c_0_0"/>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218" name="Google Shape;218;g226d6c2c29c_0_0"/>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g226d6c2c29c_0_0"/>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220" name="Google Shape;220;g226d6c2c29c_0_0"/>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g226d6c2c29c_0_0"/>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222" name="Google Shape;222;g226d6c2c29c_0_0"/>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g226d6c2c29c_0_0"/>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224" name="Google Shape;224;g226d6c2c29c_0_0"/>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g226d6c2c29c_0_0"/>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sp>
        <p:nvSpPr>
          <p:cNvPr id="226" name="Google Shape;226;g226d6c2c29c_0_0"/>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pic>
        <p:nvPicPr>
          <p:cNvPr id="227" name="Google Shape;227;g226d6c2c29c_0_0"/>
          <p:cNvPicPr preferRelativeResize="0"/>
          <p:nvPr/>
        </p:nvPicPr>
        <p:blipFill rotWithShape="1">
          <a:blip r:embed="rId3">
            <a:alphaModFix/>
          </a:blip>
          <a:srcRect l="13691" t="8742" r="19324" b="17543"/>
          <a:stretch/>
        </p:blipFill>
        <p:spPr>
          <a:xfrm>
            <a:off x="680275" y="1882825"/>
            <a:ext cx="5151725" cy="3184000"/>
          </a:xfrm>
          <a:prstGeom prst="rect">
            <a:avLst/>
          </a:prstGeom>
          <a:noFill/>
          <a:ln>
            <a:noFill/>
          </a:ln>
        </p:spPr>
      </p:pic>
      <p:pic>
        <p:nvPicPr>
          <p:cNvPr id="228" name="Google Shape;228;g226d6c2c29c_0_0"/>
          <p:cNvPicPr preferRelativeResize="0"/>
          <p:nvPr/>
        </p:nvPicPr>
        <p:blipFill rotWithShape="1">
          <a:blip r:embed="rId4">
            <a:alphaModFix/>
          </a:blip>
          <a:srcRect l="12093" t="4491" r="13346" b="7619"/>
          <a:stretch/>
        </p:blipFill>
        <p:spPr>
          <a:xfrm>
            <a:off x="6614750" y="1922251"/>
            <a:ext cx="4686300" cy="3105150"/>
          </a:xfrm>
          <a:prstGeom prst="rect">
            <a:avLst/>
          </a:prstGeom>
          <a:noFill/>
          <a:ln>
            <a:noFill/>
          </a:ln>
        </p:spPr>
      </p:pic>
      <p:sp>
        <p:nvSpPr>
          <p:cNvPr id="229" name="Google Shape;229;g226d6c2c29c_0_0"/>
          <p:cNvSpPr txBox="1"/>
          <p:nvPr/>
        </p:nvSpPr>
        <p:spPr>
          <a:xfrm>
            <a:off x="7565900" y="5402400"/>
            <a:ext cx="3000000" cy="446400"/>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1200"/>
              </a:spcAft>
              <a:buNone/>
            </a:pPr>
            <a:r>
              <a:rPr lang="zh-TW" sz="1700" b="1">
                <a:solidFill>
                  <a:schemeClr val="dk1"/>
                </a:solidFill>
                <a:latin typeface="Corbel"/>
                <a:ea typeface="Corbel"/>
                <a:cs typeface="Corbel"/>
                <a:sym typeface="Corbel"/>
              </a:rPr>
              <a:t>供應鏈金融發展要素</a:t>
            </a:r>
            <a:endParaRPr sz="1900">
              <a:latin typeface="Corbel"/>
              <a:ea typeface="Corbel"/>
              <a:cs typeface="Corbel"/>
              <a:sym typeface="Corbel"/>
            </a:endParaRPr>
          </a:p>
        </p:txBody>
      </p:sp>
      <p:sp>
        <p:nvSpPr>
          <p:cNvPr id="230" name="Google Shape;230;g226d6c2c29c_0_0"/>
          <p:cNvSpPr txBox="1"/>
          <p:nvPr/>
        </p:nvSpPr>
        <p:spPr>
          <a:xfrm>
            <a:off x="1969200" y="5402400"/>
            <a:ext cx="3000000" cy="446400"/>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1200"/>
              </a:spcAft>
              <a:buNone/>
            </a:pPr>
            <a:r>
              <a:rPr lang="zh-TW" sz="1700" b="1">
                <a:solidFill>
                  <a:schemeClr val="dk1"/>
                </a:solidFill>
                <a:latin typeface="Corbel"/>
                <a:ea typeface="Corbel"/>
                <a:cs typeface="Corbel"/>
                <a:sym typeface="Corbel"/>
              </a:rPr>
              <a:t>電商金融發展歷程三部曲</a:t>
            </a:r>
            <a:endParaRPr sz="1900">
              <a:latin typeface="Corbel"/>
              <a:ea typeface="Corbel"/>
              <a:cs typeface="Corbel"/>
              <a:sym typeface="Corbe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電商金融形成原因</a:t>
            </a:r>
            <a:endParaRPr/>
          </a:p>
        </p:txBody>
      </p:sp>
      <p:sp>
        <p:nvSpPr>
          <p:cNvPr id="237" name="Google Shape;237;p8"/>
          <p:cNvSpPr txBox="1">
            <a:spLocks noGrp="1"/>
          </p:cNvSpPr>
          <p:nvPr>
            <p:ph type="body" idx="1"/>
          </p:nvPr>
        </p:nvSpPr>
        <p:spPr>
          <a:xfrm>
            <a:off x="243025" y="1501200"/>
            <a:ext cx="11647800" cy="4479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200"/>
              <a:buNone/>
            </a:pPr>
            <a:r>
              <a:rPr lang="zh-TW" sz="2200" b="1">
                <a:latin typeface="Corbel"/>
                <a:ea typeface="Corbel"/>
                <a:cs typeface="Corbel"/>
                <a:sym typeface="Corbel"/>
              </a:rPr>
              <a:t>1. </a:t>
            </a:r>
            <a:r>
              <a:rPr lang="zh-TW" sz="2200" b="1"/>
              <a:t>電商環境中，以網路支付為起點的發展機遇</a:t>
            </a:r>
            <a:endParaRPr sz="2200" b="1"/>
          </a:p>
          <a:p>
            <a:pPr marL="685800" lvl="0" indent="-228600" algn="l" rtl="0">
              <a:lnSpc>
                <a:spcPct val="100000"/>
              </a:lnSpc>
              <a:spcBef>
                <a:spcPts val="1000"/>
              </a:spcBef>
              <a:spcAft>
                <a:spcPts val="0"/>
              </a:spcAft>
              <a:buClr>
                <a:schemeClr val="dk1"/>
              </a:buClr>
              <a:buSzPts val="2200"/>
              <a:buChar char="•"/>
            </a:pPr>
            <a:r>
              <a:rPr lang="zh-TW" sz="2200"/>
              <a:t>由繁化簡支付， 使交易金流順暢</a:t>
            </a:r>
            <a:endParaRPr sz="2200"/>
          </a:p>
          <a:p>
            <a:pPr marL="0" lvl="0" indent="0" algn="l" rtl="0">
              <a:lnSpc>
                <a:spcPct val="100000"/>
              </a:lnSpc>
              <a:spcBef>
                <a:spcPts val="1000"/>
              </a:spcBef>
              <a:spcAft>
                <a:spcPts val="0"/>
              </a:spcAft>
              <a:buClr>
                <a:schemeClr val="dk1"/>
              </a:buClr>
              <a:buSzPts val="2200"/>
              <a:buNone/>
            </a:pPr>
            <a:r>
              <a:rPr lang="zh-TW" sz="2200" b="1">
                <a:latin typeface="Corbel"/>
                <a:ea typeface="Corbel"/>
                <a:cs typeface="Corbel"/>
                <a:sym typeface="Corbel"/>
              </a:rPr>
              <a:t>2. </a:t>
            </a:r>
            <a:r>
              <a:rPr lang="zh-TW" sz="2200" b="1"/>
              <a:t>大數據技術的成熟：數據的紀錄與分析</a:t>
            </a:r>
            <a:endParaRPr sz="2200" b="1"/>
          </a:p>
          <a:p>
            <a:pPr marL="685800" lvl="0" indent="-228600" algn="l" rtl="0">
              <a:lnSpc>
                <a:spcPct val="100000"/>
              </a:lnSpc>
              <a:spcBef>
                <a:spcPts val="1000"/>
              </a:spcBef>
              <a:spcAft>
                <a:spcPts val="0"/>
              </a:spcAft>
              <a:buClr>
                <a:schemeClr val="dk1"/>
              </a:buClr>
              <a:buSzPts val="2200"/>
              <a:buChar char="•"/>
            </a:pPr>
            <a:r>
              <a:rPr lang="zh-TW" sz="2200"/>
              <a:t>紀錄與分析交易產生的數據</a:t>
            </a:r>
            <a:endParaRPr sz="2200"/>
          </a:p>
          <a:p>
            <a:pPr marL="685800" lvl="0" indent="-228600" algn="l" rtl="0">
              <a:lnSpc>
                <a:spcPct val="100000"/>
              </a:lnSpc>
              <a:spcBef>
                <a:spcPts val="1000"/>
              </a:spcBef>
              <a:spcAft>
                <a:spcPts val="0"/>
              </a:spcAft>
              <a:buClr>
                <a:schemeClr val="dk1"/>
              </a:buClr>
              <a:buSzPts val="2200"/>
              <a:buChar char="•"/>
            </a:pPr>
            <a:r>
              <a:rPr lang="zh-TW" sz="2200"/>
              <a:t>評估買賣雙方的信用評價</a:t>
            </a:r>
            <a:endParaRPr sz="2200"/>
          </a:p>
          <a:p>
            <a:pPr marL="0" lvl="0" indent="0" algn="l" rtl="0">
              <a:lnSpc>
                <a:spcPct val="100000"/>
              </a:lnSpc>
              <a:spcBef>
                <a:spcPts val="1000"/>
              </a:spcBef>
              <a:spcAft>
                <a:spcPts val="0"/>
              </a:spcAft>
              <a:buClr>
                <a:schemeClr val="dk1"/>
              </a:buClr>
              <a:buSzPts val="2200"/>
              <a:buNone/>
            </a:pPr>
            <a:r>
              <a:rPr lang="zh-TW" sz="2200" b="1">
                <a:latin typeface="Corbel"/>
                <a:ea typeface="Corbel"/>
                <a:cs typeface="Corbel"/>
                <a:sym typeface="Corbel"/>
              </a:rPr>
              <a:t>3. </a:t>
            </a:r>
            <a:r>
              <a:rPr lang="zh-TW" sz="2200" b="1"/>
              <a:t>電商具備足夠的社群基礎	</a:t>
            </a:r>
            <a:endParaRPr sz="2200" b="1"/>
          </a:p>
          <a:p>
            <a:pPr marL="685800" lvl="0" indent="-228600" algn="l" rtl="0">
              <a:lnSpc>
                <a:spcPct val="100000"/>
              </a:lnSpc>
              <a:spcBef>
                <a:spcPts val="1000"/>
              </a:spcBef>
              <a:spcAft>
                <a:spcPts val="0"/>
              </a:spcAft>
              <a:buClr>
                <a:schemeClr val="dk1"/>
              </a:buClr>
              <a:buSzPts val="2200"/>
              <a:buChar char="•"/>
            </a:pPr>
            <a:r>
              <a:rPr lang="zh-TW" sz="2200"/>
              <a:t>掌握商務社群中的關鍵對象：買賣雙方</a:t>
            </a:r>
            <a:endParaRPr sz="2200"/>
          </a:p>
          <a:p>
            <a:pPr marL="0" lvl="0" indent="0" algn="l" rtl="0">
              <a:lnSpc>
                <a:spcPct val="100000"/>
              </a:lnSpc>
              <a:spcBef>
                <a:spcPts val="1000"/>
              </a:spcBef>
              <a:spcAft>
                <a:spcPts val="0"/>
              </a:spcAft>
              <a:buClr>
                <a:schemeClr val="dk1"/>
              </a:buClr>
              <a:buSzPts val="2200"/>
              <a:buNone/>
            </a:pPr>
            <a:r>
              <a:rPr lang="zh-TW" sz="2200" b="1"/>
              <a:t>4. 微金融的興起</a:t>
            </a:r>
            <a:endParaRPr sz="2200" b="1"/>
          </a:p>
          <a:p>
            <a:pPr marL="685800" lvl="0" indent="-228600" algn="l" rtl="0">
              <a:lnSpc>
                <a:spcPct val="100000"/>
              </a:lnSpc>
              <a:spcBef>
                <a:spcPts val="1000"/>
              </a:spcBef>
              <a:spcAft>
                <a:spcPts val="0"/>
              </a:spcAft>
              <a:buClr>
                <a:schemeClr val="dk1"/>
              </a:buClr>
              <a:buSzPts val="2200"/>
              <a:buChar char="•"/>
            </a:pPr>
            <a:r>
              <a:rPr lang="zh-TW" sz="2200"/>
              <a:t>微貸款 (客戶與商家)促進電子商務業務</a:t>
            </a:r>
            <a:endParaRPr sz="2200">
              <a:highlight>
                <a:srgbClr val="FFFF00"/>
              </a:highlight>
            </a:endParaRPr>
          </a:p>
          <a:p>
            <a:pPr marL="228600" lvl="0" indent="-88900" algn="l" rtl="0">
              <a:lnSpc>
                <a:spcPct val="100000"/>
              </a:lnSpc>
              <a:spcBef>
                <a:spcPts val="1000"/>
              </a:spcBef>
              <a:spcAft>
                <a:spcPts val="0"/>
              </a:spcAft>
              <a:buClr>
                <a:schemeClr val="dk1"/>
              </a:buClr>
              <a:buSzPts val="2200"/>
              <a:buNone/>
            </a:pPr>
            <a:endParaRPr sz="2200"/>
          </a:p>
        </p:txBody>
      </p:sp>
      <p:sp>
        <p:nvSpPr>
          <p:cNvPr id="238" name="Google Shape;238;p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9</a:t>
            </a:fld>
            <a:endParaRPr/>
          </a:p>
        </p:txBody>
      </p:sp>
      <p:grpSp>
        <p:nvGrpSpPr>
          <p:cNvPr id="239" name="Google Shape;239;p8"/>
          <p:cNvGrpSpPr/>
          <p:nvPr/>
        </p:nvGrpSpPr>
        <p:grpSpPr>
          <a:xfrm>
            <a:off x="1488" y="-12459"/>
            <a:ext cx="12189023" cy="377586"/>
            <a:chOff x="1488" y="0"/>
            <a:chExt cx="12189023" cy="377586"/>
          </a:xfrm>
        </p:grpSpPr>
        <p:sp>
          <p:nvSpPr>
            <p:cNvPr id="240" name="Google Shape;240;p8"/>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關於電商金融</a:t>
              </a:r>
              <a:endParaRPr/>
            </a:p>
          </p:txBody>
        </p:sp>
        <p:sp>
          <p:nvSpPr>
            <p:cNvPr id="242" name="Google Shape;242;p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電商金融的運作</a:t>
              </a:r>
              <a:endParaRPr/>
            </a:p>
          </p:txBody>
        </p:sp>
        <p:sp>
          <p:nvSpPr>
            <p:cNvPr id="244" name="Google Shape;244;p8"/>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創新模式</a:t>
              </a:r>
              <a:endParaRPr/>
            </a:p>
          </p:txBody>
        </p:sp>
        <p:sp>
          <p:nvSpPr>
            <p:cNvPr id="246" name="Google Shape;246;p8"/>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市場與案例</a:t>
              </a:r>
              <a:endParaRPr/>
            </a:p>
          </p:txBody>
        </p:sp>
        <p:sp>
          <p:nvSpPr>
            <p:cNvPr id="248" name="Google Shape;248;p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b="0" i="0" u="none" strike="noStrike" cap="none">
                  <a:solidFill>
                    <a:schemeClr val="lt1"/>
                  </a:solidFill>
                  <a:latin typeface="Corbel"/>
                  <a:ea typeface="Corbel"/>
                  <a:cs typeface="Corbel"/>
                  <a:sym typeface="Corbel"/>
                </a:rPr>
                <a:t>機會與挑戰</a:t>
              </a:r>
              <a:endParaRPr/>
            </a:p>
          </p:txBody>
        </p:sp>
      </p:grpSp>
      <p:pic>
        <p:nvPicPr>
          <p:cNvPr id="250" name="Google Shape;250;p8" descr="https://3.bp.blogspot.com/-5ah8GIiNHT0/Vmfx9VVCLcI/AAAAAAABiZA/fBB1jtEvQYc/s1500/104.jpg"/>
          <p:cNvPicPr preferRelativeResize="0"/>
          <p:nvPr/>
        </p:nvPicPr>
        <p:blipFill rotWithShape="1">
          <a:blip r:embed="rId3">
            <a:alphaModFix/>
          </a:blip>
          <a:srcRect l="7943" r="9222"/>
          <a:stretch/>
        </p:blipFill>
        <p:spPr>
          <a:xfrm>
            <a:off x="6020400" y="1887973"/>
            <a:ext cx="5970530" cy="4310264"/>
          </a:xfrm>
          <a:prstGeom prst="rect">
            <a:avLst/>
          </a:prstGeom>
          <a:noFill/>
          <a:ln>
            <a:noFill/>
          </a:ln>
        </p:spPr>
      </p:pic>
      <p:sp>
        <p:nvSpPr>
          <p:cNvPr id="251" name="Google Shape;251;p8"/>
          <p:cNvSpPr txBox="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sz="1800">
                <a:solidFill>
                  <a:srgbClr val="FFFFFF"/>
                </a:solidFill>
                <a:latin typeface="Corbel"/>
                <a:ea typeface="Corbel"/>
                <a:cs typeface="Corbel"/>
                <a:sym typeface="Corbel"/>
              </a:rPr>
              <a:t>《 2023數位金融》                                                                                                                                             	NYCU.IIM.IEBI Lab</a:t>
            </a:r>
            <a:endParaRPr sz="1800">
              <a:solidFill>
                <a:srgbClr val="FFFFFF"/>
              </a:solidFill>
              <a:latin typeface="Corbel"/>
              <a:ea typeface="Corbel"/>
              <a:cs typeface="Corbel"/>
              <a:sym typeface="Corbel"/>
            </a:endParaRPr>
          </a:p>
        </p:txBody>
      </p:sp>
    </p:spTree>
  </p:cSld>
  <p:clrMapOvr>
    <a:masterClrMapping/>
  </p:clrMapOvr>
</p:sld>
</file>

<file path=ppt/theme/theme1.xml><?xml version="1.0" encoding="utf-8"?>
<a:theme xmlns:a="http://schemas.openxmlformats.org/drawingml/2006/main" name="Office 佈景主題">
  <a:themeElements>
    <a:clrScheme name="自訂 5">
      <a:dk1>
        <a:srgbClr val="000000"/>
      </a:dk1>
      <a:lt1>
        <a:srgbClr val="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4252</Words>
  <Application>Microsoft Office PowerPoint</Application>
  <PresentationFormat>寬螢幕</PresentationFormat>
  <Paragraphs>662</Paragraphs>
  <Slides>45</Slides>
  <Notes>45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45</vt:i4>
      </vt:variant>
    </vt:vector>
  </HeadingPairs>
  <TitlesOfParts>
    <vt:vector size="51" baseType="lpstr">
      <vt:lpstr>Calibri</vt:lpstr>
      <vt:lpstr>Corbel</vt:lpstr>
      <vt:lpstr>Noto Sans Symbols</vt:lpstr>
      <vt:lpstr>Arial</vt:lpstr>
      <vt:lpstr>Microsoft JhengHei</vt:lpstr>
      <vt:lpstr>Office 佈景主題</vt:lpstr>
      <vt:lpstr>第十一章 電商金融</vt:lpstr>
      <vt:lpstr>PowerPoint 簡報</vt:lpstr>
      <vt:lpstr>電子商務的定義 </vt:lpstr>
      <vt:lpstr>電商的特性</vt:lpstr>
      <vt:lpstr>電子商務總類</vt:lpstr>
      <vt:lpstr>電子商務演進</vt:lpstr>
      <vt:lpstr>何謂電商金融</vt:lpstr>
      <vt:lpstr>電商金融的發展</vt:lpstr>
      <vt:lpstr>電商金融形成原因</vt:lpstr>
      <vt:lpstr>電商金融特性</vt:lpstr>
      <vt:lpstr>電商金融 VS 傳統金融</vt:lpstr>
      <vt:lpstr>電商金融發展歷程三部曲</vt:lpstr>
      <vt:lpstr>電商金融的運作</vt:lpstr>
      <vt:lpstr>銀行支付→電商支付</vt:lpstr>
      <vt:lpstr>PowerPoint 簡報</vt:lpstr>
      <vt:lpstr>傳統投資→電商投資</vt:lpstr>
      <vt:lpstr>PowerPoint 簡報</vt:lpstr>
      <vt:lpstr>傳統銀行→電商銀行</vt:lpstr>
      <vt:lpstr>金融服務項目與網路結合</vt:lpstr>
      <vt:lpstr>1. 電商金融支付模式</vt:lpstr>
      <vt:lpstr>2. 電商金融微貸模式</vt:lpstr>
      <vt:lpstr>3. 電商金融信評(徵信)模式</vt:lpstr>
      <vt:lpstr>4. 電商金融理財與投資模式</vt:lpstr>
      <vt:lpstr>5.電商金融證券模式</vt:lpstr>
      <vt:lpstr>  6.電商供應鏈金融模式</vt:lpstr>
      <vt:lpstr>7. 電商金融業務—電商銀行</vt:lpstr>
      <vt:lpstr>中國案例---螞蟻金服(ANT FINANCE)</vt:lpstr>
      <vt:lpstr>螞蟻金服業務架構圖</vt:lpstr>
      <vt:lpstr>螞蟻金服的業務內容分類</vt:lpstr>
      <vt:lpstr>PowerPoint 簡報</vt:lpstr>
      <vt:lpstr>螞蟻金服(ANT FINANCE)</vt:lpstr>
      <vt:lpstr>螞蟻金服(ANT FINANCE)</vt:lpstr>
      <vt:lpstr>螞蟻金服(ANT FINANCE)</vt:lpstr>
      <vt:lpstr>螞蟻金服營運三策略</vt:lpstr>
      <vt:lpstr>國外案例---eBay向網路金融出發</vt:lpstr>
      <vt:lpstr>eBay提供的平台支付---PayPal</vt:lpstr>
      <vt:lpstr>平台支付融入金融生活-PayPal</vt:lpstr>
      <vt:lpstr>eBay提供的平台支付與PayPal的三階段策略</vt:lpstr>
      <vt:lpstr>eBay提供的平台支付PayPal策略第一階段</vt:lpstr>
      <vt:lpstr>eBay提供的平台支付PayPal策略第二階段</vt:lpstr>
      <vt:lpstr>eBay提供的平台支付PayPal策略第三階段</vt:lpstr>
      <vt:lpstr>電商跨足金融的機會</vt:lpstr>
      <vt:lpstr>電商跨足金融的挑戰</vt:lpstr>
      <vt:lpstr>電商跨足金融的挑戰</vt:lpstr>
      <vt:lpstr>電商金融風險防範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第十一章 電商金融</dc:title>
  <dc:creator>yen lin</dc:creator>
  <cp:lastModifiedBy>ymli</cp:lastModifiedBy>
  <cp:revision>3</cp:revision>
  <dcterms:created xsi:type="dcterms:W3CDTF">2016-06-16T05:53:04Z</dcterms:created>
  <dcterms:modified xsi:type="dcterms:W3CDTF">2023-08-04T01:48:33Z</dcterms:modified>
</cp:coreProperties>
</file>