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7"/>
  </p:notesMasterIdLst>
  <p:sldIdLst>
    <p:sldId id="256" r:id="rId2"/>
    <p:sldId id="257" r:id="rId3"/>
    <p:sldId id="306" r:id="rId4"/>
    <p:sldId id="259" r:id="rId5"/>
    <p:sldId id="260" r:id="rId6"/>
    <p:sldId id="261" r:id="rId7"/>
    <p:sldId id="263" r:id="rId8"/>
    <p:sldId id="265" r:id="rId9"/>
    <p:sldId id="266" r:id="rId10"/>
    <p:sldId id="267" r:id="rId11"/>
    <p:sldId id="268" r:id="rId12"/>
    <p:sldId id="269" r:id="rId13"/>
    <p:sldId id="271" r:id="rId14"/>
    <p:sldId id="272" r:id="rId15"/>
    <p:sldId id="274" r:id="rId16"/>
    <p:sldId id="275" r:id="rId17"/>
    <p:sldId id="276" r:id="rId18"/>
    <p:sldId id="277" r:id="rId19"/>
    <p:sldId id="308" r:id="rId20"/>
    <p:sldId id="307" r:id="rId21"/>
    <p:sldId id="309" r:id="rId22"/>
    <p:sldId id="279" r:id="rId23"/>
    <p:sldId id="280" r:id="rId24"/>
    <p:sldId id="282" r:id="rId25"/>
    <p:sldId id="284" r:id="rId26"/>
    <p:sldId id="285" r:id="rId27"/>
    <p:sldId id="286" r:id="rId28"/>
    <p:sldId id="287" r:id="rId29"/>
    <p:sldId id="288" r:id="rId30"/>
    <p:sldId id="289" r:id="rId31"/>
    <p:sldId id="290" r:id="rId32"/>
    <p:sldId id="291" r:id="rId33"/>
    <p:sldId id="292" r:id="rId34"/>
    <p:sldId id="293" r:id="rId35"/>
    <p:sldId id="294" r:id="rId36"/>
    <p:sldId id="295" r:id="rId37"/>
    <p:sldId id="296" r:id="rId38"/>
    <p:sldId id="297" r:id="rId39"/>
    <p:sldId id="298" r:id="rId40"/>
    <p:sldId id="299" r:id="rId41"/>
    <p:sldId id="300" r:id="rId42"/>
    <p:sldId id="301" r:id="rId43"/>
    <p:sldId id="302" r:id="rId44"/>
    <p:sldId id="305" r:id="rId45"/>
    <p:sldId id="304" r:id="rId46"/>
  </p:sldIdLst>
  <p:sldSz cx="12192000" cy="6858000"/>
  <p:notesSz cx="10234613" cy="7099300"/>
  <p:embeddedFontLst>
    <p:embeddedFont>
      <p:font typeface="Calibri" panose="020F0502020204030204" pitchFamily="34" charset="0"/>
      <p:regular r:id="rId48"/>
      <p:bold r:id="rId49"/>
      <p:italic r:id="rId50"/>
      <p:boldItalic r:id="rId51"/>
    </p:embeddedFont>
    <p:embeddedFont>
      <p:font typeface="Corbel" panose="020B0503020204020204" pitchFamily="34" charset="0"/>
      <p:regular r:id="rId52"/>
      <p:bold r:id="rId53"/>
      <p:italic r:id="rId54"/>
      <p:boldItalic r:id="rId55"/>
    </p:embeddedFont>
    <p:embeddedFont>
      <p:font typeface="Lato" panose="020F0502020204030203" pitchFamily="34" charset="0"/>
      <p:regular r:id="rId56"/>
      <p:bold r:id="rId57"/>
      <p:italic r:id="rId58"/>
      <p:boldItalic r:id="rId59"/>
    </p:embeddedFont>
    <p:embeddedFont>
      <p:font typeface="微軟正黑體" panose="020B0604030504040204" pitchFamily="34" charset="-120"/>
      <p:regular r:id="rId60"/>
      <p:bold r:id="rId6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69" roundtripDataSignature="AMtx7mgCOJAR9S11+UbgL2IXVFOBAFNIp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3B63"/>
    <a:srgbClr val="93B0C1"/>
    <a:srgbClr val="2A6F98"/>
    <a:srgbClr val="60A4C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445FABA-C4FE-44C8-92B4-25C23C16DE19}">
  <a:tblStyle styleId="{1445FABA-C4FE-44C8-92B4-25C23C16DE19}" styleName="Table_0">
    <a:wholeTbl>
      <a:tcTxStyle b="off" i="off">
        <a:font>
          <a:latin typeface="Corbel"/>
          <a:ea typeface="Corbel"/>
          <a:cs typeface="Corbe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FE7E7"/>
          </a:solidFill>
        </a:fill>
      </a:tcStyle>
    </a:wholeTbl>
    <a:band1H>
      <a:tcTxStyle/>
      <a:tcStyle>
        <a:tcBdr/>
        <a:fill>
          <a:solidFill>
            <a:srgbClr val="DFCBCC"/>
          </a:solidFill>
        </a:fill>
      </a:tcStyle>
    </a:band1H>
    <a:band2H>
      <a:tcTxStyle/>
      <a:tcStyle>
        <a:tcBdr/>
      </a:tcStyle>
    </a:band2H>
    <a:band1V>
      <a:tcTxStyle/>
      <a:tcStyle>
        <a:tcBdr/>
        <a:fill>
          <a:solidFill>
            <a:srgbClr val="DFCBCC"/>
          </a:solidFill>
        </a:fill>
      </a:tcStyle>
    </a:band1V>
    <a:band2V>
      <a:tcTxStyle/>
      <a:tcStyle>
        <a:tcBdr/>
      </a:tcStyle>
    </a:band2V>
    <a:lastCol>
      <a:tcTxStyle b="on" i="off">
        <a:font>
          <a:latin typeface="Corbel"/>
          <a:ea typeface="Corbel"/>
          <a:cs typeface="Corbel"/>
        </a:font>
        <a:schemeClr val="lt1"/>
      </a:tcTxStyle>
      <a:tcStyle>
        <a:tcBdr/>
        <a:fill>
          <a:solidFill>
            <a:schemeClr val="accent1"/>
          </a:solidFill>
        </a:fill>
      </a:tcStyle>
    </a:lastCol>
    <a:firstCol>
      <a:tcTxStyle b="on" i="off">
        <a:font>
          <a:latin typeface="Corbel"/>
          <a:ea typeface="Corbel"/>
          <a:cs typeface="Corbel"/>
        </a:font>
        <a:schemeClr val="lt1"/>
      </a:tcTxStyle>
      <a:tcStyle>
        <a:tcBdr/>
        <a:fill>
          <a:solidFill>
            <a:schemeClr val="accent1"/>
          </a:solidFill>
        </a:fill>
      </a:tcStyle>
    </a:firstCol>
    <a:lastRow>
      <a:tcTxStyle b="on" i="off">
        <a:font>
          <a:latin typeface="Corbel"/>
          <a:ea typeface="Corbel"/>
          <a:cs typeface="Corbe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orbel"/>
          <a:ea typeface="Corbel"/>
          <a:cs typeface="Corbe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33C07602-B061-414D-89D1-773347F10DD5}" styleName="Table_1">
    <a:wholeTbl>
      <a:tcTxStyle b="off" i="off">
        <a:font>
          <a:latin typeface="Corbel"/>
          <a:ea typeface="Corbel"/>
          <a:cs typeface="Corbel"/>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12700" cap="flat" cmpd="sng">
              <a:solidFill>
                <a:schemeClr val="accent5"/>
              </a:solidFill>
              <a:prstDash val="solid"/>
              <a:round/>
              <a:headEnd type="none" w="sm" len="sm"/>
              <a:tailEnd type="none" w="sm" len="sm"/>
            </a:ln>
          </a:top>
          <a:bottom>
            <a:ln w="12700" cap="flat" cmpd="sng">
              <a:solidFill>
                <a:schemeClr val="accent5"/>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a:tcStyle>
        <a:tcBdr/>
        <a:fill>
          <a:solidFill>
            <a:schemeClr val="accent5">
              <a:alpha val="20000"/>
            </a:schemeClr>
          </a:solidFill>
        </a:fill>
      </a:tcStyle>
    </a:band1H>
    <a:band2H>
      <a:tcTxStyle/>
      <a:tcStyle>
        <a:tcBdr/>
      </a:tcStyle>
    </a:band2H>
    <a:band1V>
      <a:tcTxStyle/>
      <a:tcStyle>
        <a:tcBdr/>
        <a:fill>
          <a:solidFill>
            <a:schemeClr val="accent5">
              <a:alpha val="20000"/>
            </a:schemeClr>
          </a:solidFill>
        </a:fill>
      </a:tcStyle>
    </a:band1V>
    <a:band2V>
      <a:tcTxStyle/>
      <a:tcStyle>
        <a:tcBdr/>
      </a:tcStyle>
    </a:band2V>
    <a:lastCol>
      <a:tcTxStyle b="on" i="off"/>
      <a:tcStyle>
        <a:tcBdr/>
      </a:tcStyle>
    </a:lastCol>
    <a:firstCol>
      <a:tcTxStyle b="on" i="off"/>
      <a:tcStyle>
        <a:tcBdr/>
      </a:tcStyle>
    </a:firstCol>
    <a:lastRow>
      <a:tcTxStyle b="on" i="off"/>
      <a:tcStyle>
        <a:tcBdr>
          <a:top>
            <a:ln w="12700" cap="flat" cmpd="sng">
              <a:solidFill>
                <a:schemeClr val="accent5"/>
              </a:solidFill>
              <a:prstDash val="solid"/>
              <a:round/>
              <a:headEnd type="none" w="sm" len="sm"/>
              <a:tailEnd type="none" w="sm" len="sm"/>
            </a:ln>
          </a:top>
        </a:tcBdr>
        <a:fill>
          <a:solidFill>
            <a:srgbClr val="FFFFFF">
              <a:alpha val="0"/>
            </a:srgbClr>
          </a:solidFill>
        </a:fill>
      </a:tcStyle>
    </a:lastRow>
    <a:seCell>
      <a:tcTxStyle/>
      <a:tcStyle>
        <a:tcBdr/>
      </a:tcStyle>
    </a:seCell>
    <a:swCell>
      <a:tcTxStyle/>
      <a:tcStyle>
        <a:tcBdr/>
      </a:tcStyle>
    </a:swCell>
    <a:firstRow>
      <a:tcTxStyle b="on" i="off"/>
      <a:tcStyle>
        <a:tcBdr>
          <a:bottom>
            <a:ln w="12700" cap="flat" cmpd="sng">
              <a:solidFill>
                <a:schemeClr val="accent5"/>
              </a:solidFill>
              <a:prstDash val="solid"/>
              <a:round/>
              <a:headEnd type="none" w="sm" len="sm"/>
              <a:tailEnd type="none" w="sm" len="sm"/>
            </a:ln>
          </a:bottom>
        </a:tcBdr>
        <a:fill>
          <a:solidFill>
            <a:srgbClr val="FFFFFF">
              <a:alpha val="0"/>
            </a:srgbClr>
          </a:solidFill>
        </a:fill>
      </a:tcStyle>
    </a:firstRow>
    <a:neCell>
      <a:tcTxStyle/>
      <a:tcStyle>
        <a:tcBdr/>
      </a:tcStyle>
    </a:neCell>
    <a:nwCell>
      <a:tcTxStyle/>
      <a:tcStyle>
        <a:tcBdr/>
      </a:tcStyle>
    </a:nwCell>
  </a:tblStyle>
  <a:tblStyle styleId="{12E85329-62DB-47ED-B09E-0A09DB078B66}" styleName="Table_2">
    <a:wholeTbl>
      <a:tcTxStyle b="off" i="off">
        <a:font>
          <a:latin typeface="Corbel"/>
          <a:ea typeface="Corbel"/>
          <a:cs typeface="Corbel"/>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12700" cap="flat" cmpd="sng">
              <a:solidFill>
                <a:schemeClr val="accent1"/>
              </a:solidFill>
              <a:prstDash val="solid"/>
              <a:round/>
              <a:headEnd type="none" w="sm" len="sm"/>
              <a:tailEnd type="none" w="sm" len="sm"/>
            </a:ln>
          </a:top>
          <a:bottom>
            <a:ln w="12700" cap="flat" cmpd="sng">
              <a:solidFill>
                <a:schemeClr val="accent1"/>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a:tcStyle>
        <a:tcBdr/>
        <a:fill>
          <a:solidFill>
            <a:schemeClr val="accent1">
              <a:alpha val="20000"/>
            </a:schemeClr>
          </a:solidFill>
        </a:fill>
      </a:tcStyle>
    </a:band1H>
    <a:band2H>
      <a:tcTxStyle/>
      <a:tcStyle>
        <a:tcBdr/>
      </a:tcStyle>
    </a:band2H>
    <a:band1V>
      <a:tcTxStyle/>
      <a:tcStyle>
        <a:tcBdr/>
        <a:fill>
          <a:solidFill>
            <a:schemeClr val="accent1">
              <a:alpha val="20000"/>
            </a:schemeClr>
          </a:solidFill>
        </a:fill>
      </a:tcStyle>
    </a:band1V>
    <a:band2V>
      <a:tcTxStyle/>
      <a:tcStyle>
        <a:tcBdr/>
      </a:tcStyle>
    </a:band2V>
    <a:lastCol>
      <a:tcTxStyle b="on" i="off"/>
      <a:tcStyle>
        <a:tcBdr/>
      </a:tcStyle>
    </a:lastCol>
    <a:firstCol>
      <a:tcTxStyle b="on" i="off"/>
      <a:tcStyle>
        <a:tcBdr/>
      </a:tcStyle>
    </a:firstCol>
    <a:lastRow>
      <a:tcTxStyle b="on" i="off"/>
      <a:tcStyle>
        <a:tcBdr>
          <a:top>
            <a:ln w="12700" cap="flat" cmpd="sng">
              <a:solidFill>
                <a:schemeClr val="accent1"/>
              </a:solidFill>
              <a:prstDash val="solid"/>
              <a:round/>
              <a:headEnd type="none" w="sm" len="sm"/>
              <a:tailEnd type="none" w="sm" len="sm"/>
            </a:ln>
          </a:top>
        </a:tcBdr>
        <a:fill>
          <a:solidFill>
            <a:srgbClr val="FFFFFF">
              <a:alpha val="0"/>
            </a:srgbClr>
          </a:solidFill>
        </a:fill>
      </a:tcStyle>
    </a:lastRow>
    <a:seCell>
      <a:tcTxStyle/>
      <a:tcStyle>
        <a:tcBdr/>
      </a:tcStyle>
    </a:seCell>
    <a:swCell>
      <a:tcTxStyle/>
      <a:tcStyle>
        <a:tcBdr/>
      </a:tcStyle>
    </a:swCell>
    <a:firstRow>
      <a:tcTxStyle b="on" i="off"/>
      <a:tcStyle>
        <a:tcBdr>
          <a:bottom>
            <a:ln w="12700" cap="flat" cmpd="sng">
              <a:solidFill>
                <a:schemeClr val="accent1"/>
              </a:solidFill>
              <a:prstDash val="solid"/>
              <a:round/>
              <a:headEnd type="none" w="sm" len="sm"/>
              <a:tailEnd type="none" w="sm" len="sm"/>
            </a:ln>
          </a:bottom>
        </a:tcBdr>
        <a:fill>
          <a:solidFill>
            <a:srgbClr val="FFFFFF">
              <a:alpha val="0"/>
            </a:srgbClr>
          </a:solidFill>
        </a:fill>
      </a:tcStyle>
    </a:firstRow>
    <a:neCell>
      <a:tcTxStyle/>
      <a:tcStyle>
        <a:tcBdr/>
      </a:tcStyle>
    </a:neCell>
    <a:nwCell>
      <a:tcTxStyle/>
      <a:tcStyle>
        <a:tcBdr/>
      </a:tcStyle>
    </a:nwCell>
  </a:tblStyle>
  <a:tblStyle styleId="{BA171C6E-94BE-4A15-8CE9-815B77DFE862}" styleName="Table_3">
    <a:wholeTbl>
      <a:tcTxStyle b="off" i="off">
        <a:font>
          <a:latin typeface="Corbel"/>
          <a:ea typeface="Corbel"/>
          <a:cs typeface="Corbel"/>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12700" cap="flat" cmpd="sng">
              <a:solidFill>
                <a:schemeClr val="dk1"/>
              </a:solidFill>
              <a:prstDash val="solid"/>
              <a:round/>
              <a:headEnd type="none" w="sm" len="sm"/>
              <a:tailEnd type="none" w="sm" len="sm"/>
            </a:ln>
          </a:top>
          <a:bottom>
            <a:ln w="12700" cap="flat" cmpd="sng">
              <a:solidFill>
                <a:schemeClr val="dk1"/>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a:tcStyle>
        <a:tcBdr/>
        <a:fill>
          <a:solidFill>
            <a:schemeClr val="dk1">
              <a:alpha val="20000"/>
            </a:schemeClr>
          </a:solidFill>
        </a:fill>
      </a:tcStyle>
    </a:band1H>
    <a:band2H>
      <a:tcTxStyle/>
      <a:tcStyle>
        <a:tcBdr/>
      </a:tcStyle>
    </a:band2H>
    <a:band1V>
      <a:tcTxStyle/>
      <a:tcStyle>
        <a:tcBdr/>
        <a:fill>
          <a:solidFill>
            <a:schemeClr val="dk1">
              <a:alpha val="20000"/>
            </a:schemeClr>
          </a:solidFill>
        </a:fill>
      </a:tcStyle>
    </a:band1V>
    <a:band2V>
      <a:tcTxStyle/>
      <a:tcStyle>
        <a:tcBdr/>
      </a:tcStyle>
    </a:band2V>
    <a:lastCol>
      <a:tcTxStyle b="on" i="off"/>
      <a:tcStyle>
        <a:tcBdr/>
      </a:tcStyle>
    </a:lastCol>
    <a:firstCol>
      <a:tcTxStyle b="on" i="off"/>
      <a:tcStyle>
        <a:tcBdr/>
      </a:tcStyle>
    </a:firstCol>
    <a:lastRow>
      <a:tcTxStyle b="on" i="off"/>
      <a:tcStyle>
        <a:tcBdr>
          <a:top>
            <a:ln w="12700" cap="flat" cmpd="sng">
              <a:solidFill>
                <a:schemeClr val="dk1"/>
              </a:solidFill>
              <a:prstDash val="solid"/>
              <a:round/>
              <a:headEnd type="none" w="sm" len="sm"/>
              <a:tailEnd type="none" w="sm" len="sm"/>
            </a:ln>
          </a:top>
        </a:tcBdr>
        <a:fill>
          <a:solidFill>
            <a:srgbClr val="FFFFFF">
              <a:alpha val="0"/>
            </a:srgbClr>
          </a:solidFill>
        </a:fill>
      </a:tcStyle>
    </a:lastRow>
    <a:seCell>
      <a:tcTxStyle/>
      <a:tcStyle>
        <a:tcBdr/>
      </a:tcStyle>
    </a:seCell>
    <a:swCell>
      <a:tcTxStyle/>
      <a:tcStyle>
        <a:tcBdr/>
      </a:tcStyle>
    </a:swCell>
    <a:firstRow>
      <a:tcTxStyle b="on" i="off"/>
      <a:tcStyle>
        <a:tcBdr>
          <a:bottom>
            <a:ln w="12700" cap="flat" cmpd="sng">
              <a:solidFill>
                <a:schemeClr val="dk1"/>
              </a:solidFill>
              <a:prstDash val="solid"/>
              <a:round/>
              <a:headEnd type="none" w="sm" len="sm"/>
              <a:tailEnd type="none" w="sm" len="sm"/>
            </a:ln>
          </a:bottom>
        </a:tcBdr>
        <a:fill>
          <a:solidFill>
            <a:srgbClr val="FFFFFF">
              <a:alpha val="0"/>
            </a:srgbClr>
          </a:solidFill>
        </a:fill>
      </a:tcStyle>
    </a:firstRow>
    <a:neCell>
      <a:tcTxStyle/>
      <a:tcStyle>
        <a:tcBdr/>
      </a:tcStyle>
    </a:neCell>
    <a:nwCell>
      <a:tcTxStyle/>
      <a:tcStyle>
        <a:tcBdr/>
      </a:tcStyle>
    </a:nwCell>
  </a:tblStyle>
  <a:tblStyle styleId="{BDA3261A-8F1D-494D-93B5-01723F85044D}" styleName="Table_4">
    <a:wholeTbl>
      <a:tcTxStyle b="off" i="off">
        <a:font>
          <a:latin typeface="Corbel"/>
          <a:ea typeface="Corbel"/>
          <a:cs typeface="Corbel"/>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12700" cap="flat" cmpd="sng">
              <a:solidFill>
                <a:schemeClr val="accent3"/>
              </a:solidFill>
              <a:prstDash val="solid"/>
              <a:round/>
              <a:headEnd type="none" w="sm" len="sm"/>
              <a:tailEnd type="none" w="sm" len="sm"/>
            </a:ln>
          </a:top>
          <a:bottom>
            <a:ln w="12700" cap="flat" cmpd="sng">
              <a:solidFill>
                <a:schemeClr val="accent3"/>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a:tcStyle>
        <a:tcBdr/>
        <a:fill>
          <a:solidFill>
            <a:schemeClr val="accent3">
              <a:alpha val="20000"/>
            </a:schemeClr>
          </a:solidFill>
        </a:fill>
      </a:tcStyle>
    </a:band1H>
    <a:band2H>
      <a:tcTxStyle/>
      <a:tcStyle>
        <a:tcBdr/>
      </a:tcStyle>
    </a:band2H>
    <a:band1V>
      <a:tcTxStyle/>
      <a:tcStyle>
        <a:tcBdr/>
        <a:fill>
          <a:solidFill>
            <a:schemeClr val="accent3">
              <a:alpha val="20000"/>
            </a:schemeClr>
          </a:solidFill>
        </a:fill>
      </a:tcStyle>
    </a:band1V>
    <a:band2V>
      <a:tcTxStyle/>
      <a:tcStyle>
        <a:tcBdr/>
      </a:tcStyle>
    </a:band2V>
    <a:lastCol>
      <a:tcTxStyle b="on" i="off"/>
      <a:tcStyle>
        <a:tcBdr/>
      </a:tcStyle>
    </a:lastCol>
    <a:firstCol>
      <a:tcTxStyle b="on" i="off"/>
      <a:tcStyle>
        <a:tcBdr/>
      </a:tcStyle>
    </a:firstCol>
    <a:lastRow>
      <a:tcTxStyle b="on" i="off"/>
      <a:tcStyle>
        <a:tcBdr>
          <a:top>
            <a:ln w="12700" cap="flat" cmpd="sng">
              <a:solidFill>
                <a:schemeClr val="accent3"/>
              </a:solidFill>
              <a:prstDash val="solid"/>
              <a:round/>
              <a:headEnd type="none" w="sm" len="sm"/>
              <a:tailEnd type="none" w="sm" len="sm"/>
            </a:ln>
          </a:top>
        </a:tcBdr>
        <a:fill>
          <a:solidFill>
            <a:srgbClr val="FFFFFF">
              <a:alpha val="0"/>
            </a:srgbClr>
          </a:solidFill>
        </a:fill>
      </a:tcStyle>
    </a:lastRow>
    <a:seCell>
      <a:tcTxStyle/>
      <a:tcStyle>
        <a:tcBdr/>
      </a:tcStyle>
    </a:seCell>
    <a:swCell>
      <a:tcTxStyle/>
      <a:tcStyle>
        <a:tcBdr/>
      </a:tcStyle>
    </a:swCell>
    <a:firstRow>
      <a:tcTxStyle b="on" i="off"/>
      <a:tcStyle>
        <a:tcBdr>
          <a:bottom>
            <a:ln w="12700" cap="flat" cmpd="sng">
              <a:solidFill>
                <a:schemeClr val="accent3"/>
              </a:solidFill>
              <a:prstDash val="solid"/>
              <a:round/>
              <a:headEnd type="none" w="sm" len="sm"/>
              <a:tailEnd type="none" w="sm" len="sm"/>
            </a:ln>
          </a:bottom>
        </a:tcBdr>
        <a:fill>
          <a:solidFill>
            <a:srgbClr val="FFFFFF">
              <a:alpha val="0"/>
            </a:srgbClr>
          </a:solidFill>
        </a:fill>
      </a:tcStyle>
    </a:firstRow>
    <a:neCell>
      <a:tcTxStyle/>
      <a:tcStyle>
        <a:tcBdr/>
      </a:tcStyle>
    </a:neCell>
    <a:nwCell>
      <a:tcTxStyle/>
      <a:tcStyle>
        <a:tcBdr/>
      </a:tcStyle>
    </a:nwCell>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3638" autoAdjust="0"/>
  </p:normalViewPr>
  <p:slideViewPr>
    <p:cSldViewPr snapToGrid="0">
      <p:cViewPr varScale="1">
        <p:scale>
          <a:sx n="50" d="100"/>
          <a:sy n="50" d="100"/>
        </p:scale>
        <p:origin x="1572" y="4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font" Target="fonts/font3.fntdata"/><Relationship Id="rId55" Type="http://schemas.openxmlformats.org/officeDocument/2006/relationships/font" Target="fonts/font8.fntdata"/><Relationship Id="rId7" Type="http://schemas.openxmlformats.org/officeDocument/2006/relationships/slide" Target="slides/slide6.xml"/><Relationship Id="rId71"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6.fntdata"/><Relationship Id="rId58" Type="http://schemas.openxmlformats.org/officeDocument/2006/relationships/font" Target="fonts/font11.fntdata"/><Relationship Id="rId5" Type="http://schemas.openxmlformats.org/officeDocument/2006/relationships/slide" Target="slides/slide4.xml"/><Relationship Id="rId61" Type="http://schemas.openxmlformats.org/officeDocument/2006/relationships/font" Target="fonts/font14.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1.fntdata"/><Relationship Id="rId56" Type="http://schemas.openxmlformats.org/officeDocument/2006/relationships/font" Target="fonts/font9.fntdata"/><Relationship Id="rId69" Type="http://customschemas.google.com/relationships/presentationmetadata" Target="metadata"/><Relationship Id="rId8" Type="http://schemas.openxmlformats.org/officeDocument/2006/relationships/slide" Target="slides/slide7.xml"/><Relationship Id="rId51" Type="http://schemas.openxmlformats.org/officeDocument/2006/relationships/font" Target="fonts/font4.fntdata"/><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12.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7.fntdata"/><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2.fntdata"/><Relationship Id="rId57" Type="http://schemas.openxmlformats.org/officeDocument/2006/relationships/font" Target="fonts/font10.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5.fntdata"/><Relationship Id="rId60" Type="http://schemas.openxmlformats.org/officeDocument/2006/relationships/font" Target="fonts/font13.fntdata"/><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1" y="0"/>
            <a:ext cx="4434998" cy="356198"/>
          </a:xfrm>
          <a:prstGeom prst="rect">
            <a:avLst/>
          </a:prstGeom>
          <a:noFill/>
          <a:ln>
            <a:noFill/>
          </a:ln>
        </p:spPr>
        <p:txBody>
          <a:bodyPr spcFirstLastPara="1" wrap="square" lIns="99025" tIns="49500" rIns="99025" bIns="49500" anchor="t" anchorCtr="0">
            <a:noAutofit/>
          </a:bodyPr>
          <a:lstStyle>
            <a:lvl1pPr marR="0" lvl="0" algn="l" rtl="0">
              <a:spcBef>
                <a:spcPts val="0"/>
              </a:spcBef>
              <a:spcAft>
                <a:spcPts val="0"/>
              </a:spcAft>
              <a:buSzPts val="1400"/>
              <a:buNone/>
              <a:defRPr sz="13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5797247" y="0"/>
            <a:ext cx="4434998" cy="356198"/>
          </a:xfrm>
          <a:prstGeom prst="rect">
            <a:avLst/>
          </a:prstGeom>
          <a:noFill/>
          <a:ln>
            <a:noFill/>
          </a:ln>
        </p:spPr>
        <p:txBody>
          <a:bodyPr spcFirstLastPara="1" wrap="square" lIns="99025" tIns="49500" rIns="99025" bIns="49500" anchor="t" anchorCtr="0">
            <a:noAutofit/>
          </a:bodyPr>
          <a:lstStyle>
            <a:lvl1pPr marR="0" lvl="0" algn="r" rtl="0">
              <a:spcBef>
                <a:spcPts val="0"/>
              </a:spcBef>
              <a:spcAft>
                <a:spcPts val="0"/>
              </a:spcAft>
              <a:buSzPts val="1400"/>
              <a:buNone/>
              <a:defRPr sz="13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1" y="6743104"/>
            <a:ext cx="4434998" cy="356197"/>
          </a:xfrm>
          <a:prstGeom prst="rect">
            <a:avLst/>
          </a:prstGeom>
          <a:noFill/>
          <a:ln>
            <a:noFill/>
          </a:ln>
        </p:spPr>
        <p:txBody>
          <a:bodyPr spcFirstLastPara="1" wrap="square" lIns="99025" tIns="49500" rIns="99025" bIns="49500" anchor="b" anchorCtr="0">
            <a:noAutofit/>
          </a:bodyPr>
          <a:lstStyle>
            <a:lvl1pPr marR="0" lvl="0" algn="l" rtl="0">
              <a:spcBef>
                <a:spcPts val="0"/>
              </a:spcBef>
              <a:spcAft>
                <a:spcPts val="0"/>
              </a:spcAft>
              <a:buSzPts val="1400"/>
              <a:buNone/>
              <a:defRPr sz="13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marR="0" lvl="0" indent="0" algn="r" rtl="0">
              <a:spcBef>
                <a:spcPts val="0"/>
              </a:spcBef>
              <a:spcAft>
                <a:spcPts val="0"/>
              </a:spcAft>
              <a:buNone/>
            </a:pPr>
            <a:fld id="{00000000-1234-1234-1234-123412341234}" type="slidenum">
              <a:rPr lang="zh-TW" sz="1300" b="0" i="0" u="none" strike="noStrike" cap="none">
                <a:solidFill>
                  <a:schemeClr val="dk1"/>
                </a:solidFill>
                <a:latin typeface="Calibri"/>
                <a:ea typeface="Calibri"/>
                <a:cs typeface="Calibri"/>
                <a:sym typeface="Calibri"/>
              </a:rPr>
              <a:t>‹#›</a:t>
            </a:fld>
            <a:endParaRPr sz="13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zh.wikipedia.org/w/index.php?title=LnB%E4%BF%A1%E7%94%A8%E5%B8%82%E9%9B%86&amp;action=edit&amp;redlink=1" TargetMode="External"/><Relationship Id="rId2" Type="http://schemas.openxmlformats.org/officeDocument/2006/relationships/slide" Target="../slides/slide7.xml"/><Relationship Id="rId1" Type="http://schemas.openxmlformats.org/officeDocument/2006/relationships/notesMaster" Target="../notesMasters/notesMaster1.xml"/><Relationship Id="rId5" Type="http://schemas.openxmlformats.org/officeDocument/2006/relationships/hyperlink" Target="https://zh.wikipedia.org/wiki/%E7%BD%91%E7%BB%9C%E5%80%9F%E8%B4%B7#cite_note-8" TargetMode="External"/><Relationship Id="rId4" Type="http://schemas.openxmlformats.org/officeDocument/2006/relationships/hyperlink" Target="https://zh.wikipedia.org/wiki/%E7%BD%91%E7%BB%9C%E5%80%9F%E8%B4%B7#cite_note-7"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1: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2" name="Google Shape;92;p1: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rmAutofit/>
          </a:bodyPr>
          <a:lstStyle/>
          <a:p>
            <a:pPr marL="0" lvl="0" indent="0" algn="l" rtl="0">
              <a:spcBef>
                <a:spcPts val="0"/>
              </a:spcBef>
              <a:spcAft>
                <a:spcPts val="0"/>
              </a:spcAft>
              <a:buNone/>
            </a:pPr>
            <a:endParaRPr/>
          </a:p>
        </p:txBody>
      </p:sp>
      <p:sp>
        <p:nvSpPr>
          <p:cNvPr id="93" name="Google Shape;93;p1: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Google Shape;405;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6" name="Google Shape;406;p10: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zh-TW" dirty="0"/>
              <a:t>資料來源：完全圖解７天讀懂互聯網金融　Ｐ７５</a:t>
            </a:r>
            <a:endParaRPr lang="en-US" altLang="zh-TW" dirty="0"/>
          </a:p>
          <a:p>
            <a:pPr marL="0" marR="0" lvl="0" indent="0" algn="l" rtl="0">
              <a:lnSpc>
                <a:spcPct val="100000"/>
              </a:lnSpc>
              <a:spcBef>
                <a:spcPts val="0"/>
              </a:spcBef>
              <a:spcAft>
                <a:spcPts val="0"/>
              </a:spcAft>
              <a:buClr>
                <a:schemeClr val="dk1"/>
              </a:buClr>
              <a:buSzPts val="1200"/>
              <a:buFont typeface="Calibri"/>
              <a:buNone/>
            </a:pPr>
            <a:endParaRPr lang="en-US" altLang="zh-TW" dirty="0"/>
          </a:p>
          <a:p>
            <a:pPr marL="0" marR="0" lvl="0" indent="0" algn="l" rtl="0">
              <a:lnSpc>
                <a:spcPct val="100000"/>
              </a:lnSpc>
              <a:spcBef>
                <a:spcPts val="0"/>
              </a:spcBef>
              <a:spcAft>
                <a:spcPts val="0"/>
              </a:spcAft>
              <a:buClr>
                <a:schemeClr val="dk1"/>
              </a:buClr>
              <a:buSzPts val="1200"/>
              <a:buFont typeface="Calibri"/>
              <a:buNone/>
            </a:pPr>
            <a:r>
              <a:rPr lang="zh-TW" altLang="en-US" dirty="0"/>
              <a:t>書：</a:t>
            </a:r>
            <a:r>
              <a:rPr lang="en-US" altLang="zh-TW" dirty="0"/>
              <a:t>7.3.1 P2P </a:t>
            </a:r>
            <a:r>
              <a:rPr lang="zh-TW" altLang="en-US" dirty="0"/>
              <a:t>借貸平台借貸流程</a:t>
            </a: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4"/>
        <p:cNvGrpSpPr/>
        <p:nvPr/>
      </p:nvGrpSpPr>
      <p:grpSpPr>
        <a:xfrm>
          <a:off x="0" y="0"/>
          <a:ext cx="0" cy="0"/>
          <a:chOff x="0" y="0"/>
          <a:chExt cx="0" cy="0"/>
        </a:xfrm>
      </p:grpSpPr>
      <p:sp>
        <p:nvSpPr>
          <p:cNvPr id="465" name="Google Shape;465;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6" name="Google Shape;466;p11: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zh-TW" dirty="0"/>
              <a:t>資料來源：完全圖解７天讀懂互聯網金融　Ｐ７５</a:t>
            </a:r>
            <a:endParaRPr lang="en-US" altLang="zh-TW" dirty="0"/>
          </a:p>
          <a:p>
            <a:pPr marL="0" marR="0" lvl="0" indent="0" algn="l" rtl="0">
              <a:lnSpc>
                <a:spcPct val="100000"/>
              </a:lnSpc>
              <a:spcBef>
                <a:spcPts val="0"/>
              </a:spcBef>
              <a:spcAft>
                <a:spcPts val="0"/>
              </a:spcAft>
              <a:buClr>
                <a:schemeClr val="dk1"/>
              </a:buClr>
              <a:buSzPts val="1200"/>
              <a:buFont typeface="Calibri"/>
              <a:buNone/>
            </a:pPr>
            <a:endParaRPr lang="en-US" altLang="zh-TW" dirty="0"/>
          </a:p>
          <a:p>
            <a:pPr marL="0" marR="0" lvl="0" indent="0" algn="l" rtl="0">
              <a:lnSpc>
                <a:spcPct val="100000"/>
              </a:lnSpc>
              <a:spcBef>
                <a:spcPts val="0"/>
              </a:spcBef>
              <a:spcAft>
                <a:spcPts val="0"/>
              </a:spcAft>
              <a:buClr>
                <a:schemeClr val="dk1"/>
              </a:buClr>
              <a:buSzPts val="1200"/>
              <a:buFont typeface="Calibri"/>
              <a:buNone/>
            </a:pPr>
            <a:r>
              <a:rPr lang="zh-TW" altLang="en-US" dirty="0"/>
              <a:t>書：</a:t>
            </a:r>
            <a:r>
              <a:rPr lang="en-US" altLang="zh-TW" dirty="0"/>
              <a:t>7.3.4 </a:t>
            </a:r>
            <a:r>
              <a:rPr lang="zh-TW" altLang="en-US" dirty="0"/>
              <a:t>訂定利率方式 </a:t>
            </a: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3"/>
        <p:cNvGrpSpPr/>
        <p:nvPr/>
      </p:nvGrpSpPr>
      <p:grpSpPr>
        <a:xfrm>
          <a:off x="0" y="0"/>
          <a:ext cx="0" cy="0"/>
          <a:chOff x="0" y="0"/>
          <a:chExt cx="0" cy="0"/>
        </a:xfrm>
      </p:grpSpPr>
      <p:sp>
        <p:nvSpPr>
          <p:cNvPr id="484" name="Google Shape;484;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5" name="Google Shape;485;p12: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zh-TW" dirty="0"/>
              <a:t>資料來源：完全圖解７天讀懂互聯網金融　Ｐ７５</a:t>
            </a:r>
            <a:endParaRPr dirty="0"/>
          </a:p>
          <a:p>
            <a:pPr marL="0" marR="0" lvl="0" indent="0" algn="l" rtl="0">
              <a:lnSpc>
                <a:spcPct val="100000"/>
              </a:lnSpc>
              <a:spcBef>
                <a:spcPts val="0"/>
              </a:spcBef>
              <a:spcAft>
                <a:spcPts val="0"/>
              </a:spcAft>
              <a:buClr>
                <a:schemeClr val="dk1"/>
              </a:buClr>
              <a:buSzPts val="1200"/>
              <a:buFont typeface="Calibri"/>
              <a:buNone/>
            </a:pPr>
            <a:endParaRPr dirty="0"/>
          </a:p>
          <a:p>
            <a:pPr marL="0" marR="0" lvl="0" indent="0" algn="l" rtl="0">
              <a:lnSpc>
                <a:spcPct val="100000"/>
              </a:lnSpc>
              <a:spcBef>
                <a:spcPts val="0"/>
              </a:spcBef>
              <a:spcAft>
                <a:spcPts val="0"/>
              </a:spcAft>
              <a:buClr>
                <a:schemeClr val="dk1"/>
              </a:buClr>
              <a:buSzPts val="1200"/>
              <a:buFont typeface="Calibri"/>
              <a:buNone/>
            </a:pPr>
            <a:r>
              <a:rPr lang="zh-TW" dirty="0"/>
              <a:t>2023微修內容</a:t>
            </a:r>
            <a:endParaRPr lang="en-US" altLang="zh-TW"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zh-TW" altLang="en-US" dirty="0"/>
              <a:t>書：</a:t>
            </a:r>
            <a:r>
              <a:rPr lang="en-US" altLang="zh-TW" dirty="0"/>
              <a:t>7.3.4 </a:t>
            </a:r>
            <a:r>
              <a:rPr lang="zh-TW" altLang="en-US" dirty="0"/>
              <a:t>訂定利率方式 </a:t>
            </a:r>
          </a:p>
          <a:p>
            <a:pPr marL="0" marR="0" lvl="0" indent="0" algn="l" rtl="0">
              <a:lnSpc>
                <a:spcPct val="100000"/>
              </a:lnSpc>
              <a:spcBef>
                <a:spcPts val="0"/>
              </a:spcBef>
              <a:spcAft>
                <a:spcPts val="0"/>
              </a:spcAft>
              <a:buClr>
                <a:schemeClr val="dk1"/>
              </a:buClr>
              <a:buSzPts val="1200"/>
              <a:buFont typeface="Calibri"/>
              <a:buNone/>
            </a:pP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9"/>
        <p:cNvGrpSpPr/>
        <p:nvPr/>
      </p:nvGrpSpPr>
      <p:grpSpPr>
        <a:xfrm>
          <a:off x="0" y="0"/>
          <a:ext cx="0" cy="0"/>
          <a:chOff x="0" y="0"/>
          <a:chExt cx="0" cy="0"/>
        </a:xfrm>
      </p:grpSpPr>
      <p:sp>
        <p:nvSpPr>
          <p:cNvPr id="550" name="Google Shape;550;g2293ed2cb08_0_1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1" name="Google Shape;551;g2293ed2cb08_0_117:notes"/>
          <p:cNvSpPr txBox="1">
            <a:spLocks noGrp="1"/>
          </p:cNvSpPr>
          <p:nvPr>
            <p:ph type="body" idx="1"/>
          </p:nvPr>
        </p:nvSpPr>
        <p:spPr>
          <a:xfrm>
            <a:off x="1023462" y="3416538"/>
            <a:ext cx="8187600" cy="2795400"/>
          </a:xfrm>
          <a:prstGeom prst="rect">
            <a:avLst/>
          </a:prstGeom>
          <a:noFill/>
          <a:ln>
            <a:noFill/>
          </a:ln>
        </p:spPr>
        <p:txBody>
          <a:bodyPr spcFirstLastPara="1" wrap="square" lIns="99025" tIns="49500" rIns="99025" bIns="495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zh-TW" dirty="0"/>
              <a:t>資料來源：完全圖解７天讀懂互聯網金融　Ｐ７５</a:t>
            </a:r>
            <a:endParaRPr dirty="0"/>
          </a:p>
          <a:p>
            <a:pPr marL="0" marR="0" lvl="0" indent="0" algn="l" rtl="0">
              <a:lnSpc>
                <a:spcPct val="100000"/>
              </a:lnSpc>
              <a:spcBef>
                <a:spcPts val="0"/>
              </a:spcBef>
              <a:spcAft>
                <a:spcPts val="0"/>
              </a:spcAft>
              <a:buClr>
                <a:schemeClr val="dk1"/>
              </a:buClr>
              <a:buSzPts val="1200"/>
              <a:buFont typeface="Calibri"/>
              <a:buNone/>
            </a:pPr>
            <a:endParaRPr dirty="0"/>
          </a:p>
          <a:p>
            <a:pPr marL="0" marR="0" lvl="0" indent="0" algn="l" rtl="0">
              <a:lnSpc>
                <a:spcPct val="100000"/>
              </a:lnSpc>
              <a:spcBef>
                <a:spcPts val="0"/>
              </a:spcBef>
              <a:spcAft>
                <a:spcPts val="0"/>
              </a:spcAft>
              <a:buClr>
                <a:schemeClr val="dk1"/>
              </a:buClr>
              <a:buSzPts val="1200"/>
              <a:buFont typeface="Calibri"/>
              <a:buNone/>
            </a:pPr>
            <a:r>
              <a:rPr lang="zh-TW" dirty="0"/>
              <a:t>2023微調圖片</a:t>
            </a:r>
            <a:endParaRPr lang="en-US" altLang="zh-TW"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zh-TW" altLang="en-US" dirty="0"/>
              <a:t>書：</a:t>
            </a:r>
            <a:r>
              <a:rPr lang="en-US" altLang="zh-TW" dirty="0"/>
              <a:t>7.3.4 </a:t>
            </a:r>
            <a:r>
              <a:rPr lang="zh-TW" altLang="en-US" dirty="0"/>
              <a:t>訂定利率方式 </a:t>
            </a:r>
          </a:p>
          <a:p>
            <a:pPr marL="0" marR="0" lvl="0" indent="0" algn="l" rtl="0">
              <a:lnSpc>
                <a:spcPct val="100000"/>
              </a:lnSpc>
              <a:spcBef>
                <a:spcPts val="0"/>
              </a:spcBef>
              <a:spcAft>
                <a:spcPts val="0"/>
              </a:spcAft>
              <a:buClr>
                <a:schemeClr val="dk1"/>
              </a:buClr>
              <a:buSzPts val="1200"/>
              <a:buFont typeface="Calibri"/>
              <a:buNone/>
            </a:pP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8"/>
        <p:cNvGrpSpPr/>
        <p:nvPr/>
      </p:nvGrpSpPr>
      <p:grpSpPr>
        <a:xfrm>
          <a:off x="0" y="0"/>
          <a:ext cx="0" cy="0"/>
          <a:chOff x="0" y="0"/>
          <a:chExt cx="0" cy="0"/>
        </a:xfrm>
      </p:grpSpPr>
      <p:sp>
        <p:nvSpPr>
          <p:cNvPr id="569" name="Google Shape;569;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0" name="Google Shape;570;p14: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r>
              <a:rPr lang="zh-TW" dirty="0"/>
              <a:t>Ｆｉntech P177-184</a:t>
            </a:r>
            <a:endParaRPr dirty="0"/>
          </a:p>
          <a:p>
            <a:pPr marL="0" lvl="0" indent="0" algn="l" rtl="0">
              <a:spcBef>
                <a:spcPts val="0"/>
              </a:spcBef>
              <a:spcAft>
                <a:spcPts val="0"/>
              </a:spcAft>
              <a:buNone/>
            </a:pPr>
            <a:r>
              <a:rPr lang="zh-TW" dirty="0"/>
              <a:t>圖解P87-P89</a:t>
            </a:r>
            <a:endParaRPr lang="en-US" altLang="zh-TW" dirty="0"/>
          </a:p>
          <a:p>
            <a:pPr marL="0" lvl="0" indent="0" algn="l" rtl="0">
              <a:spcBef>
                <a:spcPts val="0"/>
              </a:spcBef>
              <a:spcAft>
                <a:spcPts val="0"/>
              </a:spcAft>
              <a:buNone/>
            </a:pPr>
            <a:endParaRPr lang="en-US" altLang="zh-TW" dirty="0"/>
          </a:p>
          <a:p>
            <a:pPr marL="0" lvl="0" indent="0" algn="l" rtl="0">
              <a:spcBef>
                <a:spcPts val="0"/>
              </a:spcBef>
              <a:spcAft>
                <a:spcPts val="0"/>
              </a:spcAft>
              <a:buNone/>
            </a:pPr>
            <a:r>
              <a:rPr lang="zh-TW" altLang="en-US" dirty="0"/>
              <a:t>書：</a:t>
            </a:r>
            <a:r>
              <a:rPr lang="en-US" altLang="zh-TW" dirty="0"/>
              <a:t>7.4 P2P </a:t>
            </a:r>
            <a:r>
              <a:rPr lang="zh-TW" altLang="en-US" dirty="0"/>
              <a:t>借貸的類型</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8"/>
        <p:cNvGrpSpPr/>
        <p:nvPr/>
      </p:nvGrpSpPr>
      <p:grpSpPr>
        <a:xfrm>
          <a:off x="0" y="0"/>
          <a:ext cx="0" cy="0"/>
          <a:chOff x="0" y="0"/>
          <a:chExt cx="0" cy="0"/>
        </a:xfrm>
      </p:grpSpPr>
      <p:sp>
        <p:nvSpPr>
          <p:cNvPr id="639" name="Google Shape;639;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0" name="Google Shape;640;p15: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r>
              <a:rPr lang="zh-TW" dirty="0"/>
              <a:t>Ｆｉntech P177-184</a:t>
            </a:r>
            <a:endParaRPr dirty="0"/>
          </a:p>
          <a:p>
            <a:pPr marL="0" lvl="0" indent="0" algn="l" rtl="0">
              <a:spcBef>
                <a:spcPts val="0"/>
              </a:spcBef>
              <a:spcAft>
                <a:spcPts val="0"/>
              </a:spcAft>
              <a:buNone/>
            </a:pPr>
            <a:r>
              <a:rPr lang="zh-TW" dirty="0"/>
              <a:t>http://www.ppdai.com/help/howworks</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zh-TW" dirty="0"/>
              <a:t>2023微修文字</a:t>
            </a:r>
            <a:endParaRPr lang="en-US" altLang="zh-TW" dirty="0"/>
          </a:p>
          <a:p>
            <a:pPr marL="0" lvl="0" indent="0" algn="l" rtl="0">
              <a:spcBef>
                <a:spcPts val="0"/>
              </a:spcBef>
              <a:spcAft>
                <a:spcPts val="0"/>
              </a:spcAft>
              <a:buNone/>
            </a:pPr>
            <a:r>
              <a:rPr lang="zh-TW" altLang="en-US" dirty="0"/>
              <a:t>書：</a:t>
            </a:r>
            <a:r>
              <a:rPr lang="en-US" altLang="zh-TW" dirty="0"/>
              <a:t>7.4.1</a:t>
            </a:r>
            <a:r>
              <a:rPr lang="zh-TW" altLang="en-US" dirty="0"/>
              <a:t> </a:t>
            </a:r>
            <a:r>
              <a:rPr lang="en-US" altLang="zh-TW" dirty="0"/>
              <a:t>(1)</a:t>
            </a:r>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0"/>
        <p:cNvGrpSpPr/>
        <p:nvPr/>
      </p:nvGrpSpPr>
      <p:grpSpPr>
        <a:xfrm>
          <a:off x="0" y="0"/>
          <a:ext cx="0" cy="0"/>
          <a:chOff x="0" y="0"/>
          <a:chExt cx="0" cy="0"/>
        </a:xfrm>
      </p:grpSpPr>
      <p:sp>
        <p:nvSpPr>
          <p:cNvPr id="661" name="Google Shape;661;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2" name="Google Shape;662;p16: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r>
              <a:rPr lang="zh-TW" dirty="0"/>
              <a:t>Ｆｉntech P177-184</a:t>
            </a:r>
            <a:endParaRPr dirty="0"/>
          </a:p>
          <a:p>
            <a:pPr marL="0" marR="0" lvl="0" indent="0" algn="l" rtl="0">
              <a:lnSpc>
                <a:spcPct val="100000"/>
              </a:lnSpc>
              <a:spcBef>
                <a:spcPts val="0"/>
              </a:spcBef>
              <a:spcAft>
                <a:spcPts val="0"/>
              </a:spcAft>
              <a:buClr>
                <a:schemeClr val="dk1"/>
              </a:buClr>
              <a:buSzPts val="1200"/>
              <a:buFont typeface="Calibri"/>
              <a:buNone/>
            </a:pPr>
            <a:endParaRPr dirty="0"/>
          </a:p>
          <a:p>
            <a:pPr marL="0" marR="0" lvl="0" indent="0" algn="l" rtl="0">
              <a:lnSpc>
                <a:spcPct val="100000"/>
              </a:lnSpc>
              <a:spcBef>
                <a:spcPts val="0"/>
              </a:spcBef>
              <a:spcAft>
                <a:spcPts val="0"/>
              </a:spcAft>
              <a:buClr>
                <a:schemeClr val="dk1"/>
              </a:buClr>
              <a:buSzPts val="1200"/>
              <a:buFont typeface="Calibri"/>
              <a:buNone/>
            </a:pPr>
            <a:r>
              <a:rPr lang="zh-TW" dirty="0"/>
              <a:t>2023微修文字內容</a:t>
            </a:r>
            <a:endParaRPr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zh-TW" altLang="en-US" dirty="0"/>
              <a:t>書：</a:t>
            </a:r>
            <a:r>
              <a:rPr lang="en-US" altLang="zh-TW" dirty="0"/>
              <a:t>7.4.1</a:t>
            </a:r>
            <a:r>
              <a:rPr lang="zh-TW" altLang="en-US" dirty="0"/>
              <a:t> </a:t>
            </a:r>
            <a:r>
              <a:rPr lang="en-US" altLang="zh-TW" dirty="0"/>
              <a:t>(2)</a:t>
            </a:r>
          </a:p>
          <a:p>
            <a:pPr marL="0" lvl="0" indent="0" algn="l" rtl="0">
              <a:spcBef>
                <a:spcPts val="0"/>
              </a:spcBef>
              <a:spcAft>
                <a:spcPts val="0"/>
              </a:spcAft>
              <a:buNone/>
            </a:pPr>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0"/>
        <p:cNvGrpSpPr/>
        <p:nvPr/>
      </p:nvGrpSpPr>
      <p:grpSpPr>
        <a:xfrm>
          <a:off x="0" y="0"/>
          <a:ext cx="0" cy="0"/>
          <a:chOff x="0" y="0"/>
          <a:chExt cx="0" cy="0"/>
        </a:xfrm>
      </p:grpSpPr>
      <p:sp>
        <p:nvSpPr>
          <p:cNvPr id="681" name="Google Shape;681;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2" name="Google Shape;682;p17: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r>
              <a:rPr lang="zh-TW" dirty="0"/>
              <a:t>Ｆｉntech P177-184</a:t>
            </a:r>
            <a:endParaRPr dirty="0"/>
          </a:p>
          <a:p>
            <a:pPr marL="0" lvl="0" indent="0" algn="l" rtl="0">
              <a:spcBef>
                <a:spcPts val="0"/>
              </a:spcBef>
              <a:spcAft>
                <a:spcPts val="0"/>
              </a:spcAft>
              <a:buNone/>
            </a:pPr>
            <a:r>
              <a:rPr lang="zh-TW" dirty="0"/>
              <a:t>http://www.ppdai.com/help/howworks</a:t>
            </a:r>
            <a:endParaRPr dirty="0"/>
          </a:p>
          <a:p>
            <a:pPr marL="0" lvl="0" indent="0" algn="l" rtl="0">
              <a:spcBef>
                <a:spcPts val="0"/>
              </a:spcBef>
              <a:spcAft>
                <a:spcPts val="0"/>
              </a:spcAft>
              <a:buNone/>
            </a:pPr>
            <a:endParaRPr lang="en-US" altLang="zh-TW"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zh-TW" altLang="en-US" dirty="0"/>
              <a:t>書：</a:t>
            </a:r>
            <a:r>
              <a:rPr lang="en-US" altLang="zh-TW" dirty="0"/>
              <a:t>7.4.2</a:t>
            </a:r>
            <a:r>
              <a:rPr lang="zh-TW" altLang="en-US" dirty="0"/>
              <a:t> </a:t>
            </a:r>
            <a:r>
              <a:rPr lang="en-US" altLang="zh-TW" dirty="0"/>
              <a:t>(1)</a:t>
            </a:r>
          </a:p>
          <a:p>
            <a:pPr marL="0" lvl="0" indent="0" algn="l" rtl="0">
              <a:spcBef>
                <a:spcPts val="0"/>
              </a:spcBef>
              <a:spcAft>
                <a:spcPts val="0"/>
              </a:spcAft>
              <a:buNone/>
            </a:pPr>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4"/>
        <p:cNvGrpSpPr/>
        <p:nvPr/>
      </p:nvGrpSpPr>
      <p:grpSpPr>
        <a:xfrm>
          <a:off x="0" y="0"/>
          <a:ext cx="0" cy="0"/>
          <a:chOff x="0" y="0"/>
          <a:chExt cx="0" cy="0"/>
        </a:xfrm>
      </p:grpSpPr>
      <p:sp>
        <p:nvSpPr>
          <p:cNvPr id="715" name="Google Shape;715;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16" name="Google Shape;716;p18: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r>
              <a:rPr lang="zh-TW" dirty="0"/>
              <a:t>Ｆｉntech P177-184</a:t>
            </a:r>
            <a:endParaRPr dirty="0"/>
          </a:p>
          <a:p>
            <a:pPr marL="0" lvl="0" indent="0" algn="l" rtl="0">
              <a:spcBef>
                <a:spcPts val="0"/>
              </a:spcBef>
              <a:spcAft>
                <a:spcPts val="0"/>
              </a:spcAft>
              <a:buNone/>
            </a:pPr>
            <a:r>
              <a:rPr lang="zh-TW" dirty="0"/>
              <a:t>http://www.ppdai.com/help/howworks</a:t>
            </a:r>
            <a:endParaRPr dirty="0"/>
          </a:p>
          <a:p>
            <a:pPr marL="0" lvl="0" indent="0" algn="l" rtl="0">
              <a:spcBef>
                <a:spcPts val="0"/>
              </a:spcBef>
              <a:spcAft>
                <a:spcPts val="0"/>
              </a:spcAft>
              <a:buNone/>
            </a:pPr>
            <a:endParaRPr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zh-TW" dirty="0"/>
              <a:t>2023 微調</a:t>
            </a:r>
            <a:r>
              <a:rPr lang="zh-TW" altLang="en-US" dirty="0"/>
              <a:t>排版、文字</a:t>
            </a:r>
            <a:endParaRPr lang="en-US" altLang="zh-TW"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zh-TW" altLang="en-US" dirty="0"/>
              <a:t>書：</a:t>
            </a:r>
            <a:r>
              <a:rPr lang="en-US" altLang="zh-TW" dirty="0"/>
              <a:t>7.4.2</a:t>
            </a:r>
            <a:r>
              <a:rPr lang="zh-TW" altLang="en-US" dirty="0"/>
              <a:t> </a:t>
            </a:r>
            <a:r>
              <a:rPr lang="en-US" altLang="zh-TW" dirty="0"/>
              <a:t>(2)</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9"/>
        <p:cNvGrpSpPr/>
        <p:nvPr/>
      </p:nvGrpSpPr>
      <p:grpSpPr>
        <a:xfrm>
          <a:off x="0" y="0"/>
          <a:ext cx="0" cy="0"/>
          <a:chOff x="0" y="0"/>
          <a:chExt cx="0" cy="0"/>
        </a:xfrm>
      </p:grpSpPr>
      <p:sp>
        <p:nvSpPr>
          <p:cNvPr id="740" name="Google Shape;740;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1" name="Google Shape;741;p19: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r>
              <a:rPr lang="zh-TW" dirty="0"/>
              <a:t>Ｆｉntech P177-184</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zh-TW" dirty="0"/>
              <a:t>2023 修改文字內容、加上平台自身擔保模式</a:t>
            </a:r>
            <a:endParaRPr lang="en-US" altLang="zh-TW" dirty="0"/>
          </a:p>
          <a:p>
            <a:pPr marL="0" lvl="0" indent="0" algn="l" rtl="0">
              <a:spcBef>
                <a:spcPts val="0"/>
              </a:spcBef>
              <a:spcAft>
                <a:spcPts val="0"/>
              </a:spcAft>
              <a:buNone/>
            </a:pPr>
            <a:r>
              <a:rPr lang="zh-TW" altLang="en-US" dirty="0"/>
              <a:t>書：</a:t>
            </a:r>
            <a:r>
              <a:rPr lang="en-US" altLang="zh-TW" dirty="0"/>
              <a:t>7.4.3 </a:t>
            </a:r>
            <a:r>
              <a:rPr lang="zh-TW" altLang="en-US" dirty="0"/>
              <a:t>依擔保機制不同</a:t>
            </a:r>
            <a:endParaRPr lang="en-US" dirty="0"/>
          </a:p>
        </p:txBody>
      </p:sp>
    </p:spTree>
    <p:extLst>
      <p:ext uri="{BB962C8B-B14F-4D97-AF65-F5344CB8AC3E}">
        <p14:creationId xmlns:p14="http://schemas.microsoft.com/office/powerpoint/2010/main" val="15640766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2: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 name="Google Shape;101;p2: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02" name="Google Shape;102;p2: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9"/>
        <p:cNvGrpSpPr/>
        <p:nvPr/>
      </p:nvGrpSpPr>
      <p:grpSpPr>
        <a:xfrm>
          <a:off x="0" y="0"/>
          <a:ext cx="0" cy="0"/>
          <a:chOff x="0" y="0"/>
          <a:chExt cx="0" cy="0"/>
        </a:xfrm>
      </p:grpSpPr>
      <p:sp>
        <p:nvSpPr>
          <p:cNvPr id="740" name="Google Shape;740;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1" name="Google Shape;741;p19: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r>
              <a:rPr lang="zh-TW" dirty="0"/>
              <a:t>Ｆｉntech P177-184</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zh-TW" dirty="0"/>
              <a:t>2023 修改文字內容、加上平台自身擔保模式</a:t>
            </a:r>
            <a:endParaRPr lang="en-US" altLang="zh-TW" dirty="0"/>
          </a:p>
          <a:p>
            <a:pPr marL="0" lvl="0" indent="0" algn="l" rtl="0">
              <a:spcBef>
                <a:spcPts val="0"/>
              </a:spcBef>
              <a:spcAft>
                <a:spcPts val="0"/>
              </a:spcAft>
              <a:buNone/>
            </a:pPr>
            <a:r>
              <a:rPr lang="zh-TW" altLang="en-US" dirty="0"/>
              <a:t>書：</a:t>
            </a:r>
            <a:r>
              <a:rPr lang="en-US" altLang="zh-TW" dirty="0"/>
              <a:t>7.4.3 </a:t>
            </a:r>
            <a:r>
              <a:rPr lang="zh-TW" altLang="en-US" dirty="0"/>
              <a:t>依擔保機制不同</a:t>
            </a:r>
            <a:endParaRPr lang="en-US" dirty="0"/>
          </a:p>
        </p:txBody>
      </p:sp>
    </p:spTree>
    <p:extLst>
      <p:ext uri="{BB962C8B-B14F-4D97-AF65-F5344CB8AC3E}">
        <p14:creationId xmlns:p14="http://schemas.microsoft.com/office/powerpoint/2010/main" val="2402001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9"/>
        <p:cNvGrpSpPr/>
        <p:nvPr/>
      </p:nvGrpSpPr>
      <p:grpSpPr>
        <a:xfrm>
          <a:off x="0" y="0"/>
          <a:ext cx="0" cy="0"/>
          <a:chOff x="0" y="0"/>
          <a:chExt cx="0" cy="0"/>
        </a:xfrm>
      </p:grpSpPr>
      <p:sp>
        <p:nvSpPr>
          <p:cNvPr id="740" name="Google Shape;740;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1" name="Google Shape;741;p19: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r>
              <a:rPr lang="zh-TW" dirty="0"/>
              <a:t>Ｆｉntech P177-184</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zh-TW" dirty="0"/>
              <a:t>2023 修改文字內容、加上平台自身擔保模式</a:t>
            </a:r>
            <a:endParaRPr lang="en-US" altLang="zh-TW" dirty="0"/>
          </a:p>
          <a:p>
            <a:pPr marL="0" lvl="0" indent="0" algn="l" rtl="0">
              <a:spcBef>
                <a:spcPts val="0"/>
              </a:spcBef>
              <a:spcAft>
                <a:spcPts val="0"/>
              </a:spcAft>
              <a:buNone/>
            </a:pPr>
            <a:r>
              <a:rPr lang="zh-TW" altLang="en-US" dirty="0"/>
              <a:t>書：</a:t>
            </a:r>
            <a:r>
              <a:rPr lang="en-US" altLang="zh-TW" dirty="0"/>
              <a:t>7.4.3 </a:t>
            </a:r>
            <a:r>
              <a:rPr lang="zh-TW" altLang="en-US" dirty="0"/>
              <a:t>依擔保機制不同</a:t>
            </a:r>
            <a:endParaRPr lang="en-US" dirty="0"/>
          </a:p>
        </p:txBody>
      </p:sp>
    </p:spTree>
    <p:extLst>
      <p:ext uri="{BB962C8B-B14F-4D97-AF65-F5344CB8AC3E}">
        <p14:creationId xmlns:p14="http://schemas.microsoft.com/office/powerpoint/2010/main" val="32511157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8"/>
        <p:cNvGrpSpPr/>
        <p:nvPr/>
      </p:nvGrpSpPr>
      <p:grpSpPr>
        <a:xfrm>
          <a:off x="0" y="0"/>
          <a:ext cx="0" cy="0"/>
          <a:chOff x="0" y="0"/>
          <a:chExt cx="0" cy="0"/>
        </a:xfrm>
      </p:grpSpPr>
      <p:sp>
        <p:nvSpPr>
          <p:cNvPr id="759" name="Google Shape;759;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60" name="Google Shape;760;p20: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r>
              <a:rPr lang="zh-TW" dirty="0"/>
              <a:t>Ｆｉntech P177-184</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zh-TW" dirty="0"/>
              <a:t>2023微調圖片</a:t>
            </a:r>
            <a:r>
              <a:rPr lang="zh-TW" dirty="0">
                <a:latin typeface="Lato"/>
                <a:ea typeface="Lato"/>
                <a:cs typeface="Lato"/>
                <a:sym typeface="Lato"/>
              </a:rPr>
              <a:t>（資產）</a:t>
            </a:r>
            <a:endParaRPr lang="en-US" altLang="zh-TW" dirty="0">
              <a:latin typeface="Lato"/>
              <a:ea typeface="Lato"/>
              <a:cs typeface="Lato"/>
              <a:sym typeface="Lato"/>
            </a:endParaRPr>
          </a:p>
          <a:p>
            <a:pPr marL="0" lvl="0" indent="0" algn="l" rtl="0">
              <a:spcBef>
                <a:spcPts val="0"/>
              </a:spcBef>
              <a:spcAft>
                <a:spcPts val="0"/>
              </a:spcAft>
              <a:buNone/>
            </a:pPr>
            <a:r>
              <a:rPr lang="zh-TW" altLang="en-US" dirty="0">
                <a:latin typeface="Lato"/>
                <a:sym typeface="Lato"/>
              </a:rPr>
              <a:t>書：</a:t>
            </a:r>
            <a:r>
              <a:rPr lang="en-US" altLang="zh-TW" dirty="0"/>
              <a:t>7.4.4 </a:t>
            </a:r>
            <a:r>
              <a:rPr lang="zh-TW" altLang="en-US" dirty="0"/>
              <a:t>其他</a:t>
            </a:r>
            <a:endParaRPr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8"/>
        <p:cNvGrpSpPr/>
        <p:nvPr/>
      </p:nvGrpSpPr>
      <p:grpSpPr>
        <a:xfrm>
          <a:off x="0" y="0"/>
          <a:ext cx="0" cy="0"/>
          <a:chOff x="0" y="0"/>
          <a:chExt cx="0" cy="0"/>
        </a:xfrm>
      </p:grpSpPr>
      <p:sp>
        <p:nvSpPr>
          <p:cNvPr id="779" name="Google Shape;779;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80" name="Google Shape;780;p21: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r>
              <a:rPr lang="zh-TW" dirty="0"/>
              <a:t>Ｆｉntech P177-184</a:t>
            </a:r>
            <a:endParaRPr dirty="0"/>
          </a:p>
          <a:p>
            <a:pPr marL="0" lvl="0" indent="0" algn="l" rtl="0">
              <a:spcBef>
                <a:spcPts val="0"/>
              </a:spcBef>
              <a:spcAft>
                <a:spcPts val="0"/>
              </a:spcAft>
              <a:buNone/>
            </a:pPr>
            <a:endParaRPr lang="en-US" altLang="zh-TW"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zh-TW" altLang="en-US" dirty="0">
                <a:latin typeface="Lato"/>
                <a:sym typeface="Lato"/>
              </a:rPr>
              <a:t>書：</a:t>
            </a:r>
            <a:r>
              <a:rPr lang="en-US" altLang="zh-TW" dirty="0"/>
              <a:t>7.4.4 </a:t>
            </a:r>
            <a:r>
              <a:rPr lang="zh-TW" altLang="en-US" dirty="0"/>
              <a:t>其他</a:t>
            </a:r>
          </a:p>
          <a:p>
            <a:pPr marL="0" lvl="0" indent="0" algn="l" rtl="0">
              <a:spcBef>
                <a:spcPts val="0"/>
              </a:spcBef>
              <a:spcAft>
                <a:spcPts val="0"/>
              </a:spcAft>
              <a:buNone/>
            </a:pPr>
            <a:endParaRPr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7"/>
        <p:cNvGrpSpPr/>
        <p:nvPr/>
      </p:nvGrpSpPr>
      <p:grpSpPr>
        <a:xfrm>
          <a:off x="0" y="0"/>
          <a:ext cx="0" cy="0"/>
          <a:chOff x="0" y="0"/>
          <a:chExt cx="0" cy="0"/>
        </a:xfrm>
      </p:grpSpPr>
      <p:sp>
        <p:nvSpPr>
          <p:cNvPr id="818" name="Google Shape;818;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19" name="Google Shape;819;p23: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zh-TW" dirty="0"/>
              <a:t>2.0, P58-60</a:t>
            </a:r>
            <a:endParaRPr dirty="0"/>
          </a:p>
          <a:p>
            <a:pPr marL="0" lvl="0" indent="0" algn="l" rtl="0">
              <a:spcBef>
                <a:spcPts val="0"/>
              </a:spcBef>
              <a:spcAft>
                <a:spcPts val="0"/>
              </a:spcAft>
              <a:buNone/>
            </a:pPr>
            <a:endParaRPr lang="en-US" altLang="zh-TW" dirty="0"/>
          </a:p>
          <a:p>
            <a:pPr marL="0" lvl="0" indent="0" algn="l" rtl="0">
              <a:spcBef>
                <a:spcPts val="0"/>
              </a:spcBef>
              <a:spcAft>
                <a:spcPts val="0"/>
              </a:spcAft>
              <a:buNone/>
            </a:pPr>
            <a:r>
              <a:rPr lang="zh-TW" altLang="en-US" dirty="0"/>
              <a:t>書：</a:t>
            </a:r>
            <a:r>
              <a:rPr lang="en-US" altLang="zh-TW" dirty="0"/>
              <a:t>7.6.1 </a:t>
            </a:r>
            <a:r>
              <a:rPr lang="zh-TW" altLang="en-US" dirty="0"/>
              <a:t>英國：</a:t>
            </a:r>
            <a:r>
              <a:rPr lang="en-US" altLang="zh-TW" dirty="0"/>
              <a:t>ZOPA</a:t>
            </a:r>
            <a:endParaRPr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2"/>
        <p:cNvGrpSpPr/>
        <p:nvPr/>
      </p:nvGrpSpPr>
      <p:grpSpPr>
        <a:xfrm>
          <a:off x="0" y="0"/>
          <a:ext cx="0" cy="0"/>
          <a:chOff x="0" y="0"/>
          <a:chExt cx="0" cy="0"/>
        </a:xfrm>
      </p:grpSpPr>
      <p:sp>
        <p:nvSpPr>
          <p:cNvPr id="903" name="Google Shape;903;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04" name="Google Shape;904;p24: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zh-TW" dirty="0"/>
              <a:t>2.0, P58-60</a:t>
            </a:r>
            <a:endParaRPr dirty="0"/>
          </a:p>
          <a:p>
            <a:pPr marL="0" lvl="0" indent="0" algn="l" rtl="0">
              <a:spcBef>
                <a:spcPts val="0"/>
              </a:spcBef>
              <a:spcAft>
                <a:spcPts val="0"/>
              </a:spcAft>
              <a:buNone/>
            </a:pPr>
            <a:endParaRPr lang="en-US" altLang="zh-TW"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zh-TW" altLang="en-US" dirty="0"/>
              <a:t>書：</a:t>
            </a:r>
            <a:r>
              <a:rPr lang="en-US" altLang="zh-TW" dirty="0"/>
              <a:t>7.6.1 </a:t>
            </a:r>
            <a:r>
              <a:rPr lang="zh-TW" altLang="en-US" dirty="0"/>
              <a:t>英國：</a:t>
            </a:r>
            <a:r>
              <a:rPr lang="en-US" altLang="zh-TW" dirty="0"/>
              <a:t>ZOPA</a:t>
            </a:r>
          </a:p>
          <a:p>
            <a:pPr marL="0" lvl="0" indent="0" algn="l" rtl="0">
              <a:spcBef>
                <a:spcPts val="0"/>
              </a:spcBef>
              <a:spcAft>
                <a:spcPts val="0"/>
              </a:spcAft>
              <a:buNone/>
            </a:pPr>
            <a:endParaRPr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2"/>
        <p:cNvGrpSpPr/>
        <p:nvPr/>
      </p:nvGrpSpPr>
      <p:grpSpPr>
        <a:xfrm>
          <a:off x="0" y="0"/>
          <a:ext cx="0" cy="0"/>
          <a:chOff x="0" y="0"/>
          <a:chExt cx="0" cy="0"/>
        </a:xfrm>
      </p:grpSpPr>
      <p:sp>
        <p:nvSpPr>
          <p:cNvPr id="923" name="Google Shape;923;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24" name="Google Shape;924;p25: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zh-TW"/>
              <a:t>2.0, P58-60</a:t>
            </a:r>
            <a:endParaRPr/>
          </a:p>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2"/>
        <p:cNvGrpSpPr/>
        <p:nvPr/>
      </p:nvGrpSpPr>
      <p:grpSpPr>
        <a:xfrm>
          <a:off x="0" y="0"/>
          <a:ext cx="0" cy="0"/>
          <a:chOff x="0" y="0"/>
          <a:chExt cx="0" cy="0"/>
        </a:xfrm>
      </p:grpSpPr>
      <p:sp>
        <p:nvSpPr>
          <p:cNvPr id="943" name="Google Shape;943;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44" name="Google Shape;944;p26: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zh-TW"/>
              <a:t>2.0, P58-60</a:t>
            </a:r>
            <a:endParaRPr/>
          </a:p>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6"/>
        <p:cNvGrpSpPr/>
        <p:nvPr/>
      </p:nvGrpSpPr>
      <p:grpSpPr>
        <a:xfrm>
          <a:off x="0" y="0"/>
          <a:ext cx="0" cy="0"/>
          <a:chOff x="0" y="0"/>
          <a:chExt cx="0" cy="0"/>
        </a:xfrm>
      </p:grpSpPr>
      <p:sp>
        <p:nvSpPr>
          <p:cNvPr id="997" name="Google Shape;997;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98" name="Google Shape;998;p27: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zh-TW"/>
              <a:t>２．０　Ｐ７２</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6"/>
        <p:cNvGrpSpPr/>
        <p:nvPr/>
      </p:nvGrpSpPr>
      <p:grpSpPr>
        <a:xfrm>
          <a:off x="0" y="0"/>
          <a:ext cx="0" cy="0"/>
          <a:chOff x="0" y="0"/>
          <a:chExt cx="0" cy="0"/>
        </a:xfrm>
      </p:grpSpPr>
      <p:sp>
        <p:nvSpPr>
          <p:cNvPr id="1017" name="Google Shape;1017;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8" name="Google Shape;1018;p28: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zh-TW" dirty="0"/>
              <a:t>２．０　Ｐ７２</a:t>
            </a:r>
            <a:endParaRPr lang="en-US" altLang="zh-TW" dirty="0"/>
          </a:p>
          <a:p>
            <a:pPr marL="0" marR="0" lvl="0" indent="0" algn="l" rtl="0">
              <a:lnSpc>
                <a:spcPct val="100000"/>
              </a:lnSpc>
              <a:spcBef>
                <a:spcPts val="0"/>
              </a:spcBef>
              <a:spcAft>
                <a:spcPts val="0"/>
              </a:spcAft>
              <a:buClr>
                <a:schemeClr val="dk1"/>
              </a:buClr>
              <a:buSzPts val="1200"/>
              <a:buFont typeface="Calibri"/>
              <a:buNone/>
            </a:pPr>
            <a:endParaRPr lang="en-US" altLang="zh-TW" dirty="0"/>
          </a:p>
          <a:p>
            <a:pPr marL="0" marR="0" lvl="0" indent="0" algn="l" rtl="0">
              <a:lnSpc>
                <a:spcPct val="100000"/>
              </a:lnSpc>
              <a:spcBef>
                <a:spcPts val="0"/>
              </a:spcBef>
              <a:spcAft>
                <a:spcPts val="0"/>
              </a:spcAft>
              <a:buClr>
                <a:schemeClr val="dk1"/>
              </a:buClr>
              <a:buSzPts val="1200"/>
              <a:buFont typeface="Calibri"/>
              <a:buNone/>
            </a:pPr>
            <a:r>
              <a:rPr lang="zh-TW" altLang="en-US" dirty="0"/>
              <a:t>書：</a:t>
            </a:r>
            <a:r>
              <a:rPr lang="en-US" altLang="zh-TW" dirty="0"/>
              <a:t>7.6.3 </a:t>
            </a:r>
            <a:r>
              <a:rPr lang="zh-TW" altLang="en-US" dirty="0"/>
              <a:t>臺灣：</a:t>
            </a:r>
            <a:r>
              <a:rPr lang="en-US" altLang="zh-TW" dirty="0" err="1"/>
              <a:t>LnB</a:t>
            </a: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3: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0" name="Google Shape;110;p3: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r>
              <a:rPr lang="zh-TW" dirty="0"/>
              <a:t>2023 調整排版</a:t>
            </a:r>
            <a:endParaRPr dirty="0"/>
          </a:p>
          <a:p>
            <a:pPr marL="0" lvl="0" indent="0" algn="l" rtl="0">
              <a:spcBef>
                <a:spcPts val="0"/>
              </a:spcBef>
              <a:spcAft>
                <a:spcPts val="0"/>
              </a:spcAft>
              <a:buNone/>
            </a:pPr>
            <a:r>
              <a:rPr lang="zh-TW" altLang="en-US" dirty="0"/>
              <a:t>舊</a:t>
            </a:r>
            <a:r>
              <a:rPr lang="zh-TW" dirty="0"/>
              <a:t>影片不能放</a:t>
            </a:r>
            <a:r>
              <a:rPr lang="zh-TW" altLang="en-US" dirty="0"/>
              <a:t> </a:t>
            </a:r>
            <a:r>
              <a:rPr lang="en-US" altLang="zh-TW" dirty="0"/>
              <a:t>-&gt; </a:t>
            </a:r>
            <a:r>
              <a:rPr lang="zh-TW" altLang="en-US" dirty="0"/>
              <a:t>換新影片</a:t>
            </a:r>
            <a:endParaRPr lang="en-US" altLang="zh-TW" dirty="0"/>
          </a:p>
          <a:p>
            <a:pPr marL="0" lvl="0" indent="0" algn="l" rtl="0">
              <a:spcBef>
                <a:spcPts val="0"/>
              </a:spcBef>
              <a:spcAft>
                <a:spcPts val="0"/>
              </a:spcAft>
              <a:buNone/>
            </a:pPr>
            <a:r>
              <a:rPr lang="zh-TW" altLang="en-US" dirty="0"/>
              <a:t>加上新圖片</a:t>
            </a:r>
            <a:endParaRPr lang="en-US" altLang="zh-TW" dirty="0"/>
          </a:p>
          <a:p>
            <a:pPr marL="0" lvl="0" indent="0" algn="l" rtl="0">
              <a:spcBef>
                <a:spcPts val="0"/>
              </a:spcBef>
              <a:spcAft>
                <a:spcPts val="0"/>
              </a:spcAft>
              <a:buNone/>
            </a:pPr>
            <a:endParaRPr lang="en-US" altLang="zh-TW" dirty="0"/>
          </a:p>
          <a:p>
            <a:pPr marL="0" lvl="0" indent="0" algn="l" rtl="0">
              <a:spcBef>
                <a:spcPts val="0"/>
              </a:spcBef>
              <a:spcAft>
                <a:spcPts val="0"/>
              </a:spcAft>
              <a:buNone/>
            </a:pPr>
            <a:r>
              <a:rPr lang="en-US" dirty="0"/>
              <a:t>https://youtu.be/OspBqJjyG_4</a:t>
            </a:r>
            <a:r>
              <a:rPr lang="zh-TW" altLang="en-US" dirty="0"/>
              <a:t> </a:t>
            </a:r>
            <a:r>
              <a:rPr lang="en-US" altLang="zh-TW" dirty="0"/>
              <a:t>(</a:t>
            </a:r>
            <a:r>
              <a:rPr lang="zh-TW" altLang="en-US" dirty="0"/>
              <a:t>中文影片</a:t>
            </a:r>
            <a:r>
              <a:rPr lang="en-US" altLang="zh-TW" dirty="0"/>
              <a:t>)</a:t>
            </a:r>
          </a:p>
          <a:p>
            <a:pPr marL="0" lvl="0" indent="0" algn="l" rtl="0">
              <a:spcBef>
                <a:spcPts val="0"/>
              </a:spcBef>
              <a:spcAft>
                <a:spcPts val="0"/>
              </a:spcAft>
              <a:buNone/>
            </a:pPr>
            <a:r>
              <a:rPr lang="en-US" dirty="0"/>
              <a:t>https://youtu.be/sOkCzZq1pro</a:t>
            </a:r>
            <a:endParaRPr dirty="0"/>
          </a:p>
        </p:txBody>
      </p:sp>
      <p:sp>
        <p:nvSpPr>
          <p:cNvPr id="111" name="Google Shape;111;p3: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3</a:t>
            </a:fld>
            <a:endParaRPr/>
          </a:p>
        </p:txBody>
      </p:sp>
    </p:spTree>
    <p:extLst>
      <p:ext uri="{BB962C8B-B14F-4D97-AF65-F5344CB8AC3E}">
        <p14:creationId xmlns:p14="http://schemas.microsoft.com/office/powerpoint/2010/main" val="338933985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8"/>
        <p:cNvGrpSpPr/>
        <p:nvPr/>
      </p:nvGrpSpPr>
      <p:grpSpPr>
        <a:xfrm>
          <a:off x="0" y="0"/>
          <a:ext cx="0" cy="0"/>
          <a:chOff x="0" y="0"/>
          <a:chExt cx="0" cy="0"/>
        </a:xfrm>
      </p:grpSpPr>
      <p:sp>
        <p:nvSpPr>
          <p:cNvPr id="1039" name="Google Shape;1039;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40" name="Google Shape;1040;p29: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zh-TW"/>
              <a:t>２．０　Ｐ７２</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9"/>
        <p:cNvGrpSpPr/>
        <p:nvPr/>
      </p:nvGrpSpPr>
      <p:grpSpPr>
        <a:xfrm>
          <a:off x="0" y="0"/>
          <a:ext cx="0" cy="0"/>
          <a:chOff x="0" y="0"/>
          <a:chExt cx="0" cy="0"/>
        </a:xfrm>
      </p:grpSpPr>
      <p:sp>
        <p:nvSpPr>
          <p:cNvPr id="1060" name="Google Shape;1060;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61" name="Google Shape;1061;p30: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zh-TW"/>
              <a:t>資料來源：完全圖解７天讀懂互聯網金融　Ｐ９０</a:t>
            </a:r>
            <a:endParaRPr/>
          </a:p>
          <a:p>
            <a:pPr marL="0" marR="0" lvl="0" indent="0" algn="l" rtl="0">
              <a:lnSpc>
                <a:spcPct val="100000"/>
              </a:lnSpc>
              <a:spcBef>
                <a:spcPts val="0"/>
              </a:spcBef>
              <a:spcAft>
                <a:spcPts val="0"/>
              </a:spcAft>
              <a:buClr>
                <a:schemeClr val="dk1"/>
              </a:buClr>
              <a:buSzPts val="1200"/>
              <a:buFont typeface="Calibri"/>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9"/>
        <p:cNvGrpSpPr/>
        <p:nvPr/>
      </p:nvGrpSpPr>
      <p:grpSpPr>
        <a:xfrm>
          <a:off x="0" y="0"/>
          <a:ext cx="0" cy="0"/>
          <a:chOff x="0" y="0"/>
          <a:chExt cx="0" cy="0"/>
        </a:xfrm>
      </p:grpSpPr>
      <p:sp>
        <p:nvSpPr>
          <p:cNvPr id="1080" name="Google Shape;1080;g2293ed2cb08_0_2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1" name="Google Shape;1081;g2293ed2cb08_0_277:notes"/>
          <p:cNvSpPr txBox="1">
            <a:spLocks noGrp="1"/>
          </p:cNvSpPr>
          <p:nvPr>
            <p:ph type="body" idx="1"/>
          </p:nvPr>
        </p:nvSpPr>
        <p:spPr>
          <a:xfrm>
            <a:off x="1023462" y="3416538"/>
            <a:ext cx="8187600" cy="2795400"/>
          </a:xfrm>
          <a:prstGeom prst="rect">
            <a:avLst/>
          </a:prstGeom>
          <a:noFill/>
          <a:ln>
            <a:noFill/>
          </a:ln>
        </p:spPr>
        <p:txBody>
          <a:bodyPr spcFirstLastPara="1" wrap="square" lIns="99025" tIns="49500" rIns="99025" bIns="495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zh-TW" dirty="0"/>
              <a:t>2023新增之投影片</a:t>
            </a:r>
            <a:endParaRPr lang="en-US" altLang="zh-TW" dirty="0"/>
          </a:p>
          <a:p>
            <a:pPr marL="0" marR="0" lvl="0" indent="0" algn="l" rtl="0">
              <a:lnSpc>
                <a:spcPct val="100000"/>
              </a:lnSpc>
              <a:spcBef>
                <a:spcPts val="0"/>
              </a:spcBef>
              <a:spcAft>
                <a:spcPts val="0"/>
              </a:spcAft>
              <a:buClr>
                <a:schemeClr val="dk1"/>
              </a:buClr>
              <a:buSzPts val="1200"/>
              <a:buFont typeface="Calibri"/>
              <a:buNone/>
            </a:pPr>
            <a:endParaRPr lang="en-US" altLang="zh-TW" dirty="0"/>
          </a:p>
          <a:p>
            <a:pPr marL="0" marR="0" lvl="0" indent="0" algn="l" rtl="0">
              <a:lnSpc>
                <a:spcPct val="100000"/>
              </a:lnSpc>
              <a:spcBef>
                <a:spcPts val="0"/>
              </a:spcBef>
              <a:spcAft>
                <a:spcPts val="0"/>
              </a:spcAft>
              <a:buClr>
                <a:schemeClr val="dk1"/>
              </a:buClr>
              <a:buSzPts val="1200"/>
              <a:buFont typeface="Calibri"/>
              <a:buNone/>
            </a:pPr>
            <a:r>
              <a:rPr lang="en-US" altLang="zh-TW" dirty="0"/>
              <a:t>7.6.2 </a:t>
            </a:r>
            <a:r>
              <a:rPr lang="zh-TW" altLang="en-US" dirty="0"/>
              <a:t>中國</a:t>
            </a:r>
            <a:endParaRPr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9"/>
        <p:cNvGrpSpPr/>
        <p:nvPr/>
      </p:nvGrpSpPr>
      <p:grpSpPr>
        <a:xfrm>
          <a:off x="0" y="0"/>
          <a:ext cx="0" cy="0"/>
          <a:chOff x="0" y="0"/>
          <a:chExt cx="0" cy="0"/>
        </a:xfrm>
      </p:grpSpPr>
      <p:sp>
        <p:nvSpPr>
          <p:cNvPr id="1100" name="Google Shape;1100;g2293ed2cb08_0_3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01" name="Google Shape;1101;g2293ed2cb08_0_342:notes"/>
          <p:cNvSpPr txBox="1">
            <a:spLocks noGrp="1"/>
          </p:cNvSpPr>
          <p:nvPr>
            <p:ph type="body" idx="1"/>
          </p:nvPr>
        </p:nvSpPr>
        <p:spPr>
          <a:xfrm>
            <a:off x="1023462" y="3416538"/>
            <a:ext cx="8187600" cy="2795400"/>
          </a:xfrm>
          <a:prstGeom prst="rect">
            <a:avLst/>
          </a:prstGeom>
          <a:noFill/>
          <a:ln>
            <a:noFill/>
          </a:ln>
        </p:spPr>
        <p:txBody>
          <a:bodyPr spcFirstLastPara="1" wrap="square" lIns="99025" tIns="49500" rIns="99025" bIns="495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zh-TW" dirty="0"/>
              <a:t>2023新增之投影片</a:t>
            </a:r>
            <a:endParaRPr lang="en-US" altLang="zh-TW" dirty="0"/>
          </a:p>
          <a:p>
            <a:pPr marL="0" marR="0" lvl="0" indent="0" algn="l" rtl="0">
              <a:lnSpc>
                <a:spcPct val="100000"/>
              </a:lnSpc>
              <a:spcBef>
                <a:spcPts val="0"/>
              </a:spcBef>
              <a:spcAft>
                <a:spcPts val="0"/>
              </a:spcAft>
              <a:buClr>
                <a:schemeClr val="dk1"/>
              </a:buClr>
              <a:buSzPts val="1200"/>
              <a:buFont typeface="Calibri"/>
              <a:buNone/>
            </a:pPr>
            <a:endParaRPr lang="en-US" altLang="zh-TW" dirty="0"/>
          </a:p>
          <a:p>
            <a:pPr marL="0" marR="0" lvl="0" indent="0" algn="l" rtl="0">
              <a:lnSpc>
                <a:spcPct val="100000"/>
              </a:lnSpc>
              <a:spcBef>
                <a:spcPts val="0"/>
              </a:spcBef>
              <a:spcAft>
                <a:spcPts val="0"/>
              </a:spcAft>
              <a:buClr>
                <a:schemeClr val="dk1"/>
              </a:buClr>
              <a:buSzPts val="1200"/>
              <a:buFont typeface="Calibri"/>
              <a:buNone/>
            </a:pPr>
            <a:r>
              <a:rPr lang="en-US" altLang="zh-TW" dirty="0"/>
              <a:t>7.6.2 </a:t>
            </a:r>
            <a:r>
              <a:rPr lang="zh-TW" altLang="en-US" dirty="0"/>
              <a:t>中國</a:t>
            </a:r>
            <a:endParaRPr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8"/>
        <p:cNvGrpSpPr/>
        <p:nvPr/>
      </p:nvGrpSpPr>
      <p:grpSpPr>
        <a:xfrm>
          <a:off x="0" y="0"/>
          <a:ext cx="0" cy="0"/>
          <a:chOff x="0" y="0"/>
          <a:chExt cx="0" cy="0"/>
        </a:xfrm>
      </p:grpSpPr>
      <p:sp>
        <p:nvSpPr>
          <p:cNvPr id="1119" name="Google Shape;1119;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20" name="Google Shape;1120;p31: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zh-TW"/>
              <a:t>資料來源：完全圖解７天讀懂互聯網金融　Ｐ９０</a:t>
            </a:r>
            <a:endParaRPr/>
          </a:p>
          <a:p>
            <a:pPr marL="0" marR="0" lvl="0" indent="0" algn="l" rtl="0">
              <a:lnSpc>
                <a:spcPct val="100000"/>
              </a:lnSpc>
              <a:spcBef>
                <a:spcPts val="0"/>
              </a:spcBef>
              <a:spcAft>
                <a:spcPts val="0"/>
              </a:spcAft>
              <a:buClr>
                <a:schemeClr val="dk1"/>
              </a:buClr>
              <a:buSzPts val="1200"/>
              <a:buFont typeface="Calibri"/>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7"/>
        <p:cNvGrpSpPr/>
        <p:nvPr/>
      </p:nvGrpSpPr>
      <p:grpSpPr>
        <a:xfrm>
          <a:off x="0" y="0"/>
          <a:ext cx="0" cy="0"/>
          <a:chOff x="0" y="0"/>
          <a:chExt cx="0" cy="0"/>
        </a:xfrm>
      </p:grpSpPr>
      <p:sp>
        <p:nvSpPr>
          <p:cNvPr id="1138" name="Google Shape;1138;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39" name="Google Shape;1139;p32: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zh-TW"/>
              <a:t>資料來源：完全圖解７天讀懂互聯網金融　Ｐ９０</a:t>
            </a:r>
            <a:endParaRPr/>
          </a:p>
          <a:p>
            <a:pPr marL="0" marR="0" lvl="0" indent="0" algn="l" rtl="0">
              <a:lnSpc>
                <a:spcPct val="100000"/>
              </a:lnSpc>
              <a:spcBef>
                <a:spcPts val="0"/>
              </a:spcBef>
              <a:spcAft>
                <a:spcPts val="0"/>
              </a:spcAft>
              <a:buClr>
                <a:schemeClr val="dk1"/>
              </a:buClr>
              <a:buSzPts val="1200"/>
              <a:buFont typeface="Calibri"/>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6"/>
        <p:cNvGrpSpPr/>
        <p:nvPr/>
      </p:nvGrpSpPr>
      <p:grpSpPr>
        <a:xfrm>
          <a:off x="0" y="0"/>
          <a:ext cx="0" cy="0"/>
          <a:chOff x="0" y="0"/>
          <a:chExt cx="0" cy="0"/>
        </a:xfrm>
      </p:grpSpPr>
      <p:sp>
        <p:nvSpPr>
          <p:cNvPr id="1157" name="Google Shape;1157;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58" name="Google Shape;1158;p33: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zh-TW"/>
              <a:t>資料來源：完全圖解７天讀懂互聯網金融　Ｐ９１</a:t>
            </a:r>
            <a:endParaRPr/>
          </a:p>
          <a:p>
            <a:pPr marL="0" marR="0" lvl="0" indent="0" algn="l" rtl="0">
              <a:lnSpc>
                <a:spcPct val="100000"/>
              </a:lnSpc>
              <a:spcBef>
                <a:spcPts val="0"/>
              </a:spcBef>
              <a:spcAft>
                <a:spcPts val="0"/>
              </a:spcAft>
              <a:buClr>
                <a:schemeClr val="dk1"/>
              </a:buClr>
              <a:buSzPts val="1200"/>
              <a:buFont typeface="Calibri"/>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5"/>
        <p:cNvGrpSpPr/>
        <p:nvPr/>
      </p:nvGrpSpPr>
      <p:grpSpPr>
        <a:xfrm>
          <a:off x="0" y="0"/>
          <a:ext cx="0" cy="0"/>
          <a:chOff x="0" y="0"/>
          <a:chExt cx="0" cy="0"/>
        </a:xfrm>
      </p:grpSpPr>
      <p:sp>
        <p:nvSpPr>
          <p:cNvPr id="1176" name="Google Shape;1176;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77" name="Google Shape;1177;p34: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zh-TW"/>
              <a:t>資料來源：完全圖解７天讀懂互聯網金融　Ｐ９１</a:t>
            </a:r>
            <a:endParaRPr/>
          </a:p>
          <a:p>
            <a:pPr marL="0" marR="0" lvl="0" indent="0" algn="l" rtl="0">
              <a:lnSpc>
                <a:spcPct val="100000"/>
              </a:lnSpc>
              <a:spcBef>
                <a:spcPts val="0"/>
              </a:spcBef>
              <a:spcAft>
                <a:spcPts val="0"/>
              </a:spcAft>
              <a:buClr>
                <a:schemeClr val="dk1"/>
              </a:buClr>
              <a:buSzPts val="1200"/>
              <a:buFont typeface="Calibri"/>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4"/>
        <p:cNvGrpSpPr/>
        <p:nvPr/>
      </p:nvGrpSpPr>
      <p:grpSpPr>
        <a:xfrm>
          <a:off x="0" y="0"/>
          <a:ext cx="0" cy="0"/>
          <a:chOff x="0" y="0"/>
          <a:chExt cx="0" cy="0"/>
        </a:xfrm>
      </p:grpSpPr>
      <p:sp>
        <p:nvSpPr>
          <p:cNvPr id="1195" name="Google Shape;1195;p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96" name="Google Shape;1196;p35: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zh-TW"/>
              <a:t>資料來源：完全圖解７天讀懂互聯網金融　Ｐ９３</a:t>
            </a:r>
            <a:endParaRPr/>
          </a:p>
          <a:p>
            <a:pPr marL="0" marR="0" lvl="0" indent="0" algn="l" rtl="0">
              <a:lnSpc>
                <a:spcPct val="100000"/>
              </a:lnSpc>
              <a:spcBef>
                <a:spcPts val="0"/>
              </a:spcBef>
              <a:spcAft>
                <a:spcPts val="0"/>
              </a:spcAft>
              <a:buClr>
                <a:schemeClr val="dk1"/>
              </a:buClr>
              <a:buSzPts val="1200"/>
              <a:buFont typeface="Calibri"/>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3"/>
        <p:cNvGrpSpPr/>
        <p:nvPr/>
      </p:nvGrpSpPr>
      <p:grpSpPr>
        <a:xfrm>
          <a:off x="0" y="0"/>
          <a:ext cx="0" cy="0"/>
          <a:chOff x="0" y="0"/>
          <a:chExt cx="0" cy="0"/>
        </a:xfrm>
      </p:grpSpPr>
      <p:sp>
        <p:nvSpPr>
          <p:cNvPr id="1214" name="Google Shape;1214;p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15" name="Google Shape;1215;p36: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zh-TW"/>
              <a:t>資料來源：完全圖解７天讀懂互聯網金融　Ｐ９３</a:t>
            </a:r>
            <a:endParaRPr/>
          </a:p>
          <a:p>
            <a:pPr marL="0" marR="0" lvl="0" indent="0" algn="l" rtl="0">
              <a:lnSpc>
                <a:spcPct val="100000"/>
              </a:lnSpc>
              <a:spcBef>
                <a:spcPts val="0"/>
              </a:spcBef>
              <a:spcAft>
                <a:spcPts val="0"/>
              </a:spcAft>
              <a:buClr>
                <a:schemeClr val="dk1"/>
              </a:buClr>
              <a:buSzPts val="1200"/>
              <a:buFont typeface="Calibri"/>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4: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1" name="Google Shape;131;p4: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zh-TW" dirty="0"/>
              <a:t>http://moneywise.fsc.gov.tw/MainFlash/FW02/</a:t>
            </a:r>
            <a:endParaRPr dirty="0"/>
          </a:p>
          <a:p>
            <a:pPr marL="0" marR="0" lvl="0" indent="0" algn="l" rtl="0">
              <a:lnSpc>
                <a:spcPct val="100000"/>
              </a:lnSpc>
              <a:spcBef>
                <a:spcPts val="0"/>
              </a:spcBef>
              <a:spcAft>
                <a:spcPts val="0"/>
              </a:spcAft>
              <a:buClr>
                <a:schemeClr val="dk1"/>
              </a:buClr>
              <a:buSzPts val="1200"/>
              <a:buFont typeface="Calibri"/>
              <a:buNone/>
            </a:pPr>
            <a:endParaRPr dirty="0"/>
          </a:p>
          <a:p>
            <a:pPr marL="0" marR="0" lvl="0" indent="0" algn="l" rtl="0">
              <a:lnSpc>
                <a:spcPct val="100000"/>
              </a:lnSpc>
              <a:spcBef>
                <a:spcPts val="0"/>
              </a:spcBef>
              <a:spcAft>
                <a:spcPts val="0"/>
              </a:spcAft>
              <a:buClr>
                <a:srgbClr val="FF0000"/>
              </a:buClr>
              <a:buSzPts val="1200"/>
              <a:buFont typeface="Calibri"/>
              <a:buNone/>
            </a:pPr>
            <a:r>
              <a:rPr lang="zh-TW" dirty="0">
                <a:solidFill>
                  <a:srgbClr val="FF0000"/>
                </a:solidFill>
              </a:rPr>
              <a:t>2023 第二項敘述微調</a:t>
            </a:r>
            <a:endParaRPr dirty="0"/>
          </a:p>
          <a:p>
            <a:pPr marL="0" lvl="0" indent="0" algn="l" rtl="0">
              <a:spcBef>
                <a:spcPts val="0"/>
              </a:spcBef>
              <a:spcAft>
                <a:spcPts val="0"/>
              </a:spcAft>
              <a:buNone/>
            </a:pPr>
            <a:r>
              <a:rPr lang="zh-TW" altLang="en-US" dirty="0"/>
              <a:t>書：圖</a:t>
            </a:r>
            <a:r>
              <a:rPr lang="en-US" altLang="zh-TW" dirty="0"/>
              <a:t>7.2</a:t>
            </a:r>
            <a:r>
              <a:rPr lang="zh-TW" altLang="en-US" dirty="0"/>
              <a:t> </a:t>
            </a:r>
            <a:r>
              <a:rPr lang="en-US" altLang="zh-TW" dirty="0"/>
              <a:t>/</a:t>
            </a:r>
            <a:r>
              <a:rPr lang="zh-TW" altLang="en-US" dirty="0"/>
              <a:t> </a:t>
            </a:r>
            <a:r>
              <a:rPr lang="en-US" altLang="zh-TW" dirty="0"/>
              <a:t>7.2</a:t>
            </a:r>
            <a:r>
              <a:rPr lang="zh-TW" altLang="en-US" dirty="0"/>
              <a:t>傳統借貸</a:t>
            </a:r>
            <a:endParaRPr dirty="0"/>
          </a:p>
        </p:txBody>
      </p:sp>
      <p:sp>
        <p:nvSpPr>
          <p:cNvPr id="132" name="Google Shape;132;p4: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2"/>
        <p:cNvGrpSpPr/>
        <p:nvPr/>
      </p:nvGrpSpPr>
      <p:grpSpPr>
        <a:xfrm>
          <a:off x="0" y="0"/>
          <a:ext cx="0" cy="0"/>
          <a:chOff x="0" y="0"/>
          <a:chExt cx="0" cy="0"/>
        </a:xfrm>
      </p:grpSpPr>
      <p:sp>
        <p:nvSpPr>
          <p:cNvPr id="1233" name="Google Shape;1233;p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34" name="Google Shape;1234;p37: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zh-TW" dirty="0"/>
              <a:t>資料來源：完全圖解７天讀懂互聯網金融　Ｐ９５</a:t>
            </a:r>
            <a:endParaRPr lang="en-US" altLang="zh-TW" dirty="0"/>
          </a:p>
          <a:p>
            <a:pPr marL="0" marR="0" lvl="0" indent="0" algn="l" rtl="0">
              <a:lnSpc>
                <a:spcPct val="100000"/>
              </a:lnSpc>
              <a:spcBef>
                <a:spcPts val="0"/>
              </a:spcBef>
              <a:spcAft>
                <a:spcPts val="0"/>
              </a:spcAft>
              <a:buClr>
                <a:schemeClr val="dk1"/>
              </a:buClr>
              <a:buSzPts val="1200"/>
              <a:buFont typeface="Calibri"/>
              <a:buNone/>
            </a:pPr>
            <a:endParaRPr lang="en-US" altLang="zh-TW" dirty="0"/>
          </a:p>
          <a:p>
            <a:pPr marL="0" marR="0" lvl="0" indent="0" algn="l" rtl="0">
              <a:lnSpc>
                <a:spcPct val="100000"/>
              </a:lnSpc>
              <a:spcBef>
                <a:spcPts val="0"/>
              </a:spcBef>
              <a:spcAft>
                <a:spcPts val="0"/>
              </a:spcAft>
              <a:buClr>
                <a:schemeClr val="dk1"/>
              </a:buClr>
              <a:buSzPts val="1200"/>
              <a:buFont typeface="Calibri"/>
              <a:buNone/>
            </a:pPr>
            <a:r>
              <a:rPr lang="zh-TW" altLang="en-US" dirty="0"/>
              <a:t>書：</a:t>
            </a:r>
            <a:r>
              <a:rPr lang="en-US" altLang="zh-TW" dirty="0"/>
              <a:t>7.7 P2P </a:t>
            </a:r>
            <a:r>
              <a:rPr lang="zh-TW" altLang="en-US" dirty="0"/>
              <a:t>借貸未來發展</a:t>
            </a:r>
            <a:endParaRPr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1"/>
        <p:cNvGrpSpPr/>
        <p:nvPr/>
      </p:nvGrpSpPr>
      <p:grpSpPr>
        <a:xfrm>
          <a:off x="0" y="0"/>
          <a:ext cx="0" cy="0"/>
          <a:chOff x="0" y="0"/>
          <a:chExt cx="0" cy="0"/>
        </a:xfrm>
      </p:grpSpPr>
      <p:sp>
        <p:nvSpPr>
          <p:cNvPr id="1252" name="Google Shape;1252;p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53" name="Google Shape;1253;p38: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zh-TW" dirty="0"/>
              <a:t>資料來源：完全圖解７天讀懂互聯網金融　Ｐ９６</a:t>
            </a:r>
            <a:endParaRPr dirty="0"/>
          </a:p>
          <a:p>
            <a:pPr marL="0" marR="0" lvl="0" indent="0" algn="l" rtl="0">
              <a:lnSpc>
                <a:spcPct val="100000"/>
              </a:lnSpc>
              <a:spcBef>
                <a:spcPts val="0"/>
              </a:spcBef>
              <a:spcAft>
                <a:spcPts val="0"/>
              </a:spcAft>
              <a:buClr>
                <a:schemeClr val="dk1"/>
              </a:buClr>
              <a:buSzPts val="1200"/>
              <a:buFont typeface="Calibri"/>
              <a:buNone/>
            </a:pPr>
            <a:endParaRPr dirty="0"/>
          </a:p>
          <a:p>
            <a:pPr marL="0" marR="0" lvl="0" indent="0" algn="l" rtl="0">
              <a:lnSpc>
                <a:spcPct val="100000"/>
              </a:lnSpc>
              <a:spcBef>
                <a:spcPts val="0"/>
              </a:spcBef>
              <a:spcAft>
                <a:spcPts val="0"/>
              </a:spcAft>
              <a:buClr>
                <a:schemeClr val="dk1"/>
              </a:buClr>
              <a:buSzPts val="1200"/>
              <a:buFont typeface="Calibri"/>
              <a:buNone/>
            </a:pPr>
            <a:r>
              <a:rPr lang="zh-TW" dirty="0"/>
              <a:t>2023微調版面</a:t>
            </a:r>
            <a:endParaRPr lang="en-US" altLang="zh-TW" dirty="0"/>
          </a:p>
          <a:p>
            <a:pPr marL="0" marR="0" lvl="0" indent="0" algn="l" rtl="0">
              <a:lnSpc>
                <a:spcPct val="100000"/>
              </a:lnSpc>
              <a:spcBef>
                <a:spcPts val="0"/>
              </a:spcBef>
              <a:spcAft>
                <a:spcPts val="0"/>
              </a:spcAft>
              <a:buClr>
                <a:schemeClr val="dk1"/>
              </a:buClr>
              <a:buSzPts val="1200"/>
              <a:buFont typeface="Calibri"/>
              <a:buNone/>
            </a:pPr>
            <a:r>
              <a:rPr lang="en-US" altLang="zh-TW" dirty="0"/>
              <a:t>7.7 P2P </a:t>
            </a:r>
            <a:r>
              <a:rPr lang="zh-TW" altLang="en-US" dirty="0"/>
              <a:t>借貸未來發展</a:t>
            </a:r>
            <a:endParaRPr lang="en-US" altLang="zh-TW"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0"/>
        <p:cNvGrpSpPr/>
        <p:nvPr/>
      </p:nvGrpSpPr>
      <p:grpSpPr>
        <a:xfrm>
          <a:off x="0" y="0"/>
          <a:ext cx="0" cy="0"/>
          <a:chOff x="0" y="0"/>
          <a:chExt cx="0" cy="0"/>
        </a:xfrm>
      </p:grpSpPr>
      <p:sp>
        <p:nvSpPr>
          <p:cNvPr id="1271" name="Google Shape;1271;p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72" name="Google Shape;1272;p39: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zh-TW" dirty="0"/>
              <a:t>資料來源：完全圖解７天讀懂互聯網金融　Ｐ９７</a:t>
            </a:r>
            <a:endParaRPr dirty="0"/>
          </a:p>
          <a:p>
            <a:pPr marL="0" marR="0" lvl="0" indent="0" algn="l" rtl="0">
              <a:lnSpc>
                <a:spcPct val="100000"/>
              </a:lnSpc>
              <a:spcBef>
                <a:spcPts val="0"/>
              </a:spcBef>
              <a:spcAft>
                <a:spcPts val="0"/>
              </a:spcAft>
              <a:buClr>
                <a:schemeClr val="dk1"/>
              </a:buClr>
              <a:buSzPts val="1200"/>
              <a:buFont typeface="Calibri"/>
              <a:buNone/>
            </a:pPr>
            <a:endParaRPr lang="en-US" altLang="zh-TW" dirty="0"/>
          </a:p>
          <a:p>
            <a:pPr marL="0" marR="0" lvl="0" indent="0" algn="l" rtl="0">
              <a:lnSpc>
                <a:spcPct val="100000"/>
              </a:lnSpc>
              <a:spcBef>
                <a:spcPts val="0"/>
              </a:spcBef>
              <a:spcAft>
                <a:spcPts val="0"/>
              </a:spcAft>
              <a:buClr>
                <a:schemeClr val="dk1"/>
              </a:buClr>
              <a:buSzPts val="1200"/>
              <a:buFont typeface="Calibri"/>
              <a:buNone/>
            </a:pPr>
            <a:r>
              <a:rPr lang="en-US" altLang="zh-TW" dirty="0"/>
              <a:t>7.7 P2P </a:t>
            </a:r>
            <a:r>
              <a:rPr lang="zh-TW" altLang="en-US" dirty="0"/>
              <a:t>借貸未來發展</a:t>
            </a:r>
            <a:endParaRPr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9"/>
        <p:cNvGrpSpPr/>
        <p:nvPr/>
      </p:nvGrpSpPr>
      <p:grpSpPr>
        <a:xfrm>
          <a:off x="0" y="0"/>
          <a:ext cx="0" cy="0"/>
          <a:chOff x="0" y="0"/>
          <a:chExt cx="0" cy="0"/>
        </a:xfrm>
      </p:grpSpPr>
      <p:sp>
        <p:nvSpPr>
          <p:cNvPr id="1290" name="Google Shape;1290;p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91" name="Google Shape;1291;p40: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zh-TW" dirty="0"/>
              <a:t>資料來源：完全圖解７天讀懂互聯網金融　Ｐ９８</a:t>
            </a:r>
            <a:endParaRPr dirty="0"/>
          </a:p>
          <a:p>
            <a:pPr marL="0" marR="0" lvl="0" indent="0" algn="l" rtl="0">
              <a:lnSpc>
                <a:spcPct val="100000"/>
              </a:lnSpc>
              <a:spcBef>
                <a:spcPts val="0"/>
              </a:spcBef>
              <a:spcAft>
                <a:spcPts val="0"/>
              </a:spcAft>
              <a:buClr>
                <a:schemeClr val="dk1"/>
              </a:buClr>
              <a:buSzPts val="1200"/>
              <a:buFont typeface="Calibri"/>
              <a:buNone/>
            </a:pPr>
            <a:endParaRPr lang="en-US" altLang="zh-TW" dirty="0"/>
          </a:p>
          <a:p>
            <a:pPr marL="0" marR="0" lvl="0" indent="0" algn="l" rtl="0">
              <a:lnSpc>
                <a:spcPct val="100000"/>
              </a:lnSpc>
              <a:spcBef>
                <a:spcPts val="0"/>
              </a:spcBef>
              <a:spcAft>
                <a:spcPts val="0"/>
              </a:spcAft>
              <a:buClr>
                <a:schemeClr val="dk1"/>
              </a:buClr>
              <a:buSzPts val="1200"/>
              <a:buFont typeface="Calibri"/>
              <a:buNone/>
            </a:pPr>
            <a:r>
              <a:rPr lang="en-US" altLang="zh-TW" dirty="0"/>
              <a:t>7.7 P2P </a:t>
            </a:r>
            <a:r>
              <a:rPr lang="zh-TW" altLang="en-US" dirty="0"/>
              <a:t>借貸未來發展</a:t>
            </a:r>
            <a:endParaRPr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9"/>
        <p:cNvGrpSpPr/>
        <p:nvPr/>
      </p:nvGrpSpPr>
      <p:grpSpPr>
        <a:xfrm>
          <a:off x="0" y="0"/>
          <a:ext cx="0" cy="0"/>
          <a:chOff x="0" y="0"/>
          <a:chExt cx="0" cy="0"/>
        </a:xfrm>
      </p:grpSpPr>
      <p:sp>
        <p:nvSpPr>
          <p:cNvPr id="1290" name="Google Shape;1290;p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91" name="Google Shape;1291;p40: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ltLang="zh-TW" dirty="0"/>
              <a:t>2023</a:t>
            </a:r>
            <a:r>
              <a:rPr lang="zh-TW" altLang="en-US" dirty="0"/>
              <a:t>新增</a:t>
            </a:r>
            <a:endParaRPr lang="en-US" altLang="zh-TW" dirty="0"/>
          </a:p>
          <a:p>
            <a:pPr marL="0" marR="0" lvl="0" indent="0" algn="l" rtl="0">
              <a:lnSpc>
                <a:spcPct val="100000"/>
              </a:lnSpc>
              <a:spcBef>
                <a:spcPts val="0"/>
              </a:spcBef>
              <a:spcAft>
                <a:spcPts val="0"/>
              </a:spcAft>
              <a:buClr>
                <a:schemeClr val="dk1"/>
              </a:buClr>
              <a:buSzPts val="1200"/>
              <a:buFont typeface="Calibri"/>
              <a:buNone/>
            </a:pPr>
            <a:r>
              <a:rPr lang="en-US" altLang="zh-TW" dirty="0"/>
              <a:t>7.7 P2P </a:t>
            </a:r>
            <a:r>
              <a:rPr lang="zh-TW" altLang="en-US" dirty="0"/>
              <a:t>借貸未來發展</a:t>
            </a:r>
            <a:endParaRPr dirty="0"/>
          </a:p>
        </p:txBody>
      </p:sp>
    </p:spTree>
    <p:extLst>
      <p:ext uri="{BB962C8B-B14F-4D97-AF65-F5344CB8AC3E}">
        <p14:creationId xmlns:p14="http://schemas.microsoft.com/office/powerpoint/2010/main" val="409944842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7"/>
        <p:cNvGrpSpPr/>
        <p:nvPr/>
      </p:nvGrpSpPr>
      <p:grpSpPr>
        <a:xfrm>
          <a:off x="0" y="0"/>
          <a:ext cx="0" cy="0"/>
          <a:chOff x="0" y="0"/>
          <a:chExt cx="0" cy="0"/>
        </a:xfrm>
      </p:grpSpPr>
      <p:sp>
        <p:nvSpPr>
          <p:cNvPr id="1328" name="Google Shape;1328;p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29" name="Google Shape;1329;p42: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zh-TW" dirty="0"/>
              <a:t>資料來源：FinTech　Ｐ195</a:t>
            </a:r>
            <a:endParaRPr lang="en-US" altLang="zh-TW" dirty="0"/>
          </a:p>
          <a:p>
            <a:pPr marL="0" marR="0" lvl="0" indent="0" algn="l" rtl="0">
              <a:lnSpc>
                <a:spcPct val="100000"/>
              </a:lnSpc>
              <a:spcBef>
                <a:spcPts val="0"/>
              </a:spcBef>
              <a:spcAft>
                <a:spcPts val="0"/>
              </a:spcAft>
              <a:buClr>
                <a:schemeClr val="dk1"/>
              </a:buClr>
              <a:buSzPts val="1200"/>
              <a:buFont typeface="Calibri"/>
              <a:buNone/>
            </a:pPr>
            <a:endParaRPr lang="en-US" altLang="zh-TW" dirty="0"/>
          </a:p>
          <a:p>
            <a:pPr marL="0" marR="0" lvl="0" indent="0" algn="l" rtl="0">
              <a:lnSpc>
                <a:spcPct val="100000"/>
              </a:lnSpc>
              <a:spcBef>
                <a:spcPts val="0"/>
              </a:spcBef>
              <a:spcAft>
                <a:spcPts val="0"/>
              </a:spcAft>
              <a:buClr>
                <a:schemeClr val="dk1"/>
              </a:buClr>
              <a:buSzPts val="1200"/>
              <a:buFont typeface="Calibri"/>
              <a:buNone/>
            </a:pPr>
            <a:r>
              <a:rPr lang="en-US" altLang="zh-TW" dirty="0"/>
              <a:t>7.8 </a:t>
            </a:r>
            <a:r>
              <a:rPr lang="zh-TW" altLang="en-US" dirty="0"/>
              <a:t>結語 </a:t>
            </a: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3" name="Google Shape;153;p5: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zh-TW" dirty="0"/>
              <a:t>http://moneywise.fsc.gov.tw/MainFlash/FW02/</a:t>
            </a:r>
            <a:endParaRPr dirty="0"/>
          </a:p>
          <a:p>
            <a:pPr marL="0" lvl="0" indent="0" algn="l" rtl="0">
              <a:spcBef>
                <a:spcPts val="0"/>
              </a:spcBef>
              <a:spcAft>
                <a:spcPts val="0"/>
              </a:spcAft>
              <a:buNone/>
            </a:pPr>
            <a:endParaRPr lang="en-US" altLang="zh-TW" dirty="0"/>
          </a:p>
          <a:p>
            <a:pPr marL="0" lvl="0" indent="0" algn="l" rtl="0">
              <a:spcBef>
                <a:spcPts val="0"/>
              </a:spcBef>
              <a:spcAft>
                <a:spcPts val="0"/>
              </a:spcAft>
              <a:buNone/>
            </a:pPr>
            <a:r>
              <a:rPr lang="zh-TW" altLang="en-US" dirty="0"/>
              <a:t>書：</a:t>
            </a:r>
            <a:r>
              <a:rPr lang="en-US" altLang="zh-TW" dirty="0"/>
              <a:t>7.2 </a:t>
            </a:r>
            <a:r>
              <a:rPr lang="zh-TW" altLang="en-US" dirty="0"/>
              <a:t>傳統借貸</a:t>
            </a: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3" name="Google Shape;173;p6: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r>
              <a:rPr lang="zh-TW" dirty="0"/>
              <a:t>資料來源：完全圖解７天讀懂互聯網金融　Ｐ７０</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zh-TW" dirty="0"/>
              <a:t>2023修改</a:t>
            </a:r>
            <a:r>
              <a:rPr lang="zh-TW" altLang="zh-TW" dirty="0"/>
              <a:t>排版、內容</a:t>
            </a:r>
            <a:endParaRPr lang="en-US" altLang="zh-TW" dirty="0"/>
          </a:p>
          <a:p>
            <a:pPr marL="0" lvl="0" indent="0" algn="l" rtl="0">
              <a:spcBef>
                <a:spcPts val="0"/>
              </a:spcBef>
              <a:spcAft>
                <a:spcPts val="0"/>
              </a:spcAft>
              <a:buNone/>
            </a:pPr>
            <a:r>
              <a:rPr lang="zh-TW" altLang="en-US" dirty="0"/>
              <a:t>書：</a:t>
            </a:r>
            <a:r>
              <a:rPr lang="en-US" altLang="zh-TW" dirty="0"/>
              <a:t>7.3 </a:t>
            </a:r>
            <a:r>
              <a:rPr lang="zh-TW" altLang="en-US" dirty="0"/>
              <a:t>何謂 </a:t>
            </a:r>
            <a:r>
              <a:rPr lang="en-US" altLang="zh-TW" dirty="0"/>
              <a:t>P2P </a:t>
            </a:r>
            <a:r>
              <a:rPr lang="zh-TW" altLang="en-US" dirty="0"/>
              <a:t>借貸</a:t>
            </a: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g2293ed2cb08_0_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2" name="Google Shape;252;g2293ed2cb08_0_53:notes"/>
          <p:cNvSpPr txBox="1">
            <a:spLocks noGrp="1"/>
          </p:cNvSpPr>
          <p:nvPr>
            <p:ph type="body" idx="1"/>
          </p:nvPr>
        </p:nvSpPr>
        <p:spPr>
          <a:xfrm>
            <a:off x="1023462" y="3416538"/>
            <a:ext cx="8187600" cy="2795400"/>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r>
              <a:rPr lang="zh-TW" dirty="0"/>
              <a:t>資料來源：完全圖解７天讀懂互聯網金融　Ｐ７０</a:t>
            </a:r>
            <a:endParaRPr dirty="0"/>
          </a:p>
          <a:p>
            <a:pPr marL="0" lvl="0" indent="0" algn="l" rtl="0">
              <a:spcBef>
                <a:spcPts val="0"/>
              </a:spcBef>
              <a:spcAft>
                <a:spcPts val="0"/>
              </a:spcAft>
              <a:buNone/>
            </a:pPr>
            <a:r>
              <a:rPr lang="zh-TW" dirty="0"/>
              <a:t>https://zh.wikipedia.org/wiki/%E7%BD%91%E7%BB%9C%E5%80%9F%E8%B4%B7</a:t>
            </a:r>
            <a:endParaRPr dirty="0"/>
          </a:p>
          <a:p>
            <a:pPr marL="0" lvl="0" indent="0" algn="l" rtl="0">
              <a:spcBef>
                <a:spcPts val="0"/>
              </a:spcBef>
              <a:spcAft>
                <a:spcPts val="0"/>
              </a:spcAft>
              <a:buNone/>
            </a:pPr>
            <a:r>
              <a:rPr lang="zh-TW" sz="1200" dirty="0">
                <a:solidFill>
                  <a:schemeClr val="dk1"/>
                </a:solidFill>
                <a:latin typeface="Calibri"/>
                <a:ea typeface="Calibri"/>
                <a:cs typeface="Calibri"/>
                <a:sym typeface="Calibri"/>
              </a:rPr>
              <a:t>2016年2月，台灣人自己的互利金融平台， </a:t>
            </a:r>
            <a:r>
              <a:rPr lang="zh-TW" sz="1200" u="sng" dirty="0">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LnB信用市集</a:t>
            </a:r>
            <a:r>
              <a:rPr lang="zh-TW" sz="1200" u="sng" baseline="30000" dirty="0">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[7]</a:t>
            </a:r>
            <a:r>
              <a:rPr lang="zh-TW" sz="1200" u="sng" baseline="30000" dirty="0">
                <a:solidFill>
                  <a:schemeClr val="dk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[8]</a:t>
            </a:r>
            <a:r>
              <a:rPr lang="zh-TW" sz="1200" dirty="0">
                <a:solidFill>
                  <a:schemeClr val="dk1"/>
                </a:solidFill>
                <a:latin typeface="Calibri"/>
                <a:ea typeface="Calibri"/>
                <a:cs typeface="Calibri"/>
                <a:sym typeface="Calibri"/>
              </a:rPr>
              <a:t>上線。</a:t>
            </a:r>
            <a:endParaRPr dirty="0"/>
          </a:p>
          <a:p>
            <a:pPr marL="0" lvl="0" indent="0" algn="l" rtl="0">
              <a:spcBef>
                <a:spcPts val="0"/>
              </a:spcBef>
              <a:spcAft>
                <a:spcPts val="0"/>
              </a:spcAft>
              <a:buNone/>
            </a:pPr>
            <a:r>
              <a:rPr lang="zh-TW" sz="1200" dirty="0">
                <a:solidFill>
                  <a:schemeClr val="dk1"/>
                </a:solidFill>
                <a:latin typeface="Calibri"/>
                <a:ea typeface="Calibri"/>
                <a:cs typeface="Calibri"/>
                <a:sym typeface="Calibri"/>
              </a:rPr>
              <a:t>2016年3月，台灣第一家p2p，鄉民貸成立。</a:t>
            </a:r>
            <a:endParaRPr lang="en-US" altLang="zh-TW" sz="1200" dirty="0">
              <a:solidFill>
                <a:schemeClr val="dk1"/>
              </a:solidFill>
              <a:latin typeface="Calibri"/>
              <a:ea typeface="Calibri"/>
              <a:cs typeface="Calibri"/>
              <a:sym typeface="Calibri"/>
            </a:endParaRPr>
          </a:p>
          <a:p>
            <a:pPr marL="0" lvl="0" indent="0" algn="l" rtl="0">
              <a:spcBef>
                <a:spcPts val="0"/>
              </a:spcBef>
              <a:spcAft>
                <a:spcPts val="0"/>
              </a:spcAft>
              <a:buNone/>
            </a:pPr>
            <a:endParaRPr lang="en-US" altLang="zh-TW" sz="1200" dirty="0">
              <a:solidFill>
                <a:schemeClr val="dk1"/>
              </a:solidFill>
              <a:latin typeface="Calibri"/>
              <a:cs typeface="Calibri"/>
              <a:sym typeface="Calibri"/>
            </a:endParaRPr>
          </a:p>
          <a:p>
            <a:pPr marL="0" lvl="0" indent="0" algn="l" rtl="0">
              <a:spcBef>
                <a:spcPts val="0"/>
              </a:spcBef>
              <a:spcAft>
                <a:spcPts val="0"/>
              </a:spcAft>
              <a:buNone/>
            </a:pPr>
            <a:r>
              <a:rPr lang="zh-TW" altLang="en-US" sz="1200" dirty="0">
                <a:solidFill>
                  <a:schemeClr val="dk1"/>
                </a:solidFill>
                <a:latin typeface="Calibri"/>
                <a:cs typeface="Calibri"/>
                <a:sym typeface="Calibri"/>
              </a:rPr>
              <a:t>書：圖</a:t>
            </a:r>
            <a:r>
              <a:rPr lang="en-US" altLang="zh-TW" sz="1200" dirty="0">
                <a:solidFill>
                  <a:schemeClr val="dk1"/>
                </a:solidFill>
                <a:latin typeface="Calibri"/>
                <a:cs typeface="Calibri"/>
                <a:sym typeface="Calibri"/>
              </a:rPr>
              <a:t>7.1</a:t>
            </a: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g2293ed2cb08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1" name="Google Shape;321;g2293ed2cb08_0_3:notes"/>
          <p:cNvSpPr txBox="1">
            <a:spLocks noGrp="1"/>
          </p:cNvSpPr>
          <p:nvPr>
            <p:ph type="body" idx="1"/>
          </p:nvPr>
        </p:nvSpPr>
        <p:spPr>
          <a:xfrm>
            <a:off x="1023462" y="3416538"/>
            <a:ext cx="8187600" cy="2795400"/>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r>
              <a:rPr lang="zh-TW" sz="1200" b="0" i="0" dirty="0">
                <a:solidFill>
                  <a:schemeClr val="dk1"/>
                </a:solidFill>
                <a:latin typeface="Calibri"/>
                <a:ea typeface="Calibri"/>
                <a:cs typeface="Calibri"/>
                <a:sym typeface="Calibri"/>
              </a:rPr>
              <a:t>圖解 P72</a:t>
            </a:r>
            <a:endParaRPr dirty="0"/>
          </a:p>
          <a:p>
            <a:pPr marL="0" lvl="0" indent="0" algn="l" rtl="0">
              <a:spcBef>
                <a:spcPts val="0"/>
              </a:spcBef>
              <a:spcAft>
                <a:spcPts val="0"/>
              </a:spcAft>
              <a:buNone/>
            </a:pPr>
            <a:endParaRPr sz="1200" b="0" i="0" dirty="0">
              <a:solidFill>
                <a:schemeClr val="dk1"/>
              </a:solidFill>
              <a:latin typeface="Calibri"/>
              <a:ea typeface="Calibri"/>
              <a:cs typeface="Calibri"/>
              <a:sym typeface="Calibri"/>
            </a:endParaRPr>
          </a:p>
          <a:p>
            <a:pPr marL="0" lvl="0" indent="0" algn="l" rtl="0">
              <a:spcBef>
                <a:spcPts val="0"/>
              </a:spcBef>
              <a:spcAft>
                <a:spcPts val="0"/>
              </a:spcAft>
              <a:buNone/>
            </a:pPr>
            <a:r>
              <a:rPr lang="zh-TW" sz="1200" b="0" i="0" dirty="0">
                <a:solidFill>
                  <a:schemeClr val="dk1"/>
                </a:solidFill>
                <a:latin typeface="Calibri"/>
                <a:ea typeface="Calibri"/>
                <a:cs typeface="Calibri"/>
                <a:sym typeface="Calibri"/>
              </a:rPr>
              <a:t>2023修改排版</a:t>
            </a:r>
            <a:endParaRPr lang="en-US" altLang="zh-TW" sz="1200" b="0" i="0" dirty="0">
              <a:solidFill>
                <a:schemeClr val="dk1"/>
              </a:solidFill>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zh-TW" altLang="en-US" dirty="0"/>
              <a:t>書：</a:t>
            </a:r>
            <a:r>
              <a:rPr lang="en-US" altLang="zh-TW" dirty="0"/>
              <a:t>7.3 </a:t>
            </a:r>
            <a:r>
              <a:rPr lang="zh-TW" altLang="en-US" dirty="0"/>
              <a:t>何謂 </a:t>
            </a:r>
            <a:r>
              <a:rPr lang="en-US" altLang="zh-TW" dirty="0"/>
              <a:t>P2P </a:t>
            </a:r>
            <a:r>
              <a:rPr lang="zh-TW" altLang="en-US" dirty="0"/>
              <a:t>借貸 </a:t>
            </a:r>
            <a:r>
              <a:rPr lang="en-US" altLang="zh-TW" dirty="0"/>
              <a:t>/</a:t>
            </a:r>
            <a:r>
              <a:rPr lang="zh-TW" altLang="en-US" dirty="0"/>
              <a:t>圖 </a:t>
            </a:r>
            <a:r>
              <a:rPr lang="en-US" altLang="zh-TW" dirty="0"/>
              <a:t>7.3 P2P </a:t>
            </a:r>
            <a:r>
              <a:rPr lang="zh-TW" altLang="en-US" dirty="0"/>
              <a:t>網路借貸 </a:t>
            </a:r>
          </a:p>
          <a:p>
            <a:pPr marL="0" lvl="0" indent="0" algn="l" rtl="0">
              <a:spcBef>
                <a:spcPts val="0"/>
              </a:spcBef>
              <a:spcAft>
                <a:spcPts val="0"/>
              </a:spcAft>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0" name="Google Shape;340;p9: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zh-TW" dirty="0"/>
              <a:t>資料來源：完全圖解７天讀懂互聯網金融　Ｐ７４</a:t>
            </a:r>
            <a:endParaRPr lang="en-US" altLang="zh-TW" dirty="0"/>
          </a:p>
          <a:p>
            <a:pPr marL="0" marR="0" lvl="0" indent="0" algn="l" rtl="0">
              <a:lnSpc>
                <a:spcPct val="100000"/>
              </a:lnSpc>
              <a:spcBef>
                <a:spcPts val="0"/>
              </a:spcBef>
              <a:spcAft>
                <a:spcPts val="0"/>
              </a:spcAft>
              <a:buClr>
                <a:schemeClr val="dk1"/>
              </a:buClr>
              <a:buSzPts val="1200"/>
              <a:buFont typeface="Calibri"/>
              <a:buNone/>
            </a:pPr>
            <a:endParaRPr lang="en-US" altLang="zh-TW" dirty="0"/>
          </a:p>
          <a:p>
            <a:pPr marL="0" marR="0" lvl="0" indent="0" algn="l" rtl="0">
              <a:lnSpc>
                <a:spcPct val="100000"/>
              </a:lnSpc>
              <a:spcBef>
                <a:spcPts val="0"/>
              </a:spcBef>
              <a:spcAft>
                <a:spcPts val="0"/>
              </a:spcAft>
              <a:buClr>
                <a:schemeClr val="dk1"/>
              </a:buClr>
              <a:buSzPts val="1200"/>
              <a:buFont typeface="Calibri"/>
              <a:buNone/>
            </a:pPr>
            <a:r>
              <a:rPr lang="zh-TW" altLang="en-US" dirty="0"/>
              <a:t>書：</a:t>
            </a:r>
            <a:r>
              <a:rPr lang="en-US" altLang="zh-TW" dirty="0"/>
              <a:t>7.3.2 P2P </a:t>
            </a:r>
            <a:r>
              <a:rPr lang="zh-TW" altLang="en-US" dirty="0"/>
              <a:t>借貸平台投資步驟</a:t>
            </a: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標題投影片">
  <p:cSld name="標題投影片">
    <p:spTree>
      <p:nvGrpSpPr>
        <p:cNvPr id="1" name="Shape 13"/>
        <p:cNvGrpSpPr/>
        <p:nvPr/>
      </p:nvGrpSpPr>
      <p:grpSpPr>
        <a:xfrm>
          <a:off x="0" y="0"/>
          <a:ext cx="0" cy="0"/>
          <a:chOff x="0" y="0"/>
          <a:chExt cx="0" cy="0"/>
        </a:xfrm>
      </p:grpSpPr>
      <p:sp>
        <p:nvSpPr>
          <p:cNvPr id="14" name="Google Shape;1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15" name="Google Shape;1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16" name="Google Shape;1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TW"/>
              <a:t>‹#›</a:t>
            </a:fld>
            <a:endParaRPr/>
          </a:p>
        </p:txBody>
      </p:sp>
      <p:cxnSp>
        <p:nvCxnSpPr>
          <p:cNvPr id="17" name="Google Shape;17;p44"/>
          <p:cNvCxnSpPr/>
          <p:nvPr/>
        </p:nvCxnSpPr>
        <p:spPr>
          <a:xfrm>
            <a:off x="9343647" y="4235849"/>
            <a:ext cx="749600" cy="0"/>
          </a:xfrm>
          <a:prstGeom prst="straightConnector1">
            <a:avLst/>
          </a:prstGeom>
          <a:noFill/>
          <a:ln w="76200" cap="flat" cmpd="sng">
            <a:solidFill>
              <a:schemeClr val="lt2"/>
            </a:solidFill>
            <a:prstDash val="solid"/>
            <a:round/>
            <a:headEnd type="none" w="sm" len="sm"/>
            <a:tailEnd type="none" w="sm" len="sm"/>
          </a:ln>
        </p:spPr>
      </p:cxnSp>
      <p:cxnSp>
        <p:nvCxnSpPr>
          <p:cNvPr id="18" name="Google Shape;18;p44"/>
          <p:cNvCxnSpPr/>
          <p:nvPr/>
        </p:nvCxnSpPr>
        <p:spPr>
          <a:xfrm>
            <a:off x="2100045" y="4211001"/>
            <a:ext cx="749600" cy="0"/>
          </a:xfrm>
          <a:prstGeom prst="straightConnector1">
            <a:avLst/>
          </a:prstGeom>
          <a:noFill/>
          <a:ln w="76200" cap="flat" cmpd="sng">
            <a:solidFill>
              <a:schemeClr val="lt2"/>
            </a:solidFill>
            <a:prstDash val="solid"/>
            <a:round/>
            <a:headEnd type="none" w="sm" len="sm"/>
            <a:tailEnd type="none" w="sm" len="sm"/>
          </a:ln>
        </p:spPr>
      </p:cxnSp>
      <p:grpSp>
        <p:nvGrpSpPr>
          <p:cNvPr id="19" name="Google Shape;19;p44"/>
          <p:cNvGrpSpPr/>
          <p:nvPr/>
        </p:nvGrpSpPr>
        <p:grpSpPr>
          <a:xfrm>
            <a:off x="1338859" y="1362700"/>
            <a:ext cx="9515556" cy="203200"/>
            <a:chOff x="1346428" y="1011300"/>
            <a:chExt cx="6452100" cy="152400"/>
          </a:xfrm>
        </p:grpSpPr>
        <p:cxnSp>
          <p:nvCxnSpPr>
            <p:cNvPr id="20" name="Google Shape;20;p44"/>
            <p:cNvCxnSpPr/>
            <p:nvPr/>
          </p:nvCxnSpPr>
          <p:spPr>
            <a:xfrm rot="10800000">
              <a:off x="1346428" y="1011300"/>
              <a:ext cx="6452100" cy="0"/>
            </a:xfrm>
            <a:prstGeom prst="straightConnector1">
              <a:avLst/>
            </a:prstGeom>
            <a:noFill/>
            <a:ln w="76200" cap="flat" cmpd="sng">
              <a:solidFill>
                <a:schemeClr val="accent3"/>
              </a:solidFill>
              <a:prstDash val="solid"/>
              <a:round/>
              <a:headEnd type="none" w="sm" len="sm"/>
              <a:tailEnd type="none" w="sm" len="sm"/>
            </a:ln>
          </p:spPr>
        </p:cxnSp>
        <p:cxnSp>
          <p:nvCxnSpPr>
            <p:cNvPr id="21" name="Google Shape;21;p44"/>
            <p:cNvCxnSpPr/>
            <p:nvPr/>
          </p:nvCxnSpPr>
          <p:spPr>
            <a:xfrm rot="10800000">
              <a:off x="1346428" y="1163700"/>
              <a:ext cx="6452100" cy="0"/>
            </a:xfrm>
            <a:prstGeom prst="straightConnector1">
              <a:avLst/>
            </a:prstGeom>
            <a:noFill/>
            <a:ln w="9525" cap="flat" cmpd="sng">
              <a:solidFill>
                <a:schemeClr val="accent3"/>
              </a:solidFill>
              <a:prstDash val="solid"/>
              <a:round/>
              <a:headEnd type="none" w="sm" len="sm"/>
              <a:tailEnd type="none" w="sm" len="sm"/>
            </a:ln>
          </p:spPr>
        </p:cxnSp>
      </p:grpSp>
      <p:grpSp>
        <p:nvGrpSpPr>
          <p:cNvPr id="22" name="Google Shape;22;p44"/>
          <p:cNvGrpSpPr/>
          <p:nvPr/>
        </p:nvGrpSpPr>
        <p:grpSpPr>
          <a:xfrm>
            <a:off x="1338869" y="5292133"/>
            <a:ext cx="9515556" cy="203200"/>
            <a:chOff x="1346435" y="3969087"/>
            <a:chExt cx="6452100" cy="152400"/>
          </a:xfrm>
        </p:grpSpPr>
        <p:cxnSp>
          <p:nvCxnSpPr>
            <p:cNvPr id="23" name="Google Shape;23;p44"/>
            <p:cNvCxnSpPr/>
            <p:nvPr/>
          </p:nvCxnSpPr>
          <p:spPr>
            <a:xfrm>
              <a:off x="1346435" y="4121487"/>
              <a:ext cx="6452100" cy="0"/>
            </a:xfrm>
            <a:prstGeom prst="straightConnector1">
              <a:avLst/>
            </a:prstGeom>
            <a:noFill/>
            <a:ln w="76200" cap="flat" cmpd="sng">
              <a:solidFill>
                <a:schemeClr val="accent3"/>
              </a:solidFill>
              <a:prstDash val="solid"/>
              <a:round/>
              <a:headEnd type="none" w="sm" len="sm"/>
              <a:tailEnd type="none" w="sm" len="sm"/>
            </a:ln>
          </p:spPr>
        </p:cxnSp>
        <p:cxnSp>
          <p:nvCxnSpPr>
            <p:cNvPr id="24" name="Google Shape;24;p44"/>
            <p:cNvCxnSpPr/>
            <p:nvPr/>
          </p:nvCxnSpPr>
          <p:spPr>
            <a:xfrm>
              <a:off x="1346435" y="3969087"/>
              <a:ext cx="6452100" cy="0"/>
            </a:xfrm>
            <a:prstGeom prst="straightConnector1">
              <a:avLst/>
            </a:prstGeom>
            <a:noFill/>
            <a:ln w="9525" cap="flat" cmpd="sng">
              <a:solidFill>
                <a:schemeClr val="accent3"/>
              </a:solidFill>
              <a:prstDash val="solid"/>
              <a:round/>
              <a:headEnd type="none" w="sm" len="sm"/>
              <a:tailEnd type="none" w="sm" len="sm"/>
            </a:ln>
          </p:spPr>
        </p:cxnSp>
      </p:grpSp>
      <p:sp>
        <p:nvSpPr>
          <p:cNvPr id="25" name="Google Shape;25;p44"/>
          <p:cNvSpPr txBox="1">
            <a:spLocks noGrp="1"/>
          </p:cNvSpPr>
          <p:nvPr>
            <p:ph type="ctrTitle"/>
          </p:nvPr>
        </p:nvSpPr>
        <p:spPr>
          <a:xfrm>
            <a:off x="1338867" y="2335685"/>
            <a:ext cx="9515600" cy="1363200"/>
          </a:xfrm>
          <a:prstGeom prst="rect">
            <a:avLst/>
          </a:prstGeom>
          <a:noFill/>
          <a:ln>
            <a:noFill/>
          </a:ln>
        </p:spPr>
        <p:txBody>
          <a:bodyPr spcFirstLastPara="1" wrap="square" lIns="91425" tIns="91425" rIns="91425" bIns="91425" anchor="b" anchorCtr="0">
            <a:normAutofit/>
          </a:bodyPr>
          <a:lstStyle>
            <a:lvl1pPr lvl="0" algn="ctr">
              <a:lnSpc>
                <a:spcPct val="90000"/>
              </a:lnSpc>
              <a:spcBef>
                <a:spcPts val="0"/>
              </a:spcBef>
              <a:spcAft>
                <a:spcPts val="0"/>
              </a:spcAft>
              <a:buClr>
                <a:schemeClr val="accent2"/>
              </a:buClr>
              <a:buSzPts val="7200"/>
              <a:buFont typeface="Corbel"/>
              <a:buNone/>
              <a:defRPr sz="7200"/>
            </a:lvl1pPr>
            <a:lvl2pPr lvl="1" algn="ctr">
              <a:spcBef>
                <a:spcPts val="0"/>
              </a:spcBef>
              <a:spcAft>
                <a:spcPts val="0"/>
              </a:spcAft>
              <a:buSzPts val="1400"/>
              <a:buNone/>
              <a:defRPr sz="7200"/>
            </a:lvl2pPr>
            <a:lvl3pPr lvl="2" algn="ctr">
              <a:spcBef>
                <a:spcPts val="0"/>
              </a:spcBef>
              <a:spcAft>
                <a:spcPts val="0"/>
              </a:spcAft>
              <a:buSzPts val="1400"/>
              <a:buNone/>
              <a:defRPr sz="7200"/>
            </a:lvl3pPr>
            <a:lvl4pPr lvl="3" algn="ctr">
              <a:spcBef>
                <a:spcPts val="0"/>
              </a:spcBef>
              <a:spcAft>
                <a:spcPts val="0"/>
              </a:spcAft>
              <a:buSzPts val="1400"/>
              <a:buNone/>
              <a:defRPr sz="7200"/>
            </a:lvl4pPr>
            <a:lvl5pPr lvl="4" algn="ctr">
              <a:spcBef>
                <a:spcPts val="0"/>
              </a:spcBef>
              <a:spcAft>
                <a:spcPts val="0"/>
              </a:spcAft>
              <a:buSzPts val="1400"/>
              <a:buNone/>
              <a:defRPr sz="7200"/>
            </a:lvl5pPr>
            <a:lvl6pPr lvl="5" algn="ctr">
              <a:spcBef>
                <a:spcPts val="0"/>
              </a:spcBef>
              <a:spcAft>
                <a:spcPts val="0"/>
              </a:spcAft>
              <a:buSzPts val="1400"/>
              <a:buNone/>
              <a:defRPr sz="7200"/>
            </a:lvl6pPr>
            <a:lvl7pPr lvl="6" algn="ctr">
              <a:spcBef>
                <a:spcPts val="0"/>
              </a:spcBef>
              <a:spcAft>
                <a:spcPts val="0"/>
              </a:spcAft>
              <a:buSzPts val="1400"/>
              <a:buNone/>
              <a:defRPr sz="7200"/>
            </a:lvl7pPr>
            <a:lvl8pPr lvl="7" algn="ctr">
              <a:spcBef>
                <a:spcPts val="0"/>
              </a:spcBef>
              <a:spcAft>
                <a:spcPts val="0"/>
              </a:spcAft>
              <a:buSzPts val="1400"/>
              <a:buNone/>
              <a:defRPr sz="7200"/>
            </a:lvl8pPr>
            <a:lvl9pPr lvl="8" algn="ctr">
              <a:spcBef>
                <a:spcPts val="0"/>
              </a:spcBef>
              <a:spcAft>
                <a:spcPts val="0"/>
              </a:spcAft>
              <a:buSzPts val="1400"/>
              <a:buNone/>
              <a:defRPr sz="7200"/>
            </a:lvl9pPr>
          </a:lstStyle>
          <a:p>
            <a:endParaRPr/>
          </a:p>
        </p:txBody>
      </p:sp>
      <p:sp>
        <p:nvSpPr>
          <p:cNvPr id="26" name="Google Shape;26;p44"/>
          <p:cNvSpPr txBox="1">
            <a:spLocks noGrp="1"/>
          </p:cNvSpPr>
          <p:nvPr>
            <p:ph type="subTitle" idx="1"/>
          </p:nvPr>
        </p:nvSpPr>
        <p:spPr>
          <a:xfrm>
            <a:off x="2849633" y="3800052"/>
            <a:ext cx="6494000" cy="10568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dk1"/>
              </a:buClr>
              <a:buSzPts val="3200"/>
              <a:buNone/>
              <a:defRPr sz="3200"/>
            </a:lvl1pPr>
            <a:lvl2pPr lvl="1" algn="ctr">
              <a:lnSpc>
                <a:spcPct val="100000"/>
              </a:lnSpc>
              <a:spcBef>
                <a:spcPts val="0"/>
              </a:spcBef>
              <a:spcAft>
                <a:spcPts val="0"/>
              </a:spcAft>
              <a:buClr>
                <a:schemeClr val="dk1"/>
              </a:buClr>
              <a:buSzPts val="3200"/>
              <a:buNone/>
              <a:defRPr sz="3200"/>
            </a:lvl2pPr>
            <a:lvl3pPr lvl="2" algn="ctr">
              <a:lnSpc>
                <a:spcPct val="100000"/>
              </a:lnSpc>
              <a:spcBef>
                <a:spcPts val="0"/>
              </a:spcBef>
              <a:spcAft>
                <a:spcPts val="0"/>
              </a:spcAft>
              <a:buClr>
                <a:schemeClr val="dk1"/>
              </a:buClr>
              <a:buSzPts val="3200"/>
              <a:buNone/>
              <a:defRPr sz="3200"/>
            </a:lvl3pPr>
            <a:lvl4pPr lvl="3" algn="ctr">
              <a:lnSpc>
                <a:spcPct val="100000"/>
              </a:lnSpc>
              <a:spcBef>
                <a:spcPts val="0"/>
              </a:spcBef>
              <a:spcAft>
                <a:spcPts val="0"/>
              </a:spcAft>
              <a:buClr>
                <a:schemeClr val="dk1"/>
              </a:buClr>
              <a:buSzPts val="3200"/>
              <a:buNone/>
              <a:defRPr sz="3200"/>
            </a:lvl4pPr>
            <a:lvl5pPr lvl="4" algn="ctr">
              <a:lnSpc>
                <a:spcPct val="100000"/>
              </a:lnSpc>
              <a:spcBef>
                <a:spcPts val="0"/>
              </a:spcBef>
              <a:spcAft>
                <a:spcPts val="0"/>
              </a:spcAft>
              <a:buClr>
                <a:schemeClr val="dk1"/>
              </a:buClr>
              <a:buSzPts val="3200"/>
              <a:buNone/>
              <a:defRPr sz="3200"/>
            </a:lvl5pPr>
            <a:lvl6pPr lvl="5" algn="ctr">
              <a:lnSpc>
                <a:spcPct val="100000"/>
              </a:lnSpc>
              <a:spcBef>
                <a:spcPts val="0"/>
              </a:spcBef>
              <a:spcAft>
                <a:spcPts val="0"/>
              </a:spcAft>
              <a:buClr>
                <a:schemeClr val="dk1"/>
              </a:buClr>
              <a:buSzPts val="3200"/>
              <a:buNone/>
              <a:defRPr sz="3200"/>
            </a:lvl6pPr>
            <a:lvl7pPr lvl="6" algn="ctr">
              <a:lnSpc>
                <a:spcPct val="100000"/>
              </a:lnSpc>
              <a:spcBef>
                <a:spcPts val="0"/>
              </a:spcBef>
              <a:spcAft>
                <a:spcPts val="0"/>
              </a:spcAft>
              <a:buClr>
                <a:schemeClr val="dk1"/>
              </a:buClr>
              <a:buSzPts val="3200"/>
              <a:buNone/>
              <a:defRPr sz="3200"/>
            </a:lvl7pPr>
            <a:lvl8pPr lvl="7" algn="ctr">
              <a:lnSpc>
                <a:spcPct val="100000"/>
              </a:lnSpc>
              <a:spcBef>
                <a:spcPts val="0"/>
              </a:spcBef>
              <a:spcAft>
                <a:spcPts val="0"/>
              </a:spcAft>
              <a:buClr>
                <a:schemeClr val="dk1"/>
              </a:buClr>
              <a:buSzPts val="3200"/>
              <a:buNone/>
              <a:defRPr sz="3200"/>
            </a:lvl8pPr>
            <a:lvl9pPr lvl="8" algn="ctr">
              <a:lnSpc>
                <a:spcPct val="100000"/>
              </a:lnSpc>
              <a:spcBef>
                <a:spcPts val="0"/>
              </a:spcBef>
              <a:spcAft>
                <a:spcPts val="0"/>
              </a:spcAft>
              <a:buClr>
                <a:schemeClr val="dk1"/>
              </a:buClr>
              <a:buSzPts val="3200"/>
              <a:buNone/>
              <a:defRPr sz="32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標題及直排文字" type="vertTx">
  <p:cSld name="VERTICAL_TEXT">
    <p:spTree>
      <p:nvGrpSpPr>
        <p:cNvPr id="1" name="Shape 78"/>
        <p:cNvGrpSpPr/>
        <p:nvPr/>
      </p:nvGrpSpPr>
      <p:grpSpPr>
        <a:xfrm>
          <a:off x="0" y="0"/>
          <a:ext cx="0" cy="0"/>
          <a:chOff x="0" y="0"/>
          <a:chExt cx="0" cy="0"/>
        </a:xfrm>
      </p:grpSpPr>
      <p:sp>
        <p:nvSpPr>
          <p:cNvPr id="79" name="Google Shape;79;p53"/>
          <p:cNvSpPr txBox="1">
            <a:spLocks noGrp="1"/>
          </p:cNvSpPr>
          <p:nvPr>
            <p:ph type="title"/>
          </p:nvPr>
        </p:nvSpPr>
        <p:spPr>
          <a:xfrm>
            <a:off x="612057" y="365126"/>
            <a:ext cx="10975465" cy="954856"/>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53"/>
          <p:cNvSpPr txBox="1">
            <a:spLocks noGrp="1"/>
          </p:cNvSpPr>
          <p:nvPr>
            <p:ph type="body" idx="1"/>
          </p:nvPr>
        </p:nvSpPr>
        <p:spPr>
          <a:xfrm rot="5400000">
            <a:off x="3748728" y="-1661832"/>
            <a:ext cx="4702124" cy="1097546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5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82" name="Google Shape;82;p5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83" name="Google Shape;83;p5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直排標題及文字" type="vertTitleAndTx">
  <p:cSld name="VERTICAL_TITLE_AND_VERTICAL_TEXT">
    <p:spTree>
      <p:nvGrpSpPr>
        <p:cNvPr id="1" name="Shape 84"/>
        <p:cNvGrpSpPr/>
        <p:nvPr/>
      </p:nvGrpSpPr>
      <p:grpSpPr>
        <a:xfrm>
          <a:off x="0" y="0"/>
          <a:ext cx="0" cy="0"/>
          <a:chOff x="0" y="0"/>
          <a:chExt cx="0" cy="0"/>
        </a:xfrm>
      </p:grpSpPr>
      <p:sp>
        <p:nvSpPr>
          <p:cNvPr id="85" name="Google Shape;85;p54"/>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6" name="Google Shape;86;p54"/>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5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88" name="Google Shape;88;p5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89" name="Google Shape;89;p5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標題及內容" type="obj">
  <p:cSld name="OBJECT">
    <p:spTree>
      <p:nvGrpSpPr>
        <p:cNvPr id="1" name="Shape 27"/>
        <p:cNvGrpSpPr/>
        <p:nvPr/>
      </p:nvGrpSpPr>
      <p:grpSpPr>
        <a:xfrm>
          <a:off x="0" y="0"/>
          <a:ext cx="0" cy="0"/>
          <a:chOff x="0" y="0"/>
          <a:chExt cx="0" cy="0"/>
        </a:xfrm>
      </p:grpSpPr>
      <p:sp>
        <p:nvSpPr>
          <p:cNvPr id="28" name="Google Shape;28;p45"/>
          <p:cNvSpPr/>
          <p:nvPr/>
        </p:nvSpPr>
        <p:spPr>
          <a:xfrm>
            <a:off x="0" y="6423852"/>
            <a:ext cx="12192000" cy="434148"/>
          </a:xfrm>
          <a:prstGeom prst="rect">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r>
              <a:rPr lang="zh-TW" sz="1800" b="0" i="0" u="none" strike="noStrike" cap="none">
                <a:solidFill>
                  <a:schemeClr val="dk1"/>
                </a:solidFill>
                <a:latin typeface="Corbel"/>
                <a:ea typeface="Corbel"/>
                <a:cs typeface="Corbel"/>
                <a:sym typeface="Corbel"/>
              </a:rPr>
              <a:t>   </a:t>
            </a:r>
            <a:endParaRPr sz="1800" b="0" i="0" u="none" strike="noStrike" cap="none">
              <a:solidFill>
                <a:schemeClr val="dk1"/>
              </a:solidFill>
              <a:latin typeface="Corbel"/>
              <a:ea typeface="Corbel"/>
              <a:cs typeface="Corbel"/>
              <a:sym typeface="Corbel"/>
            </a:endParaRPr>
          </a:p>
        </p:txBody>
      </p:sp>
      <p:sp>
        <p:nvSpPr>
          <p:cNvPr id="29" name="Google Shape;29;p45"/>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45"/>
          <p:cNvSpPr txBox="1">
            <a:spLocks noGrp="1"/>
          </p:cNvSpPr>
          <p:nvPr>
            <p:ph type="body" idx="1"/>
          </p:nvPr>
        </p:nvSpPr>
        <p:spPr>
          <a:xfrm>
            <a:off x="612057" y="1474839"/>
            <a:ext cx="11002297" cy="4702124"/>
          </a:xfrm>
          <a:prstGeom prst="rect">
            <a:avLst/>
          </a:prstGeom>
          <a:noFill/>
          <a:ln>
            <a:noFill/>
          </a:ln>
        </p:spPr>
        <p:txBody>
          <a:bodyPr spcFirstLastPara="1" wrap="square" lIns="91425" tIns="45700" rIns="91425" bIns="45700" anchor="t" anchorCtr="0">
            <a:normAutofit/>
          </a:bodyPr>
          <a:lstStyle>
            <a:lvl1pPr marL="457200" lvl="0" indent="-393700" algn="l">
              <a:lnSpc>
                <a:spcPct val="100000"/>
              </a:lnSpc>
              <a:spcBef>
                <a:spcPts val="1000"/>
              </a:spcBef>
              <a:spcAft>
                <a:spcPts val="0"/>
              </a:spcAft>
              <a:buClr>
                <a:schemeClr val="dk1"/>
              </a:buClr>
              <a:buSzPts val="2600"/>
              <a:buChar char="•"/>
              <a:defRPr sz="2600"/>
            </a:lvl1pPr>
            <a:lvl2pPr marL="914400" lvl="1" indent="-381000" algn="l">
              <a:lnSpc>
                <a:spcPct val="100000"/>
              </a:lnSpc>
              <a:spcBef>
                <a:spcPts val="500"/>
              </a:spcBef>
              <a:spcAft>
                <a:spcPts val="0"/>
              </a:spcAft>
              <a:buClr>
                <a:schemeClr val="dk1"/>
              </a:buClr>
              <a:buSzPts val="2400"/>
              <a:buChar char="•"/>
              <a:defRPr/>
            </a:lvl2pPr>
            <a:lvl3pPr marL="1371600" lvl="2" indent="-342900" algn="l">
              <a:lnSpc>
                <a:spcPct val="100000"/>
              </a:lnSpc>
              <a:spcBef>
                <a:spcPts val="500"/>
              </a:spcBef>
              <a:spcAft>
                <a:spcPts val="0"/>
              </a:spcAft>
              <a:buClr>
                <a:schemeClr val="dk1"/>
              </a:buClr>
              <a:buSzPts val="1800"/>
              <a:buChar char="•"/>
              <a:defRPr sz="1800"/>
            </a:lvl3pPr>
            <a:lvl4pPr marL="1828800" lvl="3" indent="-342900" algn="l">
              <a:lnSpc>
                <a:spcPct val="100000"/>
              </a:lnSpc>
              <a:spcBef>
                <a:spcPts val="500"/>
              </a:spcBef>
              <a:spcAft>
                <a:spcPts val="0"/>
              </a:spcAft>
              <a:buClr>
                <a:schemeClr val="dk1"/>
              </a:buClr>
              <a:buSzPts val="1800"/>
              <a:buChar char="•"/>
              <a:defRPr sz="1800"/>
            </a:lvl4pPr>
            <a:lvl5pPr marL="2286000" lvl="4" indent="-342900" algn="l">
              <a:lnSpc>
                <a:spcPct val="100000"/>
              </a:lnSpc>
              <a:spcBef>
                <a:spcPts val="500"/>
              </a:spcBef>
              <a:spcAft>
                <a:spcPts val="0"/>
              </a:spcAft>
              <a:buClr>
                <a:schemeClr val="dk1"/>
              </a:buClr>
              <a:buSzPts val="1800"/>
              <a:buChar char="•"/>
              <a:defRPr sz="18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 name="Google Shape;31;p45"/>
          <p:cNvSpPr txBox="1">
            <a:spLocks noGrp="1"/>
          </p:cNvSpPr>
          <p:nvPr>
            <p:ph type="ftr" idx="11"/>
          </p:nvPr>
        </p:nvSpPr>
        <p:spPr>
          <a:xfrm>
            <a:off x="133864" y="6478310"/>
            <a:ext cx="11480489" cy="37969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lt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32" name="Google Shape;32;p45"/>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b="0" i="0" u="none" strike="noStrike" cap="none">
                <a:solidFill>
                  <a:schemeClr val="lt1"/>
                </a:solidFill>
                <a:latin typeface="Corbel"/>
                <a:ea typeface="Corbel"/>
                <a:cs typeface="Corbel"/>
                <a:sym typeface="Corbel"/>
              </a:defRPr>
            </a:lvl1pPr>
            <a:lvl2pPr marL="0" lvl="1" indent="0" algn="r">
              <a:spcBef>
                <a:spcPts val="0"/>
              </a:spcBef>
              <a:buNone/>
              <a:defRPr sz="1200" b="0" i="0" u="none" strike="noStrike" cap="none">
                <a:solidFill>
                  <a:schemeClr val="lt1"/>
                </a:solidFill>
                <a:latin typeface="Corbel"/>
                <a:ea typeface="Corbel"/>
                <a:cs typeface="Corbel"/>
                <a:sym typeface="Corbel"/>
              </a:defRPr>
            </a:lvl2pPr>
            <a:lvl3pPr marL="0" lvl="2" indent="0" algn="r">
              <a:spcBef>
                <a:spcPts val="0"/>
              </a:spcBef>
              <a:buNone/>
              <a:defRPr sz="1200" b="0" i="0" u="none" strike="noStrike" cap="none">
                <a:solidFill>
                  <a:schemeClr val="lt1"/>
                </a:solidFill>
                <a:latin typeface="Corbel"/>
                <a:ea typeface="Corbel"/>
                <a:cs typeface="Corbel"/>
                <a:sym typeface="Corbel"/>
              </a:defRPr>
            </a:lvl3pPr>
            <a:lvl4pPr marL="0" lvl="3" indent="0" algn="r">
              <a:spcBef>
                <a:spcPts val="0"/>
              </a:spcBef>
              <a:buNone/>
              <a:defRPr sz="1200" b="0" i="0" u="none" strike="noStrike" cap="none">
                <a:solidFill>
                  <a:schemeClr val="lt1"/>
                </a:solidFill>
                <a:latin typeface="Corbel"/>
                <a:ea typeface="Corbel"/>
                <a:cs typeface="Corbel"/>
                <a:sym typeface="Corbel"/>
              </a:defRPr>
            </a:lvl4pPr>
            <a:lvl5pPr marL="0" lvl="4" indent="0" algn="r">
              <a:spcBef>
                <a:spcPts val="0"/>
              </a:spcBef>
              <a:buNone/>
              <a:defRPr sz="1200" b="0" i="0" u="none" strike="noStrike" cap="none">
                <a:solidFill>
                  <a:schemeClr val="lt1"/>
                </a:solidFill>
                <a:latin typeface="Corbel"/>
                <a:ea typeface="Corbel"/>
                <a:cs typeface="Corbel"/>
                <a:sym typeface="Corbel"/>
              </a:defRPr>
            </a:lvl5pPr>
            <a:lvl6pPr marL="0" lvl="5" indent="0" algn="r">
              <a:spcBef>
                <a:spcPts val="0"/>
              </a:spcBef>
              <a:buNone/>
              <a:defRPr sz="1200" b="0" i="0" u="none" strike="noStrike" cap="none">
                <a:solidFill>
                  <a:schemeClr val="lt1"/>
                </a:solidFill>
                <a:latin typeface="Corbel"/>
                <a:ea typeface="Corbel"/>
                <a:cs typeface="Corbel"/>
                <a:sym typeface="Corbel"/>
              </a:defRPr>
            </a:lvl6pPr>
            <a:lvl7pPr marL="0" lvl="6" indent="0" algn="r">
              <a:spcBef>
                <a:spcPts val="0"/>
              </a:spcBef>
              <a:buNone/>
              <a:defRPr sz="1200" b="0" i="0" u="none" strike="noStrike" cap="none">
                <a:solidFill>
                  <a:schemeClr val="lt1"/>
                </a:solidFill>
                <a:latin typeface="Corbel"/>
                <a:ea typeface="Corbel"/>
                <a:cs typeface="Corbel"/>
                <a:sym typeface="Corbel"/>
              </a:defRPr>
            </a:lvl7pPr>
            <a:lvl8pPr marL="0" lvl="7" indent="0" algn="r">
              <a:spcBef>
                <a:spcPts val="0"/>
              </a:spcBef>
              <a:buNone/>
              <a:defRPr sz="1200" b="0" i="0" u="none" strike="noStrike" cap="none">
                <a:solidFill>
                  <a:schemeClr val="lt1"/>
                </a:solidFill>
                <a:latin typeface="Corbel"/>
                <a:ea typeface="Corbel"/>
                <a:cs typeface="Corbel"/>
                <a:sym typeface="Corbel"/>
              </a:defRPr>
            </a:lvl8pPr>
            <a:lvl9pPr marL="0" lvl="8" indent="0" algn="r">
              <a:spcBef>
                <a:spcPts val="0"/>
              </a:spcBef>
              <a:buNone/>
              <a:defRPr sz="1200" b="0" i="0" u="none" strike="noStrike" cap="none">
                <a:solidFill>
                  <a:schemeClr val="lt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章節標題" type="secHead">
  <p:cSld name="SECTION_HEADER">
    <p:spTree>
      <p:nvGrpSpPr>
        <p:cNvPr id="1" name="Shape 33"/>
        <p:cNvGrpSpPr/>
        <p:nvPr/>
      </p:nvGrpSpPr>
      <p:grpSpPr>
        <a:xfrm>
          <a:off x="0" y="0"/>
          <a:ext cx="0" cy="0"/>
          <a:chOff x="0" y="0"/>
          <a:chExt cx="0" cy="0"/>
        </a:xfrm>
      </p:grpSpPr>
      <p:sp>
        <p:nvSpPr>
          <p:cNvPr id="34" name="Google Shape;34;p46"/>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6000"/>
              <a:buFont typeface="Corbel"/>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46"/>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6" name="Google Shape;36;p4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37" name="Google Shape;37;p4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38" name="Google Shape;38;p4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兩個內容" type="twoObj">
  <p:cSld name="TWO_OBJECTS">
    <p:spTree>
      <p:nvGrpSpPr>
        <p:cNvPr id="1" name="Shape 39"/>
        <p:cNvGrpSpPr/>
        <p:nvPr/>
      </p:nvGrpSpPr>
      <p:grpSpPr>
        <a:xfrm>
          <a:off x="0" y="0"/>
          <a:ext cx="0" cy="0"/>
          <a:chOff x="0" y="0"/>
          <a:chExt cx="0" cy="0"/>
        </a:xfrm>
      </p:grpSpPr>
      <p:sp>
        <p:nvSpPr>
          <p:cNvPr id="40" name="Google Shape;40;p47"/>
          <p:cNvSpPr txBox="1">
            <a:spLocks noGrp="1"/>
          </p:cNvSpPr>
          <p:nvPr>
            <p:ph type="title"/>
          </p:nvPr>
        </p:nvSpPr>
        <p:spPr>
          <a:xfrm>
            <a:off x="612057" y="365126"/>
            <a:ext cx="10975465" cy="954856"/>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 name="Google Shape;41;p47"/>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47"/>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 name="Google Shape;43;p4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44" name="Google Shape;44;p4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45" name="Google Shape;45;p4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比對" type="twoTxTwoObj">
  <p:cSld name="TWO_OBJECTS_WITH_TEXT">
    <p:spTree>
      <p:nvGrpSpPr>
        <p:cNvPr id="1" name="Shape 46"/>
        <p:cNvGrpSpPr/>
        <p:nvPr/>
      </p:nvGrpSpPr>
      <p:grpSpPr>
        <a:xfrm>
          <a:off x="0" y="0"/>
          <a:ext cx="0" cy="0"/>
          <a:chOff x="0" y="0"/>
          <a:chExt cx="0" cy="0"/>
        </a:xfrm>
      </p:grpSpPr>
      <p:sp>
        <p:nvSpPr>
          <p:cNvPr id="47" name="Google Shape;47;p48"/>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8" name="Google Shape;48;p48"/>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9" name="Google Shape;49;p48"/>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48"/>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1" name="Google Shape;51;p48"/>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4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53" name="Google Shape;53;p4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54" name="Google Shape;54;p4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只有標題" type="titleOnly">
  <p:cSld name="TITLE_ONLY">
    <p:spTree>
      <p:nvGrpSpPr>
        <p:cNvPr id="1" name="Shape 55"/>
        <p:cNvGrpSpPr/>
        <p:nvPr/>
      </p:nvGrpSpPr>
      <p:grpSpPr>
        <a:xfrm>
          <a:off x="0" y="0"/>
          <a:ext cx="0" cy="0"/>
          <a:chOff x="0" y="0"/>
          <a:chExt cx="0" cy="0"/>
        </a:xfrm>
      </p:grpSpPr>
      <p:sp>
        <p:nvSpPr>
          <p:cNvPr id="56" name="Google Shape;56;p49"/>
          <p:cNvSpPr txBox="1">
            <a:spLocks noGrp="1"/>
          </p:cNvSpPr>
          <p:nvPr>
            <p:ph type="title"/>
          </p:nvPr>
        </p:nvSpPr>
        <p:spPr>
          <a:xfrm>
            <a:off x="612057" y="365126"/>
            <a:ext cx="10975465" cy="954856"/>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7" name="Google Shape;57;p4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58" name="Google Shape;58;p4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59" name="Google Shape;59;p4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空白" type="blank">
  <p:cSld name="BLANK">
    <p:spTree>
      <p:nvGrpSpPr>
        <p:cNvPr id="1" name="Shape 60"/>
        <p:cNvGrpSpPr/>
        <p:nvPr/>
      </p:nvGrpSpPr>
      <p:grpSpPr>
        <a:xfrm>
          <a:off x="0" y="0"/>
          <a:ext cx="0" cy="0"/>
          <a:chOff x="0" y="0"/>
          <a:chExt cx="0" cy="0"/>
        </a:xfrm>
      </p:grpSpPr>
      <p:sp>
        <p:nvSpPr>
          <p:cNvPr id="61" name="Google Shape;61;p5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62" name="Google Shape;62;p5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63" name="Google Shape;63;p5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含標題的內容" type="objTx">
  <p:cSld name="OBJECT_WITH_CAPTION_TEXT">
    <p:spTree>
      <p:nvGrpSpPr>
        <p:cNvPr id="1" name="Shape 64"/>
        <p:cNvGrpSpPr/>
        <p:nvPr/>
      </p:nvGrpSpPr>
      <p:grpSpPr>
        <a:xfrm>
          <a:off x="0" y="0"/>
          <a:ext cx="0" cy="0"/>
          <a:chOff x="0" y="0"/>
          <a:chExt cx="0" cy="0"/>
        </a:xfrm>
      </p:grpSpPr>
      <p:sp>
        <p:nvSpPr>
          <p:cNvPr id="65" name="Google Shape;65;p5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3200"/>
              <a:buFont typeface="Corbe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 name="Google Shape;66;p51"/>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7" name="Google Shape;67;p51"/>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8" name="Google Shape;68;p5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69" name="Google Shape;69;p5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70" name="Google Shape;70;p5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含標題的圖片" type="picTx">
  <p:cSld name="PICTURE_WITH_CAPTION_TEXT">
    <p:spTree>
      <p:nvGrpSpPr>
        <p:cNvPr id="1" name="Shape 71"/>
        <p:cNvGrpSpPr/>
        <p:nvPr/>
      </p:nvGrpSpPr>
      <p:grpSpPr>
        <a:xfrm>
          <a:off x="0" y="0"/>
          <a:ext cx="0" cy="0"/>
          <a:chOff x="0" y="0"/>
          <a:chExt cx="0" cy="0"/>
        </a:xfrm>
      </p:grpSpPr>
      <p:sp>
        <p:nvSpPr>
          <p:cNvPr id="72" name="Google Shape;72;p5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3200"/>
              <a:buFont typeface="Corbe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3" name="Google Shape;73;p52"/>
          <p:cNvSpPr>
            <a:spLocks noGrp="1"/>
          </p:cNvSpPr>
          <p:nvPr>
            <p:ph type="pic" idx="2"/>
          </p:nvPr>
        </p:nvSpPr>
        <p:spPr>
          <a:xfrm>
            <a:off x="5183188" y="987425"/>
            <a:ext cx="6172200" cy="4873625"/>
          </a:xfrm>
          <a:prstGeom prst="rect">
            <a:avLst/>
          </a:prstGeom>
          <a:noFill/>
          <a:ln>
            <a:noFill/>
          </a:ln>
        </p:spPr>
      </p:sp>
      <p:sp>
        <p:nvSpPr>
          <p:cNvPr id="74" name="Google Shape;74;p52"/>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5" name="Google Shape;75;p5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76" name="Google Shape;76;p5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77" name="Google Shape;77;p5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43"/>
          <p:cNvSpPr txBox="1">
            <a:spLocks noGrp="1"/>
          </p:cNvSpPr>
          <p:nvPr>
            <p:ph type="title"/>
          </p:nvPr>
        </p:nvSpPr>
        <p:spPr>
          <a:xfrm>
            <a:off x="612057" y="365126"/>
            <a:ext cx="10975465" cy="954856"/>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accent2"/>
              </a:buClr>
              <a:buSzPts val="4200"/>
              <a:buFont typeface="Corbel"/>
              <a:buNone/>
              <a:defRPr sz="4200" b="1" i="0" u="none" strike="noStrike" cap="none">
                <a:solidFill>
                  <a:schemeClr val="accent2"/>
                </a:solidFill>
                <a:latin typeface="Corbel"/>
                <a:ea typeface="Corbel"/>
                <a:cs typeface="Corbel"/>
                <a:sym typeface="Corbe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43"/>
          <p:cNvSpPr txBox="1">
            <a:spLocks noGrp="1"/>
          </p:cNvSpPr>
          <p:nvPr>
            <p:ph type="body" idx="1"/>
          </p:nvPr>
        </p:nvSpPr>
        <p:spPr>
          <a:xfrm>
            <a:off x="612057" y="1474839"/>
            <a:ext cx="10975465" cy="4702124"/>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orbel"/>
                <a:ea typeface="Corbel"/>
                <a:cs typeface="Corbel"/>
                <a:sym typeface="Corbe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orbel"/>
                <a:ea typeface="Corbel"/>
                <a:cs typeface="Corbel"/>
                <a:sym typeface="Corbe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orbel"/>
                <a:ea typeface="Corbel"/>
                <a:cs typeface="Corbel"/>
                <a:sym typeface="Corbe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9pPr>
          </a:lstStyle>
          <a:p>
            <a:endParaRPr/>
          </a:p>
        </p:txBody>
      </p:sp>
      <p:sp>
        <p:nvSpPr>
          <p:cNvPr id="12" name="Google Shape;12;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orbel"/>
                <a:ea typeface="Corbel"/>
                <a:cs typeface="Corbel"/>
                <a:sym typeface="Corbel"/>
              </a:defRPr>
            </a:lvl1pPr>
            <a:lvl2pPr marL="0" marR="0" lvl="1" indent="0" algn="r" rtl="0">
              <a:spcBef>
                <a:spcPts val="0"/>
              </a:spcBef>
              <a:buNone/>
              <a:defRPr sz="1200" b="0" i="0" u="none" strike="noStrike" cap="none">
                <a:solidFill>
                  <a:srgbClr val="888888"/>
                </a:solidFill>
                <a:latin typeface="Corbel"/>
                <a:ea typeface="Corbel"/>
                <a:cs typeface="Corbel"/>
                <a:sym typeface="Corbel"/>
              </a:defRPr>
            </a:lvl2pPr>
            <a:lvl3pPr marL="0" marR="0" lvl="2" indent="0" algn="r" rtl="0">
              <a:spcBef>
                <a:spcPts val="0"/>
              </a:spcBef>
              <a:buNone/>
              <a:defRPr sz="1200" b="0" i="0" u="none" strike="noStrike" cap="none">
                <a:solidFill>
                  <a:srgbClr val="888888"/>
                </a:solidFill>
                <a:latin typeface="Corbel"/>
                <a:ea typeface="Corbel"/>
                <a:cs typeface="Corbel"/>
                <a:sym typeface="Corbel"/>
              </a:defRPr>
            </a:lvl3pPr>
            <a:lvl4pPr marL="0" marR="0" lvl="3" indent="0" algn="r" rtl="0">
              <a:spcBef>
                <a:spcPts val="0"/>
              </a:spcBef>
              <a:buNone/>
              <a:defRPr sz="1200" b="0" i="0" u="none" strike="noStrike" cap="none">
                <a:solidFill>
                  <a:srgbClr val="888888"/>
                </a:solidFill>
                <a:latin typeface="Corbel"/>
                <a:ea typeface="Corbel"/>
                <a:cs typeface="Corbel"/>
                <a:sym typeface="Corbel"/>
              </a:defRPr>
            </a:lvl4pPr>
            <a:lvl5pPr marL="0" marR="0" lvl="4" indent="0" algn="r" rtl="0">
              <a:spcBef>
                <a:spcPts val="0"/>
              </a:spcBef>
              <a:buNone/>
              <a:defRPr sz="1200" b="0" i="0" u="none" strike="noStrike" cap="none">
                <a:solidFill>
                  <a:srgbClr val="888888"/>
                </a:solidFill>
                <a:latin typeface="Corbel"/>
                <a:ea typeface="Corbel"/>
                <a:cs typeface="Corbel"/>
                <a:sym typeface="Corbel"/>
              </a:defRPr>
            </a:lvl5pPr>
            <a:lvl6pPr marL="0" marR="0" lvl="5" indent="0" algn="r" rtl="0">
              <a:spcBef>
                <a:spcPts val="0"/>
              </a:spcBef>
              <a:buNone/>
              <a:defRPr sz="1200" b="0" i="0" u="none" strike="noStrike" cap="none">
                <a:solidFill>
                  <a:srgbClr val="888888"/>
                </a:solidFill>
                <a:latin typeface="Corbel"/>
                <a:ea typeface="Corbel"/>
                <a:cs typeface="Corbel"/>
                <a:sym typeface="Corbel"/>
              </a:defRPr>
            </a:lvl6pPr>
            <a:lvl7pPr marL="0" marR="0" lvl="6" indent="0" algn="r" rtl="0">
              <a:spcBef>
                <a:spcPts val="0"/>
              </a:spcBef>
              <a:buNone/>
              <a:defRPr sz="1200" b="0" i="0" u="none" strike="noStrike" cap="none">
                <a:solidFill>
                  <a:srgbClr val="888888"/>
                </a:solidFill>
                <a:latin typeface="Corbel"/>
                <a:ea typeface="Corbel"/>
                <a:cs typeface="Corbel"/>
                <a:sym typeface="Corbel"/>
              </a:defRPr>
            </a:lvl7pPr>
            <a:lvl8pPr marL="0" marR="0" lvl="7" indent="0" algn="r" rtl="0">
              <a:spcBef>
                <a:spcPts val="0"/>
              </a:spcBef>
              <a:buNone/>
              <a:defRPr sz="1200" b="0" i="0" u="none" strike="noStrike" cap="none">
                <a:solidFill>
                  <a:srgbClr val="888888"/>
                </a:solidFill>
                <a:latin typeface="Corbel"/>
                <a:ea typeface="Corbel"/>
                <a:cs typeface="Corbel"/>
                <a:sym typeface="Corbel"/>
              </a:defRPr>
            </a:lvl8pPr>
            <a:lvl9pPr marL="0" marR="0" lvl="8" indent="0" algn="r" rtl="0">
              <a:spcBef>
                <a:spcPts val="0"/>
              </a:spcBef>
              <a:buNone/>
              <a:defRPr sz="1200" b="0" i="0" u="none" strike="noStrike" cap="none">
                <a:solidFill>
                  <a:srgbClr val="888888"/>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zh-TW"/>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1"/>
          <p:cNvSpPr txBox="1">
            <a:spLocks noGrp="1"/>
          </p:cNvSpPr>
          <p:nvPr>
            <p:ph type="ftr" idx="11"/>
          </p:nvPr>
        </p:nvSpPr>
        <p:spPr>
          <a:xfrm>
            <a:off x="4495800" y="5785658"/>
            <a:ext cx="4114800" cy="935817"/>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None/>
            </a:pPr>
            <a:r>
              <a:rPr lang="zh-TW"/>
              <a:t>《2023數位金融》                                                                                                                                             NYCU.IIM.IEBI Lab</a:t>
            </a:r>
            <a:endParaRPr/>
          </a:p>
        </p:txBody>
      </p:sp>
      <p:sp>
        <p:nvSpPr>
          <p:cNvPr id="96" name="Google Shape;96;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1</a:t>
            </a:fld>
            <a:endParaRPr/>
          </a:p>
        </p:txBody>
      </p:sp>
      <p:sp>
        <p:nvSpPr>
          <p:cNvPr id="97" name="Google Shape;97;p1"/>
          <p:cNvSpPr txBox="1">
            <a:spLocks noGrp="1"/>
          </p:cNvSpPr>
          <p:nvPr>
            <p:ph type="ctrTitle"/>
          </p:nvPr>
        </p:nvSpPr>
        <p:spPr>
          <a:xfrm>
            <a:off x="1338867" y="2335685"/>
            <a:ext cx="9515600" cy="1363200"/>
          </a:xfrm>
          <a:prstGeom prst="rect">
            <a:avLst/>
          </a:prstGeom>
          <a:noFill/>
          <a:ln>
            <a:noFill/>
          </a:ln>
        </p:spPr>
        <p:txBody>
          <a:bodyPr spcFirstLastPara="1" wrap="square" lIns="91425" tIns="91425" rIns="91425" bIns="91425" anchor="b" anchorCtr="0">
            <a:noAutofit/>
          </a:bodyPr>
          <a:lstStyle/>
          <a:p>
            <a:pPr marL="0" marR="0" lvl="0" indent="0" algn="ctr" rtl="0">
              <a:lnSpc>
                <a:spcPct val="150000"/>
              </a:lnSpc>
              <a:spcBef>
                <a:spcPts val="0"/>
              </a:spcBef>
              <a:spcAft>
                <a:spcPts val="0"/>
              </a:spcAft>
              <a:buClr>
                <a:schemeClr val="accent2"/>
              </a:buClr>
              <a:buSzPts val="7200"/>
              <a:buFont typeface="Corbel"/>
              <a:buNone/>
            </a:pPr>
            <a:r>
              <a:rPr lang="zh-TW" altLang="en-US" sz="7200" b="1" i="0" u="none" strike="noStrike" cap="none" dirty="0">
                <a:solidFill>
                  <a:schemeClr val="accent2"/>
                </a:solidFill>
                <a:latin typeface="Corbel"/>
                <a:ea typeface="Corbel"/>
                <a:cs typeface="Corbel"/>
                <a:sym typeface="Corbel"/>
              </a:rPr>
              <a:t>第七章 </a:t>
            </a:r>
            <a:r>
              <a:rPr lang="zh-TW" sz="7200" b="1" i="0" u="none" strike="noStrike" cap="none" dirty="0">
                <a:solidFill>
                  <a:schemeClr val="accent2"/>
                </a:solidFill>
                <a:latin typeface="Corbel"/>
                <a:ea typeface="Corbel"/>
                <a:cs typeface="Corbel"/>
                <a:sym typeface="Corbel"/>
              </a:rPr>
              <a:t>P2P借貸</a:t>
            </a:r>
            <a:endParaRPr sz="7200" b="1" i="0" u="none" strike="noStrike" cap="none" dirty="0">
              <a:solidFill>
                <a:schemeClr val="accent2"/>
              </a:solidFill>
              <a:latin typeface="Corbel"/>
              <a:ea typeface="Corbel"/>
              <a:cs typeface="Corbel"/>
              <a:sym typeface="Corbel"/>
            </a:endParaRPr>
          </a:p>
        </p:txBody>
      </p:sp>
      <p:sp>
        <p:nvSpPr>
          <p:cNvPr id="98" name="Google Shape;98;p1"/>
          <p:cNvSpPr txBox="1">
            <a:spLocks noGrp="1"/>
          </p:cNvSpPr>
          <p:nvPr>
            <p:ph type="subTitle" idx="1"/>
          </p:nvPr>
        </p:nvSpPr>
        <p:spPr>
          <a:xfrm>
            <a:off x="2849633" y="3800052"/>
            <a:ext cx="6494000" cy="1056800"/>
          </a:xfrm>
          <a:prstGeom prst="rect">
            <a:avLst/>
          </a:prstGeom>
          <a:noFill/>
          <a:ln>
            <a:noFill/>
          </a:ln>
        </p:spPr>
        <p:txBody>
          <a:bodyPr spcFirstLastPara="1" wrap="square" lIns="91425" tIns="91425" rIns="91425" bIns="91425" anchor="t" anchorCtr="0">
            <a:normAutofit/>
          </a:bodyPr>
          <a:lstStyle/>
          <a:p>
            <a:pPr marL="228600" lvl="0" indent="-228600" algn="ctr" rtl="0">
              <a:lnSpc>
                <a:spcPct val="100000"/>
              </a:lnSpc>
              <a:spcBef>
                <a:spcPts val="0"/>
              </a:spcBef>
              <a:spcAft>
                <a:spcPts val="0"/>
              </a:spcAft>
              <a:buClr>
                <a:schemeClr val="accent2"/>
              </a:buClr>
              <a:buSzPts val="4000"/>
              <a:buNone/>
            </a:pPr>
            <a:r>
              <a:rPr lang="zh-TW" sz="4000" b="1">
                <a:solidFill>
                  <a:schemeClr val="accent2"/>
                </a:solidFill>
                <a:latin typeface="Corbel"/>
                <a:ea typeface="Corbel"/>
                <a:cs typeface="Corbel"/>
                <a:sym typeface="Corbel"/>
              </a:rPr>
              <a:t>Peer to Peer Lending</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07"/>
        <p:cNvGrpSpPr/>
        <p:nvPr/>
      </p:nvGrpSpPr>
      <p:grpSpPr>
        <a:xfrm>
          <a:off x="0" y="0"/>
          <a:ext cx="0" cy="0"/>
          <a:chOff x="0" y="0"/>
          <a:chExt cx="0" cy="0"/>
        </a:xfrm>
      </p:grpSpPr>
      <p:sp>
        <p:nvSpPr>
          <p:cNvPr id="408" name="Google Shape;408;p10"/>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accent2"/>
              </a:buClr>
              <a:buSzPts val="4200"/>
              <a:buFont typeface="Corbel"/>
              <a:buNone/>
            </a:pPr>
            <a:r>
              <a:rPr lang="zh-TW"/>
              <a:t>借款人借款步驟</a:t>
            </a:r>
            <a:endParaRPr sz="3000">
              <a:latin typeface="Corbel"/>
              <a:ea typeface="Corbel"/>
              <a:cs typeface="Corbel"/>
              <a:sym typeface="Corbel"/>
            </a:endParaRPr>
          </a:p>
        </p:txBody>
      </p:sp>
      <p:sp>
        <p:nvSpPr>
          <p:cNvPr id="409" name="Google Shape;409;p10"/>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10</a:t>
            </a:fld>
            <a:endParaRPr/>
          </a:p>
        </p:txBody>
      </p:sp>
      <p:grpSp>
        <p:nvGrpSpPr>
          <p:cNvPr id="410" name="Google Shape;410;p10"/>
          <p:cNvGrpSpPr/>
          <p:nvPr/>
        </p:nvGrpSpPr>
        <p:grpSpPr>
          <a:xfrm>
            <a:off x="1488" y="-12459"/>
            <a:ext cx="12189023" cy="377586"/>
            <a:chOff x="1488" y="0"/>
            <a:chExt cx="12189023" cy="377586"/>
          </a:xfrm>
        </p:grpSpPr>
        <p:sp>
          <p:nvSpPr>
            <p:cNvPr id="411" name="Google Shape;411;p10"/>
            <p:cNvSpPr/>
            <p:nvPr/>
          </p:nvSpPr>
          <p:spPr>
            <a:xfrm>
              <a:off x="1488" y="0"/>
              <a:ext cx="2902148" cy="377586"/>
            </a:xfrm>
            <a:prstGeom prst="homePlate">
              <a:avLst>
                <a:gd name="adj" fmla="val 50000"/>
              </a:avLst>
            </a:prstGeom>
            <a:no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10"/>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關於貸款</a:t>
              </a:r>
              <a:endParaRPr/>
            </a:p>
          </p:txBody>
        </p:sp>
        <p:sp>
          <p:nvSpPr>
            <p:cNvPr id="413" name="Google Shape;413;p10"/>
            <p:cNvSpPr/>
            <p:nvPr/>
          </p:nvSpPr>
          <p:spPr>
            <a:xfrm>
              <a:off x="2323207" y="0"/>
              <a:ext cx="2902148" cy="377586"/>
            </a:xfrm>
            <a:prstGeom prst="chevron">
              <a:avLst>
                <a:gd name="adj" fmla="val 50000"/>
              </a:avLst>
            </a:prstGeom>
            <a:solidFill>
              <a:srgbClr val="CBCBCB"/>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10"/>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P2P網貸的運作</a:t>
              </a:r>
              <a:endParaRPr/>
            </a:p>
          </p:txBody>
        </p:sp>
        <p:sp>
          <p:nvSpPr>
            <p:cNvPr id="415" name="Google Shape;415;p10"/>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10"/>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417" name="Google Shape;417;p10"/>
            <p:cNvSpPr/>
            <p:nvPr/>
          </p:nvSpPr>
          <p:spPr>
            <a:xfrm>
              <a:off x="6966644"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10"/>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419" name="Google Shape;419;p10"/>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10"/>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grpSp>
        <p:nvGrpSpPr>
          <p:cNvPr id="421" name="Google Shape;421;p10"/>
          <p:cNvGrpSpPr/>
          <p:nvPr/>
        </p:nvGrpSpPr>
        <p:grpSpPr>
          <a:xfrm>
            <a:off x="1053226" y="1637651"/>
            <a:ext cx="3352519" cy="4356164"/>
            <a:chOff x="0" y="2084"/>
            <a:chExt cx="3352519" cy="4356164"/>
          </a:xfrm>
        </p:grpSpPr>
        <p:sp>
          <p:nvSpPr>
            <p:cNvPr id="422" name="Google Shape;422;p10"/>
            <p:cNvSpPr/>
            <p:nvPr/>
          </p:nvSpPr>
          <p:spPr>
            <a:xfrm>
              <a:off x="0" y="3744012"/>
              <a:ext cx="3352519" cy="614236"/>
            </a:xfrm>
            <a:prstGeom prst="rect">
              <a:avLst/>
            </a:prstGeom>
            <a:solidFill>
              <a:schemeClr val="accent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orbel" panose="020B0503020204020204" pitchFamily="34" charset="0"/>
              </a:endParaRPr>
            </a:p>
          </p:txBody>
        </p:sp>
        <p:sp>
          <p:nvSpPr>
            <p:cNvPr id="423" name="Google Shape;423;p10"/>
            <p:cNvSpPr txBox="1"/>
            <p:nvPr/>
          </p:nvSpPr>
          <p:spPr>
            <a:xfrm>
              <a:off x="0" y="3744012"/>
              <a:ext cx="3352519" cy="614236"/>
            </a:xfrm>
            <a:prstGeom prst="rect">
              <a:avLst/>
            </a:prstGeom>
            <a:noFill/>
            <a:ln>
              <a:noFill/>
            </a:ln>
          </p:spPr>
          <p:txBody>
            <a:bodyPr spcFirstLastPara="1" wrap="square" lIns="120900" tIns="120900" rIns="120900" bIns="120900" anchor="ctr" anchorCtr="0">
              <a:noAutofit/>
            </a:bodyPr>
            <a:lstStyle/>
            <a:p>
              <a:pPr marL="0" marR="0" lvl="0" indent="0" algn="ctr" rtl="0">
                <a:lnSpc>
                  <a:spcPct val="90000"/>
                </a:lnSpc>
                <a:spcBef>
                  <a:spcPts val="0"/>
                </a:spcBef>
                <a:spcAft>
                  <a:spcPts val="0"/>
                </a:spcAft>
                <a:buClr>
                  <a:schemeClr val="lt1"/>
                </a:buClr>
                <a:buSzPts val="1700"/>
                <a:buFont typeface="Corbel"/>
                <a:buNone/>
              </a:pPr>
              <a:r>
                <a:rPr lang="zh-TW" sz="1700">
                  <a:solidFill>
                    <a:schemeClr val="lt1"/>
                  </a:solidFill>
                  <a:latin typeface="Corbel" panose="020B0503020204020204" pitchFamily="34" charset="0"/>
                  <a:ea typeface="Corbel"/>
                  <a:cs typeface="Corbel"/>
                  <a:sym typeface="Corbel"/>
                </a:rPr>
                <a:t>償還貸款</a:t>
              </a:r>
              <a:endParaRPr>
                <a:latin typeface="Corbel" panose="020B0503020204020204" pitchFamily="34" charset="0"/>
              </a:endParaRPr>
            </a:p>
          </p:txBody>
        </p:sp>
        <p:sp>
          <p:nvSpPr>
            <p:cNvPr id="424" name="Google Shape;424;p10"/>
            <p:cNvSpPr/>
            <p:nvPr/>
          </p:nvSpPr>
          <p:spPr>
            <a:xfrm rot="10800000">
              <a:off x="0" y="2808530"/>
              <a:ext cx="3352519" cy="944695"/>
            </a:xfrm>
            <a:prstGeom prst="upArrowCallout">
              <a:avLst>
                <a:gd name="adj1" fmla="val 25000"/>
                <a:gd name="adj2" fmla="val 25000"/>
                <a:gd name="adj3" fmla="val 25000"/>
                <a:gd name="adj4" fmla="val 64977"/>
              </a:avLst>
            </a:prstGeom>
            <a:solidFill>
              <a:schemeClr val="accent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orbel" panose="020B0503020204020204" pitchFamily="34" charset="0"/>
              </a:endParaRPr>
            </a:p>
          </p:txBody>
        </p:sp>
        <p:sp>
          <p:nvSpPr>
            <p:cNvPr id="425" name="Google Shape;425;p10"/>
            <p:cNvSpPr txBox="1"/>
            <p:nvPr/>
          </p:nvSpPr>
          <p:spPr>
            <a:xfrm>
              <a:off x="0" y="2808530"/>
              <a:ext cx="3352519" cy="613834"/>
            </a:xfrm>
            <a:prstGeom prst="rect">
              <a:avLst/>
            </a:prstGeom>
            <a:noFill/>
            <a:ln>
              <a:noFill/>
            </a:ln>
          </p:spPr>
          <p:txBody>
            <a:bodyPr spcFirstLastPara="1" wrap="square" lIns="120900" tIns="120900" rIns="120900" bIns="120900" anchor="ctr" anchorCtr="0">
              <a:noAutofit/>
            </a:bodyPr>
            <a:lstStyle/>
            <a:p>
              <a:pPr marL="0" marR="0" lvl="0" indent="0" algn="ctr" rtl="0">
                <a:lnSpc>
                  <a:spcPct val="90000"/>
                </a:lnSpc>
                <a:spcBef>
                  <a:spcPts val="0"/>
                </a:spcBef>
                <a:spcAft>
                  <a:spcPts val="0"/>
                </a:spcAft>
                <a:buClr>
                  <a:schemeClr val="lt1"/>
                </a:buClr>
                <a:buSzPts val="1700"/>
                <a:buFont typeface="Corbel"/>
                <a:buNone/>
              </a:pPr>
              <a:r>
                <a:rPr lang="zh-TW" sz="1700">
                  <a:solidFill>
                    <a:schemeClr val="lt1"/>
                  </a:solidFill>
                  <a:latin typeface="Corbel" panose="020B0503020204020204" pitchFamily="34" charset="0"/>
                  <a:ea typeface="Corbel"/>
                  <a:cs typeface="Corbel"/>
                  <a:sym typeface="Corbel"/>
                </a:rPr>
                <a:t>接受貸款</a:t>
              </a:r>
              <a:endParaRPr>
                <a:latin typeface="Corbel" panose="020B0503020204020204" pitchFamily="34" charset="0"/>
              </a:endParaRPr>
            </a:p>
          </p:txBody>
        </p:sp>
        <p:sp>
          <p:nvSpPr>
            <p:cNvPr id="426" name="Google Shape;426;p10"/>
            <p:cNvSpPr/>
            <p:nvPr/>
          </p:nvSpPr>
          <p:spPr>
            <a:xfrm rot="10800000">
              <a:off x="0" y="1873048"/>
              <a:ext cx="3352519" cy="944695"/>
            </a:xfrm>
            <a:prstGeom prst="upArrowCallout">
              <a:avLst>
                <a:gd name="adj1" fmla="val 25000"/>
                <a:gd name="adj2" fmla="val 25000"/>
                <a:gd name="adj3" fmla="val 25000"/>
                <a:gd name="adj4" fmla="val 64977"/>
              </a:avLst>
            </a:prstGeom>
            <a:solidFill>
              <a:schemeClr val="accent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orbel" panose="020B0503020204020204" pitchFamily="34" charset="0"/>
              </a:endParaRPr>
            </a:p>
          </p:txBody>
        </p:sp>
        <p:sp>
          <p:nvSpPr>
            <p:cNvPr id="427" name="Google Shape;427;p10"/>
            <p:cNvSpPr txBox="1"/>
            <p:nvPr/>
          </p:nvSpPr>
          <p:spPr>
            <a:xfrm>
              <a:off x="0" y="1873048"/>
              <a:ext cx="3352519" cy="613834"/>
            </a:xfrm>
            <a:prstGeom prst="rect">
              <a:avLst/>
            </a:prstGeom>
            <a:noFill/>
            <a:ln>
              <a:noFill/>
            </a:ln>
          </p:spPr>
          <p:txBody>
            <a:bodyPr spcFirstLastPara="1" wrap="square" lIns="120900" tIns="120900" rIns="120900" bIns="120900" anchor="ctr" anchorCtr="0">
              <a:noAutofit/>
            </a:bodyPr>
            <a:lstStyle/>
            <a:p>
              <a:pPr marL="0" marR="0" lvl="0" indent="0" algn="ctr" rtl="0">
                <a:lnSpc>
                  <a:spcPct val="90000"/>
                </a:lnSpc>
                <a:spcBef>
                  <a:spcPts val="0"/>
                </a:spcBef>
                <a:spcAft>
                  <a:spcPts val="0"/>
                </a:spcAft>
                <a:buClr>
                  <a:schemeClr val="lt1"/>
                </a:buClr>
                <a:buSzPts val="1700"/>
                <a:buFont typeface="Corbel"/>
                <a:buNone/>
              </a:pPr>
              <a:r>
                <a:rPr lang="zh-TW" sz="1700">
                  <a:solidFill>
                    <a:schemeClr val="lt1"/>
                  </a:solidFill>
                  <a:latin typeface="Corbel" panose="020B0503020204020204" pitchFamily="34" charset="0"/>
                  <a:ea typeface="Corbel"/>
                  <a:cs typeface="Corbel"/>
                  <a:sym typeface="Corbel"/>
                </a:rPr>
                <a:t>發布借款資訊</a:t>
              </a:r>
              <a:endParaRPr>
                <a:latin typeface="Corbel" panose="020B0503020204020204" pitchFamily="34" charset="0"/>
              </a:endParaRPr>
            </a:p>
          </p:txBody>
        </p:sp>
        <p:sp>
          <p:nvSpPr>
            <p:cNvPr id="428" name="Google Shape;428;p10"/>
            <p:cNvSpPr/>
            <p:nvPr/>
          </p:nvSpPr>
          <p:spPr>
            <a:xfrm rot="10800000">
              <a:off x="0" y="937566"/>
              <a:ext cx="3352519" cy="944695"/>
            </a:xfrm>
            <a:prstGeom prst="upArrowCallout">
              <a:avLst>
                <a:gd name="adj1" fmla="val 25000"/>
                <a:gd name="adj2" fmla="val 25000"/>
                <a:gd name="adj3" fmla="val 25000"/>
                <a:gd name="adj4" fmla="val 64977"/>
              </a:avLst>
            </a:prstGeom>
            <a:solidFill>
              <a:schemeClr val="accent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orbel" panose="020B0503020204020204" pitchFamily="34" charset="0"/>
              </a:endParaRPr>
            </a:p>
          </p:txBody>
        </p:sp>
        <p:sp>
          <p:nvSpPr>
            <p:cNvPr id="429" name="Google Shape;429;p10"/>
            <p:cNvSpPr txBox="1"/>
            <p:nvPr/>
          </p:nvSpPr>
          <p:spPr>
            <a:xfrm>
              <a:off x="0" y="937566"/>
              <a:ext cx="3352519" cy="613834"/>
            </a:xfrm>
            <a:prstGeom prst="rect">
              <a:avLst/>
            </a:prstGeom>
            <a:noFill/>
            <a:ln>
              <a:noFill/>
            </a:ln>
          </p:spPr>
          <p:txBody>
            <a:bodyPr spcFirstLastPara="1" wrap="square" lIns="120900" tIns="120900" rIns="120900" bIns="120900" anchor="ctr" anchorCtr="0">
              <a:noAutofit/>
            </a:bodyPr>
            <a:lstStyle/>
            <a:p>
              <a:pPr marL="0" marR="0" lvl="0" indent="0" algn="ctr" rtl="0">
                <a:lnSpc>
                  <a:spcPct val="90000"/>
                </a:lnSpc>
                <a:spcBef>
                  <a:spcPts val="0"/>
                </a:spcBef>
                <a:spcAft>
                  <a:spcPts val="0"/>
                </a:spcAft>
                <a:buClr>
                  <a:schemeClr val="lt1"/>
                </a:buClr>
                <a:buSzPts val="1700"/>
                <a:buFont typeface="Corbel"/>
                <a:buNone/>
              </a:pPr>
              <a:r>
                <a:rPr lang="zh-TW" sz="1700">
                  <a:solidFill>
                    <a:schemeClr val="lt1"/>
                  </a:solidFill>
                  <a:latin typeface="Corbel" panose="020B0503020204020204" pitchFamily="34" charset="0"/>
                  <a:ea typeface="Corbel"/>
                  <a:cs typeface="Corbel"/>
                  <a:sym typeface="Corbel"/>
                </a:rPr>
                <a:t>借款審核</a:t>
              </a:r>
              <a:endParaRPr>
                <a:latin typeface="Corbel" panose="020B0503020204020204" pitchFamily="34" charset="0"/>
              </a:endParaRPr>
            </a:p>
          </p:txBody>
        </p:sp>
        <p:sp>
          <p:nvSpPr>
            <p:cNvPr id="430" name="Google Shape;430;p10"/>
            <p:cNvSpPr/>
            <p:nvPr/>
          </p:nvSpPr>
          <p:spPr>
            <a:xfrm rot="10800000">
              <a:off x="0" y="2084"/>
              <a:ext cx="3352519" cy="944695"/>
            </a:xfrm>
            <a:prstGeom prst="upArrowCallout">
              <a:avLst>
                <a:gd name="adj1" fmla="val 25000"/>
                <a:gd name="adj2" fmla="val 25000"/>
                <a:gd name="adj3" fmla="val 25000"/>
                <a:gd name="adj4" fmla="val 64977"/>
              </a:avLst>
            </a:prstGeom>
            <a:solidFill>
              <a:schemeClr val="accent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orbel" panose="020B0503020204020204" pitchFamily="34" charset="0"/>
              </a:endParaRPr>
            </a:p>
          </p:txBody>
        </p:sp>
        <p:sp>
          <p:nvSpPr>
            <p:cNvPr id="431" name="Google Shape;431;p10"/>
            <p:cNvSpPr txBox="1"/>
            <p:nvPr/>
          </p:nvSpPr>
          <p:spPr>
            <a:xfrm>
              <a:off x="0" y="2084"/>
              <a:ext cx="3352519" cy="613834"/>
            </a:xfrm>
            <a:prstGeom prst="rect">
              <a:avLst/>
            </a:prstGeom>
            <a:noFill/>
            <a:ln>
              <a:noFill/>
            </a:ln>
          </p:spPr>
          <p:txBody>
            <a:bodyPr spcFirstLastPara="1" wrap="square" lIns="120900" tIns="120900" rIns="120900" bIns="120900" anchor="ctr" anchorCtr="0">
              <a:noAutofit/>
            </a:bodyPr>
            <a:lstStyle/>
            <a:p>
              <a:pPr marL="0" marR="0" lvl="0" indent="0" algn="ctr" rtl="0">
                <a:lnSpc>
                  <a:spcPct val="90000"/>
                </a:lnSpc>
                <a:spcBef>
                  <a:spcPts val="0"/>
                </a:spcBef>
                <a:spcAft>
                  <a:spcPts val="0"/>
                </a:spcAft>
                <a:buClr>
                  <a:schemeClr val="lt1"/>
                </a:buClr>
                <a:buSzPts val="1700"/>
                <a:buFont typeface="Corbel"/>
                <a:buNone/>
              </a:pPr>
              <a:r>
                <a:rPr lang="zh-TW" sz="1700">
                  <a:solidFill>
                    <a:schemeClr val="lt1"/>
                  </a:solidFill>
                  <a:latin typeface="Corbel" panose="020B0503020204020204" pitchFamily="34" charset="0"/>
                  <a:ea typeface="Corbel"/>
                  <a:cs typeface="Corbel"/>
                  <a:sym typeface="Corbel"/>
                </a:rPr>
                <a:t>選擇平台</a:t>
              </a:r>
              <a:endParaRPr>
                <a:latin typeface="Corbel" panose="020B0503020204020204" pitchFamily="34" charset="0"/>
              </a:endParaRPr>
            </a:p>
          </p:txBody>
        </p:sp>
      </p:grpSp>
      <p:grpSp>
        <p:nvGrpSpPr>
          <p:cNvPr id="432" name="Google Shape;432;p10"/>
          <p:cNvGrpSpPr/>
          <p:nvPr/>
        </p:nvGrpSpPr>
        <p:grpSpPr>
          <a:xfrm>
            <a:off x="5205659" y="1635567"/>
            <a:ext cx="6094659" cy="4226497"/>
            <a:chOff x="0" y="0"/>
            <a:chExt cx="6094659" cy="4226497"/>
          </a:xfrm>
        </p:grpSpPr>
        <p:cxnSp>
          <p:nvCxnSpPr>
            <p:cNvPr id="433" name="Google Shape;433;p10"/>
            <p:cNvCxnSpPr/>
            <p:nvPr/>
          </p:nvCxnSpPr>
          <p:spPr>
            <a:xfrm>
              <a:off x="0" y="2064"/>
              <a:ext cx="6094659" cy="0"/>
            </a:xfrm>
            <a:prstGeom prst="straightConnector1">
              <a:avLst/>
            </a:prstGeom>
            <a:solidFill>
              <a:schemeClr val="accent3">
                <a:alpha val="89803"/>
              </a:schemeClr>
            </a:solidFill>
            <a:ln w="12700" cap="flat" cmpd="sng">
              <a:solidFill>
                <a:schemeClr val="accent3">
                  <a:alpha val="89803"/>
                </a:schemeClr>
              </a:solidFill>
              <a:prstDash val="solid"/>
              <a:miter lim="800000"/>
              <a:headEnd type="none" w="sm" len="sm"/>
              <a:tailEnd type="none" w="sm" len="sm"/>
            </a:ln>
          </p:spPr>
        </p:cxnSp>
        <p:sp>
          <p:nvSpPr>
            <p:cNvPr id="434" name="Google Shape;434;p10"/>
            <p:cNvSpPr/>
            <p:nvPr/>
          </p:nvSpPr>
          <p:spPr>
            <a:xfrm>
              <a:off x="0" y="0"/>
              <a:ext cx="2119786" cy="1408144"/>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orbel" panose="020B0503020204020204" pitchFamily="34" charset="0"/>
              </a:endParaRPr>
            </a:p>
          </p:txBody>
        </p:sp>
        <p:sp>
          <p:nvSpPr>
            <p:cNvPr id="435" name="Google Shape;435;p10"/>
            <p:cNvSpPr txBox="1"/>
            <p:nvPr/>
          </p:nvSpPr>
          <p:spPr>
            <a:xfrm>
              <a:off x="0" y="0"/>
              <a:ext cx="2119786" cy="1408144"/>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0"/>
                </a:spcBef>
                <a:spcAft>
                  <a:spcPts val="0"/>
                </a:spcAft>
                <a:buClr>
                  <a:schemeClr val="dk1"/>
                </a:buClr>
                <a:buSzPts val="2400"/>
                <a:buFont typeface="Corbel"/>
                <a:buNone/>
              </a:pPr>
              <a:r>
                <a:rPr lang="zh-TW" sz="2400">
                  <a:solidFill>
                    <a:schemeClr val="dk1"/>
                  </a:solidFill>
                  <a:latin typeface="Corbel" panose="020B0503020204020204" pitchFamily="34" charset="0"/>
                  <a:ea typeface="Corbel"/>
                  <a:cs typeface="Corbel"/>
                  <a:sym typeface="Corbel"/>
                </a:rPr>
                <a:t>選擇平台</a:t>
              </a:r>
              <a:endParaRPr>
                <a:latin typeface="Corbel" panose="020B0503020204020204" pitchFamily="34" charset="0"/>
              </a:endParaRPr>
            </a:p>
          </p:txBody>
        </p:sp>
        <p:sp>
          <p:nvSpPr>
            <p:cNvPr id="436" name="Google Shape;436;p10"/>
            <p:cNvSpPr/>
            <p:nvPr/>
          </p:nvSpPr>
          <p:spPr>
            <a:xfrm>
              <a:off x="2194244" y="24066"/>
              <a:ext cx="3896594" cy="440045"/>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orbel" panose="020B0503020204020204" pitchFamily="34" charset="0"/>
              </a:endParaRPr>
            </a:p>
          </p:txBody>
        </p:sp>
        <p:sp>
          <p:nvSpPr>
            <p:cNvPr id="437" name="Google Shape;437;p10"/>
            <p:cNvSpPr txBox="1"/>
            <p:nvPr/>
          </p:nvSpPr>
          <p:spPr>
            <a:xfrm>
              <a:off x="2194244" y="24066"/>
              <a:ext cx="3896594" cy="440045"/>
            </a:xfrm>
            <a:prstGeom prst="rect">
              <a:avLst/>
            </a:prstGeom>
            <a:noFill/>
            <a:ln>
              <a:noFill/>
            </a:ln>
          </p:spPr>
          <p:txBody>
            <a:bodyPr spcFirstLastPara="1" wrap="square" lIns="68575" tIns="68575" rIns="68575" bIns="68575" anchor="t" anchorCtr="0">
              <a:noAutofit/>
            </a:bodyPr>
            <a:lstStyle/>
            <a:p>
              <a:pPr marL="0" marR="0" lvl="0" indent="0" algn="l" rtl="0">
                <a:lnSpc>
                  <a:spcPct val="90000"/>
                </a:lnSpc>
                <a:spcBef>
                  <a:spcPts val="0"/>
                </a:spcBef>
                <a:spcAft>
                  <a:spcPts val="0"/>
                </a:spcAft>
                <a:buClr>
                  <a:schemeClr val="dk1"/>
                </a:buClr>
                <a:buSzPts val="1800"/>
                <a:buFont typeface="Corbel"/>
                <a:buNone/>
              </a:pPr>
              <a:r>
                <a:rPr lang="zh-TW" sz="1800">
                  <a:solidFill>
                    <a:schemeClr val="dk1"/>
                  </a:solidFill>
                  <a:latin typeface="Corbel" panose="020B0503020204020204" pitchFamily="34" charset="0"/>
                  <a:ea typeface="Corbel"/>
                  <a:cs typeface="Corbel"/>
                  <a:sym typeface="Corbel"/>
                </a:rPr>
                <a:t>平台規模與交易量大小</a:t>
              </a:r>
              <a:endParaRPr>
                <a:latin typeface="Corbel" panose="020B0503020204020204" pitchFamily="34" charset="0"/>
              </a:endParaRPr>
            </a:p>
          </p:txBody>
        </p:sp>
        <p:cxnSp>
          <p:nvCxnSpPr>
            <p:cNvPr id="438" name="Google Shape;438;p10"/>
            <p:cNvCxnSpPr/>
            <p:nvPr/>
          </p:nvCxnSpPr>
          <p:spPr>
            <a:xfrm>
              <a:off x="2119786" y="464112"/>
              <a:ext cx="3971051" cy="0"/>
            </a:xfrm>
            <a:prstGeom prst="straightConnector1">
              <a:avLst/>
            </a:prstGeom>
            <a:solidFill>
              <a:schemeClr val="accent3"/>
            </a:solidFill>
            <a:ln w="12700" cap="flat" cmpd="sng">
              <a:solidFill>
                <a:schemeClr val="accent3"/>
              </a:solidFill>
              <a:prstDash val="solid"/>
              <a:miter lim="800000"/>
              <a:headEnd type="none" w="sm" len="sm"/>
              <a:tailEnd type="none" w="sm" len="sm"/>
            </a:ln>
          </p:spPr>
        </p:cxnSp>
        <p:sp>
          <p:nvSpPr>
            <p:cNvPr id="439" name="Google Shape;439;p10"/>
            <p:cNvSpPr/>
            <p:nvPr/>
          </p:nvSpPr>
          <p:spPr>
            <a:xfrm>
              <a:off x="2194244" y="486114"/>
              <a:ext cx="3896594" cy="440045"/>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orbel" panose="020B0503020204020204" pitchFamily="34" charset="0"/>
              </a:endParaRPr>
            </a:p>
          </p:txBody>
        </p:sp>
        <p:sp>
          <p:nvSpPr>
            <p:cNvPr id="440" name="Google Shape;440;p10"/>
            <p:cNvSpPr txBox="1"/>
            <p:nvPr/>
          </p:nvSpPr>
          <p:spPr>
            <a:xfrm>
              <a:off x="2194244" y="486114"/>
              <a:ext cx="3896594" cy="440045"/>
            </a:xfrm>
            <a:prstGeom prst="rect">
              <a:avLst/>
            </a:prstGeom>
            <a:noFill/>
            <a:ln>
              <a:noFill/>
            </a:ln>
          </p:spPr>
          <p:txBody>
            <a:bodyPr spcFirstLastPara="1" wrap="square" lIns="68575" tIns="68575" rIns="68575" bIns="68575" anchor="t" anchorCtr="0">
              <a:noAutofit/>
            </a:bodyPr>
            <a:lstStyle/>
            <a:p>
              <a:pPr marL="0" marR="0" lvl="0" indent="0" algn="l" rtl="0">
                <a:lnSpc>
                  <a:spcPct val="90000"/>
                </a:lnSpc>
                <a:spcBef>
                  <a:spcPts val="0"/>
                </a:spcBef>
                <a:spcAft>
                  <a:spcPts val="0"/>
                </a:spcAft>
                <a:buClr>
                  <a:schemeClr val="dk1"/>
                </a:buClr>
                <a:buSzPts val="1800"/>
                <a:buFont typeface="Corbel"/>
                <a:buNone/>
              </a:pPr>
              <a:r>
                <a:rPr lang="zh-TW" sz="1800" dirty="0">
                  <a:solidFill>
                    <a:schemeClr val="dk1"/>
                  </a:solidFill>
                  <a:latin typeface="Corbel" panose="020B0503020204020204" pitchFamily="34" charset="0"/>
                  <a:ea typeface="Corbel"/>
                  <a:cs typeface="Corbel"/>
                  <a:sym typeface="Corbel"/>
                </a:rPr>
                <a:t>整體利率高低</a:t>
              </a:r>
              <a:endParaRPr dirty="0">
                <a:latin typeface="Corbel" panose="020B0503020204020204" pitchFamily="34" charset="0"/>
              </a:endParaRPr>
            </a:p>
          </p:txBody>
        </p:sp>
        <p:cxnSp>
          <p:nvCxnSpPr>
            <p:cNvPr id="441" name="Google Shape;441;p10"/>
            <p:cNvCxnSpPr/>
            <p:nvPr/>
          </p:nvCxnSpPr>
          <p:spPr>
            <a:xfrm>
              <a:off x="2119786" y="926159"/>
              <a:ext cx="3971051" cy="0"/>
            </a:xfrm>
            <a:prstGeom prst="straightConnector1">
              <a:avLst/>
            </a:prstGeom>
            <a:solidFill>
              <a:schemeClr val="accent3"/>
            </a:solidFill>
            <a:ln w="12700" cap="flat" cmpd="sng">
              <a:solidFill>
                <a:schemeClr val="accent3"/>
              </a:solidFill>
              <a:prstDash val="solid"/>
              <a:miter lim="800000"/>
              <a:headEnd type="none" w="sm" len="sm"/>
              <a:tailEnd type="none" w="sm" len="sm"/>
            </a:ln>
          </p:spPr>
        </p:cxnSp>
        <p:sp>
          <p:nvSpPr>
            <p:cNvPr id="442" name="Google Shape;442;p10"/>
            <p:cNvSpPr/>
            <p:nvPr/>
          </p:nvSpPr>
          <p:spPr>
            <a:xfrm>
              <a:off x="2194244" y="948161"/>
              <a:ext cx="3896594" cy="440045"/>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orbel" panose="020B0503020204020204" pitchFamily="34" charset="0"/>
              </a:endParaRPr>
            </a:p>
          </p:txBody>
        </p:sp>
        <p:sp>
          <p:nvSpPr>
            <p:cNvPr id="443" name="Google Shape;443;p10"/>
            <p:cNvSpPr txBox="1"/>
            <p:nvPr/>
          </p:nvSpPr>
          <p:spPr>
            <a:xfrm>
              <a:off x="2194244" y="948161"/>
              <a:ext cx="3896594" cy="440045"/>
            </a:xfrm>
            <a:prstGeom prst="rect">
              <a:avLst/>
            </a:prstGeom>
            <a:noFill/>
            <a:ln>
              <a:noFill/>
            </a:ln>
          </p:spPr>
          <p:txBody>
            <a:bodyPr spcFirstLastPara="1" wrap="square" lIns="68575" tIns="68575" rIns="68575" bIns="68575" anchor="t" anchorCtr="0">
              <a:noAutofit/>
            </a:bodyPr>
            <a:lstStyle/>
            <a:p>
              <a:pPr marL="0" marR="0" lvl="0" indent="0" algn="l" rtl="0">
                <a:lnSpc>
                  <a:spcPct val="90000"/>
                </a:lnSpc>
                <a:spcBef>
                  <a:spcPts val="0"/>
                </a:spcBef>
                <a:spcAft>
                  <a:spcPts val="0"/>
                </a:spcAft>
                <a:buClr>
                  <a:schemeClr val="dk1"/>
                </a:buClr>
                <a:buSzPts val="1800"/>
                <a:buFont typeface="Corbel"/>
                <a:buNone/>
              </a:pPr>
              <a:r>
                <a:rPr lang="zh-TW" sz="1800">
                  <a:solidFill>
                    <a:schemeClr val="dk1"/>
                  </a:solidFill>
                  <a:latin typeface="Corbel" panose="020B0503020204020204" pitchFamily="34" charset="0"/>
                  <a:ea typeface="Corbel"/>
                  <a:cs typeface="Corbel"/>
                  <a:sym typeface="Corbel"/>
                </a:rPr>
                <a:t>要不要實地考察</a:t>
              </a:r>
              <a:endParaRPr>
                <a:latin typeface="Corbel" panose="020B0503020204020204" pitchFamily="34" charset="0"/>
              </a:endParaRPr>
            </a:p>
          </p:txBody>
        </p:sp>
        <p:cxnSp>
          <p:nvCxnSpPr>
            <p:cNvPr id="444" name="Google Shape;444;p10"/>
            <p:cNvCxnSpPr/>
            <p:nvPr/>
          </p:nvCxnSpPr>
          <p:spPr>
            <a:xfrm>
              <a:off x="2119786" y="1388206"/>
              <a:ext cx="3971051" cy="0"/>
            </a:xfrm>
            <a:prstGeom prst="straightConnector1">
              <a:avLst/>
            </a:prstGeom>
            <a:solidFill>
              <a:schemeClr val="accent3"/>
            </a:solidFill>
            <a:ln w="12700" cap="flat" cmpd="sng">
              <a:solidFill>
                <a:schemeClr val="accent3"/>
              </a:solidFill>
              <a:prstDash val="solid"/>
              <a:miter lim="800000"/>
              <a:headEnd type="none" w="sm" len="sm"/>
              <a:tailEnd type="none" w="sm" len="sm"/>
            </a:ln>
          </p:spPr>
        </p:cxnSp>
        <p:cxnSp>
          <p:nvCxnSpPr>
            <p:cNvPr id="445" name="Google Shape;445;p10"/>
            <p:cNvCxnSpPr/>
            <p:nvPr/>
          </p:nvCxnSpPr>
          <p:spPr>
            <a:xfrm>
              <a:off x="0" y="1410209"/>
              <a:ext cx="6094659" cy="0"/>
            </a:xfrm>
            <a:prstGeom prst="straightConnector1">
              <a:avLst/>
            </a:prstGeom>
            <a:solidFill>
              <a:schemeClr val="accent3">
                <a:alpha val="69803"/>
              </a:schemeClr>
            </a:solidFill>
            <a:ln w="12700" cap="flat" cmpd="sng">
              <a:solidFill>
                <a:schemeClr val="accent3">
                  <a:alpha val="69803"/>
                </a:schemeClr>
              </a:solidFill>
              <a:prstDash val="solid"/>
              <a:miter lim="800000"/>
              <a:headEnd type="none" w="sm" len="sm"/>
              <a:tailEnd type="none" w="sm" len="sm"/>
            </a:ln>
          </p:spPr>
        </p:cxnSp>
        <p:sp>
          <p:nvSpPr>
            <p:cNvPr id="446" name="Google Shape;446;p10"/>
            <p:cNvSpPr/>
            <p:nvPr/>
          </p:nvSpPr>
          <p:spPr>
            <a:xfrm>
              <a:off x="0" y="1408139"/>
              <a:ext cx="2119786" cy="1408144"/>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orbel" panose="020B0503020204020204" pitchFamily="34" charset="0"/>
              </a:endParaRPr>
            </a:p>
          </p:txBody>
        </p:sp>
        <p:sp>
          <p:nvSpPr>
            <p:cNvPr id="447" name="Google Shape;447;p10"/>
            <p:cNvSpPr txBox="1"/>
            <p:nvPr/>
          </p:nvSpPr>
          <p:spPr>
            <a:xfrm>
              <a:off x="0" y="1408139"/>
              <a:ext cx="2119786" cy="1408144"/>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0"/>
                </a:spcBef>
                <a:spcAft>
                  <a:spcPts val="0"/>
                </a:spcAft>
                <a:buClr>
                  <a:schemeClr val="dk1"/>
                </a:buClr>
                <a:buSzPts val="2400"/>
                <a:buFont typeface="Corbel"/>
                <a:buNone/>
              </a:pPr>
              <a:r>
                <a:rPr lang="zh-TW" sz="2400">
                  <a:solidFill>
                    <a:schemeClr val="dk1"/>
                  </a:solidFill>
                  <a:latin typeface="Corbel" panose="020B0503020204020204" pitchFamily="34" charset="0"/>
                  <a:ea typeface="Corbel"/>
                  <a:cs typeface="Corbel"/>
                  <a:sym typeface="Corbel"/>
                </a:rPr>
                <a:t>發布貸款項目</a:t>
              </a:r>
              <a:endParaRPr>
                <a:latin typeface="Corbel" panose="020B0503020204020204" pitchFamily="34" charset="0"/>
              </a:endParaRPr>
            </a:p>
          </p:txBody>
        </p:sp>
        <p:sp>
          <p:nvSpPr>
            <p:cNvPr id="448" name="Google Shape;448;p10"/>
            <p:cNvSpPr/>
            <p:nvPr/>
          </p:nvSpPr>
          <p:spPr>
            <a:xfrm>
              <a:off x="2194244" y="1432211"/>
              <a:ext cx="3896594" cy="440045"/>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orbel" panose="020B0503020204020204" pitchFamily="34" charset="0"/>
              </a:endParaRPr>
            </a:p>
          </p:txBody>
        </p:sp>
        <p:sp>
          <p:nvSpPr>
            <p:cNvPr id="449" name="Google Shape;449;p10"/>
            <p:cNvSpPr txBox="1"/>
            <p:nvPr/>
          </p:nvSpPr>
          <p:spPr>
            <a:xfrm>
              <a:off x="2194244" y="1432211"/>
              <a:ext cx="3896594" cy="440045"/>
            </a:xfrm>
            <a:prstGeom prst="rect">
              <a:avLst/>
            </a:prstGeom>
            <a:noFill/>
            <a:ln>
              <a:noFill/>
            </a:ln>
          </p:spPr>
          <p:txBody>
            <a:bodyPr spcFirstLastPara="1" wrap="square" lIns="68575" tIns="68575" rIns="68575" bIns="68575" anchor="t" anchorCtr="0">
              <a:noAutofit/>
            </a:bodyPr>
            <a:lstStyle/>
            <a:p>
              <a:pPr marL="0" marR="0" lvl="0" indent="0" algn="l" rtl="0">
                <a:lnSpc>
                  <a:spcPct val="90000"/>
                </a:lnSpc>
                <a:spcBef>
                  <a:spcPts val="0"/>
                </a:spcBef>
                <a:spcAft>
                  <a:spcPts val="0"/>
                </a:spcAft>
                <a:buClr>
                  <a:schemeClr val="dk1"/>
                </a:buClr>
                <a:buSzPts val="1800"/>
                <a:buFont typeface="Corbel"/>
                <a:buNone/>
              </a:pPr>
              <a:r>
                <a:rPr lang="zh-TW" sz="1800">
                  <a:solidFill>
                    <a:schemeClr val="dk1"/>
                  </a:solidFill>
                  <a:latin typeface="Corbel" panose="020B0503020204020204" pitchFamily="34" charset="0"/>
                  <a:ea typeface="Corbel"/>
                  <a:cs typeface="Corbel"/>
                  <a:sym typeface="Corbel"/>
                </a:rPr>
                <a:t>提供更多資訊</a:t>
              </a:r>
              <a:endParaRPr>
                <a:latin typeface="Corbel" panose="020B0503020204020204" pitchFamily="34" charset="0"/>
              </a:endParaRPr>
            </a:p>
          </p:txBody>
        </p:sp>
        <p:cxnSp>
          <p:nvCxnSpPr>
            <p:cNvPr id="450" name="Google Shape;450;p10"/>
            <p:cNvCxnSpPr/>
            <p:nvPr/>
          </p:nvCxnSpPr>
          <p:spPr>
            <a:xfrm>
              <a:off x="2119786" y="1872256"/>
              <a:ext cx="3971051" cy="0"/>
            </a:xfrm>
            <a:prstGeom prst="straightConnector1">
              <a:avLst/>
            </a:prstGeom>
            <a:solidFill>
              <a:schemeClr val="accent3"/>
            </a:solidFill>
            <a:ln w="12700" cap="flat" cmpd="sng">
              <a:solidFill>
                <a:schemeClr val="accent3"/>
              </a:solidFill>
              <a:prstDash val="solid"/>
              <a:miter lim="800000"/>
              <a:headEnd type="none" w="sm" len="sm"/>
              <a:tailEnd type="none" w="sm" len="sm"/>
            </a:ln>
          </p:spPr>
        </p:cxnSp>
        <p:sp>
          <p:nvSpPr>
            <p:cNvPr id="451" name="Google Shape;451;p10"/>
            <p:cNvSpPr/>
            <p:nvPr/>
          </p:nvSpPr>
          <p:spPr>
            <a:xfrm>
              <a:off x="2194244" y="1894258"/>
              <a:ext cx="3896594" cy="440045"/>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orbel" panose="020B0503020204020204" pitchFamily="34" charset="0"/>
              </a:endParaRPr>
            </a:p>
          </p:txBody>
        </p:sp>
        <p:sp>
          <p:nvSpPr>
            <p:cNvPr id="452" name="Google Shape;452;p10"/>
            <p:cNvSpPr txBox="1"/>
            <p:nvPr/>
          </p:nvSpPr>
          <p:spPr>
            <a:xfrm>
              <a:off x="2194244" y="1894258"/>
              <a:ext cx="3896594" cy="440045"/>
            </a:xfrm>
            <a:prstGeom prst="rect">
              <a:avLst/>
            </a:prstGeom>
            <a:noFill/>
            <a:ln>
              <a:noFill/>
            </a:ln>
          </p:spPr>
          <p:txBody>
            <a:bodyPr spcFirstLastPara="1" wrap="square" lIns="68575" tIns="68575" rIns="68575" bIns="68575" anchor="t" anchorCtr="0">
              <a:noAutofit/>
            </a:bodyPr>
            <a:lstStyle/>
            <a:p>
              <a:pPr marL="0" marR="0" lvl="0" indent="0" algn="l" rtl="0">
                <a:lnSpc>
                  <a:spcPct val="90000"/>
                </a:lnSpc>
                <a:spcBef>
                  <a:spcPts val="0"/>
                </a:spcBef>
                <a:spcAft>
                  <a:spcPts val="0"/>
                </a:spcAft>
                <a:buClr>
                  <a:schemeClr val="dk1"/>
                </a:buClr>
                <a:buSzPts val="1800"/>
                <a:buFont typeface="Corbel"/>
                <a:buNone/>
              </a:pPr>
              <a:r>
                <a:rPr lang="zh-TW" sz="1800">
                  <a:solidFill>
                    <a:schemeClr val="dk1"/>
                  </a:solidFill>
                  <a:latin typeface="Corbel" panose="020B0503020204020204" pitchFamily="34" charset="0"/>
                  <a:ea typeface="Corbel"/>
                  <a:cs typeface="Corbel"/>
                  <a:sym typeface="Corbel"/>
                </a:rPr>
                <a:t>制訂完善的還款計劃</a:t>
              </a:r>
              <a:endParaRPr>
                <a:latin typeface="Corbel" panose="020B0503020204020204" pitchFamily="34" charset="0"/>
              </a:endParaRPr>
            </a:p>
          </p:txBody>
        </p:sp>
        <p:cxnSp>
          <p:nvCxnSpPr>
            <p:cNvPr id="453" name="Google Shape;453;p10"/>
            <p:cNvCxnSpPr/>
            <p:nvPr/>
          </p:nvCxnSpPr>
          <p:spPr>
            <a:xfrm>
              <a:off x="2119786" y="2334304"/>
              <a:ext cx="3971051" cy="0"/>
            </a:xfrm>
            <a:prstGeom prst="straightConnector1">
              <a:avLst/>
            </a:prstGeom>
            <a:solidFill>
              <a:schemeClr val="accent3"/>
            </a:solidFill>
            <a:ln w="12700" cap="flat" cmpd="sng">
              <a:solidFill>
                <a:schemeClr val="accent3"/>
              </a:solidFill>
              <a:prstDash val="solid"/>
              <a:miter lim="800000"/>
              <a:headEnd type="none" w="sm" len="sm"/>
              <a:tailEnd type="none" w="sm" len="sm"/>
            </a:ln>
          </p:spPr>
        </p:cxnSp>
        <p:sp>
          <p:nvSpPr>
            <p:cNvPr id="454" name="Google Shape;454;p10"/>
            <p:cNvSpPr/>
            <p:nvPr/>
          </p:nvSpPr>
          <p:spPr>
            <a:xfrm>
              <a:off x="2194244" y="2356306"/>
              <a:ext cx="3896594" cy="440045"/>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orbel" panose="020B0503020204020204" pitchFamily="34" charset="0"/>
              </a:endParaRPr>
            </a:p>
          </p:txBody>
        </p:sp>
        <p:sp>
          <p:nvSpPr>
            <p:cNvPr id="455" name="Google Shape;455;p10"/>
            <p:cNvSpPr txBox="1"/>
            <p:nvPr/>
          </p:nvSpPr>
          <p:spPr>
            <a:xfrm>
              <a:off x="2194244" y="2356306"/>
              <a:ext cx="3896594" cy="440045"/>
            </a:xfrm>
            <a:prstGeom prst="rect">
              <a:avLst/>
            </a:prstGeom>
            <a:noFill/>
            <a:ln>
              <a:noFill/>
            </a:ln>
          </p:spPr>
          <p:txBody>
            <a:bodyPr spcFirstLastPara="1" wrap="square" lIns="68575" tIns="68575" rIns="68575" bIns="68575" anchor="t" anchorCtr="0">
              <a:noAutofit/>
            </a:bodyPr>
            <a:lstStyle/>
            <a:p>
              <a:pPr marL="0" marR="0" lvl="0" indent="0" algn="l" rtl="0">
                <a:lnSpc>
                  <a:spcPct val="90000"/>
                </a:lnSpc>
                <a:spcBef>
                  <a:spcPts val="0"/>
                </a:spcBef>
                <a:spcAft>
                  <a:spcPts val="0"/>
                </a:spcAft>
                <a:buClr>
                  <a:schemeClr val="dk1"/>
                </a:buClr>
                <a:buSzPts val="1800"/>
                <a:buFont typeface="Corbel"/>
                <a:buNone/>
              </a:pPr>
              <a:r>
                <a:rPr lang="zh-TW" sz="1800">
                  <a:solidFill>
                    <a:schemeClr val="dk1"/>
                  </a:solidFill>
                  <a:latin typeface="Corbel" panose="020B0503020204020204" pitchFamily="34" charset="0"/>
                  <a:ea typeface="Corbel"/>
                  <a:cs typeface="Corbel"/>
                  <a:sym typeface="Corbel"/>
                </a:rPr>
                <a:t>設定適當利率</a:t>
              </a:r>
              <a:endParaRPr>
                <a:latin typeface="Corbel" panose="020B0503020204020204" pitchFamily="34" charset="0"/>
              </a:endParaRPr>
            </a:p>
          </p:txBody>
        </p:sp>
        <p:cxnSp>
          <p:nvCxnSpPr>
            <p:cNvPr id="456" name="Google Shape;456;p10"/>
            <p:cNvCxnSpPr/>
            <p:nvPr/>
          </p:nvCxnSpPr>
          <p:spPr>
            <a:xfrm>
              <a:off x="2119786" y="2796351"/>
              <a:ext cx="3971051" cy="0"/>
            </a:xfrm>
            <a:prstGeom prst="straightConnector1">
              <a:avLst/>
            </a:prstGeom>
            <a:solidFill>
              <a:schemeClr val="accent3"/>
            </a:solidFill>
            <a:ln w="12700" cap="flat" cmpd="sng">
              <a:solidFill>
                <a:schemeClr val="accent3"/>
              </a:solidFill>
              <a:prstDash val="solid"/>
              <a:miter lim="800000"/>
              <a:headEnd type="none" w="sm" len="sm"/>
              <a:tailEnd type="none" w="sm" len="sm"/>
            </a:ln>
          </p:spPr>
        </p:cxnSp>
        <p:cxnSp>
          <p:nvCxnSpPr>
            <p:cNvPr id="457" name="Google Shape;457;p10"/>
            <p:cNvCxnSpPr/>
            <p:nvPr/>
          </p:nvCxnSpPr>
          <p:spPr>
            <a:xfrm>
              <a:off x="0" y="2818353"/>
              <a:ext cx="6094659" cy="0"/>
            </a:xfrm>
            <a:prstGeom prst="straightConnector1">
              <a:avLst/>
            </a:prstGeom>
            <a:solidFill>
              <a:schemeClr val="accent3">
                <a:alpha val="49803"/>
              </a:schemeClr>
            </a:solidFill>
            <a:ln w="12700" cap="flat" cmpd="sng">
              <a:solidFill>
                <a:schemeClr val="accent3">
                  <a:alpha val="49803"/>
                </a:schemeClr>
              </a:solidFill>
              <a:prstDash val="solid"/>
              <a:miter lim="800000"/>
              <a:headEnd type="none" w="sm" len="sm"/>
              <a:tailEnd type="none" w="sm" len="sm"/>
            </a:ln>
          </p:spPr>
        </p:cxnSp>
        <p:sp>
          <p:nvSpPr>
            <p:cNvPr id="458" name="Google Shape;458;p10"/>
            <p:cNvSpPr/>
            <p:nvPr/>
          </p:nvSpPr>
          <p:spPr>
            <a:xfrm>
              <a:off x="0" y="2818353"/>
              <a:ext cx="2119786" cy="1408144"/>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orbel" panose="020B0503020204020204" pitchFamily="34" charset="0"/>
              </a:endParaRPr>
            </a:p>
          </p:txBody>
        </p:sp>
        <p:sp>
          <p:nvSpPr>
            <p:cNvPr id="459" name="Google Shape;459;p10"/>
            <p:cNvSpPr txBox="1"/>
            <p:nvPr/>
          </p:nvSpPr>
          <p:spPr>
            <a:xfrm>
              <a:off x="0" y="2818353"/>
              <a:ext cx="2119786" cy="1408144"/>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0"/>
                </a:spcBef>
                <a:spcAft>
                  <a:spcPts val="0"/>
                </a:spcAft>
                <a:buClr>
                  <a:schemeClr val="dk1"/>
                </a:buClr>
                <a:buSzPts val="2400"/>
                <a:buFont typeface="Corbel"/>
                <a:buNone/>
              </a:pPr>
              <a:r>
                <a:rPr lang="zh-TW" sz="2400">
                  <a:solidFill>
                    <a:schemeClr val="dk1"/>
                  </a:solidFill>
                  <a:latin typeface="Corbel" panose="020B0503020204020204" pitchFamily="34" charset="0"/>
                  <a:ea typeface="Corbel"/>
                  <a:cs typeface="Corbel"/>
                  <a:sym typeface="Corbel"/>
                </a:rPr>
                <a:t>還款</a:t>
              </a:r>
              <a:endParaRPr>
                <a:latin typeface="Corbel" panose="020B0503020204020204" pitchFamily="34" charset="0"/>
              </a:endParaRPr>
            </a:p>
          </p:txBody>
        </p:sp>
        <p:sp>
          <p:nvSpPr>
            <p:cNvPr id="460" name="Google Shape;460;p10"/>
            <p:cNvSpPr/>
            <p:nvPr/>
          </p:nvSpPr>
          <p:spPr>
            <a:xfrm>
              <a:off x="2194244" y="2882297"/>
              <a:ext cx="3896594" cy="1278881"/>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orbel" panose="020B0503020204020204" pitchFamily="34" charset="0"/>
              </a:endParaRPr>
            </a:p>
          </p:txBody>
        </p:sp>
        <p:sp>
          <p:nvSpPr>
            <p:cNvPr id="461" name="Google Shape;461;p10"/>
            <p:cNvSpPr txBox="1"/>
            <p:nvPr/>
          </p:nvSpPr>
          <p:spPr>
            <a:xfrm>
              <a:off x="2194244" y="2882297"/>
              <a:ext cx="3896594" cy="1278881"/>
            </a:xfrm>
            <a:prstGeom prst="rect">
              <a:avLst/>
            </a:prstGeom>
            <a:noFill/>
            <a:ln>
              <a:noFill/>
            </a:ln>
          </p:spPr>
          <p:txBody>
            <a:bodyPr spcFirstLastPara="1" wrap="square" lIns="68575" tIns="68575" rIns="68575" bIns="68575" anchor="t" anchorCtr="0">
              <a:noAutofit/>
            </a:bodyPr>
            <a:lstStyle/>
            <a:p>
              <a:pPr marL="0" marR="0" lvl="0" indent="0" algn="l" rtl="0">
                <a:lnSpc>
                  <a:spcPct val="90000"/>
                </a:lnSpc>
                <a:spcBef>
                  <a:spcPts val="0"/>
                </a:spcBef>
                <a:spcAft>
                  <a:spcPts val="0"/>
                </a:spcAft>
                <a:buClr>
                  <a:schemeClr val="dk1"/>
                </a:buClr>
                <a:buSzPts val="1800"/>
                <a:buFont typeface="Corbel"/>
                <a:buNone/>
              </a:pPr>
              <a:r>
                <a:rPr lang="zh-TW" sz="1800">
                  <a:solidFill>
                    <a:schemeClr val="dk1"/>
                  </a:solidFill>
                  <a:latin typeface="Corbel" panose="020B0503020204020204" pitchFamily="34" charset="0"/>
                  <a:ea typeface="Corbel"/>
                  <a:cs typeface="Corbel"/>
                  <a:sym typeface="Corbel"/>
                </a:rPr>
                <a:t>把錢還回借款來源的帳戶中</a:t>
              </a:r>
              <a:endParaRPr>
                <a:latin typeface="Corbel" panose="020B0503020204020204" pitchFamily="34" charset="0"/>
              </a:endParaRPr>
            </a:p>
          </p:txBody>
        </p:sp>
        <p:cxnSp>
          <p:nvCxnSpPr>
            <p:cNvPr id="462" name="Google Shape;462;p10"/>
            <p:cNvCxnSpPr/>
            <p:nvPr/>
          </p:nvCxnSpPr>
          <p:spPr>
            <a:xfrm>
              <a:off x="2119786" y="3235206"/>
              <a:ext cx="3971051" cy="0"/>
            </a:xfrm>
            <a:prstGeom prst="straightConnector1">
              <a:avLst/>
            </a:prstGeom>
            <a:solidFill>
              <a:schemeClr val="accent3"/>
            </a:solidFill>
            <a:ln w="12700" cap="flat" cmpd="sng">
              <a:solidFill>
                <a:schemeClr val="accent3"/>
              </a:solidFill>
              <a:prstDash val="solid"/>
              <a:miter lim="800000"/>
              <a:headEnd type="none" w="sm" len="sm"/>
              <a:tailEnd type="none" w="sm" len="sm"/>
            </a:ln>
          </p:spPr>
        </p:cxnSp>
      </p:grpSp>
      <p:sp>
        <p:nvSpPr>
          <p:cNvPr id="463" name="Google Shape;463;p10"/>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11"/>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accent2"/>
              </a:buClr>
              <a:buSzPts val="4200"/>
              <a:buFont typeface="Corbel"/>
              <a:buNone/>
            </a:pPr>
            <a:r>
              <a:rPr lang="zh-TW"/>
              <a:t>利率方式一：由雙方協商確定</a:t>
            </a:r>
            <a:endParaRPr sz="3000">
              <a:latin typeface="Corbel"/>
              <a:ea typeface="Corbel"/>
              <a:cs typeface="Corbel"/>
              <a:sym typeface="Corbel"/>
            </a:endParaRPr>
          </a:p>
        </p:txBody>
      </p:sp>
      <p:sp>
        <p:nvSpPr>
          <p:cNvPr id="469" name="Google Shape;469;p11"/>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11</a:t>
            </a:fld>
            <a:endParaRPr/>
          </a:p>
        </p:txBody>
      </p:sp>
      <p:grpSp>
        <p:nvGrpSpPr>
          <p:cNvPr id="470" name="Google Shape;470;p11"/>
          <p:cNvGrpSpPr/>
          <p:nvPr/>
        </p:nvGrpSpPr>
        <p:grpSpPr>
          <a:xfrm>
            <a:off x="1488" y="-12459"/>
            <a:ext cx="12189023" cy="377586"/>
            <a:chOff x="1488" y="0"/>
            <a:chExt cx="12189023" cy="377586"/>
          </a:xfrm>
        </p:grpSpPr>
        <p:sp>
          <p:nvSpPr>
            <p:cNvPr id="471" name="Google Shape;471;p11"/>
            <p:cNvSpPr/>
            <p:nvPr/>
          </p:nvSpPr>
          <p:spPr>
            <a:xfrm>
              <a:off x="1488" y="0"/>
              <a:ext cx="2902148" cy="377586"/>
            </a:xfrm>
            <a:prstGeom prst="homePlate">
              <a:avLst>
                <a:gd name="adj" fmla="val 50000"/>
              </a:avLst>
            </a:prstGeom>
            <a:no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11"/>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關於貸款</a:t>
              </a:r>
              <a:endParaRPr/>
            </a:p>
          </p:txBody>
        </p:sp>
        <p:sp>
          <p:nvSpPr>
            <p:cNvPr id="473" name="Google Shape;473;p11"/>
            <p:cNvSpPr/>
            <p:nvPr/>
          </p:nvSpPr>
          <p:spPr>
            <a:xfrm>
              <a:off x="2323207" y="0"/>
              <a:ext cx="2902148" cy="377586"/>
            </a:xfrm>
            <a:prstGeom prst="chevron">
              <a:avLst>
                <a:gd name="adj" fmla="val 50000"/>
              </a:avLst>
            </a:prstGeom>
            <a:solidFill>
              <a:srgbClr val="CBCBCB"/>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11"/>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P2P網貸的運作</a:t>
              </a:r>
              <a:endParaRPr/>
            </a:p>
          </p:txBody>
        </p:sp>
        <p:sp>
          <p:nvSpPr>
            <p:cNvPr id="475" name="Google Shape;475;p11"/>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11"/>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477" name="Google Shape;477;p11"/>
            <p:cNvSpPr/>
            <p:nvPr/>
          </p:nvSpPr>
          <p:spPr>
            <a:xfrm>
              <a:off x="6966644"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11"/>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479" name="Google Shape;479;p11"/>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11"/>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sp>
        <p:nvSpPr>
          <p:cNvPr id="481" name="Google Shape;481;p11"/>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pic>
        <p:nvPicPr>
          <p:cNvPr id="482" name="Google Shape;482;p11"/>
          <p:cNvPicPr preferRelativeResize="0"/>
          <p:nvPr/>
        </p:nvPicPr>
        <p:blipFill>
          <a:blip r:embed="rId3">
            <a:alphaModFix/>
          </a:blip>
          <a:stretch>
            <a:fillRect/>
          </a:stretch>
        </p:blipFill>
        <p:spPr>
          <a:xfrm>
            <a:off x="2620213" y="1594613"/>
            <a:ext cx="6580866" cy="4609037"/>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86"/>
        <p:cNvGrpSpPr/>
        <p:nvPr/>
      </p:nvGrpSpPr>
      <p:grpSpPr>
        <a:xfrm>
          <a:off x="0" y="0"/>
          <a:ext cx="0" cy="0"/>
          <a:chOff x="0" y="0"/>
          <a:chExt cx="0" cy="0"/>
        </a:xfrm>
      </p:grpSpPr>
      <p:sp>
        <p:nvSpPr>
          <p:cNvPr id="487" name="Google Shape;487;p12"/>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accent2"/>
              </a:buClr>
              <a:buSzPts val="4200"/>
              <a:buFont typeface="Corbel"/>
              <a:buNone/>
            </a:pPr>
            <a:r>
              <a:rPr lang="zh-TW"/>
              <a:t>利率方式二：借款人信用等級分級</a:t>
            </a:r>
            <a:endParaRPr sz="3000">
              <a:latin typeface="Corbel"/>
              <a:ea typeface="Corbel"/>
              <a:cs typeface="Corbel"/>
              <a:sym typeface="Corbel"/>
            </a:endParaRPr>
          </a:p>
        </p:txBody>
      </p:sp>
      <p:sp>
        <p:nvSpPr>
          <p:cNvPr id="488" name="Google Shape;488;p12"/>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12</a:t>
            </a:fld>
            <a:endParaRPr/>
          </a:p>
        </p:txBody>
      </p:sp>
      <p:grpSp>
        <p:nvGrpSpPr>
          <p:cNvPr id="489" name="Google Shape;489;p12"/>
          <p:cNvGrpSpPr/>
          <p:nvPr/>
        </p:nvGrpSpPr>
        <p:grpSpPr>
          <a:xfrm>
            <a:off x="1488" y="-12459"/>
            <a:ext cx="12189023" cy="377586"/>
            <a:chOff x="1488" y="0"/>
            <a:chExt cx="12189023" cy="377586"/>
          </a:xfrm>
        </p:grpSpPr>
        <p:sp>
          <p:nvSpPr>
            <p:cNvPr id="490" name="Google Shape;490;p12"/>
            <p:cNvSpPr/>
            <p:nvPr/>
          </p:nvSpPr>
          <p:spPr>
            <a:xfrm>
              <a:off x="1488" y="0"/>
              <a:ext cx="2902148" cy="377586"/>
            </a:xfrm>
            <a:prstGeom prst="homePlate">
              <a:avLst>
                <a:gd name="adj" fmla="val 50000"/>
              </a:avLst>
            </a:prstGeom>
            <a:no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12"/>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關於貸款</a:t>
              </a:r>
              <a:endParaRPr/>
            </a:p>
          </p:txBody>
        </p:sp>
        <p:sp>
          <p:nvSpPr>
            <p:cNvPr id="492" name="Google Shape;492;p12"/>
            <p:cNvSpPr/>
            <p:nvPr/>
          </p:nvSpPr>
          <p:spPr>
            <a:xfrm>
              <a:off x="2323207" y="0"/>
              <a:ext cx="2902148" cy="377586"/>
            </a:xfrm>
            <a:prstGeom prst="chevron">
              <a:avLst>
                <a:gd name="adj" fmla="val 50000"/>
              </a:avLst>
            </a:prstGeom>
            <a:solidFill>
              <a:srgbClr val="CBCBCB"/>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12"/>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P2P網貸的運作</a:t>
              </a:r>
              <a:endParaRPr/>
            </a:p>
          </p:txBody>
        </p:sp>
        <p:sp>
          <p:nvSpPr>
            <p:cNvPr id="494" name="Google Shape;494;p12"/>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12"/>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496" name="Google Shape;496;p12"/>
            <p:cNvSpPr/>
            <p:nvPr/>
          </p:nvSpPr>
          <p:spPr>
            <a:xfrm>
              <a:off x="6966644"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12"/>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498" name="Google Shape;498;p12"/>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12"/>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sp>
        <p:nvSpPr>
          <p:cNvPr id="500" name="Google Shape;500;p12"/>
          <p:cNvSpPr/>
          <p:nvPr/>
        </p:nvSpPr>
        <p:spPr>
          <a:xfrm>
            <a:off x="3260035" y="1911319"/>
            <a:ext cx="894600" cy="3975600"/>
          </a:xfrm>
          <a:prstGeom prst="upArrow">
            <a:avLst>
              <a:gd name="adj1" fmla="val 50000"/>
              <a:gd name="adj2" fmla="val 50000"/>
            </a:avLst>
          </a:prstGeom>
          <a:gradFill>
            <a:gsLst>
              <a:gs pos="0">
                <a:srgbClr val="771E28"/>
              </a:gs>
              <a:gs pos="100000">
                <a:srgbClr val="FBF2F2"/>
              </a:gs>
            </a:gsLst>
            <a:lin ang="5400012" scaled="0"/>
          </a:gradFill>
          <a:ln w="12700" cap="flat" cmpd="sng">
            <a:solidFill>
              <a:srgbClr val="741D2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orbel"/>
              <a:ea typeface="Corbel"/>
              <a:cs typeface="Corbel"/>
              <a:sym typeface="Corbel"/>
            </a:endParaRPr>
          </a:p>
        </p:txBody>
      </p:sp>
      <p:graphicFrame>
        <p:nvGraphicFramePr>
          <p:cNvPr id="501" name="Google Shape;501;p12"/>
          <p:cNvGraphicFramePr/>
          <p:nvPr/>
        </p:nvGraphicFramePr>
        <p:xfrm>
          <a:off x="4298755" y="2468952"/>
          <a:ext cx="3503450" cy="3418000"/>
        </p:xfrm>
        <a:graphic>
          <a:graphicData uri="http://schemas.openxmlformats.org/drawingml/2006/table">
            <a:tbl>
              <a:tblPr firstRow="1" bandRow="1">
                <a:noFill/>
                <a:tableStyleId>{1445FABA-C4FE-44C8-92B4-25C23C16DE19}</a:tableStyleId>
              </a:tblPr>
              <a:tblGrid>
                <a:gridCol w="3503450">
                  <a:extLst>
                    <a:ext uri="{9D8B030D-6E8A-4147-A177-3AD203B41FA5}">
                      <a16:colId xmlns:a16="http://schemas.microsoft.com/office/drawing/2014/main" val="20000"/>
                    </a:ext>
                  </a:extLst>
                </a:gridCol>
              </a:tblGrid>
              <a:tr h="683600">
                <a:tc>
                  <a:txBody>
                    <a:bodyPr/>
                    <a:lstStyle/>
                    <a:p>
                      <a:pPr marL="0" marR="0" lvl="0" indent="0" algn="l" rtl="0">
                        <a:spcBef>
                          <a:spcPts val="0"/>
                        </a:spcBef>
                        <a:spcAft>
                          <a:spcPts val="0"/>
                        </a:spcAft>
                        <a:buNone/>
                      </a:pPr>
                      <a:endParaRPr sz="1800">
                        <a:solidFill>
                          <a:srgbClr val="771E28"/>
                        </a:solidFill>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2CCD0"/>
                    </a:solidFill>
                  </a:tcPr>
                </a:tc>
                <a:extLst>
                  <a:ext uri="{0D108BD9-81ED-4DB2-BD59-A6C34878D82A}">
                    <a16:rowId xmlns:a16="http://schemas.microsoft.com/office/drawing/2014/main" val="10000"/>
                  </a:ext>
                </a:extLst>
              </a:tr>
              <a:tr h="683600">
                <a:tc>
                  <a:txBody>
                    <a:bodyPr/>
                    <a:lstStyle/>
                    <a:p>
                      <a:pPr marL="0" marR="0" lvl="0" indent="0" algn="l" rtl="0">
                        <a:spcBef>
                          <a:spcPts val="0"/>
                        </a:spcBef>
                        <a:spcAft>
                          <a:spcPts val="0"/>
                        </a:spcAft>
                        <a:buNone/>
                      </a:pPr>
                      <a:endParaRPr sz="1800">
                        <a:solidFill>
                          <a:srgbClr val="771E28"/>
                        </a:solidFill>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2CCD0"/>
                    </a:solidFill>
                  </a:tcPr>
                </a:tc>
                <a:extLst>
                  <a:ext uri="{0D108BD9-81ED-4DB2-BD59-A6C34878D82A}">
                    <a16:rowId xmlns:a16="http://schemas.microsoft.com/office/drawing/2014/main" val="10001"/>
                  </a:ext>
                </a:extLst>
              </a:tr>
              <a:tr h="683600">
                <a:tc>
                  <a:txBody>
                    <a:bodyPr/>
                    <a:lstStyle/>
                    <a:p>
                      <a:pPr marL="0" marR="0" lvl="0" indent="0" algn="l" rtl="0">
                        <a:spcBef>
                          <a:spcPts val="0"/>
                        </a:spcBef>
                        <a:spcAft>
                          <a:spcPts val="0"/>
                        </a:spcAft>
                        <a:buNone/>
                      </a:pPr>
                      <a:endParaRPr sz="1800">
                        <a:solidFill>
                          <a:srgbClr val="771E28"/>
                        </a:solidFill>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2CCD0"/>
                    </a:solidFill>
                  </a:tcPr>
                </a:tc>
                <a:extLst>
                  <a:ext uri="{0D108BD9-81ED-4DB2-BD59-A6C34878D82A}">
                    <a16:rowId xmlns:a16="http://schemas.microsoft.com/office/drawing/2014/main" val="10002"/>
                  </a:ext>
                </a:extLst>
              </a:tr>
              <a:tr h="683600">
                <a:tc>
                  <a:txBody>
                    <a:bodyPr/>
                    <a:lstStyle/>
                    <a:p>
                      <a:pPr marL="0" marR="0" lvl="0" indent="0" algn="l" rtl="0">
                        <a:spcBef>
                          <a:spcPts val="0"/>
                        </a:spcBef>
                        <a:spcAft>
                          <a:spcPts val="0"/>
                        </a:spcAft>
                        <a:buNone/>
                      </a:pPr>
                      <a:endParaRPr sz="1800">
                        <a:solidFill>
                          <a:srgbClr val="771E28"/>
                        </a:solidFill>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2CCD0"/>
                    </a:solidFill>
                  </a:tcPr>
                </a:tc>
                <a:extLst>
                  <a:ext uri="{0D108BD9-81ED-4DB2-BD59-A6C34878D82A}">
                    <a16:rowId xmlns:a16="http://schemas.microsoft.com/office/drawing/2014/main" val="10003"/>
                  </a:ext>
                </a:extLst>
              </a:tr>
              <a:tr h="683600">
                <a:tc>
                  <a:txBody>
                    <a:bodyPr/>
                    <a:lstStyle/>
                    <a:p>
                      <a:pPr marL="0" marR="0" lvl="0" indent="0" algn="l" rtl="0">
                        <a:spcBef>
                          <a:spcPts val="0"/>
                        </a:spcBef>
                        <a:spcAft>
                          <a:spcPts val="0"/>
                        </a:spcAft>
                        <a:buNone/>
                      </a:pPr>
                      <a:endParaRPr sz="1800">
                        <a:solidFill>
                          <a:srgbClr val="771E28"/>
                        </a:solidFill>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2CCD0"/>
                    </a:solidFill>
                  </a:tcPr>
                </a:tc>
                <a:extLst>
                  <a:ext uri="{0D108BD9-81ED-4DB2-BD59-A6C34878D82A}">
                    <a16:rowId xmlns:a16="http://schemas.microsoft.com/office/drawing/2014/main" val="10004"/>
                  </a:ext>
                </a:extLst>
              </a:tr>
            </a:tbl>
          </a:graphicData>
        </a:graphic>
      </p:graphicFrame>
      <p:sp>
        <p:nvSpPr>
          <p:cNvPr id="502" name="Google Shape;502;p12"/>
          <p:cNvSpPr txBox="1"/>
          <p:nvPr/>
        </p:nvSpPr>
        <p:spPr>
          <a:xfrm>
            <a:off x="4242892" y="2584174"/>
            <a:ext cx="3209400" cy="461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zh-TW" sz="2400">
                <a:solidFill>
                  <a:schemeClr val="dk1"/>
                </a:solidFill>
                <a:latin typeface="Corbel"/>
                <a:ea typeface="Corbel"/>
                <a:cs typeface="Corbel"/>
                <a:sym typeface="Corbel"/>
              </a:rPr>
              <a:t>    Ａ+級　年利率　6％</a:t>
            </a:r>
            <a:endParaRPr/>
          </a:p>
        </p:txBody>
      </p:sp>
      <p:sp>
        <p:nvSpPr>
          <p:cNvPr id="503" name="Google Shape;503;p12"/>
          <p:cNvSpPr txBox="1"/>
          <p:nvPr/>
        </p:nvSpPr>
        <p:spPr>
          <a:xfrm>
            <a:off x="4242892" y="3293166"/>
            <a:ext cx="3368100" cy="461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zh-TW" sz="2400">
                <a:solidFill>
                  <a:schemeClr val="dk1"/>
                </a:solidFill>
                <a:latin typeface="Corbel"/>
                <a:ea typeface="Corbel"/>
                <a:cs typeface="Corbel"/>
                <a:sym typeface="Corbel"/>
              </a:rPr>
              <a:t>    Ａ級　   年利率　12％</a:t>
            </a:r>
            <a:endParaRPr/>
          </a:p>
        </p:txBody>
      </p:sp>
      <p:sp>
        <p:nvSpPr>
          <p:cNvPr id="504" name="Google Shape;504;p12"/>
          <p:cNvSpPr txBox="1"/>
          <p:nvPr/>
        </p:nvSpPr>
        <p:spPr>
          <a:xfrm>
            <a:off x="4242892" y="3985286"/>
            <a:ext cx="3363300" cy="461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zh-TW" sz="2400">
                <a:solidFill>
                  <a:schemeClr val="dk1"/>
                </a:solidFill>
                <a:latin typeface="Corbel"/>
                <a:ea typeface="Corbel"/>
                <a:cs typeface="Corbel"/>
                <a:sym typeface="Corbel"/>
              </a:rPr>
              <a:t>     B級　    年利率     18％</a:t>
            </a:r>
            <a:endParaRPr/>
          </a:p>
        </p:txBody>
      </p:sp>
      <p:sp>
        <p:nvSpPr>
          <p:cNvPr id="505" name="Google Shape;505;p12"/>
          <p:cNvSpPr txBox="1"/>
          <p:nvPr/>
        </p:nvSpPr>
        <p:spPr>
          <a:xfrm>
            <a:off x="4242891" y="4677406"/>
            <a:ext cx="3433200" cy="461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zh-TW" sz="2400">
                <a:solidFill>
                  <a:schemeClr val="dk1"/>
                </a:solidFill>
                <a:latin typeface="Corbel"/>
                <a:ea typeface="Corbel"/>
                <a:cs typeface="Corbel"/>
                <a:sym typeface="Corbel"/>
              </a:rPr>
              <a:t>     C級　    年利率　24％</a:t>
            </a:r>
            <a:endParaRPr/>
          </a:p>
        </p:txBody>
      </p:sp>
      <p:sp>
        <p:nvSpPr>
          <p:cNvPr id="506" name="Google Shape;506;p12"/>
          <p:cNvSpPr txBox="1"/>
          <p:nvPr/>
        </p:nvSpPr>
        <p:spPr>
          <a:xfrm>
            <a:off x="4242890" y="5307653"/>
            <a:ext cx="3392400" cy="461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zh-TW" sz="2400">
                <a:solidFill>
                  <a:schemeClr val="dk1"/>
                </a:solidFill>
                <a:latin typeface="Corbel"/>
                <a:ea typeface="Corbel"/>
                <a:cs typeface="Corbel"/>
                <a:sym typeface="Corbel"/>
              </a:rPr>
              <a:t>     D級　    年利率　30％</a:t>
            </a:r>
            <a:endParaRPr/>
          </a:p>
        </p:txBody>
      </p:sp>
      <p:sp>
        <p:nvSpPr>
          <p:cNvPr id="507" name="Google Shape;507;p12"/>
          <p:cNvSpPr/>
          <p:nvPr/>
        </p:nvSpPr>
        <p:spPr>
          <a:xfrm>
            <a:off x="8110329" y="2508130"/>
            <a:ext cx="3265500" cy="3378900"/>
          </a:xfrm>
          <a:prstGeom prst="leftArrowCallout">
            <a:avLst>
              <a:gd name="adj1" fmla="val 25000"/>
              <a:gd name="adj2" fmla="val 25000"/>
              <a:gd name="adj3" fmla="val 25000"/>
              <a:gd name="adj4" fmla="val 64977"/>
            </a:avLst>
          </a:prstGeom>
          <a:solidFill>
            <a:schemeClr val="accent1"/>
          </a:solidFill>
          <a:ln w="12700" cap="flat" cmpd="sng">
            <a:solidFill>
              <a:srgbClr val="741D2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b="1">
              <a:solidFill>
                <a:schemeClr val="lt1"/>
              </a:solidFill>
              <a:latin typeface="Corbel"/>
              <a:ea typeface="Corbel"/>
              <a:cs typeface="Corbel"/>
              <a:sym typeface="Corbel"/>
            </a:endParaRPr>
          </a:p>
          <a:p>
            <a:pPr marL="0" marR="0" lvl="0" indent="0" algn="ctr" rtl="0">
              <a:spcBef>
                <a:spcPts val="0"/>
              </a:spcBef>
              <a:spcAft>
                <a:spcPts val="0"/>
              </a:spcAft>
              <a:buNone/>
            </a:pPr>
            <a:endParaRPr sz="2400" b="1">
              <a:solidFill>
                <a:schemeClr val="lt1"/>
              </a:solidFill>
              <a:latin typeface="Corbel"/>
              <a:ea typeface="Corbel"/>
              <a:cs typeface="Corbel"/>
              <a:sym typeface="Corbel"/>
            </a:endParaRPr>
          </a:p>
          <a:p>
            <a:pPr marL="0" marR="0" lvl="0" indent="0" algn="ctr" rtl="0">
              <a:spcBef>
                <a:spcPts val="0"/>
              </a:spcBef>
              <a:spcAft>
                <a:spcPts val="0"/>
              </a:spcAft>
              <a:buNone/>
            </a:pPr>
            <a:r>
              <a:rPr lang="zh-TW" sz="2400" b="1">
                <a:solidFill>
                  <a:schemeClr val="lt1"/>
                </a:solidFill>
                <a:latin typeface="Corbel"/>
                <a:ea typeface="Corbel"/>
                <a:cs typeface="Corbel"/>
                <a:sym typeface="Corbel"/>
              </a:rPr>
              <a:t>出借人</a:t>
            </a:r>
            <a:endParaRPr sz="2400" b="1">
              <a:solidFill>
                <a:schemeClr val="lt1"/>
              </a:solidFill>
              <a:latin typeface="Corbel"/>
              <a:ea typeface="Corbel"/>
              <a:cs typeface="Corbel"/>
              <a:sym typeface="Corbel"/>
            </a:endParaRPr>
          </a:p>
          <a:p>
            <a:pPr marL="0" marR="0" lvl="0" indent="0" algn="ctr" rtl="0">
              <a:spcBef>
                <a:spcPts val="0"/>
              </a:spcBef>
              <a:spcAft>
                <a:spcPts val="0"/>
              </a:spcAft>
              <a:buNone/>
            </a:pPr>
            <a:endParaRPr sz="2400" b="1">
              <a:solidFill>
                <a:schemeClr val="lt1"/>
              </a:solidFill>
              <a:latin typeface="Corbel"/>
              <a:ea typeface="Corbel"/>
              <a:cs typeface="Corbel"/>
              <a:sym typeface="Corbel"/>
            </a:endParaRPr>
          </a:p>
          <a:p>
            <a:pPr marL="0" marR="0" lvl="0" indent="0" algn="ctr" rtl="0">
              <a:spcBef>
                <a:spcPts val="0"/>
              </a:spcBef>
              <a:spcAft>
                <a:spcPts val="0"/>
              </a:spcAft>
              <a:buNone/>
            </a:pPr>
            <a:r>
              <a:rPr lang="zh-TW" sz="2400">
                <a:solidFill>
                  <a:schemeClr val="lt1"/>
                </a:solidFill>
                <a:latin typeface="Corbel"/>
                <a:ea typeface="Corbel"/>
                <a:cs typeface="Corbel"/>
                <a:sym typeface="Corbel"/>
              </a:rPr>
              <a:t>從中選出適合自己的項目</a:t>
            </a:r>
            <a:endParaRPr/>
          </a:p>
        </p:txBody>
      </p:sp>
      <p:pic>
        <p:nvPicPr>
          <p:cNvPr id="508" name="Google Shape;508;p12"/>
          <p:cNvPicPr preferRelativeResize="0"/>
          <p:nvPr/>
        </p:nvPicPr>
        <p:blipFill rotWithShape="1">
          <a:blip r:embed="rId3">
            <a:alphaModFix/>
          </a:blip>
          <a:srcRect/>
          <a:stretch/>
        </p:blipFill>
        <p:spPr>
          <a:xfrm>
            <a:off x="9899374" y="2815006"/>
            <a:ext cx="797458" cy="844787"/>
          </a:xfrm>
          <a:prstGeom prst="rect">
            <a:avLst/>
          </a:prstGeom>
          <a:noFill/>
          <a:ln>
            <a:noFill/>
          </a:ln>
        </p:spPr>
      </p:pic>
      <p:pic>
        <p:nvPicPr>
          <p:cNvPr id="509" name="Google Shape;509;p12"/>
          <p:cNvPicPr preferRelativeResize="0"/>
          <p:nvPr/>
        </p:nvPicPr>
        <p:blipFill rotWithShape="1">
          <a:blip r:embed="rId4">
            <a:alphaModFix/>
          </a:blip>
          <a:srcRect/>
          <a:stretch/>
        </p:blipFill>
        <p:spPr>
          <a:xfrm>
            <a:off x="1395291" y="2481249"/>
            <a:ext cx="1365537" cy="1365537"/>
          </a:xfrm>
          <a:prstGeom prst="rect">
            <a:avLst/>
          </a:prstGeom>
          <a:noFill/>
          <a:ln>
            <a:noFill/>
          </a:ln>
        </p:spPr>
      </p:pic>
      <p:sp>
        <p:nvSpPr>
          <p:cNvPr id="510" name="Google Shape;510;p12"/>
          <p:cNvSpPr txBox="1"/>
          <p:nvPr/>
        </p:nvSpPr>
        <p:spPr>
          <a:xfrm>
            <a:off x="1116084" y="4152288"/>
            <a:ext cx="2102700" cy="1200300"/>
          </a:xfrm>
          <a:prstGeom prst="rect">
            <a:avLst/>
          </a:prstGeom>
          <a:solidFill>
            <a:srgbClr val="DFD6E7"/>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zh-TW" sz="2400" b="1">
                <a:solidFill>
                  <a:schemeClr val="dk1"/>
                </a:solidFill>
                <a:latin typeface="Corbel"/>
                <a:ea typeface="Corbel"/>
                <a:cs typeface="Corbel"/>
                <a:sym typeface="Corbel"/>
              </a:rPr>
              <a:t>P2P借貸平台</a:t>
            </a:r>
            <a:endParaRPr sz="2400" b="1">
              <a:solidFill>
                <a:schemeClr val="dk1"/>
              </a:solidFill>
              <a:latin typeface="Corbel"/>
              <a:ea typeface="Corbel"/>
              <a:cs typeface="Corbel"/>
              <a:sym typeface="Corbel"/>
            </a:endParaRPr>
          </a:p>
          <a:p>
            <a:pPr marL="0" marR="0" lvl="0" indent="0" algn="l" rtl="0">
              <a:spcBef>
                <a:spcPts val="0"/>
              </a:spcBef>
              <a:spcAft>
                <a:spcPts val="0"/>
              </a:spcAft>
              <a:buNone/>
            </a:pPr>
            <a:r>
              <a:rPr lang="zh-TW" sz="2400">
                <a:solidFill>
                  <a:schemeClr val="dk1"/>
                </a:solidFill>
                <a:latin typeface="Corbel"/>
                <a:ea typeface="Corbel"/>
                <a:cs typeface="Corbel"/>
                <a:sym typeface="Corbel"/>
              </a:rPr>
              <a:t>將借款人分成</a:t>
            </a:r>
            <a:endParaRPr sz="2400">
              <a:solidFill>
                <a:schemeClr val="dk1"/>
              </a:solidFill>
              <a:latin typeface="Corbel"/>
              <a:ea typeface="Corbel"/>
              <a:cs typeface="Corbel"/>
              <a:sym typeface="Corbel"/>
            </a:endParaRPr>
          </a:p>
          <a:p>
            <a:pPr marL="0" marR="0" lvl="0" indent="0" algn="l" rtl="0">
              <a:spcBef>
                <a:spcPts val="0"/>
              </a:spcBef>
              <a:spcAft>
                <a:spcPts val="0"/>
              </a:spcAft>
              <a:buNone/>
            </a:pPr>
            <a:r>
              <a:rPr lang="zh-TW" sz="2400">
                <a:solidFill>
                  <a:schemeClr val="dk1"/>
                </a:solidFill>
                <a:latin typeface="Corbel"/>
                <a:ea typeface="Corbel"/>
                <a:cs typeface="Corbel"/>
                <a:sym typeface="Corbel"/>
              </a:rPr>
              <a:t>5個等級</a:t>
            </a:r>
            <a:endParaRPr/>
          </a:p>
        </p:txBody>
      </p:sp>
      <p:sp>
        <p:nvSpPr>
          <p:cNvPr id="511" name="Google Shape;511;p12"/>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52"/>
        <p:cNvGrpSpPr/>
        <p:nvPr/>
      </p:nvGrpSpPr>
      <p:grpSpPr>
        <a:xfrm>
          <a:off x="0" y="0"/>
          <a:ext cx="0" cy="0"/>
          <a:chOff x="0" y="0"/>
          <a:chExt cx="0" cy="0"/>
        </a:xfrm>
      </p:grpSpPr>
      <p:sp>
        <p:nvSpPr>
          <p:cNvPr id="553" name="Google Shape;553;g2293ed2cb08_0_117"/>
          <p:cNvSpPr txBox="1">
            <a:spLocks noGrp="1"/>
          </p:cNvSpPr>
          <p:nvPr>
            <p:ph type="title"/>
          </p:nvPr>
        </p:nvSpPr>
        <p:spPr>
          <a:xfrm>
            <a:off x="612057" y="365126"/>
            <a:ext cx="11002200" cy="954900"/>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accent2"/>
              </a:buClr>
              <a:buSzPts val="4200"/>
              <a:buFont typeface="Corbel"/>
              <a:buNone/>
            </a:pPr>
            <a:r>
              <a:rPr lang="zh-TW"/>
              <a:t>利率方式三：出借人對利率投標</a:t>
            </a:r>
            <a:endParaRPr sz="3000">
              <a:latin typeface="Corbel"/>
              <a:ea typeface="Corbel"/>
              <a:cs typeface="Corbel"/>
              <a:sym typeface="Corbel"/>
            </a:endParaRPr>
          </a:p>
        </p:txBody>
      </p:sp>
      <p:sp>
        <p:nvSpPr>
          <p:cNvPr id="554" name="Google Shape;554;g2293ed2cb08_0_117"/>
          <p:cNvSpPr txBox="1">
            <a:spLocks noGrp="1"/>
          </p:cNvSpPr>
          <p:nvPr>
            <p:ph type="sldNum" idx="12"/>
          </p:nvPr>
        </p:nvSpPr>
        <p:spPr>
          <a:xfrm>
            <a:off x="9325232" y="647831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13</a:t>
            </a:fld>
            <a:endParaRPr/>
          </a:p>
        </p:txBody>
      </p:sp>
      <p:grpSp>
        <p:nvGrpSpPr>
          <p:cNvPr id="555" name="Google Shape;555;g2293ed2cb08_0_117"/>
          <p:cNvGrpSpPr/>
          <p:nvPr/>
        </p:nvGrpSpPr>
        <p:grpSpPr>
          <a:xfrm>
            <a:off x="1488" y="-12459"/>
            <a:ext cx="12189075" cy="377700"/>
            <a:chOff x="1488" y="0"/>
            <a:chExt cx="12189075" cy="377700"/>
          </a:xfrm>
        </p:grpSpPr>
        <p:sp>
          <p:nvSpPr>
            <p:cNvPr id="556" name="Google Shape;556;g2293ed2cb08_0_117"/>
            <p:cNvSpPr/>
            <p:nvPr/>
          </p:nvSpPr>
          <p:spPr>
            <a:xfrm>
              <a:off x="1488" y="0"/>
              <a:ext cx="2902200" cy="377700"/>
            </a:xfrm>
            <a:prstGeom prst="homePlate">
              <a:avLst>
                <a:gd name="adj" fmla="val 50000"/>
              </a:avLst>
            </a:prstGeom>
            <a:no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g2293ed2cb08_0_117"/>
            <p:cNvSpPr txBox="1"/>
            <p:nvPr/>
          </p:nvSpPr>
          <p:spPr>
            <a:xfrm>
              <a:off x="1488" y="0"/>
              <a:ext cx="2807700" cy="377700"/>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關於貸款</a:t>
              </a:r>
              <a:endParaRPr/>
            </a:p>
          </p:txBody>
        </p:sp>
        <p:sp>
          <p:nvSpPr>
            <p:cNvPr id="558" name="Google Shape;558;g2293ed2cb08_0_117"/>
            <p:cNvSpPr/>
            <p:nvPr/>
          </p:nvSpPr>
          <p:spPr>
            <a:xfrm>
              <a:off x="2323207" y="0"/>
              <a:ext cx="2902200" cy="377700"/>
            </a:xfrm>
            <a:prstGeom prst="chevron">
              <a:avLst>
                <a:gd name="adj" fmla="val 50000"/>
              </a:avLst>
            </a:prstGeom>
            <a:solidFill>
              <a:srgbClr val="CBCBCB"/>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g2293ed2cb08_0_117"/>
            <p:cNvSpPr txBox="1"/>
            <p:nvPr/>
          </p:nvSpPr>
          <p:spPr>
            <a:xfrm>
              <a:off x="2512000" y="0"/>
              <a:ext cx="2524500" cy="377700"/>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P2P網貸的運作</a:t>
              </a:r>
              <a:endParaRPr/>
            </a:p>
          </p:txBody>
        </p:sp>
        <p:sp>
          <p:nvSpPr>
            <p:cNvPr id="560" name="Google Shape;560;g2293ed2cb08_0_117"/>
            <p:cNvSpPr/>
            <p:nvPr/>
          </p:nvSpPr>
          <p:spPr>
            <a:xfrm>
              <a:off x="4644925" y="0"/>
              <a:ext cx="2902200" cy="377700"/>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g2293ed2cb08_0_117"/>
            <p:cNvSpPr txBox="1"/>
            <p:nvPr/>
          </p:nvSpPr>
          <p:spPr>
            <a:xfrm>
              <a:off x="4833718" y="0"/>
              <a:ext cx="2524500" cy="377700"/>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562" name="Google Shape;562;g2293ed2cb08_0_117"/>
            <p:cNvSpPr/>
            <p:nvPr/>
          </p:nvSpPr>
          <p:spPr>
            <a:xfrm>
              <a:off x="6966644" y="0"/>
              <a:ext cx="2902200" cy="377700"/>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g2293ed2cb08_0_117"/>
            <p:cNvSpPr txBox="1"/>
            <p:nvPr/>
          </p:nvSpPr>
          <p:spPr>
            <a:xfrm>
              <a:off x="7155437" y="0"/>
              <a:ext cx="2524500" cy="377700"/>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564" name="Google Shape;564;g2293ed2cb08_0_117"/>
            <p:cNvSpPr/>
            <p:nvPr/>
          </p:nvSpPr>
          <p:spPr>
            <a:xfrm>
              <a:off x="9288363" y="0"/>
              <a:ext cx="2902200" cy="377700"/>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g2293ed2cb08_0_117"/>
            <p:cNvSpPr txBox="1"/>
            <p:nvPr/>
          </p:nvSpPr>
          <p:spPr>
            <a:xfrm>
              <a:off x="9477156" y="0"/>
              <a:ext cx="2524500" cy="377700"/>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sp>
        <p:nvSpPr>
          <p:cNvPr id="566" name="Google Shape;566;g2293ed2cb08_0_117"/>
          <p:cNvSpPr txBox="1">
            <a:spLocks noGrp="1"/>
          </p:cNvSpPr>
          <p:nvPr>
            <p:ph type="ftr" idx="11"/>
          </p:nvPr>
        </p:nvSpPr>
        <p:spPr>
          <a:xfrm>
            <a:off x="133865" y="6478310"/>
            <a:ext cx="11553600" cy="379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pic>
        <p:nvPicPr>
          <p:cNvPr id="567" name="Google Shape;567;g2293ed2cb08_0_117"/>
          <p:cNvPicPr preferRelativeResize="0"/>
          <p:nvPr/>
        </p:nvPicPr>
        <p:blipFill>
          <a:blip r:embed="rId3">
            <a:alphaModFix/>
          </a:blip>
          <a:stretch>
            <a:fillRect/>
          </a:stretch>
        </p:blipFill>
        <p:spPr>
          <a:xfrm>
            <a:off x="2719050" y="1496555"/>
            <a:ext cx="6753900" cy="4805220"/>
          </a:xfrm>
          <a:prstGeom prst="rect">
            <a:avLst/>
          </a:prstGeom>
          <a:noFill/>
          <a:ln>
            <a:noFill/>
          </a:ln>
        </p:spPr>
      </p:pic>
      <p:sp>
        <p:nvSpPr>
          <p:cNvPr id="2" name="矩形: 圓角 1">
            <a:extLst>
              <a:ext uri="{FF2B5EF4-FFF2-40B4-BE49-F238E27FC236}">
                <a16:creationId xmlns:a16="http://schemas.microsoft.com/office/drawing/2014/main" id="{821F31FE-FA3E-446C-BD81-D7462F25ADC6}"/>
              </a:ext>
            </a:extLst>
          </p:cNvPr>
          <p:cNvSpPr/>
          <p:nvPr/>
        </p:nvSpPr>
        <p:spPr>
          <a:xfrm>
            <a:off x="3050350" y="2769870"/>
            <a:ext cx="931100" cy="299593"/>
          </a:xfrm>
          <a:prstGeom prst="roundRect">
            <a:avLst/>
          </a:prstGeom>
          <a:solidFill>
            <a:srgbClr val="60A4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latin typeface="微軟正黑體" panose="020B0604030504040204" pitchFamily="34" charset="-120"/>
                <a:ea typeface="微軟正黑體" panose="020B0604030504040204" pitchFamily="34" charset="-120"/>
              </a:rPr>
              <a:t>借款人</a:t>
            </a:r>
          </a:p>
        </p:txBody>
      </p:sp>
      <p:sp>
        <p:nvSpPr>
          <p:cNvPr id="22" name="矩形: 圓角 21">
            <a:extLst>
              <a:ext uri="{FF2B5EF4-FFF2-40B4-BE49-F238E27FC236}">
                <a16:creationId xmlns:a16="http://schemas.microsoft.com/office/drawing/2014/main" id="{E08F1851-8909-4FFE-81BC-23DE911A46BF}"/>
              </a:ext>
            </a:extLst>
          </p:cNvPr>
          <p:cNvSpPr/>
          <p:nvPr/>
        </p:nvSpPr>
        <p:spPr>
          <a:xfrm>
            <a:off x="7782370" y="4964430"/>
            <a:ext cx="931100" cy="316230"/>
          </a:xfrm>
          <a:prstGeom prst="roundRect">
            <a:avLst/>
          </a:prstGeom>
          <a:solidFill>
            <a:srgbClr val="013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latin typeface="微軟正黑體" panose="020B0604030504040204" pitchFamily="34" charset="-120"/>
                <a:ea typeface="微軟正黑體" panose="020B0604030504040204" pitchFamily="34" charset="-120"/>
              </a:rPr>
              <a:t>出借人</a:t>
            </a:r>
          </a:p>
        </p:txBody>
      </p:sp>
      <p:sp>
        <p:nvSpPr>
          <p:cNvPr id="23" name="矩形: 圓角 22">
            <a:extLst>
              <a:ext uri="{FF2B5EF4-FFF2-40B4-BE49-F238E27FC236}">
                <a16:creationId xmlns:a16="http://schemas.microsoft.com/office/drawing/2014/main" id="{E67BF6B4-A993-40F2-97FD-A136C01C3840}"/>
              </a:ext>
            </a:extLst>
          </p:cNvPr>
          <p:cNvSpPr/>
          <p:nvPr/>
        </p:nvSpPr>
        <p:spPr>
          <a:xfrm>
            <a:off x="7782370" y="3308985"/>
            <a:ext cx="931100" cy="316230"/>
          </a:xfrm>
          <a:prstGeom prst="roundRect">
            <a:avLst/>
          </a:prstGeom>
          <a:solidFill>
            <a:srgbClr val="013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latin typeface="微軟正黑體" panose="020B0604030504040204" pitchFamily="34" charset="-120"/>
                <a:ea typeface="微軟正黑體" panose="020B0604030504040204" pitchFamily="34" charset="-120"/>
              </a:rPr>
              <a:t>出借人</a:t>
            </a:r>
          </a:p>
        </p:txBody>
      </p:sp>
      <p:sp>
        <p:nvSpPr>
          <p:cNvPr id="24" name="矩形: 圓角 23">
            <a:extLst>
              <a:ext uri="{FF2B5EF4-FFF2-40B4-BE49-F238E27FC236}">
                <a16:creationId xmlns:a16="http://schemas.microsoft.com/office/drawing/2014/main" id="{0D7185C3-2780-482C-9D69-42E7F77BC217}"/>
              </a:ext>
            </a:extLst>
          </p:cNvPr>
          <p:cNvSpPr/>
          <p:nvPr/>
        </p:nvSpPr>
        <p:spPr>
          <a:xfrm>
            <a:off x="7782370" y="1637386"/>
            <a:ext cx="931100" cy="316230"/>
          </a:xfrm>
          <a:prstGeom prst="roundRect">
            <a:avLst/>
          </a:prstGeom>
          <a:solidFill>
            <a:srgbClr val="013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latin typeface="微軟正黑體" panose="020B0604030504040204" pitchFamily="34" charset="-120"/>
                <a:ea typeface="微軟正黑體" panose="020B0604030504040204" pitchFamily="34" charset="-120"/>
              </a:rPr>
              <a:t>出借人</a:t>
            </a:r>
          </a:p>
        </p:txBody>
      </p:sp>
      <p:sp>
        <p:nvSpPr>
          <p:cNvPr id="25" name="矩形: 圓角 24">
            <a:extLst>
              <a:ext uri="{FF2B5EF4-FFF2-40B4-BE49-F238E27FC236}">
                <a16:creationId xmlns:a16="http://schemas.microsoft.com/office/drawing/2014/main" id="{626F4E56-6845-4D9C-A320-31AC483056EB}"/>
              </a:ext>
            </a:extLst>
          </p:cNvPr>
          <p:cNvSpPr/>
          <p:nvPr/>
        </p:nvSpPr>
        <p:spPr>
          <a:xfrm>
            <a:off x="2873482" y="3990396"/>
            <a:ext cx="1284835" cy="1020334"/>
          </a:xfrm>
          <a:prstGeom prst="roundRect">
            <a:avLst/>
          </a:prstGeom>
          <a:solidFill>
            <a:srgbClr val="60A4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latin typeface="微軟正黑體" panose="020B0604030504040204" pitchFamily="34" charset="-120"/>
                <a:ea typeface="微軟正黑體" panose="020B0604030504040204" pitchFamily="34" charset="-120"/>
              </a:rPr>
              <a:t>欲以</a:t>
            </a:r>
            <a:r>
              <a:rPr lang="en-US" altLang="zh-TW" dirty="0">
                <a:latin typeface="微軟正黑體" panose="020B0604030504040204" pitchFamily="34" charset="-120"/>
                <a:ea typeface="微軟正黑體" panose="020B0604030504040204" pitchFamily="34" charset="-120"/>
              </a:rPr>
              <a:t>6%~12%</a:t>
            </a:r>
            <a:r>
              <a:rPr lang="zh-TW" altLang="en-US" dirty="0">
                <a:latin typeface="微軟正黑體" panose="020B0604030504040204" pitchFamily="34" charset="-120"/>
                <a:ea typeface="微軟正黑體" panose="020B0604030504040204" pitchFamily="34" charset="-120"/>
              </a:rPr>
              <a:t>的利率借款</a:t>
            </a:r>
          </a:p>
        </p:txBody>
      </p:sp>
      <p:sp>
        <p:nvSpPr>
          <p:cNvPr id="26" name="矩形: 圓角 25">
            <a:extLst>
              <a:ext uri="{FF2B5EF4-FFF2-40B4-BE49-F238E27FC236}">
                <a16:creationId xmlns:a16="http://schemas.microsoft.com/office/drawing/2014/main" id="{0ED96545-DAAF-4437-9253-15AE3015A6CA}"/>
              </a:ext>
            </a:extLst>
          </p:cNvPr>
          <p:cNvSpPr/>
          <p:nvPr/>
        </p:nvSpPr>
        <p:spPr>
          <a:xfrm>
            <a:off x="8176260" y="2023110"/>
            <a:ext cx="1112102" cy="857249"/>
          </a:xfrm>
          <a:prstGeom prst="roundRect">
            <a:avLst/>
          </a:prstGeom>
          <a:solidFill>
            <a:srgbClr val="013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latin typeface="微軟正黑體" panose="020B0604030504040204" pitchFamily="34" charset="-120"/>
                <a:ea typeface="微軟正黑體" panose="020B0604030504040204" pitchFamily="34" charset="-120"/>
              </a:rPr>
              <a:t>欲提供</a:t>
            </a:r>
            <a:r>
              <a:rPr lang="en-US" altLang="zh-TW" dirty="0">
                <a:latin typeface="微軟正黑體" panose="020B0604030504040204" pitchFamily="34" charset="-120"/>
                <a:ea typeface="微軟正黑體" panose="020B0604030504040204" pitchFamily="34" charset="-120"/>
              </a:rPr>
              <a:t>10%</a:t>
            </a:r>
            <a:r>
              <a:rPr lang="zh-TW" altLang="en-US" dirty="0">
                <a:latin typeface="微軟正黑體" panose="020B0604030504040204" pitchFamily="34" charset="-120"/>
                <a:ea typeface="微軟正黑體" panose="020B0604030504040204" pitchFamily="34" charset="-120"/>
              </a:rPr>
              <a:t>的</a:t>
            </a:r>
            <a:endParaRPr lang="en-US" altLang="zh-TW" dirty="0">
              <a:latin typeface="微軟正黑體" panose="020B0604030504040204" pitchFamily="34" charset="-120"/>
              <a:ea typeface="微軟正黑體" panose="020B0604030504040204" pitchFamily="34" charset="-120"/>
            </a:endParaRPr>
          </a:p>
          <a:p>
            <a:pPr algn="ctr"/>
            <a:r>
              <a:rPr lang="zh-TW" altLang="en-US" dirty="0">
                <a:latin typeface="微軟正黑體" panose="020B0604030504040204" pitchFamily="34" charset="-120"/>
                <a:ea typeface="微軟正黑體" panose="020B0604030504040204" pitchFamily="34" charset="-120"/>
              </a:rPr>
              <a:t>利率借款</a:t>
            </a:r>
          </a:p>
        </p:txBody>
      </p:sp>
      <p:sp>
        <p:nvSpPr>
          <p:cNvPr id="27" name="矩形: 圓角 26">
            <a:extLst>
              <a:ext uri="{FF2B5EF4-FFF2-40B4-BE49-F238E27FC236}">
                <a16:creationId xmlns:a16="http://schemas.microsoft.com/office/drawing/2014/main" id="{323D211E-6B6E-4620-9A4E-7C77BA9EB985}"/>
              </a:ext>
            </a:extLst>
          </p:cNvPr>
          <p:cNvSpPr/>
          <p:nvPr/>
        </p:nvSpPr>
        <p:spPr>
          <a:xfrm>
            <a:off x="8181002" y="3696515"/>
            <a:ext cx="1112102" cy="857249"/>
          </a:xfrm>
          <a:prstGeom prst="roundRect">
            <a:avLst/>
          </a:prstGeom>
          <a:solidFill>
            <a:srgbClr val="013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latin typeface="微軟正黑體" panose="020B0604030504040204" pitchFamily="34" charset="-120"/>
                <a:ea typeface="微軟正黑體" panose="020B0604030504040204" pitchFamily="34" charset="-120"/>
              </a:rPr>
              <a:t>欲提供</a:t>
            </a:r>
            <a:endParaRPr lang="en-US" altLang="zh-TW" dirty="0">
              <a:latin typeface="微軟正黑體" panose="020B0604030504040204" pitchFamily="34" charset="-120"/>
              <a:ea typeface="微軟正黑體" panose="020B0604030504040204" pitchFamily="34" charset="-120"/>
            </a:endParaRPr>
          </a:p>
          <a:p>
            <a:pPr algn="ctr"/>
            <a:r>
              <a:rPr lang="en-US" altLang="zh-TW" dirty="0">
                <a:latin typeface="微軟正黑體" panose="020B0604030504040204" pitchFamily="34" charset="-120"/>
                <a:ea typeface="微軟正黑體" panose="020B0604030504040204" pitchFamily="34" charset="-120"/>
              </a:rPr>
              <a:t>8%</a:t>
            </a:r>
            <a:r>
              <a:rPr lang="zh-TW" altLang="en-US" dirty="0">
                <a:latin typeface="微軟正黑體" panose="020B0604030504040204" pitchFamily="34" charset="-120"/>
                <a:ea typeface="微軟正黑體" panose="020B0604030504040204" pitchFamily="34" charset="-120"/>
              </a:rPr>
              <a:t>的</a:t>
            </a:r>
            <a:endParaRPr lang="en-US" altLang="zh-TW" dirty="0">
              <a:latin typeface="微軟正黑體" panose="020B0604030504040204" pitchFamily="34" charset="-120"/>
              <a:ea typeface="微軟正黑體" panose="020B0604030504040204" pitchFamily="34" charset="-120"/>
            </a:endParaRPr>
          </a:p>
          <a:p>
            <a:pPr algn="ctr"/>
            <a:r>
              <a:rPr lang="zh-TW" altLang="en-US" dirty="0">
                <a:latin typeface="微軟正黑體" panose="020B0604030504040204" pitchFamily="34" charset="-120"/>
                <a:ea typeface="微軟正黑體" panose="020B0604030504040204" pitchFamily="34" charset="-120"/>
              </a:rPr>
              <a:t>利率借款</a:t>
            </a:r>
          </a:p>
        </p:txBody>
      </p:sp>
      <p:sp>
        <p:nvSpPr>
          <p:cNvPr id="28" name="矩形: 圓角 27">
            <a:extLst>
              <a:ext uri="{FF2B5EF4-FFF2-40B4-BE49-F238E27FC236}">
                <a16:creationId xmlns:a16="http://schemas.microsoft.com/office/drawing/2014/main" id="{3C812A1F-88B8-4A9E-9CCB-C0D3BD3F528F}"/>
              </a:ext>
            </a:extLst>
          </p:cNvPr>
          <p:cNvSpPr/>
          <p:nvPr/>
        </p:nvSpPr>
        <p:spPr>
          <a:xfrm>
            <a:off x="8176260" y="5361445"/>
            <a:ext cx="1112102" cy="857249"/>
          </a:xfrm>
          <a:prstGeom prst="roundRect">
            <a:avLst/>
          </a:prstGeom>
          <a:solidFill>
            <a:srgbClr val="013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latin typeface="微軟正黑體" panose="020B0604030504040204" pitchFamily="34" charset="-120"/>
                <a:ea typeface="微軟正黑體" panose="020B0604030504040204" pitchFamily="34" charset="-120"/>
              </a:rPr>
              <a:t>欲提供</a:t>
            </a:r>
            <a:endParaRPr lang="en-US" altLang="zh-TW" dirty="0">
              <a:latin typeface="微軟正黑體" panose="020B0604030504040204" pitchFamily="34" charset="-120"/>
              <a:ea typeface="微軟正黑體" panose="020B0604030504040204" pitchFamily="34" charset="-120"/>
            </a:endParaRPr>
          </a:p>
          <a:p>
            <a:pPr algn="ctr"/>
            <a:r>
              <a:rPr lang="en-US" altLang="zh-TW" dirty="0">
                <a:latin typeface="微軟正黑體" panose="020B0604030504040204" pitchFamily="34" charset="-120"/>
                <a:ea typeface="微軟正黑體" panose="020B0604030504040204" pitchFamily="34" charset="-120"/>
              </a:rPr>
              <a:t>7%</a:t>
            </a:r>
            <a:r>
              <a:rPr lang="zh-TW" altLang="en-US" dirty="0">
                <a:latin typeface="微軟正黑體" panose="020B0604030504040204" pitchFamily="34" charset="-120"/>
                <a:ea typeface="微軟正黑體" panose="020B0604030504040204" pitchFamily="34" charset="-120"/>
              </a:rPr>
              <a:t>的</a:t>
            </a:r>
            <a:endParaRPr lang="en-US" altLang="zh-TW" dirty="0">
              <a:latin typeface="微軟正黑體" panose="020B0604030504040204" pitchFamily="34" charset="-120"/>
              <a:ea typeface="微軟正黑體" panose="020B0604030504040204" pitchFamily="34" charset="-120"/>
            </a:endParaRPr>
          </a:p>
          <a:p>
            <a:pPr algn="ctr"/>
            <a:r>
              <a:rPr lang="zh-TW" altLang="en-US" dirty="0">
                <a:latin typeface="微軟正黑體" panose="020B0604030504040204" pitchFamily="34" charset="-120"/>
                <a:ea typeface="微軟正黑體" panose="020B0604030504040204" pitchFamily="34" charset="-120"/>
              </a:rPr>
              <a:t>利率借款</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71"/>
        <p:cNvGrpSpPr/>
        <p:nvPr/>
      </p:nvGrpSpPr>
      <p:grpSpPr>
        <a:xfrm>
          <a:off x="0" y="0"/>
          <a:ext cx="0" cy="0"/>
          <a:chOff x="0" y="0"/>
          <a:chExt cx="0" cy="0"/>
        </a:xfrm>
      </p:grpSpPr>
      <p:sp>
        <p:nvSpPr>
          <p:cNvPr id="572" name="Google Shape;572;p14"/>
          <p:cNvSpPr txBox="1">
            <a:spLocks noGrp="1"/>
          </p:cNvSpPr>
          <p:nvPr>
            <p:ph type="title"/>
          </p:nvPr>
        </p:nvSpPr>
        <p:spPr>
          <a:xfrm>
            <a:off x="675120" y="349360"/>
            <a:ext cx="11002297" cy="954856"/>
          </a:xfrm>
          <a:prstGeom prst="rect">
            <a:avLst/>
          </a:prstGeom>
          <a:noFill/>
          <a:ln>
            <a:noFill/>
          </a:ln>
        </p:spPr>
        <p:txBody>
          <a:bodyPr spcFirstLastPara="1" wrap="square" lIns="91425" tIns="45700" rIns="91425" bIns="45700" anchor="b" anchorCtr="0">
            <a:normAutofit/>
          </a:bodyPr>
          <a:lstStyle/>
          <a:p>
            <a:pPr lvl="0">
              <a:buSzPts val="4200"/>
            </a:pPr>
            <a:r>
              <a:rPr lang="zh-TW" dirty="0"/>
              <a:t>創新模式</a:t>
            </a:r>
            <a:r>
              <a:rPr lang="zh-TW" altLang="en-US" dirty="0"/>
              <a:t> </a:t>
            </a:r>
            <a:r>
              <a:rPr lang="en-US" altLang="zh-TW" dirty="0"/>
              <a:t>-</a:t>
            </a:r>
            <a:r>
              <a:rPr lang="zh-TW" altLang="en-US" dirty="0"/>
              <a:t> </a:t>
            </a:r>
            <a:r>
              <a:rPr lang="en-US" altLang="zh-TW" dirty="0"/>
              <a:t>P2P </a:t>
            </a:r>
            <a:r>
              <a:rPr lang="zh-TW" altLang="en-US" dirty="0"/>
              <a:t>借貸的類型</a:t>
            </a:r>
            <a:endParaRPr dirty="0"/>
          </a:p>
        </p:txBody>
      </p:sp>
      <p:sp>
        <p:nvSpPr>
          <p:cNvPr id="573" name="Google Shape;573;p14"/>
          <p:cNvSpPr txBox="1">
            <a:spLocks noGrp="1"/>
          </p:cNvSpPr>
          <p:nvPr>
            <p:ph type="body" idx="1"/>
          </p:nvPr>
        </p:nvSpPr>
        <p:spPr>
          <a:xfrm>
            <a:off x="612057" y="1474839"/>
            <a:ext cx="11002297" cy="4702124"/>
          </a:xfrm>
          <a:prstGeom prst="rect">
            <a:avLst/>
          </a:prstGeom>
          <a:noFill/>
          <a:ln>
            <a:noFill/>
          </a:ln>
        </p:spPr>
        <p:txBody>
          <a:bodyPr spcFirstLastPara="1" wrap="square" lIns="91425" tIns="45700" rIns="91425" bIns="45700" anchor="t" anchorCtr="0">
            <a:normAutofit/>
          </a:bodyPr>
          <a:lstStyle/>
          <a:p>
            <a:pPr marL="228600" lvl="0" indent="-63500" algn="l" rtl="0">
              <a:lnSpc>
                <a:spcPct val="100000"/>
              </a:lnSpc>
              <a:spcBef>
                <a:spcPts val="0"/>
              </a:spcBef>
              <a:spcAft>
                <a:spcPts val="0"/>
              </a:spcAft>
              <a:buClr>
                <a:schemeClr val="dk1"/>
              </a:buClr>
              <a:buSzPts val="2600"/>
              <a:buNone/>
            </a:pPr>
            <a:endParaRPr/>
          </a:p>
          <a:p>
            <a:pPr marL="228600" lvl="0" indent="-63500" algn="l" rtl="0">
              <a:lnSpc>
                <a:spcPct val="100000"/>
              </a:lnSpc>
              <a:spcBef>
                <a:spcPts val="1000"/>
              </a:spcBef>
              <a:spcAft>
                <a:spcPts val="0"/>
              </a:spcAft>
              <a:buClr>
                <a:schemeClr val="dk1"/>
              </a:buClr>
              <a:buSzPts val="2600"/>
              <a:buNone/>
            </a:pPr>
            <a:endParaRPr/>
          </a:p>
        </p:txBody>
      </p:sp>
      <p:sp>
        <p:nvSpPr>
          <p:cNvPr id="574" name="Google Shape;574;p14"/>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14</a:t>
            </a:fld>
            <a:endParaRPr/>
          </a:p>
        </p:txBody>
      </p:sp>
      <p:grpSp>
        <p:nvGrpSpPr>
          <p:cNvPr id="575" name="Google Shape;575;p14"/>
          <p:cNvGrpSpPr/>
          <p:nvPr/>
        </p:nvGrpSpPr>
        <p:grpSpPr>
          <a:xfrm>
            <a:off x="1488" y="-12459"/>
            <a:ext cx="12189023" cy="377586"/>
            <a:chOff x="1488" y="0"/>
            <a:chExt cx="12189023" cy="377586"/>
          </a:xfrm>
        </p:grpSpPr>
        <p:sp>
          <p:nvSpPr>
            <p:cNvPr id="576" name="Google Shape;576;p14"/>
            <p:cNvSpPr/>
            <p:nvPr/>
          </p:nvSpPr>
          <p:spPr>
            <a:xfrm>
              <a:off x="1488" y="0"/>
              <a:ext cx="2902148" cy="377586"/>
            </a:xfrm>
            <a:prstGeom prst="homePlate">
              <a:avLst>
                <a:gd name="adj" fmla="val 50000"/>
              </a:avLst>
            </a:prstGeom>
            <a:no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14"/>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關於貸款</a:t>
              </a:r>
              <a:endParaRPr/>
            </a:p>
          </p:txBody>
        </p:sp>
        <p:sp>
          <p:nvSpPr>
            <p:cNvPr id="578" name="Google Shape;578;p14"/>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14"/>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P2P網貸的運作</a:t>
              </a:r>
              <a:endParaRPr/>
            </a:p>
          </p:txBody>
        </p:sp>
        <p:sp>
          <p:nvSpPr>
            <p:cNvPr id="580" name="Google Shape;580;p14"/>
            <p:cNvSpPr/>
            <p:nvPr/>
          </p:nvSpPr>
          <p:spPr>
            <a:xfrm>
              <a:off x="4644925" y="0"/>
              <a:ext cx="2902148" cy="377586"/>
            </a:xfrm>
            <a:prstGeom prst="chevron">
              <a:avLst>
                <a:gd name="adj" fmla="val 50000"/>
              </a:avLst>
            </a:prstGeom>
            <a:solidFill>
              <a:srgbClr val="CBCBCB"/>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14"/>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582" name="Google Shape;582;p14"/>
            <p:cNvSpPr/>
            <p:nvPr/>
          </p:nvSpPr>
          <p:spPr>
            <a:xfrm>
              <a:off x="6966644"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14"/>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584" name="Google Shape;584;p14"/>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14"/>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grpSp>
        <p:nvGrpSpPr>
          <p:cNvPr id="586" name="Google Shape;586;p14"/>
          <p:cNvGrpSpPr/>
          <p:nvPr/>
        </p:nvGrpSpPr>
        <p:grpSpPr>
          <a:xfrm>
            <a:off x="548640" y="1982387"/>
            <a:ext cx="11351063" cy="3290443"/>
            <a:chOff x="0" y="415698"/>
            <a:chExt cx="11351063" cy="3290443"/>
          </a:xfrm>
        </p:grpSpPr>
        <p:sp>
          <p:nvSpPr>
            <p:cNvPr id="587" name="Google Shape;587;p14"/>
            <p:cNvSpPr/>
            <p:nvPr/>
          </p:nvSpPr>
          <p:spPr>
            <a:xfrm>
              <a:off x="0" y="428592"/>
              <a:ext cx="2319860" cy="633600"/>
            </a:xfrm>
            <a:prstGeom prst="rect">
              <a:avLst/>
            </a:prstGeom>
            <a:solidFill>
              <a:srgbClr val="9F2635"/>
            </a:solidFill>
            <a:ln w="12700" cap="flat" cmpd="sng">
              <a:solidFill>
                <a:srgbClr val="9F2635"/>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1200"/>
                </a:spcAft>
                <a:buNone/>
              </a:pPr>
              <a:endParaRPr>
                <a:latin typeface="Corbel" panose="020B0503020204020204" pitchFamily="34" charset="0"/>
              </a:endParaRPr>
            </a:p>
          </p:txBody>
        </p:sp>
        <p:sp>
          <p:nvSpPr>
            <p:cNvPr id="588" name="Google Shape;588;p14"/>
            <p:cNvSpPr txBox="1"/>
            <p:nvPr/>
          </p:nvSpPr>
          <p:spPr>
            <a:xfrm>
              <a:off x="0" y="428592"/>
              <a:ext cx="2319860" cy="633600"/>
            </a:xfrm>
            <a:prstGeom prst="rect">
              <a:avLst/>
            </a:prstGeom>
            <a:noFill/>
            <a:ln>
              <a:noFill/>
            </a:ln>
          </p:spPr>
          <p:txBody>
            <a:bodyPr spcFirstLastPara="1" wrap="square" lIns="156450" tIns="89400" rIns="156450" bIns="89400" anchor="ctr" anchorCtr="0">
              <a:noAutofit/>
            </a:bodyPr>
            <a:lstStyle/>
            <a:p>
              <a:pPr marL="0" marR="0" lvl="0" indent="0" algn="ctr" rtl="0">
                <a:spcBef>
                  <a:spcPts val="0"/>
                </a:spcBef>
                <a:buClr>
                  <a:schemeClr val="lt1"/>
                </a:buClr>
                <a:buSzPts val="2200"/>
                <a:buFont typeface="Corbel"/>
                <a:buNone/>
              </a:pPr>
              <a:r>
                <a:rPr lang="zh-TW" sz="2200" b="1" dirty="0">
                  <a:solidFill>
                    <a:schemeClr val="lt1"/>
                  </a:solidFill>
                  <a:latin typeface="Corbel" panose="020B0503020204020204" pitchFamily="34" charset="0"/>
                  <a:ea typeface="Corbel"/>
                  <a:cs typeface="Corbel"/>
                  <a:sym typeface="Corbel"/>
                </a:rPr>
                <a:t>依借貸流程不同</a:t>
              </a:r>
              <a:endParaRPr sz="2200" dirty="0">
                <a:solidFill>
                  <a:schemeClr val="lt1"/>
                </a:solidFill>
                <a:latin typeface="Corbel" panose="020B0503020204020204" pitchFamily="34" charset="0"/>
                <a:ea typeface="Corbel"/>
                <a:cs typeface="Corbel"/>
                <a:sym typeface="Corbel"/>
              </a:endParaRPr>
            </a:p>
          </p:txBody>
        </p:sp>
        <p:sp>
          <p:nvSpPr>
            <p:cNvPr id="589" name="Google Shape;589;p14"/>
            <p:cNvSpPr/>
            <p:nvPr/>
          </p:nvSpPr>
          <p:spPr>
            <a:xfrm>
              <a:off x="1563" y="1049298"/>
              <a:ext cx="2319860" cy="2656843"/>
            </a:xfrm>
            <a:prstGeom prst="rect">
              <a:avLst/>
            </a:prstGeom>
            <a:solidFill>
              <a:srgbClr val="DFCACC">
                <a:alpha val="89803"/>
              </a:srgbClr>
            </a:solidFill>
            <a:ln w="12700" cap="flat" cmpd="sng">
              <a:solidFill>
                <a:srgbClr val="DFCACC">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1200"/>
                </a:spcAft>
                <a:buNone/>
              </a:pPr>
              <a:endParaRPr>
                <a:latin typeface="Corbel" panose="020B0503020204020204" pitchFamily="34" charset="0"/>
              </a:endParaRPr>
            </a:p>
          </p:txBody>
        </p:sp>
        <p:sp>
          <p:nvSpPr>
            <p:cNvPr id="590" name="Google Shape;590;p14"/>
            <p:cNvSpPr txBox="1"/>
            <p:nvPr/>
          </p:nvSpPr>
          <p:spPr>
            <a:xfrm>
              <a:off x="1563" y="1049298"/>
              <a:ext cx="2319860" cy="2656843"/>
            </a:xfrm>
            <a:prstGeom prst="rect">
              <a:avLst/>
            </a:prstGeom>
            <a:noFill/>
            <a:ln>
              <a:noFill/>
            </a:ln>
          </p:spPr>
          <p:txBody>
            <a:bodyPr spcFirstLastPara="1" wrap="square" lIns="117325" tIns="117325" rIns="156450" bIns="176000" anchor="t" anchorCtr="0">
              <a:noAutofit/>
            </a:bodyPr>
            <a:lstStyle/>
            <a:p>
              <a:pPr marL="228600" marR="0" lvl="1" indent="-228600" algn="l" rtl="0">
                <a:spcBef>
                  <a:spcPts val="0"/>
                </a:spcBef>
                <a:spcAft>
                  <a:spcPts val="1200"/>
                </a:spcAft>
                <a:buClr>
                  <a:schemeClr val="dk1"/>
                </a:buClr>
                <a:buSzPts val="2200"/>
                <a:buFont typeface="Corbel"/>
                <a:buChar char="•"/>
              </a:pPr>
              <a:r>
                <a:rPr lang="zh-TW" sz="2200" b="0" i="0" u="none" strike="noStrike" cap="none">
                  <a:solidFill>
                    <a:schemeClr val="dk1"/>
                  </a:solidFill>
                  <a:latin typeface="Corbel" panose="020B0503020204020204" pitchFamily="34" charset="0"/>
                  <a:ea typeface="Corbel"/>
                  <a:cs typeface="Corbel"/>
                  <a:sym typeface="Corbel"/>
                </a:rPr>
                <a:t>純平台模式</a:t>
              </a:r>
              <a:endParaRPr>
                <a:latin typeface="Corbel" panose="020B0503020204020204" pitchFamily="34" charset="0"/>
              </a:endParaRPr>
            </a:p>
            <a:p>
              <a:pPr marL="228600" marR="0" lvl="1" indent="-228600" algn="l" rtl="0">
                <a:spcBef>
                  <a:spcPts val="330"/>
                </a:spcBef>
                <a:spcAft>
                  <a:spcPts val="1200"/>
                </a:spcAft>
                <a:buClr>
                  <a:schemeClr val="dk1"/>
                </a:buClr>
                <a:buSzPts val="2200"/>
                <a:buFont typeface="Corbel"/>
                <a:buChar char="•"/>
              </a:pPr>
              <a:r>
                <a:rPr lang="zh-TW" sz="2200" b="0" i="0" u="none" strike="noStrike" cap="none">
                  <a:solidFill>
                    <a:schemeClr val="dk1"/>
                  </a:solidFill>
                  <a:latin typeface="Corbel" panose="020B0503020204020204" pitchFamily="34" charset="0"/>
                  <a:ea typeface="Corbel"/>
                  <a:cs typeface="Corbel"/>
                  <a:sym typeface="Corbel"/>
                </a:rPr>
                <a:t>債權轉讓模式</a:t>
              </a:r>
              <a:endParaRPr sz="2200" b="0" i="0" u="none" strike="noStrike" cap="none">
                <a:solidFill>
                  <a:schemeClr val="dk1"/>
                </a:solidFill>
                <a:latin typeface="Corbel" panose="020B0503020204020204" pitchFamily="34" charset="0"/>
                <a:ea typeface="Corbel"/>
                <a:cs typeface="Corbel"/>
                <a:sym typeface="Corbel"/>
              </a:endParaRPr>
            </a:p>
            <a:p>
              <a:pPr marL="228600" marR="0" lvl="1" indent="-88900" algn="l" rtl="0">
                <a:spcBef>
                  <a:spcPts val="330"/>
                </a:spcBef>
                <a:spcAft>
                  <a:spcPts val="1200"/>
                </a:spcAft>
                <a:buClr>
                  <a:schemeClr val="dk1"/>
                </a:buClr>
                <a:buSzPts val="2200"/>
                <a:buFont typeface="Corbel"/>
                <a:buNone/>
              </a:pPr>
              <a:endParaRPr sz="2200" b="0" i="0" u="none" strike="noStrike" cap="none">
                <a:solidFill>
                  <a:schemeClr val="dk1"/>
                </a:solidFill>
                <a:latin typeface="Corbel" panose="020B0503020204020204" pitchFamily="34" charset="0"/>
                <a:ea typeface="Corbel"/>
                <a:cs typeface="Corbel"/>
                <a:sym typeface="Corbel"/>
              </a:endParaRPr>
            </a:p>
            <a:p>
              <a:pPr marL="228600" marR="0" lvl="1" indent="-88900" algn="l" rtl="0">
                <a:spcBef>
                  <a:spcPts val="330"/>
                </a:spcBef>
                <a:spcAft>
                  <a:spcPts val="1200"/>
                </a:spcAft>
                <a:buClr>
                  <a:schemeClr val="dk1"/>
                </a:buClr>
                <a:buSzPts val="2200"/>
                <a:buFont typeface="Corbel"/>
                <a:buNone/>
              </a:pPr>
              <a:endParaRPr sz="2200" b="0" i="0" u="none" strike="noStrike" cap="none">
                <a:solidFill>
                  <a:schemeClr val="dk1"/>
                </a:solidFill>
                <a:latin typeface="Corbel" panose="020B0503020204020204" pitchFamily="34" charset="0"/>
                <a:ea typeface="Corbel"/>
                <a:cs typeface="Corbel"/>
                <a:sym typeface="Corbel"/>
              </a:endParaRPr>
            </a:p>
          </p:txBody>
        </p:sp>
        <p:sp>
          <p:nvSpPr>
            <p:cNvPr id="591" name="Google Shape;591;p14"/>
            <p:cNvSpPr/>
            <p:nvPr/>
          </p:nvSpPr>
          <p:spPr>
            <a:xfrm>
              <a:off x="2646204" y="415698"/>
              <a:ext cx="2880176" cy="633600"/>
            </a:xfrm>
            <a:prstGeom prst="rect">
              <a:avLst/>
            </a:prstGeom>
            <a:solidFill>
              <a:srgbClr val="9F2635"/>
            </a:solidFill>
            <a:ln w="12700" cap="flat" cmpd="sng">
              <a:solidFill>
                <a:srgbClr val="9F2635"/>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1200"/>
                </a:spcAft>
                <a:buNone/>
              </a:pPr>
              <a:endParaRPr>
                <a:latin typeface="Corbel" panose="020B0503020204020204" pitchFamily="34" charset="0"/>
              </a:endParaRPr>
            </a:p>
          </p:txBody>
        </p:sp>
        <p:sp>
          <p:nvSpPr>
            <p:cNvPr id="592" name="Google Shape;592;p14"/>
            <p:cNvSpPr txBox="1"/>
            <p:nvPr/>
          </p:nvSpPr>
          <p:spPr>
            <a:xfrm>
              <a:off x="2646204" y="415698"/>
              <a:ext cx="2880176" cy="633600"/>
            </a:xfrm>
            <a:prstGeom prst="rect">
              <a:avLst/>
            </a:prstGeom>
            <a:noFill/>
            <a:ln>
              <a:noFill/>
            </a:ln>
          </p:spPr>
          <p:txBody>
            <a:bodyPr spcFirstLastPara="1" wrap="square" lIns="156450" tIns="89400" rIns="156450" bIns="89400" anchor="ctr" anchorCtr="0">
              <a:noAutofit/>
            </a:bodyPr>
            <a:lstStyle/>
            <a:p>
              <a:pPr lvl="0" algn="ctr">
                <a:buClr>
                  <a:schemeClr val="lt1"/>
                </a:buClr>
                <a:buSzPts val="2200"/>
              </a:pPr>
              <a:r>
                <a:rPr lang="zh-TW" sz="2200" b="1" dirty="0">
                  <a:solidFill>
                    <a:schemeClr val="lt1"/>
                  </a:solidFill>
                  <a:latin typeface="Corbel" panose="020B0503020204020204" pitchFamily="34" charset="0"/>
                  <a:ea typeface="Corbel"/>
                  <a:cs typeface="Corbel"/>
                  <a:sym typeface="Corbel"/>
                </a:rPr>
                <a:t>依運</a:t>
              </a:r>
              <a:r>
                <a:rPr lang="zh-TW" altLang="zh-TW" sz="2200" b="1" dirty="0">
                  <a:solidFill>
                    <a:schemeClr val="lt1"/>
                  </a:solidFill>
                  <a:latin typeface="Corbel" panose="020B0503020204020204" pitchFamily="34" charset="0"/>
                  <a:ea typeface="Corbel"/>
                  <a:cs typeface="Corbel"/>
                  <a:sym typeface="Corbel"/>
                </a:rPr>
                <a:t>營</a:t>
              </a:r>
              <a:r>
                <a:rPr lang="zh-TW" sz="2200" b="1" dirty="0">
                  <a:solidFill>
                    <a:schemeClr val="lt1"/>
                  </a:solidFill>
                  <a:latin typeface="Corbel" panose="020B0503020204020204" pitchFamily="34" charset="0"/>
                  <a:ea typeface="Corbel"/>
                  <a:cs typeface="Corbel"/>
                  <a:sym typeface="Corbel"/>
                </a:rPr>
                <a:t>模式不同</a:t>
              </a:r>
              <a:endParaRPr sz="2200" b="1" dirty="0">
                <a:solidFill>
                  <a:schemeClr val="lt1"/>
                </a:solidFill>
                <a:latin typeface="Corbel" panose="020B0503020204020204" pitchFamily="34" charset="0"/>
                <a:ea typeface="Corbel"/>
                <a:cs typeface="Corbel"/>
                <a:sym typeface="Corbel"/>
              </a:endParaRPr>
            </a:p>
          </p:txBody>
        </p:sp>
        <p:sp>
          <p:nvSpPr>
            <p:cNvPr id="593" name="Google Shape;593;p14"/>
            <p:cNvSpPr/>
            <p:nvPr/>
          </p:nvSpPr>
          <p:spPr>
            <a:xfrm>
              <a:off x="2646204" y="1049298"/>
              <a:ext cx="2880176" cy="2656843"/>
            </a:xfrm>
            <a:prstGeom prst="rect">
              <a:avLst/>
            </a:prstGeom>
            <a:solidFill>
              <a:srgbClr val="DFCACC">
                <a:alpha val="89803"/>
              </a:srgbClr>
            </a:solidFill>
            <a:ln w="12700" cap="flat" cmpd="sng">
              <a:solidFill>
                <a:srgbClr val="DFCACC">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1200"/>
                </a:spcAft>
                <a:buNone/>
              </a:pPr>
              <a:endParaRPr>
                <a:latin typeface="Corbel" panose="020B0503020204020204" pitchFamily="34" charset="0"/>
              </a:endParaRPr>
            </a:p>
          </p:txBody>
        </p:sp>
        <p:sp>
          <p:nvSpPr>
            <p:cNvPr id="594" name="Google Shape;594;p14"/>
            <p:cNvSpPr txBox="1"/>
            <p:nvPr/>
          </p:nvSpPr>
          <p:spPr>
            <a:xfrm>
              <a:off x="2646204" y="1049298"/>
              <a:ext cx="2880176" cy="2656843"/>
            </a:xfrm>
            <a:prstGeom prst="rect">
              <a:avLst/>
            </a:prstGeom>
            <a:noFill/>
            <a:ln>
              <a:noFill/>
            </a:ln>
          </p:spPr>
          <p:txBody>
            <a:bodyPr spcFirstLastPara="1" wrap="square" lIns="117325" tIns="117325" rIns="156450" bIns="176000" anchor="t" anchorCtr="0">
              <a:noAutofit/>
            </a:bodyPr>
            <a:lstStyle/>
            <a:p>
              <a:pPr marL="228600" marR="0" lvl="1" indent="-228600" algn="l" rtl="0">
                <a:spcBef>
                  <a:spcPts val="0"/>
                </a:spcBef>
                <a:spcAft>
                  <a:spcPts val="1200"/>
                </a:spcAft>
                <a:buClr>
                  <a:schemeClr val="dk1"/>
                </a:buClr>
                <a:buSzPts val="2200"/>
                <a:buFont typeface="Corbel"/>
                <a:buChar char="•"/>
              </a:pPr>
              <a:r>
                <a:rPr lang="zh-TW" sz="2200" b="0" i="0" u="none" strike="noStrike" cap="none">
                  <a:solidFill>
                    <a:schemeClr val="dk1"/>
                  </a:solidFill>
                  <a:latin typeface="Corbel" panose="020B0503020204020204" pitchFamily="34" charset="0"/>
                  <a:ea typeface="Corbel"/>
                  <a:cs typeface="Corbel"/>
                  <a:sym typeface="Corbel"/>
                </a:rPr>
                <a:t>純線上模式</a:t>
              </a:r>
              <a:endParaRPr>
                <a:latin typeface="Corbel" panose="020B0503020204020204" pitchFamily="34" charset="0"/>
              </a:endParaRPr>
            </a:p>
            <a:p>
              <a:pPr marL="228600" marR="0" lvl="1" indent="-228600" algn="l" rtl="0">
                <a:spcBef>
                  <a:spcPts val="330"/>
                </a:spcBef>
                <a:spcAft>
                  <a:spcPts val="1200"/>
                </a:spcAft>
                <a:buClr>
                  <a:schemeClr val="dk1"/>
                </a:buClr>
                <a:buSzPts val="2200"/>
                <a:buFont typeface="Corbel"/>
                <a:buChar char="•"/>
              </a:pPr>
              <a:r>
                <a:rPr lang="zh-TW" sz="2200" b="0" i="0" u="none" strike="noStrike" cap="none">
                  <a:solidFill>
                    <a:schemeClr val="dk1"/>
                  </a:solidFill>
                  <a:latin typeface="Corbel" panose="020B0503020204020204" pitchFamily="34" charset="0"/>
                  <a:ea typeface="Corbel"/>
                  <a:cs typeface="Corbel"/>
                  <a:sym typeface="Corbel"/>
                </a:rPr>
                <a:t>線上線下結合模式</a:t>
              </a:r>
              <a:endParaRPr>
                <a:latin typeface="Corbel" panose="020B0503020204020204" pitchFamily="34" charset="0"/>
              </a:endParaRPr>
            </a:p>
          </p:txBody>
        </p:sp>
        <p:sp>
          <p:nvSpPr>
            <p:cNvPr id="595" name="Google Shape;595;p14"/>
            <p:cNvSpPr/>
            <p:nvPr/>
          </p:nvSpPr>
          <p:spPr>
            <a:xfrm>
              <a:off x="5862319" y="415698"/>
              <a:ext cx="2832944" cy="633600"/>
            </a:xfrm>
            <a:prstGeom prst="rect">
              <a:avLst/>
            </a:prstGeom>
            <a:solidFill>
              <a:srgbClr val="9F2635"/>
            </a:solidFill>
            <a:ln w="12700" cap="flat" cmpd="sng">
              <a:solidFill>
                <a:srgbClr val="9F2635"/>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1200"/>
                </a:spcAft>
                <a:buNone/>
              </a:pPr>
              <a:endParaRPr>
                <a:latin typeface="Corbel" panose="020B0503020204020204" pitchFamily="34" charset="0"/>
              </a:endParaRPr>
            </a:p>
          </p:txBody>
        </p:sp>
        <p:sp>
          <p:nvSpPr>
            <p:cNvPr id="596" name="Google Shape;596;p14"/>
            <p:cNvSpPr txBox="1"/>
            <p:nvPr/>
          </p:nvSpPr>
          <p:spPr>
            <a:xfrm>
              <a:off x="5862319" y="415698"/>
              <a:ext cx="2832944" cy="633600"/>
            </a:xfrm>
            <a:prstGeom prst="rect">
              <a:avLst/>
            </a:prstGeom>
            <a:noFill/>
            <a:ln>
              <a:noFill/>
            </a:ln>
          </p:spPr>
          <p:txBody>
            <a:bodyPr spcFirstLastPara="1" wrap="square" lIns="156450" tIns="89400" rIns="156450" bIns="89400" anchor="ctr" anchorCtr="0">
              <a:noAutofit/>
            </a:bodyPr>
            <a:lstStyle/>
            <a:p>
              <a:pPr marL="0" marR="0" lvl="0" indent="0" algn="ctr" rtl="0">
                <a:spcBef>
                  <a:spcPts val="0"/>
                </a:spcBef>
                <a:buClr>
                  <a:schemeClr val="lt1"/>
                </a:buClr>
                <a:buSzPts val="2200"/>
                <a:buFont typeface="Corbel"/>
                <a:buNone/>
              </a:pPr>
              <a:r>
                <a:rPr lang="zh-TW" sz="2200" b="1" dirty="0">
                  <a:solidFill>
                    <a:schemeClr val="lt1"/>
                  </a:solidFill>
                  <a:latin typeface="Corbel" panose="020B0503020204020204" pitchFamily="34" charset="0"/>
                  <a:ea typeface="Corbel"/>
                  <a:cs typeface="Corbel"/>
                  <a:sym typeface="Corbel"/>
                </a:rPr>
                <a:t>依擔保機制</a:t>
              </a:r>
              <a:r>
                <a:rPr lang="zh-TW" altLang="en-US" sz="2200" b="1" dirty="0">
                  <a:solidFill>
                    <a:schemeClr val="lt1"/>
                  </a:solidFill>
                  <a:latin typeface="Corbel" panose="020B0503020204020204" pitchFamily="34" charset="0"/>
                  <a:ea typeface="Corbel"/>
                  <a:cs typeface="Corbel"/>
                  <a:sym typeface="Corbel"/>
                </a:rPr>
                <a:t>不同</a:t>
              </a:r>
              <a:endParaRPr dirty="0">
                <a:latin typeface="Corbel" panose="020B0503020204020204" pitchFamily="34" charset="0"/>
              </a:endParaRPr>
            </a:p>
          </p:txBody>
        </p:sp>
        <p:sp>
          <p:nvSpPr>
            <p:cNvPr id="597" name="Google Shape;597;p14"/>
            <p:cNvSpPr/>
            <p:nvPr/>
          </p:nvSpPr>
          <p:spPr>
            <a:xfrm>
              <a:off x="5851161" y="1049298"/>
              <a:ext cx="2855261" cy="2656843"/>
            </a:xfrm>
            <a:prstGeom prst="rect">
              <a:avLst/>
            </a:prstGeom>
            <a:solidFill>
              <a:srgbClr val="DFCACC">
                <a:alpha val="89803"/>
              </a:srgbClr>
            </a:solidFill>
            <a:ln w="12700" cap="flat" cmpd="sng">
              <a:solidFill>
                <a:srgbClr val="DFCACC">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1200"/>
                </a:spcAft>
                <a:buNone/>
              </a:pPr>
              <a:endParaRPr>
                <a:latin typeface="Corbel" panose="020B0503020204020204" pitchFamily="34" charset="0"/>
              </a:endParaRPr>
            </a:p>
          </p:txBody>
        </p:sp>
        <p:sp>
          <p:nvSpPr>
            <p:cNvPr id="598" name="Google Shape;598;p14"/>
            <p:cNvSpPr txBox="1"/>
            <p:nvPr/>
          </p:nvSpPr>
          <p:spPr>
            <a:xfrm>
              <a:off x="5851161" y="1049298"/>
              <a:ext cx="2855261" cy="2656843"/>
            </a:xfrm>
            <a:prstGeom prst="rect">
              <a:avLst/>
            </a:prstGeom>
            <a:noFill/>
            <a:ln>
              <a:noFill/>
            </a:ln>
          </p:spPr>
          <p:txBody>
            <a:bodyPr spcFirstLastPara="1" wrap="square" lIns="117325" tIns="117325" rIns="156450" bIns="176000" anchor="t" anchorCtr="0">
              <a:noAutofit/>
            </a:bodyPr>
            <a:lstStyle/>
            <a:p>
              <a:pPr marL="228600" marR="0" lvl="1" indent="-228600" algn="l" rtl="0">
                <a:spcBef>
                  <a:spcPts val="0"/>
                </a:spcBef>
                <a:spcAft>
                  <a:spcPts val="1200"/>
                </a:spcAft>
                <a:buClr>
                  <a:schemeClr val="dk1"/>
                </a:buClr>
                <a:buSzPts val="2200"/>
                <a:buFont typeface="Corbel"/>
                <a:buChar char="•"/>
              </a:pPr>
              <a:r>
                <a:rPr lang="zh-TW" sz="2200" b="0" i="0" u="none" strike="noStrike" cap="none">
                  <a:solidFill>
                    <a:schemeClr val="dk1"/>
                  </a:solidFill>
                  <a:latin typeface="Corbel" panose="020B0503020204020204" pitchFamily="34" charset="0"/>
                  <a:ea typeface="Corbel"/>
                  <a:cs typeface="Corbel"/>
                  <a:sym typeface="Corbel"/>
                </a:rPr>
                <a:t>無擔保模式</a:t>
              </a:r>
              <a:endParaRPr>
                <a:latin typeface="Corbel" panose="020B0503020204020204" pitchFamily="34" charset="0"/>
              </a:endParaRPr>
            </a:p>
            <a:p>
              <a:pPr marL="228600" marR="0" lvl="1" indent="-228600" algn="l" rtl="0">
                <a:spcBef>
                  <a:spcPts val="330"/>
                </a:spcBef>
                <a:spcAft>
                  <a:spcPts val="1200"/>
                </a:spcAft>
                <a:buClr>
                  <a:schemeClr val="dk1"/>
                </a:buClr>
                <a:buSzPts val="2200"/>
                <a:buFont typeface="Corbel"/>
                <a:buChar char="•"/>
              </a:pPr>
              <a:r>
                <a:rPr lang="zh-TW" sz="2200" b="0" i="0" u="none" strike="noStrike" cap="none">
                  <a:solidFill>
                    <a:schemeClr val="dk1"/>
                  </a:solidFill>
                  <a:latin typeface="Corbel" panose="020B0503020204020204" pitchFamily="34" charset="0"/>
                  <a:ea typeface="Corbel"/>
                  <a:cs typeface="Corbel"/>
                  <a:sym typeface="Corbel"/>
                </a:rPr>
                <a:t>第三方擔保模式</a:t>
              </a:r>
              <a:endParaRPr>
                <a:latin typeface="Corbel" panose="020B0503020204020204" pitchFamily="34" charset="0"/>
              </a:endParaRPr>
            </a:p>
            <a:p>
              <a:pPr marL="228600" marR="0" lvl="1" indent="-228600" algn="l" rtl="0">
                <a:spcBef>
                  <a:spcPts val="330"/>
                </a:spcBef>
                <a:spcAft>
                  <a:spcPts val="1200"/>
                </a:spcAft>
                <a:buClr>
                  <a:schemeClr val="dk1"/>
                </a:buClr>
                <a:buSzPts val="2200"/>
                <a:buFont typeface="Corbel"/>
                <a:buChar char="•"/>
              </a:pPr>
              <a:r>
                <a:rPr lang="zh-TW" sz="2200" b="0" i="0" u="none" strike="noStrike" cap="none">
                  <a:solidFill>
                    <a:schemeClr val="dk1"/>
                  </a:solidFill>
                  <a:latin typeface="Corbel" panose="020B0503020204020204" pitchFamily="34" charset="0"/>
                  <a:ea typeface="Corbel"/>
                  <a:cs typeface="Corbel"/>
                  <a:sym typeface="Corbel"/>
                </a:rPr>
                <a:t>平台自身擔保模式</a:t>
              </a:r>
              <a:endParaRPr>
                <a:latin typeface="Corbel" panose="020B0503020204020204" pitchFamily="34" charset="0"/>
              </a:endParaRPr>
            </a:p>
          </p:txBody>
        </p:sp>
        <p:sp>
          <p:nvSpPr>
            <p:cNvPr id="599" name="Google Shape;599;p14"/>
            <p:cNvSpPr/>
            <p:nvPr/>
          </p:nvSpPr>
          <p:spPr>
            <a:xfrm>
              <a:off x="9031203" y="415698"/>
              <a:ext cx="2319860" cy="633600"/>
            </a:xfrm>
            <a:prstGeom prst="rect">
              <a:avLst/>
            </a:prstGeom>
            <a:solidFill>
              <a:srgbClr val="9F2635"/>
            </a:solidFill>
            <a:ln w="12700" cap="flat" cmpd="sng">
              <a:solidFill>
                <a:srgbClr val="9F2635"/>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1200"/>
                </a:spcAft>
                <a:buNone/>
              </a:pPr>
              <a:endParaRPr>
                <a:latin typeface="Corbel" panose="020B0503020204020204" pitchFamily="34" charset="0"/>
              </a:endParaRPr>
            </a:p>
          </p:txBody>
        </p:sp>
        <p:sp>
          <p:nvSpPr>
            <p:cNvPr id="600" name="Google Shape;600;p14"/>
            <p:cNvSpPr txBox="1"/>
            <p:nvPr/>
          </p:nvSpPr>
          <p:spPr>
            <a:xfrm>
              <a:off x="9031203" y="415698"/>
              <a:ext cx="2319860" cy="633600"/>
            </a:xfrm>
            <a:prstGeom prst="rect">
              <a:avLst/>
            </a:prstGeom>
            <a:noFill/>
            <a:ln>
              <a:noFill/>
            </a:ln>
          </p:spPr>
          <p:txBody>
            <a:bodyPr spcFirstLastPara="1" wrap="square" lIns="156450" tIns="89400" rIns="156450" bIns="89400" anchor="ctr" anchorCtr="0">
              <a:noAutofit/>
            </a:bodyPr>
            <a:lstStyle/>
            <a:p>
              <a:pPr marL="0" marR="0" lvl="0" indent="0" algn="ctr" rtl="0">
                <a:spcBef>
                  <a:spcPts val="0"/>
                </a:spcBef>
                <a:buClr>
                  <a:schemeClr val="lt1"/>
                </a:buClr>
                <a:buSzPts val="2200"/>
                <a:buFont typeface="Corbel"/>
                <a:buNone/>
              </a:pPr>
              <a:r>
                <a:rPr lang="zh-TW" sz="2200" b="1">
                  <a:solidFill>
                    <a:schemeClr val="lt1"/>
                  </a:solidFill>
                  <a:latin typeface="Corbel" panose="020B0503020204020204" pitchFamily="34" charset="0"/>
                  <a:ea typeface="Corbel"/>
                  <a:cs typeface="Corbel"/>
                  <a:sym typeface="Corbel"/>
                </a:rPr>
                <a:t>其他</a:t>
              </a:r>
              <a:endParaRPr>
                <a:latin typeface="Corbel" panose="020B0503020204020204" pitchFamily="34" charset="0"/>
              </a:endParaRPr>
            </a:p>
          </p:txBody>
        </p:sp>
        <p:sp>
          <p:nvSpPr>
            <p:cNvPr id="601" name="Google Shape;601;p14"/>
            <p:cNvSpPr/>
            <p:nvPr/>
          </p:nvSpPr>
          <p:spPr>
            <a:xfrm>
              <a:off x="9031203" y="1049298"/>
              <a:ext cx="2319860" cy="2656843"/>
            </a:xfrm>
            <a:prstGeom prst="rect">
              <a:avLst/>
            </a:prstGeom>
            <a:solidFill>
              <a:srgbClr val="DFCACC">
                <a:alpha val="89803"/>
              </a:srgbClr>
            </a:solidFill>
            <a:ln w="12700" cap="flat" cmpd="sng">
              <a:solidFill>
                <a:srgbClr val="DFCACC">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1200"/>
                </a:spcAft>
                <a:buNone/>
              </a:pPr>
              <a:endParaRPr>
                <a:latin typeface="Corbel" panose="020B0503020204020204" pitchFamily="34" charset="0"/>
              </a:endParaRPr>
            </a:p>
          </p:txBody>
        </p:sp>
        <p:sp>
          <p:nvSpPr>
            <p:cNvPr id="602" name="Google Shape;602;p14"/>
            <p:cNvSpPr txBox="1"/>
            <p:nvPr/>
          </p:nvSpPr>
          <p:spPr>
            <a:xfrm>
              <a:off x="9031203" y="1049298"/>
              <a:ext cx="2319860" cy="2656843"/>
            </a:xfrm>
            <a:prstGeom prst="rect">
              <a:avLst/>
            </a:prstGeom>
            <a:noFill/>
            <a:ln>
              <a:noFill/>
            </a:ln>
          </p:spPr>
          <p:txBody>
            <a:bodyPr spcFirstLastPara="1" wrap="square" lIns="117325" tIns="117325" rIns="156450" bIns="176000" anchor="t" anchorCtr="0">
              <a:noAutofit/>
            </a:bodyPr>
            <a:lstStyle/>
            <a:p>
              <a:pPr marL="228600" marR="0" lvl="1" indent="-228600" algn="l" rtl="0">
                <a:spcBef>
                  <a:spcPts val="0"/>
                </a:spcBef>
                <a:spcAft>
                  <a:spcPts val="1200"/>
                </a:spcAft>
                <a:buClr>
                  <a:schemeClr val="dk1"/>
                </a:buClr>
                <a:buSzPts val="2200"/>
                <a:buFont typeface="Corbel"/>
                <a:buChar char="•"/>
              </a:pPr>
              <a:r>
                <a:rPr lang="zh-TW" sz="2200" b="0" i="0" u="none" strike="noStrike" cap="none">
                  <a:solidFill>
                    <a:schemeClr val="dk1"/>
                  </a:solidFill>
                  <a:latin typeface="Corbel" panose="020B0503020204020204" pitchFamily="34" charset="0"/>
                  <a:ea typeface="Corbel"/>
                  <a:cs typeface="Corbel"/>
                  <a:sym typeface="Corbel"/>
                </a:rPr>
                <a:t>抵押貸款模式</a:t>
              </a:r>
              <a:endParaRPr>
                <a:latin typeface="Corbel" panose="020B0503020204020204" pitchFamily="34" charset="0"/>
              </a:endParaRPr>
            </a:p>
            <a:p>
              <a:pPr marL="228600" marR="0" lvl="1" indent="-228600" algn="l" rtl="0">
                <a:spcBef>
                  <a:spcPts val="330"/>
                </a:spcBef>
                <a:spcAft>
                  <a:spcPts val="1200"/>
                </a:spcAft>
                <a:buClr>
                  <a:schemeClr val="dk1"/>
                </a:buClr>
                <a:buSzPts val="2200"/>
                <a:buFont typeface="Corbel"/>
                <a:buChar char="•"/>
              </a:pPr>
              <a:r>
                <a:rPr lang="zh-TW" sz="2200" b="0" i="0" u="none" strike="noStrike" cap="none">
                  <a:solidFill>
                    <a:schemeClr val="dk1"/>
                  </a:solidFill>
                  <a:latin typeface="Corbel" panose="020B0503020204020204" pitchFamily="34" charset="0"/>
                  <a:ea typeface="Corbel"/>
                  <a:cs typeface="Corbel"/>
                  <a:sym typeface="Corbel"/>
                </a:rPr>
                <a:t>社交網路模式</a:t>
              </a:r>
              <a:endParaRPr>
                <a:latin typeface="Corbel" panose="020B0503020204020204" pitchFamily="34" charset="0"/>
              </a:endParaRPr>
            </a:p>
            <a:p>
              <a:pPr marL="914400" marR="0" lvl="0" indent="0" algn="l" rtl="0">
                <a:spcBef>
                  <a:spcPts val="330"/>
                </a:spcBef>
                <a:spcAft>
                  <a:spcPts val="1200"/>
                </a:spcAft>
                <a:buNone/>
              </a:pPr>
              <a:endParaRPr>
                <a:latin typeface="Corbel" panose="020B0503020204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641"/>
        <p:cNvGrpSpPr/>
        <p:nvPr/>
      </p:nvGrpSpPr>
      <p:grpSpPr>
        <a:xfrm>
          <a:off x="0" y="0"/>
          <a:ext cx="0" cy="0"/>
          <a:chOff x="0" y="0"/>
          <a:chExt cx="0" cy="0"/>
        </a:xfrm>
      </p:grpSpPr>
      <p:sp>
        <p:nvSpPr>
          <p:cNvPr id="642" name="Google Shape;642;p15"/>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15</a:t>
            </a:fld>
            <a:endParaRPr/>
          </a:p>
        </p:txBody>
      </p:sp>
      <p:sp>
        <p:nvSpPr>
          <p:cNvPr id="643" name="Google Shape;643;p15"/>
          <p:cNvSpPr txBox="1">
            <a:spLocks noGrp="1"/>
          </p:cNvSpPr>
          <p:nvPr>
            <p:ph type="title"/>
          </p:nvPr>
        </p:nvSpPr>
        <p:spPr>
          <a:xfrm>
            <a:off x="640790" y="313508"/>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純平台模式</a:t>
            </a:r>
            <a:endParaRPr/>
          </a:p>
        </p:txBody>
      </p:sp>
      <p:sp>
        <p:nvSpPr>
          <p:cNvPr id="644" name="Google Shape;644;p15"/>
          <p:cNvSpPr txBox="1"/>
          <p:nvPr/>
        </p:nvSpPr>
        <p:spPr>
          <a:xfrm>
            <a:off x="612057" y="1549282"/>
            <a:ext cx="4770433" cy="3467576"/>
          </a:xfrm>
          <a:prstGeom prst="rect">
            <a:avLst/>
          </a:prstGeom>
          <a:noFill/>
          <a:ln>
            <a:noFill/>
          </a:ln>
        </p:spPr>
        <p:txBody>
          <a:bodyPr spcFirstLastPara="1" wrap="square" lIns="91425" tIns="45700" rIns="91425" bIns="45700" anchor="t" anchorCtr="0">
            <a:spAutoFit/>
          </a:bodyPr>
          <a:lstStyle/>
          <a:p>
            <a:pPr marL="228600" marR="0" lvl="0" indent="-228600" algn="l" rtl="0">
              <a:spcBef>
                <a:spcPts val="0"/>
              </a:spcBef>
              <a:spcAft>
                <a:spcPts val="600"/>
              </a:spcAft>
              <a:buClr>
                <a:schemeClr val="dk1"/>
              </a:buClr>
              <a:buSzPts val="2800"/>
              <a:buFont typeface="Arial"/>
              <a:buChar char="•"/>
            </a:pPr>
            <a:r>
              <a:rPr lang="zh-TW" sz="2800" dirty="0">
                <a:solidFill>
                  <a:schemeClr val="dk1"/>
                </a:solidFill>
                <a:latin typeface="Corbel"/>
                <a:ea typeface="Corbel"/>
                <a:cs typeface="Corbel"/>
                <a:sym typeface="Corbel"/>
              </a:rPr>
              <a:t>借款人於平台提出借款需求，放款人瀏覽借款需求，在平台上自主選擇放貸對象，平台不介入交易，只負責</a:t>
            </a:r>
            <a:r>
              <a:rPr lang="zh-TW" sz="2800" b="1" dirty="0">
                <a:solidFill>
                  <a:schemeClr val="dk1"/>
                </a:solidFill>
                <a:latin typeface="Corbel"/>
                <a:ea typeface="Corbel"/>
                <a:cs typeface="Corbel"/>
                <a:sym typeface="Corbel"/>
              </a:rPr>
              <a:t>信用審核</a:t>
            </a:r>
            <a:r>
              <a:rPr lang="zh-TW" sz="2800" dirty="0">
                <a:solidFill>
                  <a:schemeClr val="dk1"/>
                </a:solidFill>
                <a:latin typeface="Corbel"/>
                <a:ea typeface="Corbel"/>
                <a:cs typeface="Corbel"/>
                <a:sym typeface="Corbel"/>
              </a:rPr>
              <a:t>、</a:t>
            </a:r>
            <a:r>
              <a:rPr lang="zh-TW" sz="2800" b="1" dirty="0">
                <a:solidFill>
                  <a:schemeClr val="dk1"/>
                </a:solidFill>
                <a:latin typeface="Corbel"/>
                <a:ea typeface="Corbel"/>
                <a:cs typeface="Corbel"/>
                <a:sym typeface="Corbel"/>
              </a:rPr>
              <a:t>展示</a:t>
            </a:r>
            <a:r>
              <a:rPr lang="zh-TW" sz="2800" dirty="0">
                <a:solidFill>
                  <a:schemeClr val="dk1"/>
                </a:solidFill>
                <a:latin typeface="Corbel"/>
                <a:ea typeface="Corbel"/>
                <a:cs typeface="Corbel"/>
                <a:sym typeface="Corbel"/>
              </a:rPr>
              <a:t>及</a:t>
            </a:r>
            <a:r>
              <a:rPr lang="zh-TW" sz="2800" b="1" dirty="0">
                <a:solidFill>
                  <a:schemeClr val="dk1"/>
                </a:solidFill>
                <a:latin typeface="Corbel"/>
                <a:ea typeface="Corbel"/>
                <a:cs typeface="Corbel"/>
                <a:sym typeface="Corbel"/>
              </a:rPr>
              <a:t>招標</a:t>
            </a:r>
            <a:endParaRPr sz="2800" b="1" dirty="0">
              <a:solidFill>
                <a:schemeClr val="dk1"/>
              </a:solidFill>
              <a:latin typeface="Corbel"/>
              <a:ea typeface="Corbel"/>
              <a:cs typeface="Corbel"/>
              <a:sym typeface="Corbel"/>
            </a:endParaRPr>
          </a:p>
          <a:p>
            <a:pPr marL="228600" marR="0" lvl="0" indent="-50800" algn="l" rtl="0">
              <a:spcBef>
                <a:spcPts val="500"/>
              </a:spcBef>
              <a:spcAft>
                <a:spcPts val="600"/>
              </a:spcAft>
              <a:buClr>
                <a:schemeClr val="dk1"/>
              </a:buClr>
              <a:buSzPts val="2800"/>
              <a:buFont typeface="Arial"/>
              <a:buNone/>
            </a:pPr>
            <a:endParaRPr sz="2800" b="1" dirty="0">
              <a:solidFill>
                <a:schemeClr val="dk1"/>
              </a:solidFill>
              <a:latin typeface="Corbel"/>
              <a:ea typeface="Corbel"/>
              <a:cs typeface="Corbel"/>
              <a:sym typeface="Corbel"/>
            </a:endParaRPr>
          </a:p>
          <a:p>
            <a:pPr marL="228600" marR="0" lvl="0" indent="-228600" algn="l" rtl="0">
              <a:spcBef>
                <a:spcPts val="500"/>
              </a:spcBef>
              <a:spcAft>
                <a:spcPts val="600"/>
              </a:spcAft>
              <a:buClr>
                <a:schemeClr val="dk1"/>
              </a:buClr>
              <a:buSzPts val="2800"/>
              <a:buFont typeface="Arial"/>
              <a:buChar char="•"/>
            </a:pPr>
            <a:r>
              <a:rPr lang="zh-TW" sz="2800" dirty="0">
                <a:solidFill>
                  <a:schemeClr val="dk1"/>
                </a:solidFill>
                <a:latin typeface="Corbel"/>
                <a:ea typeface="Corbel"/>
                <a:cs typeface="Corbel"/>
                <a:sym typeface="Corbel"/>
              </a:rPr>
              <a:t>典型例子的是</a:t>
            </a:r>
            <a:r>
              <a:rPr lang="zh-TW" sz="2800" b="1" dirty="0">
                <a:solidFill>
                  <a:schemeClr val="dk1"/>
                </a:solidFill>
                <a:latin typeface="Corbel"/>
                <a:ea typeface="Corbel"/>
                <a:cs typeface="Corbel"/>
                <a:sym typeface="Corbel"/>
              </a:rPr>
              <a:t>拍拍貸</a:t>
            </a:r>
            <a:endParaRPr dirty="0"/>
          </a:p>
        </p:txBody>
      </p:sp>
      <p:sp>
        <p:nvSpPr>
          <p:cNvPr id="645" name="Google Shape;645;p15"/>
          <p:cNvSpPr txBox="1"/>
          <p:nvPr/>
        </p:nvSpPr>
        <p:spPr>
          <a:xfrm>
            <a:off x="7111960" y="1268364"/>
            <a:ext cx="1800493"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zh-TW" sz="1800" b="1">
                <a:solidFill>
                  <a:schemeClr val="dk1"/>
                </a:solidFill>
                <a:latin typeface="Corbel"/>
                <a:ea typeface="Corbel"/>
                <a:cs typeface="Corbel"/>
                <a:sym typeface="Corbel"/>
              </a:rPr>
              <a:t>拍拍貸運作模式</a:t>
            </a:r>
            <a:endParaRPr/>
          </a:p>
        </p:txBody>
      </p:sp>
      <p:grpSp>
        <p:nvGrpSpPr>
          <p:cNvPr id="646" name="Google Shape;646;p15"/>
          <p:cNvGrpSpPr/>
          <p:nvPr/>
        </p:nvGrpSpPr>
        <p:grpSpPr>
          <a:xfrm>
            <a:off x="1488" y="-12459"/>
            <a:ext cx="12189023" cy="377586"/>
            <a:chOff x="1488" y="0"/>
            <a:chExt cx="12189023" cy="377586"/>
          </a:xfrm>
        </p:grpSpPr>
        <p:sp>
          <p:nvSpPr>
            <p:cNvPr id="647" name="Google Shape;647;p15"/>
            <p:cNvSpPr/>
            <p:nvPr/>
          </p:nvSpPr>
          <p:spPr>
            <a:xfrm>
              <a:off x="1488" y="0"/>
              <a:ext cx="2902148" cy="377586"/>
            </a:xfrm>
            <a:prstGeom prst="homePlate">
              <a:avLst>
                <a:gd name="adj" fmla="val 50000"/>
              </a:avLst>
            </a:prstGeom>
            <a:no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15"/>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關於貸款</a:t>
              </a:r>
              <a:endParaRPr/>
            </a:p>
          </p:txBody>
        </p:sp>
        <p:sp>
          <p:nvSpPr>
            <p:cNvPr id="649" name="Google Shape;649;p15"/>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15"/>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P2P網貸的運作</a:t>
              </a:r>
              <a:endParaRPr/>
            </a:p>
          </p:txBody>
        </p:sp>
        <p:sp>
          <p:nvSpPr>
            <p:cNvPr id="651" name="Google Shape;651;p15"/>
            <p:cNvSpPr/>
            <p:nvPr/>
          </p:nvSpPr>
          <p:spPr>
            <a:xfrm>
              <a:off x="4644925" y="0"/>
              <a:ext cx="2902148" cy="377586"/>
            </a:xfrm>
            <a:prstGeom prst="chevron">
              <a:avLst>
                <a:gd name="adj" fmla="val 50000"/>
              </a:avLst>
            </a:prstGeom>
            <a:solidFill>
              <a:srgbClr val="CBCBCB"/>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15"/>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653" name="Google Shape;653;p15"/>
            <p:cNvSpPr/>
            <p:nvPr/>
          </p:nvSpPr>
          <p:spPr>
            <a:xfrm>
              <a:off x="6966644"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15"/>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655" name="Google Shape;655;p15"/>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15"/>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pic>
        <p:nvPicPr>
          <p:cNvPr id="657" name="Google Shape;657;p15"/>
          <p:cNvPicPr preferRelativeResize="0"/>
          <p:nvPr/>
        </p:nvPicPr>
        <p:blipFill rotWithShape="1">
          <a:blip r:embed="rId3">
            <a:alphaModFix/>
          </a:blip>
          <a:srcRect l="13561" b="33395"/>
          <a:stretch/>
        </p:blipFill>
        <p:spPr>
          <a:xfrm>
            <a:off x="5806736" y="679944"/>
            <a:ext cx="6211433" cy="3723167"/>
          </a:xfrm>
          <a:prstGeom prst="rect">
            <a:avLst/>
          </a:prstGeom>
          <a:noFill/>
          <a:ln>
            <a:noFill/>
          </a:ln>
        </p:spPr>
      </p:pic>
      <p:pic>
        <p:nvPicPr>
          <p:cNvPr id="658" name="Google Shape;658;p15"/>
          <p:cNvPicPr preferRelativeResize="0"/>
          <p:nvPr/>
        </p:nvPicPr>
        <p:blipFill rotWithShape="1">
          <a:blip r:embed="rId3">
            <a:alphaModFix/>
          </a:blip>
          <a:srcRect l="-128" t="67506" r="1" b="238"/>
          <a:stretch/>
        </p:blipFill>
        <p:spPr>
          <a:xfrm>
            <a:off x="4696690" y="4417342"/>
            <a:ext cx="7195105" cy="1803069"/>
          </a:xfrm>
          <a:prstGeom prst="rect">
            <a:avLst/>
          </a:prstGeom>
          <a:noFill/>
          <a:ln>
            <a:noFill/>
          </a:ln>
        </p:spPr>
      </p:pic>
      <p:sp>
        <p:nvSpPr>
          <p:cNvPr id="659" name="Google Shape;659;p15"/>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63"/>
        <p:cNvGrpSpPr/>
        <p:nvPr/>
      </p:nvGrpSpPr>
      <p:grpSpPr>
        <a:xfrm>
          <a:off x="0" y="0"/>
          <a:ext cx="0" cy="0"/>
          <a:chOff x="0" y="0"/>
          <a:chExt cx="0" cy="0"/>
        </a:xfrm>
      </p:grpSpPr>
      <p:sp>
        <p:nvSpPr>
          <p:cNvPr id="664" name="Google Shape;664;p16"/>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16</a:t>
            </a:fld>
            <a:endParaRPr/>
          </a:p>
        </p:txBody>
      </p:sp>
      <p:grpSp>
        <p:nvGrpSpPr>
          <p:cNvPr id="665" name="Google Shape;665;p16"/>
          <p:cNvGrpSpPr/>
          <p:nvPr/>
        </p:nvGrpSpPr>
        <p:grpSpPr>
          <a:xfrm>
            <a:off x="1488" y="-12459"/>
            <a:ext cx="12189023" cy="377586"/>
            <a:chOff x="1488" y="0"/>
            <a:chExt cx="12189023" cy="377586"/>
          </a:xfrm>
        </p:grpSpPr>
        <p:sp>
          <p:nvSpPr>
            <p:cNvPr id="666" name="Google Shape;666;p16"/>
            <p:cNvSpPr/>
            <p:nvPr/>
          </p:nvSpPr>
          <p:spPr>
            <a:xfrm>
              <a:off x="1488" y="0"/>
              <a:ext cx="2902148" cy="377586"/>
            </a:xfrm>
            <a:prstGeom prst="homePlate">
              <a:avLst>
                <a:gd name="adj" fmla="val 50000"/>
              </a:avLst>
            </a:prstGeom>
            <a:no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16"/>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關於貸款</a:t>
              </a:r>
              <a:endParaRPr/>
            </a:p>
          </p:txBody>
        </p:sp>
        <p:sp>
          <p:nvSpPr>
            <p:cNvPr id="668" name="Google Shape;668;p16"/>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16"/>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P2P網貸的運作</a:t>
              </a:r>
              <a:endParaRPr/>
            </a:p>
          </p:txBody>
        </p:sp>
        <p:sp>
          <p:nvSpPr>
            <p:cNvPr id="670" name="Google Shape;670;p16"/>
            <p:cNvSpPr/>
            <p:nvPr/>
          </p:nvSpPr>
          <p:spPr>
            <a:xfrm>
              <a:off x="4644925" y="0"/>
              <a:ext cx="2902148" cy="377586"/>
            </a:xfrm>
            <a:prstGeom prst="chevron">
              <a:avLst>
                <a:gd name="adj" fmla="val 50000"/>
              </a:avLst>
            </a:prstGeom>
            <a:solidFill>
              <a:srgbClr val="CBCBCB"/>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16"/>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672" name="Google Shape;672;p16"/>
            <p:cNvSpPr/>
            <p:nvPr/>
          </p:nvSpPr>
          <p:spPr>
            <a:xfrm>
              <a:off x="6966644"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16"/>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674" name="Google Shape;674;p16"/>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16"/>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sp>
        <p:nvSpPr>
          <p:cNvPr id="676" name="Google Shape;676;p16"/>
          <p:cNvSpPr txBox="1">
            <a:spLocks noGrp="1"/>
          </p:cNvSpPr>
          <p:nvPr>
            <p:ph type="title"/>
          </p:nvPr>
        </p:nvSpPr>
        <p:spPr>
          <a:xfrm>
            <a:off x="634407" y="401726"/>
            <a:ext cx="11002200" cy="9549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800"/>
              <a:buFont typeface="Corbel"/>
              <a:buNone/>
            </a:pPr>
            <a:r>
              <a:rPr lang="zh-TW" sz="4800"/>
              <a:t>債權轉讓模式</a:t>
            </a:r>
            <a:endParaRPr/>
          </a:p>
        </p:txBody>
      </p:sp>
      <p:sp>
        <p:nvSpPr>
          <p:cNvPr id="677" name="Google Shape;677;p16"/>
          <p:cNvSpPr txBox="1"/>
          <p:nvPr/>
        </p:nvSpPr>
        <p:spPr>
          <a:xfrm>
            <a:off x="634396" y="1570739"/>
            <a:ext cx="4611654" cy="2616060"/>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600"/>
              </a:spcAft>
              <a:buClr>
                <a:schemeClr val="dk1"/>
              </a:buClr>
              <a:buSzPts val="2800"/>
              <a:buFont typeface="Arial"/>
              <a:buChar char="•"/>
            </a:pPr>
            <a:r>
              <a:rPr lang="zh-TW" sz="2400" dirty="0">
                <a:solidFill>
                  <a:schemeClr val="dk1"/>
                </a:solidFill>
                <a:latin typeface="Corbel"/>
                <a:ea typeface="Corbel"/>
                <a:cs typeface="Corbel"/>
                <a:sym typeface="Corbel"/>
              </a:rPr>
              <a:t>借貸雙方不直接簽訂債權債務合同，而是透過第三方主體先行放款給資金需求者，再由第三方主體將債權轉讓給出借者</a:t>
            </a:r>
            <a:endParaRPr lang="en-US" altLang="zh-TW" sz="2400" dirty="0">
              <a:solidFill>
                <a:schemeClr val="dk1"/>
              </a:solidFill>
              <a:latin typeface="Corbel"/>
              <a:ea typeface="Corbel"/>
              <a:cs typeface="Corbel"/>
              <a:sym typeface="Corbel"/>
            </a:endParaRPr>
          </a:p>
          <a:p>
            <a:pPr marL="342900" marR="0" lvl="0" indent="-342900" algn="l" rtl="0">
              <a:spcBef>
                <a:spcPts val="0"/>
              </a:spcBef>
              <a:spcAft>
                <a:spcPts val="600"/>
              </a:spcAft>
              <a:buClr>
                <a:schemeClr val="dk1"/>
              </a:buClr>
              <a:buSzPts val="2800"/>
              <a:buFont typeface="Arial"/>
              <a:buChar char="•"/>
            </a:pPr>
            <a:endParaRPr sz="2400" dirty="0">
              <a:solidFill>
                <a:schemeClr val="dk1"/>
              </a:solidFill>
              <a:latin typeface="Corbel"/>
              <a:ea typeface="Corbel"/>
              <a:cs typeface="Corbel"/>
              <a:sym typeface="Corbel"/>
            </a:endParaRPr>
          </a:p>
          <a:p>
            <a:pPr marL="342900" lvl="0" indent="-342900">
              <a:spcBef>
                <a:spcPts val="600"/>
              </a:spcBef>
              <a:spcAft>
                <a:spcPts val="600"/>
              </a:spcAft>
              <a:buClr>
                <a:schemeClr val="dk1"/>
              </a:buClr>
              <a:buSzPts val="2800"/>
              <a:buFont typeface="Arial"/>
              <a:buChar char="•"/>
            </a:pPr>
            <a:r>
              <a:rPr lang="zh-TW" altLang="en-US" sz="2400" dirty="0">
                <a:solidFill>
                  <a:schemeClr val="dk1"/>
                </a:solidFill>
                <a:latin typeface="Corbel"/>
                <a:ea typeface="Corbel"/>
                <a:cs typeface="Corbel"/>
                <a:sym typeface="Corbel"/>
              </a:rPr>
              <a:t>保障債權轉讓的方式：</a:t>
            </a:r>
            <a:endParaRPr lang="en-US" altLang="zh-TW" sz="2400" dirty="0">
              <a:solidFill>
                <a:schemeClr val="dk1"/>
              </a:solidFill>
              <a:latin typeface="Corbel"/>
              <a:ea typeface="Corbel"/>
              <a:cs typeface="Corbel"/>
              <a:sym typeface="Corbel"/>
            </a:endParaRPr>
          </a:p>
        </p:txBody>
      </p:sp>
      <p:sp>
        <p:nvSpPr>
          <p:cNvPr id="678" name="Google Shape;678;p16"/>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pic>
        <p:nvPicPr>
          <p:cNvPr id="679" name="Google Shape;679;p16"/>
          <p:cNvPicPr preferRelativeResize="0"/>
          <p:nvPr/>
        </p:nvPicPr>
        <p:blipFill>
          <a:blip r:embed="rId3">
            <a:alphaModFix/>
          </a:blip>
          <a:stretch>
            <a:fillRect/>
          </a:stretch>
        </p:blipFill>
        <p:spPr>
          <a:xfrm>
            <a:off x="5246050" y="949975"/>
            <a:ext cx="6705626" cy="5082525"/>
          </a:xfrm>
          <a:prstGeom prst="rect">
            <a:avLst/>
          </a:prstGeom>
          <a:noFill/>
          <a:ln>
            <a:noFill/>
          </a:ln>
        </p:spPr>
      </p:pic>
      <p:sp>
        <p:nvSpPr>
          <p:cNvPr id="2" name="矩形 1">
            <a:extLst>
              <a:ext uri="{FF2B5EF4-FFF2-40B4-BE49-F238E27FC236}">
                <a16:creationId xmlns:a16="http://schemas.microsoft.com/office/drawing/2014/main" id="{ACD72DFB-C320-410D-92DB-335B73330DD4}"/>
              </a:ext>
            </a:extLst>
          </p:cNvPr>
          <p:cNvSpPr/>
          <p:nvPr/>
        </p:nvSpPr>
        <p:spPr>
          <a:xfrm>
            <a:off x="1059437" y="4070267"/>
            <a:ext cx="6096000" cy="1785104"/>
          </a:xfrm>
          <a:prstGeom prst="rect">
            <a:avLst/>
          </a:prstGeom>
        </p:spPr>
        <p:txBody>
          <a:bodyPr>
            <a:spAutoFit/>
          </a:bodyPr>
          <a:lstStyle/>
          <a:p>
            <a:pPr lvl="3">
              <a:spcBef>
                <a:spcPts val="600"/>
              </a:spcBef>
              <a:spcAft>
                <a:spcPts val="600"/>
              </a:spcAft>
              <a:buClr>
                <a:schemeClr val="dk1"/>
              </a:buClr>
              <a:buSzPts val="2800"/>
            </a:pPr>
            <a:r>
              <a:rPr lang="en-US" altLang="zh-TW" sz="2000" dirty="0">
                <a:latin typeface="Corbel" panose="020B0503020204020204" pitchFamily="34" charset="0"/>
              </a:rPr>
              <a:t>1.</a:t>
            </a:r>
            <a:r>
              <a:rPr lang="zh-TW" altLang="en-US" sz="2000" dirty="0">
                <a:latin typeface="Corbel" panose="020B0503020204020204" pitchFamily="34" charset="0"/>
              </a:rPr>
              <a:t> 債務擔保</a:t>
            </a:r>
          </a:p>
          <a:p>
            <a:pPr lvl="3">
              <a:spcBef>
                <a:spcPts val="600"/>
              </a:spcBef>
              <a:spcAft>
                <a:spcPts val="600"/>
              </a:spcAft>
              <a:buClr>
                <a:schemeClr val="dk1"/>
              </a:buClr>
              <a:buSzPts val="2800"/>
            </a:pPr>
            <a:r>
              <a:rPr lang="en-US" altLang="zh-TW" sz="2000" dirty="0">
                <a:latin typeface="Corbel" panose="020B0503020204020204" pitchFamily="34" charset="0"/>
              </a:rPr>
              <a:t>2.</a:t>
            </a:r>
            <a:r>
              <a:rPr lang="zh-TW" altLang="en-US" sz="2000" dirty="0">
                <a:latin typeface="Corbel" panose="020B0503020204020204" pitchFamily="34" charset="0"/>
              </a:rPr>
              <a:t> 與基礎貸款相連的抵押擔保</a:t>
            </a:r>
          </a:p>
          <a:p>
            <a:pPr lvl="3">
              <a:spcBef>
                <a:spcPts val="600"/>
              </a:spcBef>
              <a:spcAft>
                <a:spcPts val="600"/>
              </a:spcAft>
              <a:buClr>
                <a:schemeClr val="dk1"/>
              </a:buClr>
              <a:buSzPts val="2800"/>
            </a:pPr>
            <a:r>
              <a:rPr lang="en-US" altLang="zh-TW" sz="2000" dirty="0">
                <a:latin typeface="Corbel" panose="020B0503020204020204" pitchFamily="34" charset="0"/>
              </a:rPr>
              <a:t>3.</a:t>
            </a:r>
            <a:r>
              <a:rPr lang="zh-TW" altLang="en-US" sz="2000" dirty="0">
                <a:latin typeface="Corbel" panose="020B0503020204020204" pitchFamily="34" charset="0"/>
              </a:rPr>
              <a:t> 第三方承諾購買回過去的貸款</a:t>
            </a:r>
          </a:p>
          <a:p>
            <a:pPr lvl="3">
              <a:spcBef>
                <a:spcPts val="600"/>
              </a:spcBef>
              <a:spcAft>
                <a:spcPts val="600"/>
              </a:spcAft>
              <a:buClr>
                <a:schemeClr val="dk1"/>
              </a:buClr>
              <a:buSzPts val="2800"/>
            </a:pPr>
            <a:r>
              <a:rPr lang="en-US" altLang="zh-TW" sz="2000" dirty="0">
                <a:latin typeface="Corbel" panose="020B0503020204020204" pitchFamily="34" charset="0"/>
              </a:rPr>
              <a:t>4.</a:t>
            </a:r>
            <a:r>
              <a:rPr lang="zh-TW" altLang="en-US" sz="2000" dirty="0">
                <a:latin typeface="Corbel" panose="020B0503020204020204" pitchFamily="34" charset="0"/>
              </a:rPr>
              <a:t> 平台的還款承諾</a:t>
            </a:r>
          </a:p>
        </p:txBody>
      </p:sp>
      <p:sp>
        <p:nvSpPr>
          <p:cNvPr id="19" name="文字方塊 18">
            <a:extLst>
              <a:ext uri="{FF2B5EF4-FFF2-40B4-BE49-F238E27FC236}">
                <a16:creationId xmlns:a16="http://schemas.microsoft.com/office/drawing/2014/main" id="{7A4298E4-FEAE-44C0-96BD-9AF2452F568F}"/>
              </a:ext>
            </a:extLst>
          </p:cNvPr>
          <p:cNvSpPr txBox="1"/>
          <p:nvPr/>
        </p:nvSpPr>
        <p:spPr>
          <a:xfrm>
            <a:off x="6152711" y="2747875"/>
            <a:ext cx="1019930" cy="584775"/>
          </a:xfrm>
          <a:prstGeom prst="rect">
            <a:avLst/>
          </a:prstGeom>
          <a:solidFill>
            <a:schemeClr val="bg1"/>
          </a:solidFill>
        </p:spPr>
        <p:txBody>
          <a:bodyPr wrap="square" rtlCol="0" anchor="ctr">
            <a:spAutoFit/>
          </a:bodyPr>
          <a:lstStyle/>
          <a:p>
            <a:pPr algn="ctr"/>
            <a:r>
              <a:rPr lang="zh-TW" altLang="en-US" sz="1600" b="1" dirty="0">
                <a:solidFill>
                  <a:schemeClr val="tx1"/>
                </a:solidFill>
                <a:latin typeface="Corbel" panose="020B0503020204020204" pitchFamily="34" charset="0"/>
              </a:rPr>
              <a:t>出資購買理財產品</a:t>
            </a:r>
          </a:p>
        </p:txBody>
      </p:sp>
      <p:sp>
        <p:nvSpPr>
          <p:cNvPr id="20" name="文字方塊 19">
            <a:extLst>
              <a:ext uri="{FF2B5EF4-FFF2-40B4-BE49-F238E27FC236}">
                <a16:creationId xmlns:a16="http://schemas.microsoft.com/office/drawing/2014/main" id="{0F99A600-6A74-49FB-8FFA-D052A2155591}"/>
              </a:ext>
            </a:extLst>
          </p:cNvPr>
          <p:cNvSpPr txBox="1"/>
          <p:nvPr/>
        </p:nvSpPr>
        <p:spPr>
          <a:xfrm>
            <a:off x="10049707" y="2718193"/>
            <a:ext cx="679253" cy="338554"/>
          </a:xfrm>
          <a:prstGeom prst="rect">
            <a:avLst/>
          </a:prstGeom>
          <a:solidFill>
            <a:schemeClr val="bg1"/>
          </a:solidFill>
        </p:spPr>
        <p:txBody>
          <a:bodyPr wrap="square" rtlCol="0" anchor="ctr">
            <a:spAutoFit/>
          </a:bodyPr>
          <a:lstStyle/>
          <a:p>
            <a:pPr algn="ctr"/>
            <a:r>
              <a:rPr lang="zh-TW" altLang="en-US" sz="1600" b="1" dirty="0">
                <a:solidFill>
                  <a:schemeClr val="tx1"/>
                </a:solidFill>
                <a:latin typeface="Corbel" panose="020B0503020204020204" pitchFamily="34" charset="0"/>
              </a:rPr>
              <a:t>還款</a:t>
            </a:r>
          </a:p>
        </p:txBody>
      </p:sp>
      <p:sp>
        <p:nvSpPr>
          <p:cNvPr id="21" name="文字方塊 20">
            <a:extLst>
              <a:ext uri="{FF2B5EF4-FFF2-40B4-BE49-F238E27FC236}">
                <a16:creationId xmlns:a16="http://schemas.microsoft.com/office/drawing/2014/main" id="{20E02E0E-83B5-4DD0-A1B0-A157ED52A4B9}"/>
              </a:ext>
            </a:extLst>
          </p:cNvPr>
          <p:cNvSpPr txBox="1"/>
          <p:nvPr/>
        </p:nvSpPr>
        <p:spPr>
          <a:xfrm>
            <a:off x="9288363" y="1989936"/>
            <a:ext cx="679253" cy="338554"/>
          </a:xfrm>
          <a:prstGeom prst="rect">
            <a:avLst/>
          </a:prstGeom>
          <a:solidFill>
            <a:schemeClr val="bg1"/>
          </a:solidFill>
        </p:spPr>
        <p:txBody>
          <a:bodyPr wrap="square" rtlCol="0" anchor="ctr">
            <a:spAutoFit/>
          </a:bodyPr>
          <a:lstStyle/>
          <a:p>
            <a:pPr algn="ctr"/>
            <a:r>
              <a:rPr lang="zh-TW" altLang="en-US" sz="1600" b="1" dirty="0">
                <a:solidFill>
                  <a:schemeClr val="tx1"/>
                </a:solidFill>
                <a:latin typeface="Corbel" panose="020B0503020204020204" pitchFamily="34" charset="0"/>
              </a:rPr>
              <a:t>借款</a:t>
            </a:r>
          </a:p>
        </p:txBody>
      </p:sp>
      <p:sp>
        <p:nvSpPr>
          <p:cNvPr id="22" name="文字方塊 21">
            <a:extLst>
              <a:ext uri="{FF2B5EF4-FFF2-40B4-BE49-F238E27FC236}">
                <a16:creationId xmlns:a16="http://schemas.microsoft.com/office/drawing/2014/main" id="{B990652B-FE9D-43A7-B61E-FAEDEA25E338}"/>
              </a:ext>
            </a:extLst>
          </p:cNvPr>
          <p:cNvSpPr txBox="1"/>
          <p:nvPr/>
        </p:nvSpPr>
        <p:spPr>
          <a:xfrm>
            <a:off x="8659571" y="4260778"/>
            <a:ext cx="679253" cy="338554"/>
          </a:xfrm>
          <a:prstGeom prst="rect">
            <a:avLst/>
          </a:prstGeom>
          <a:solidFill>
            <a:schemeClr val="bg1"/>
          </a:solidFill>
        </p:spPr>
        <p:txBody>
          <a:bodyPr wrap="square" rtlCol="0" anchor="ctr">
            <a:spAutoFit/>
          </a:bodyPr>
          <a:lstStyle/>
          <a:p>
            <a:pPr algn="ctr"/>
            <a:r>
              <a:rPr lang="zh-TW" altLang="en-US" sz="1600" b="1" dirty="0">
                <a:solidFill>
                  <a:schemeClr val="tx1"/>
                </a:solidFill>
                <a:latin typeface="Corbel" panose="020B0503020204020204" pitchFamily="34" charset="0"/>
              </a:rPr>
              <a:t>員工</a:t>
            </a:r>
          </a:p>
        </p:txBody>
      </p:sp>
      <p:sp>
        <p:nvSpPr>
          <p:cNvPr id="23" name="文字方塊 22">
            <a:extLst>
              <a:ext uri="{FF2B5EF4-FFF2-40B4-BE49-F238E27FC236}">
                <a16:creationId xmlns:a16="http://schemas.microsoft.com/office/drawing/2014/main" id="{64FBBA15-6E17-4E0B-A659-953D84E31391}"/>
              </a:ext>
            </a:extLst>
          </p:cNvPr>
          <p:cNvSpPr txBox="1"/>
          <p:nvPr/>
        </p:nvSpPr>
        <p:spPr>
          <a:xfrm>
            <a:off x="7124957" y="1628973"/>
            <a:ext cx="1611373" cy="584775"/>
          </a:xfrm>
          <a:prstGeom prst="rect">
            <a:avLst/>
          </a:prstGeom>
          <a:solidFill>
            <a:schemeClr val="bg1"/>
          </a:solidFill>
        </p:spPr>
        <p:txBody>
          <a:bodyPr wrap="square" rtlCol="0" anchor="ctr">
            <a:spAutoFit/>
          </a:bodyPr>
          <a:lstStyle/>
          <a:p>
            <a:pPr algn="ctr"/>
            <a:r>
              <a:rPr lang="zh-TW" altLang="en-US" sz="1600" b="1" dirty="0">
                <a:solidFill>
                  <a:schemeClr val="tx1"/>
                </a:solidFill>
                <a:latin typeface="Corbel" panose="020B0503020204020204" pitchFamily="34" charset="0"/>
              </a:rPr>
              <a:t>類固定收益產品</a:t>
            </a:r>
            <a:endParaRPr lang="en-US" altLang="zh-TW" sz="1600" b="1" dirty="0">
              <a:solidFill>
                <a:schemeClr val="tx1"/>
              </a:solidFill>
              <a:latin typeface="Corbel" panose="020B0503020204020204" pitchFamily="34" charset="0"/>
            </a:endParaRPr>
          </a:p>
          <a:p>
            <a:pPr algn="ctr"/>
            <a:r>
              <a:rPr lang="zh-TW" altLang="en-US" sz="1600" b="1" dirty="0">
                <a:solidFill>
                  <a:schemeClr val="tx1"/>
                </a:solidFill>
                <a:latin typeface="Corbel" panose="020B0503020204020204" pitchFamily="34" charset="0"/>
              </a:rPr>
              <a:t>（債權轉讓）</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83"/>
        <p:cNvGrpSpPr/>
        <p:nvPr/>
      </p:nvGrpSpPr>
      <p:grpSpPr>
        <a:xfrm>
          <a:off x="0" y="0"/>
          <a:ext cx="0" cy="0"/>
          <a:chOff x="0" y="0"/>
          <a:chExt cx="0" cy="0"/>
        </a:xfrm>
      </p:grpSpPr>
      <p:sp>
        <p:nvSpPr>
          <p:cNvPr id="684" name="Google Shape;684;p17"/>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17</a:t>
            </a:fld>
            <a:endParaRPr/>
          </a:p>
        </p:txBody>
      </p:sp>
      <p:grpSp>
        <p:nvGrpSpPr>
          <p:cNvPr id="685" name="Google Shape;685;p17"/>
          <p:cNvGrpSpPr/>
          <p:nvPr/>
        </p:nvGrpSpPr>
        <p:grpSpPr>
          <a:xfrm>
            <a:off x="1488" y="-12459"/>
            <a:ext cx="12189023" cy="377586"/>
            <a:chOff x="1488" y="0"/>
            <a:chExt cx="12189023" cy="377586"/>
          </a:xfrm>
        </p:grpSpPr>
        <p:sp>
          <p:nvSpPr>
            <p:cNvPr id="686" name="Google Shape;686;p17"/>
            <p:cNvSpPr/>
            <p:nvPr/>
          </p:nvSpPr>
          <p:spPr>
            <a:xfrm>
              <a:off x="1488" y="0"/>
              <a:ext cx="2902148" cy="377586"/>
            </a:xfrm>
            <a:prstGeom prst="homePlate">
              <a:avLst>
                <a:gd name="adj" fmla="val 50000"/>
              </a:avLst>
            </a:prstGeom>
            <a:no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17"/>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關於貸款</a:t>
              </a:r>
              <a:endParaRPr/>
            </a:p>
          </p:txBody>
        </p:sp>
        <p:sp>
          <p:nvSpPr>
            <p:cNvPr id="688" name="Google Shape;688;p17"/>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17"/>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P2P網貸的運作</a:t>
              </a:r>
              <a:endParaRPr/>
            </a:p>
          </p:txBody>
        </p:sp>
        <p:sp>
          <p:nvSpPr>
            <p:cNvPr id="690" name="Google Shape;690;p17"/>
            <p:cNvSpPr/>
            <p:nvPr/>
          </p:nvSpPr>
          <p:spPr>
            <a:xfrm>
              <a:off x="4644925" y="0"/>
              <a:ext cx="2902148" cy="377586"/>
            </a:xfrm>
            <a:prstGeom prst="chevron">
              <a:avLst>
                <a:gd name="adj" fmla="val 50000"/>
              </a:avLst>
            </a:prstGeom>
            <a:solidFill>
              <a:srgbClr val="CBCBCB"/>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17"/>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692" name="Google Shape;692;p17"/>
            <p:cNvSpPr/>
            <p:nvPr/>
          </p:nvSpPr>
          <p:spPr>
            <a:xfrm>
              <a:off x="6966644"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17"/>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694" name="Google Shape;694;p17"/>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17"/>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sp>
        <p:nvSpPr>
          <p:cNvPr id="696" name="Google Shape;696;p17"/>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純線上模式</a:t>
            </a:r>
            <a:endParaRPr/>
          </a:p>
        </p:txBody>
      </p:sp>
      <p:sp>
        <p:nvSpPr>
          <p:cNvPr id="697" name="Google Shape;697;p17"/>
          <p:cNvSpPr txBox="1"/>
          <p:nvPr/>
        </p:nvSpPr>
        <p:spPr>
          <a:xfrm>
            <a:off x="418510" y="1632469"/>
            <a:ext cx="4182365" cy="2908448"/>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600"/>
              </a:spcAft>
              <a:buClr>
                <a:schemeClr val="dk1"/>
              </a:buClr>
              <a:buSzPts val="2800"/>
              <a:buFont typeface="Arial"/>
              <a:buChar char="•"/>
            </a:pPr>
            <a:r>
              <a:rPr lang="zh-TW" sz="2800" dirty="0">
                <a:solidFill>
                  <a:schemeClr val="dk1"/>
                </a:solidFill>
                <a:latin typeface="Corbel"/>
                <a:ea typeface="Corbel"/>
                <a:cs typeface="Corbel"/>
                <a:sym typeface="Corbel"/>
              </a:rPr>
              <a:t>從使用者開發、信用審核、合同簽訂到貸款催收等整個業務，主要都在線上完成</a:t>
            </a:r>
            <a:endParaRPr sz="2800" dirty="0">
              <a:solidFill>
                <a:schemeClr val="dk1"/>
              </a:solidFill>
              <a:latin typeface="Corbel"/>
              <a:ea typeface="Corbel"/>
              <a:cs typeface="Corbel"/>
              <a:sym typeface="Corbel"/>
            </a:endParaRPr>
          </a:p>
          <a:p>
            <a:pPr marL="342900" lvl="0" indent="-342900">
              <a:spcBef>
                <a:spcPts val="600"/>
              </a:spcBef>
              <a:spcAft>
                <a:spcPts val="600"/>
              </a:spcAft>
              <a:buClr>
                <a:schemeClr val="dk1"/>
              </a:buClr>
              <a:buSzPts val="2800"/>
              <a:buFont typeface="Arial"/>
              <a:buChar char="•"/>
            </a:pPr>
            <a:r>
              <a:rPr lang="zh-TW" altLang="en-US" sz="2800" dirty="0">
                <a:solidFill>
                  <a:schemeClr val="dk1"/>
                </a:solidFill>
                <a:latin typeface="Corbel"/>
                <a:ea typeface="Corbel"/>
                <a:cs typeface="Corbel"/>
                <a:sym typeface="Corbel"/>
              </a:rPr>
              <a:t>典型例子為美國的 </a:t>
            </a:r>
            <a:r>
              <a:rPr lang="en-US" altLang="zh-TW" sz="2800" dirty="0">
                <a:solidFill>
                  <a:schemeClr val="dk1"/>
                </a:solidFill>
                <a:latin typeface="Corbel"/>
                <a:ea typeface="Corbel"/>
                <a:cs typeface="Corbel"/>
                <a:sym typeface="Corbel"/>
              </a:rPr>
              <a:t>Lending Club</a:t>
            </a:r>
            <a:endParaRPr dirty="0"/>
          </a:p>
        </p:txBody>
      </p:sp>
      <p:grpSp>
        <p:nvGrpSpPr>
          <p:cNvPr id="2" name="群組 1">
            <a:extLst>
              <a:ext uri="{FF2B5EF4-FFF2-40B4-BE49-F238E27FC236}">
                <a16:creationId xmlns:a16="http://schemas.microsoft.com/office/drawing/2014/main" id="{D11BC30E-1BFC-4534-BCA0-21ADA74372A8}"/>
              </a:ext>
            </a:extLst>
          </p:cNvPr>
          <p:cNvGrpSpPr/>
          <p:nvPr/>
        </p:nvGrpSpPr>
        <p:grpSpPr>
          <a:xfrm>
            <a:off x="4903022" y="1390086"/>
            <a:ext cx="6550906" cy="2730400"/>
            <a:chOff x="4903022" y="1390086"/>
            <a:chExt cx="6550906" cy="2730400"/>
          </a:xfrm>
        </p:grpSpPr>
        <p:pic>
          <p:nvPicPr>
            <p:cNvPr id="698" name="Google Shape;698;p17"/>
            <p:cNvPicPr preferRelativeResize="0"/>
            <p:nvPr/>
          </p:nvPicPr>
          <p:blipFill rotWithShape="1">
            <a:blip r:embed="rId3">
              <a:alphaModFix/>
            </a:blip>
            <a:srcRect/>
            <a:stretch/>
          </p:blipFill>
          <p:spPr>
            <a:xfrm>
              <a:off x="10576765" y="2702784"/>
              <a:ext cx="877163" cy="1048367"/>
            </a:xfrm>
            <a:prstGeom prst="rect">
              <a:avLst/>
            </a:prstGeom>
            <a:noFill/>
            <a:ln>
              <a:noFill/>
            </a:ln>
          </p:spPr>
        </p:pic>
        <p:sp>
          <p:nvSpPr>
            <p:cNvPr id="699" name="Google Shape;699;p17"/>
            <p:cNvSpPr txBox="1"/>
            <p:nvPr/>
          </p:nvSpPr>
          <p:spPr>
            <a:xfrm>
              <a:off x="10554769" y="3751154"/>
              <a:ext cx="877163"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zh-TW" sz="1800" b="1">
                  <a:solidFill>
                    <a:srgbClr val="C00000"/>
                  </a:solidFill>
                  <a:latin typeface="Corbel"/>
                  <a:ea typeface="Corbel"/>
                  <a:cs typeface="Corbel"/>
                  <a:sym typeface="Corbel"/>
                </a:rPr>
                <a:t>借款人</a:t>
              </a:r>
              <a:endParaRPr/>
            </a:p>
          </p:txBody>
        </p:sp>
        <p:pic>
          <p:nvPicPr>
            <p:cNvPr id="700" name="Google Shape;700;p17"/>
            <p:cNvPicPr preferRelativeResize="0"/>
            <p:nvPr/>
          </p:nvPicPr>
          <p:blipFill rotWithShape="1">
            <a:blip r:embed="rId4">
              <a:alphaModFix/>
            </a:blip>
            <a:srcRect/>
            <a:stretch/>
          </p:blipFill>
          <p:spPr>
            <a:xfrm>
              <a:off x="7707086" y="1390086"/>
              <a:ext cx="748816" cy="705899"/>
            </a:xfrm>
            <a:prstGeom prst="rect">
              <a:avLst/>
            </a:prstGeom>
            <a:noFill/>
            <a:ln>
              <a:noFill/>
            </a:ln>
          </p:spPr>
        </p:pic>
        <p:cxnSp>
          <p:nvCxnSpPr>
            <p:cNvPr id="701" name="Google Shape;701;p17"/>
            <p:cNvCxnSpPr/>
            <p:nvPr/>
          </p:nvCxnSpPr>
          <p:spPr>
            <a:xfrm rot="10800000">
              <a:off x="8512132" y="1873956"/>
              <a:ext cx="2149565" cy="1051610"/>
            </a:xfrm>
            <a:prstGeom prst="straightConnector1">
              <a:avLst/>
            </a:prstGeom>
            <a:noFill/>
            <a:ln w="76200" cap="flat" cmpd="sng">
              <a:solidFill>
                <a:schemeClr val="accent1"/>
              </a:solidFill>
              <a:prstDash val="solid"/>
              <a:miter lim="800000"/>
              <a:headEnd type="none" w="sm" len="sm"/>
              <a:tailEnd type="stealth" w="med" len="med"/>
            </a:ln>
          </p:spPr>
        </p:cxnSp>
        <p:cxnSp>
          <p:nvCxnSpPr>
            <p:cNvPr id="702" name="Google Shape;702;p17"/>
            <p:cNvCxnSpPr/>
            <p:nvPr/>
          </p:nvCxnSpPr>
          <p:spPr>
            <a:xfrm flipH="1">
              <a:off x="5903810" y="1938318"/>
              <a:ext cx="1537660" cy="461443"/>
            </a:xfrm>
            <a:prstGeom prst="straightConnector1">
              <a:avLst/>
            </a:prstGeom>
            <a:noFill/>
            <a:ln w="76200" cap="flat" cmpd="sng">
              <a:solidFill>
                <a:schemeClr val="accent1"/>
              </a:solidFill>
              <a:prstDash val="solid"/>
              <a:miter lim="800000"/>
              <a:headEnd type="none" w="sm" len="sm"/>
              <a:tailEnd type="stealth" w="med" len="med"/>
            </a:ln>
          </p:spPr>
        </p:cxnSp>
        <p:sp>
          <p:nvSpPr>
            <p:cNvPr id="703" name="Google Shape;703;p17"/>
            <p:cNvSpPr txBox="1"/>
            <p:nvPr/>
          </p:nvSpPr>
          <p:spPr>
            <a:xfrm>
              <a:off x="9263748" y="1873956"/>
              <a:ext cx="1107996"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zh-TW" sz="1800">
                  <a:solidFill>
                    <a:schemeClr val="dk1"/>
                  </a:solidFill>
                  <a:latin typeface="Corbel"/>
                  <a:ea typeface="Corbel"/>
                  <a:cs typeface="Corbel"/>
                  <a:sym typeface="Corbel"/>
                </a:rPr>
                <a:t>借款申請</a:t>
              </a:r>
              <a:endParaRPr sz="1800">
                <a:solidFill>
                  <a:schemeClr val="dk1"/>
                </a:solidFill>
                <a:latin typeface="Corbel"/>
                <a:ea typeface="Corbel"/>
                <a:cs typeface="Corbel"/>
                <a:sym typeface="Corbel"/>
              </a:endParaRPr>
            </a:p>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704" name="Google Shape;704;p17"/>
            <p:cNvSpPr txBox="1"/>
            <p:nvPr/>
          </p:nvSpPr>
          <p:spPr>
            <a:xfrm>
              <a:off x="6118642" y="1689290"/>
              <a:ext cx="6463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zh-TW" sz="1800">
                  <a:solidFill>
                    <a:schemeClr val="dk1"/>
                  </a:solidFill>
                  <a:latin typeface="Corbel"/>
                  <a:ea typeface="Corbel"/>
                  <a:cs typeface="Corbel"/>
                  <a:sym typeface="Corbel"/>
                </a:rPr>
                <a:t>還款</a:t>
              </a:r>
              <a:endParaRPr/>
            </a:p>
          </p:txBody>
        </p:sp>
        <p:sp>
          <p:nvSpPr>
            <p:cNvPr id="705" name="Google Shape;705;p17"/>
            <p:cNvSpPr txBox="1"/>
            <p:nvPr/>
          </p:nvSpPr>
          <p:spPr>
            <a:xfrm>
              <a:off x="7584669" y="2095985"/>
              <a:ext cx="131330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zh-TW" sz="1800" b="1">
                  <a:solidFill>
                    <a:srgbClr val="48365A"/>
                  </a:solidFill>
                  <a:latin typeface="Corbel"/>
                  <a:ea typeface="Corbel"/>
                  <a:cs typeface="Corbel"/>
                  <a:sym typeface="Corbel"/>
                </a:rPr>
                <a:t>線上平台</a:t>
              </a:r>
              <a:endParaRPr/>
            </a:p>
          </p:txBody>
        </p:sp>
        <p:cxnSp>
          <p:nvCxnSpPr>
            <p:cNvPr id="706" name="Google Shape;706;p17"/>
            <p:cNvCxnSpPr/>
            <p:nvPr/>
          </p:nvCxnSpPr>
          <p:spPr>
            <a:xfrm rot="10800000" flipH="1">
              <a:off x="5903810" y="2373213"/>
              <a:ext cx="1486751" cy="501370"/>
            </a:xfrm>
            <a:prstGeom prst="straightConnector1">
              <a:avLst/>
            </a:prstGeom>
            <a:noFill/>
            <a:ln w="76200" cap="flat" cmpd="sng">
              <a:solidFill>
                <a:schemeClr val="accent1"/>
              </a:solidFill>
              <a:prstDash val="solid"/>
              <a:miter lim="800000"/>
              <a:headEnd type="none" w="sm" len="sm"/>
              <a:tailEnd type="triangle" w="med" len="med"/>
            </a:ln>
          </p:spPr>
        </p:cxnSp>
        <p:sp>
          <p:nvSpPr>
            <p:cNvPr id="707" name="Google Shape;707;p17"/>
            <p:cNvSpPr txBox="1"/>
            <p:nvPr/>
          </p:nvSpPr>
          <p:spPr>
            <a:xfrm>
              <a:off x="6118642" y="2740900"/>
              <a:ext cx="110799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zh-TW" sz="1800">
                  <a:solidFill>
                    <a:schemeClr val="dk1"/>
                  </a:solidFill>
                  <a:latin typeface="Corbel"/>
                  <a:ea typeface="Corbel"/>
                  <a:cs typeface="Corbel"/>
                  <a:sym typeface="Corbel"/>
                </a:rPr>
                <a:t>借款</a:t>
              </a:r>
              <a:endParaRPr/>
            </a:p>
          </p:txBody>
        </p:sp>
        <p:cxnSp>
          <p:nvCxnSpPr>
            <p:cNvPr id="708" name="Google Shape;708;p17"/>
            <p:cNvCxnSpPr/>
            <p:nvPr/>
          </p:nvCxnSpPr>
          <p:spPr>
            <a:xfrm>
              <a:off x="8701544" y="2280651"/>
              <a:ext cx="1856842" cy="876934"/>
            </a:xfrm>
            <a:prstGeom prst="straightConnector1">
              <a:avLst/>
            </a:prstGeom>
            <a:noFill/>
            <a:ln w="76200" cap="flat" cmpd="sng">
              <a:solidFill>
                <a:schemeClr val="accent1"/>
              </a:solidFill>
              <a:prstDash val="solid"/>
              <a:miter lim="800000"/>
              <a:headEnd type="none" w="sm" len="sm"/>
              <a:tailEnd type="triangle" w="med" len="med"/>
            </a:ln>
          </p:spPr>
        </p:cxnSp>
        <p:sp>
          <p:nvSpPr>
            <p:cNvPr id="709" name="Google Shape;709;p17"/>
            <p:cNvSpPr txBox="1"/>
            <p:nvPr/>
          </p:nvSpPr>
          <p:spPr>
            <a:xfrm>
              <a:off x="9263748" y="2812499"/>
              <a:ext cx="646331"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zh-TW" sz="1800">
                  <a:solidFill>
                    <a:schemeClr val="dk1"/>
                  </a:solidFill>
                  <a:latin typeface="Corbel"/>
                  <a:ea typeface="Corbel"/>
                  <a:cs typeface="Corbel"/>
                  <a:sym typeface="Corbel"/>
                </a:rPr>
                <a:t>借款</a:t>
              </a:r>
              <a:endParaRPr sz="1800">
                <a:solidFill>
                  <a:schemeClr val="dk1"/>
                </a:solidFill>
                <a:latin typeface="Corbel"/>
                <a:ea typeface="Corbel"/>
                <a:cs typeface="Corbel"/>
                <a:sym typeface="Corbel"/>
              </a:endParaRPr>
            </a:p>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710" name="Google Shape;710;p17"/>
            <p:cNvSpPr txBox="1"/>
            <p:nvPr/>
          </p:nvSpPr>
          <p:spPr>
            <a:xfrm>
              <a:off x="7478927" y="2514834"/>
              <a:ext cx="1338828" cy="1200329"/>
            </a:xfrm>
            <a:prstGeom prst="rect">
              <a:avLst/>
            </a:prstGeom>
            <a:solidFill>
              <a:srgbClr val="F2CCD0"/>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zh-TW" sz="1800" dirty="0">
                  <a:solidFill>
                    <a:schemeClr val="dk1"/>
                  </a:solidFill>
                  <a:latin typeface="Corbel"/>
                  <a:ea typeface="Corbel"/>
                  <a:cs typeface="Corbel"/>
                  <a:sym typeface="Corbel"/>
                </a:rPr>
                <a:t>使用者開發</a:t>
              </a:r>
              <a:endParaRPr sz="1800" dirty="0">
                <a:solidFill>
                  <a:schemeClr val="dk1"/>
                </a:solidFill>
                <a:latin typeface="Corbel"/>
                <a:ea typeface="Corbel"/>
                <a:cs typeface="Corbel"/>
                <a:sym typeface="Corbel"/>
              </a:endParaRPr>
            </a:p>
            <a:p>
              <a:pPr marL="0" marR="0" lvl="0" indent="0" algn="l" rtl="0">
                <a:spcBef>
                  <a:spcPts val="0"/>
                </a:spcBef>
                <a:spcAft>
                  <a:spcPts val="0"/>
                </a:spcAft>
                <a:buNone/>
              </a:pPr>
              <a:r>
                <a:rPr lang="zh-TW" sz="1800" dirty="0">
                  <a:solidFill>
                    <a:schemeClr val="dk1"/>
                  </a:solidFill>
                  <a:latin typeface="Corbel"/>
                  <a:ea typeface="Corbel"/>
                  <a:cs typeface="Corbel"/>
                  <a:sym typeface="Corbel"/>
                </a:rPr>
                <a:t>信評</a:t>
              </a:r>
              <a:endParaRPr sz="1800" dirty="0">
                <a:solidFill>
                  <a:schemeClr val="dk1"/>
                </a:solidFill>
                <a:latin typeface="Corbel"/>
                <a:ea typeface="Corbel"/>
                <a:cs typeface="Corbel"/>
                <a:sym typeface="Corbel"/>
              </a:endParaRPr>
            </a:p>
            <a:p>
              <a:pPr marL="0" marR="0" lvl="0" indent="0" algn="l" rtl="0">
                <a:spcBef>
                  <a:spcPts val="0"/>
                </a:spcBef>
                <a:spcAft>
                  <a:spcPts val="0"/>
                </a:spcAft>
                <a:buNone/>
              </a:pPr>
              <a:r>
                <a:rPr lang="zh-TW" sz="1800" dirty="0">
                  <a:solidFill>
                    <a:schemeClr val="dk1"/>
                  </a:solidFill>
                  <a:latin typeface="Corbel"/>
                  <a:ea typeface="Corbel"/>
                  <a:cs typeface="Corbel"/>
                  <a:sym typeface="Corbel"/>
                </a:rPr>
                <a:t>簽約</a:t>
              </a:r>
              <a:endParaRPr sz="1800" dirty="0">
                <a:solidFill>
                  <a:schemeClr val="dk1"/>
                </a:solidFill>
                <a:latin typeface="Corbel"/>
                <a:ea typeface="Corbel"/>
                <a:cs typeface="Corbel"/>
                <a:sym typeface="Corbel"/>
              </a:endParaRPr>
            </a:p>
            <a:p>
              <a:pPr marL="0" marR="0" lvl="0" indent="0" algn="l" rtl="0">
                <a:spcBef>
                  <a:spcPts val="0"/>
                </a:spcBef>
                <a:spcAft>
                  <a:spcPts val="0"/>
                </a:spcAft>
                <a:buNone/>
              </a:pPr>
              <a:r>
                <a:rPr lang="zh-TW" sz="1800" dirty="0">
                  <a:solidFill>
                    <a:schemeClr val="dk1"/>
                  </a:solidFill>
                  <a:latin typeface="Corbel"/>
                  <a:ea typeface="Corbel"/>
                  <a:cs typeface="Corbel"/>
                  <a:sym typeface="Corbel"/>
                </a:rPr>
                <a:t>貸款催收</a:t>
              </a:r>
              <a:endParaRPr dirty="0"/>
            </a:p>
          </p:txBody>
        </p:sp>
        <p:pic>
          <p:nvPicPr>
            <p:cNvPr id="711" name="Google Shape;711;p17"/>
            <p:cNvPicPr preferRelativeResize="0"/>
            <p:nvPr/>
          </p:nvPicPr>
          <p:blipFill rotWithShape="1">
            <a:blip r:embed="rId5">
              <a:alphaModFix/>
            </a:blip>
            <a:srcRect/>
            <a:stretch/>
          </p:blipFill>
          <p:spPr>
            <a:xfrm>
              <a:off x="4903022" y="2204451"/>
              <a:ext cx="849845" cy="1048367"/>
            </a:xfrm>
            <a:prstGeom prst="rect">
              <a:avLst/>
            </a:prstGeom>
            <a:noFill/>
            <a:ln>
              <a:noFill/>
            </a:ln>
          </p:spPr>
        </p:pic>
      </p:grpSp>
      <p:sp>
        <p:nvSpPr>
          <p:cNvPr id="712" name="Google Shape;712;p17"/>
          <p:cNvSpPr txBox="1"/>
          <p:nvPr/>
        </p:nvSpPr>
        <p:spPr>
          <a:xfrm>
            <a:off x="4903022" y="3225398"/>
            <a:ext cx="877163"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zh-TW" sz="1800" b="1">
                <a:solidFill>
                  <a:srgbClr val="14425D"/>
                </a:solidFill>
                <a:latin typeface="Corbel"/>
                <a:ea typeface="Corbel"/>
                <a:cs typeface="Corbel"/>
                <a:sym typeface="Corbel"/>
              </a:rPr>
              <a:t>出借人</a:t>
            </a:r>
            <a:endParaRPr/>
          </a:p>
        </p:txBody>
      </p:sp>
      <p:sp>
        <p:nvSpPr>
          <p:cNvPr id="713" name="Google Shape;713;p17"/>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717"/>
        <p:cNvGrpSpPr/>
        <p:nvPr/>
      </p:nvGrpSpPr>
      <p:grpSpPr>
        <a:xfrm>
          <a:off x="0" y="0"/>
          <a:ext cx="0" cy="0"/>
          <a:chOff x="0" y="0"/>
          <a:chExt cx="0" cy="0"/>
        </a:xfrm>
      </p:grpSpPr>
      <p:pic>
        <p:nvPicPr>
          <p:cNvPr id="718" name="Google Shape;718;p18"/>
          <p:cNvPicPr preferRelativeResize="0"/>
          <p:nvPr/>
        </p:nvPicPr>
        <p:blipFill>
          <a:blip r:embed="rId3">
            <a:alphaModFix/>
          </a:blip>
          <a:stretch>
            <a:fillRect/>
          </a:stretch>
        </p:blipFill>
        <p:spPr>
          <a:xfrm>
            <a:off x="4975755" y="1552051"/>
            <a:ext cx="7092670" cy="4629550"/>
          </a:xfrm>
          <a:prstGeom prst="rect">
            <a:avLst/>
          </a:prstGeom>
          <a:noFill/>
          <a:ln>
            <a:noFill/>
          </a:ln>
        </p:spPr>
      </p:pic>
      <p:sp>
        <p:nvSpPr>
          <p:cNvPr id="719" name="Google Shape;719;p18"/>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18</a:t>
            </a:fld>
            <a:endParaRPr/>
          </a:p>
        </p:txBody>
      </p:sp>
      <p:grpSp>
        <p:nvGrpSpPr>
          <p:cNvPr id="720" name="Google Shape;720;p18"/>
          <p:cNvGrpSpPr/>
          <p:nvPr/>
        </p:nvGrpSpPr>
        <p:grpSpPr>
          <a:xfrm>
            <a:off x="1488" y="-12459"/>
            <a:ext cx="12189023" cy="377586"/>
            <a:chOff x="1488" y="0"/>
            <a:chExt cx="12189023" cy="377586"/>
          </a:xfrm>
        </p:grpSpPr>
        <p:sp>
          <p:nvSpPr>
            <p:cNvPr id="721" name="Google Shape;721;p18"/>
            <p:cNvSpPr/>
            <p:nvPr/>
          </p:nvSpPr>
          <p:spPr>
            <a:xfrm>
              <a:off x="1488" y="0"/>
              <a:ext cx="2902148" cy="377586"/>
            </a:xfrm>
            <a:prstGeom prst="homePlate">
              <a:avLst>
                <a:gd name="adj" fmla="val 50000"/>
              </a:avLst>
            </a:prstGeom>
            <a:no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18"/>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關於貸款</a:t>
              </a:r>
              <a:endParaRPr/>
            </a:p>
          </p:txBody>
        </p:sp>
        <p:sp>
          <p:nvSpPr>
            <p:cNvPr id="723" name="Google Shape;723;p18"/>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18"/>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P2P網貸的運作</a:t>
              </a:r>
              <a:endParaRPr/>
            </a:p>
          </p:txBody>
        </p:sp>
        <p:sp>
          <p:nvSpPr>
            <p:cNvPr id="725" name="Google Shape;725;p18"/>
            <p:cNvSpPr/>
            <p:nvPr/>
          </p:nvSpPr>
          <p:spPr>
            <a:xfrm>
              <a:off x="4644925" y="0"/>
              <a:ext cx="2902148" cy="377586"/>
            </a:xfrm>
            <a:prstGeom prst="chevron">
              <a:avLst>
                <a:gd name="adj" fmla="val 50000"/>
              </a:avLst>
            </a:prstGeom>
            <a:solidFill>
              <a:srgbClr val="CBCBCB"/>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18"/>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727" name="Google Shape;727;p18"/>
            <p:cNvSpPr/>
            <p:nvPr/>
          </p:nvSpPr>
          <p:spPr>
            <a:xfrm>
              <a:off x="6966644"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18"/>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729" name="Google Shape;729;p18"/>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18"/>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sp>
        <p:nvSpPr>
          <p:cNvPr id="731" name="Google Shape;731;p18"/>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dirty="0"/>
              <a:t>線上與線下結合模式</a:t>
            </a:r>
            <a:endParaRPr dirty="0"/>
          </a:p>
        </p:txBody>
      </p:sp>
      <p:sp>
        <p:nvSpPr>
          <p:cNvPr id="732" name="Google Shape;732;p18"/>
          <p:cNvSpPr txBox="1"/>
          <p:nvPr/>
        </p:nvSpPr>
        <p:spPr>
          <a:xfrm>
            <a:off x="612057" y="1600886"/>
            <a:ext cx="4182365" cy="4124166"/>
          </a:xfrm>
          <a:prstGeom prst="rect">
            <a:avLst/>
          </a:prstGeom>
          <a:noFill/>
          <a:ln>
            <a:noFill/>
          </a:ln>
        </p:spPr>
        <p:txBody>
          <a:bodyPr spcFirstLastPara="1" wrap="square" lIns="91425" tIns="45700" rIns="91425" bIns="45700" anchor="t" anchorCtr="0">
            <a:spAutoFit/>
          </a:bodyPr>
          <a:lstStyle/>
          <a:p>
            <a:pPr marL="457200" marR="0" lvl="0" indent="-457200" algn="l" rtl="0">
              <a:spcBef>
                <a:spcPts val="0"/>
              </a:spcBef>
              <a:spcAft>
                <a:spcPts val="600"/>
              </a:spcAft>
              <a:buClr>
                <a:schemeClr val="dk1"/>
              </a:buClr>
              <a:buSzPts val="2800"/>
              <a:buFont typeface="Arial"/>
              <a:buChar char="•"/>
            </a:pPr>
            <a:r>
              <a:rPr lang="zh-TW" sz="2800" dirty="0">
                <a:solidFill>
                  <a:schemeClr val="dk1"/>
                </a:solidFill>
                <a:latin typeface="Corbel"/>
                <a:ea typeface="Corbel"/>
                <a:cs typeface="Corbel"/>
                <a:sym typeface="Corbel"/>
              </a:rPr>
              <a:t>網貸公司將借貸交易環節主要放在線上，但將借款來源、借款審查和貸後管理放在線下進行</a:t>
            </a:r>
            <a:endParaRPr sz="2800" dirty="0">
              <a:solidFill>
                <a:schemeClr val="dk1"/>
              </a:solidFill>
              <a:latin typeface="Corbel"/>
              <a:ea typeface="Corbel"/>
              <a:cs typeface="Corbel"/>
              <a:sym typeface="Corbel"/>
            </a:endParaRPr>
          </a:p>
          <a:p>
            <a:pPr marL="457200" lvl="0" indent="-457200">
              <a:spcAft>
                <a:spcPts val="600"/>
              </a:spcAft>
              <a:buClr>
                <a:schemeClr val="dk1"/>
              </a:buClr>
              <a:buSzPts val="2800"/>
              <a:buFont typeface="Arial"/>
              <a:buChar char="•"/>
            </a:pPr>
            <a:r>
              <a:rPr lang="zh-TW" altLang="en-US" sz="2800" dirty="0"/>
              <a:t>線上線下結合模式雖可降低違約風險，但相對的需付出 較高的線下作業成本</a:t>
            </a:r>
            <a:endParaRPr dirty="0"/>
          </a:p>
        </p:txBody>
      </p:sp>
      <p:sp>
        <p:nvSpPr>
          <p:cNvPr id="733" name="Google Shape;733;p18"/>
          <p:cNvSpPr txBox="1"/>
          <p:nvPr/>
        </p:nvSpPr>
        <p:spPr>
          <a:xfrm>
            <a:off x="8947915" y="2183542"/>
            <a:ext cx="1107900"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zh-TW" sz="1800">
                <a:solidFill>
                  <a:schemeClr val="dk1"/>
                </a:solidFill>
                <a:latin typeface="Corbel"/>
                <a:ea typeface="Corbel"/>
                <a:cs typeface="Corbel"/>
                <a:sym typeface="Corbel"/>
              </a:rPr>
              <a:t>借款申請</a:t>
            </a:r>
            <a:endParaRPr sz="1800">
              <a:solidFill>
                <a:schemeClr val="dk1"/>
              </a:solidFill>
              <a:latin typeface="Corbel"/>
              <a:ea typeface="Corbel"/>
              <a:cs typeface="Corbel"/>
              <a:sym typeface="Corbel"/>
            </a:endParaRPr>
          </a:p>
        </p:txBody>
      </p:sp>
      <p:sp>
        <p:nvSpPr>
          <p:cNvPr id="734" name="Google Shape;734;p18"/>
          <p:cNvSpPr txBox="1"/>
          <p:nvPr/>
        </p:nvSpPr>
        <p:spPr>
          <a:xfrm>
            <a:off x="6432659" y="2183551"/>
            <a:ext cx="1107900"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zh-TW" sz="1800" dirty="0">
                <a:solidFill>
                  <a:schemeClr val="dk1"/>
                </a:solidFill>
                <a:latin typeface="Corbel"/>
                <a:ea typeface="Corbel"/>
                <a:cs typeface="Corbel"/>
                <a:sym typeface="Corbel"/>
              </a:rPr>
              <a:t>理財產品</a:t>
            </a:r>
            <a:endParaRPr dirty="0"/>
          </a:p>
        </p:txBody>
      </p:sp>
      <p:sp>
        <p:nvSpPr>
          <p:cNvPr id="735" name="Google Shape;735;p18"/>
          <p:cNvSpPr txBox="1"/>
          <p:nvPr/>
        </p:nvSpPr>
        <p:spPr>
          <a:xfrm>
            <a:off x="7587549" y="2075496"/>
            <a:ext cx="1313400" cy="3693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zh-TW" sz="1800" b="1">
                <a:solidFill>
                  <a:srgbClr val="48365A"/>
                </a:solidFill>
                <a:latin typeface="Corbel"/>
                <a:ea typeface="Corbel"/>
                <a:cs typeface="Corbel"/>
                <a:sym typeface="Corbel"/>
              </a:rPr>
              <a:t>線上平台</a:t>
            </a:r>
            <a:endParaRPr/>
          </a:p>
        </p:txBody>
      </p:sp>
      <p:sp>
        <p:nvSpPr>
          <p:cNvPr id="736" name="Google Shape;736;p18"/>
          <p:cNvSpPr txBox="1"/>
          <p:nvPr/>
        </p:nvSpPr>
        <p:spPr>
          <a:xfrm>
            <a:off x="6432659" y="2955561"/>
            <a:ext cx="1107900"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zh-TW" sz="1800">
                <a:solidFill>
                  <a:schemeClr val="dk1"/>
                </a:solidFill>
                <a:latin typeface="Corbel"/>
                <a:ea typeface="Corbel"/>
                <a:cs typeface="Corbel"/>
                <a:sym typeface="Corbel"/>
              </a:rPr>
              <a:t>出資投資</a:t>
            </a:r>
            <a:endParaRPr/>
          </a:p>
        </p:txBody>
      </p:sp>
      <p:sp>
        <p:nvSpPr>
          <p:cNvPr id="737" name="Google Shape;737;p18"/>
          <p:cNvSpPr txBox="1"/>
          <p:nvPr/>
        </p:nvSpPr>
        <p:spPr>
          <a:xfrm>
            <a:off x="9178767" y="2955545"/>
            <a:ext cx="646200"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zh-TW" sz="1800">
                <a:solidFill>
                  <a:schemeClr val="dk1"/>
                </a:solidFill>
                <a:latin typeface="Corbel"/>
                <a:ea typeface="Corbel"/>
                <a:cs typeface="Corbel"/>
                <a:sym typeface="Corbel"/>
              </a:rPr>
              <a:t>借款</a:t>
            </a:r>
            <a:endParaRPr sz="1800">
              <a:solidFill>
                <a:schemeClr val="dk1"/>
              </a:solidFill>
              <a:latin typeface="Corbel"/>
              <a:ea typeface="Corbel"/>
              <a:cs typeface="Corbel"/>
              <a:sym typeface="Corbel"/>
            </a:endParaRPr>
          </a:p>
        </p:txBody>
      </p:sp>
      <p:sp>
        <p:nvSpPr>
          <p:cNvPr id="738" name="Google Shape;738;p18"/>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742"/>
        <p:cNvGrpSpPr/>
        <p:nvPr/>
      </p:nvGrpSpPr>
      <p:grpSpPr>
        <a:xfrm>
          <a:off x="0" y="0"/>
          <a:ext cx="0" cy="0"/>
          <a:chOff x="0" y="0"/>
          <a:chExt cx="0" cy="0"/>
        </a:xfrm>
      </p:grpSpPr>
      <p:sp>
        <p:nvSpPr>
          <p:cNvPr id="743" name="Google Shape;743;p19"/>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19</a:t>
            </a:fld>
            <a:endParaRPr/>
          </a:p>
        </p:txBody>
      </p:sp>
      <p:grpSp>
        <p:nvGrpSpPr>
          <p:cNvPr id="744" name="Google Shape;744;p19"/>
          <p:cNvGrpSpPr/>
          <p:nvPr/>
        </p:nvGrpSpPr>
        <p:grpSpPr>
          <a:xfrm>
            <a:off x="1488" y="-12459"/>
            <a:ext cx="12189023" cy="377586"/>
            <a:chOff x="1488" y="0"/>
            <a:chExt cx="12189023" cy="377586"/>
          </a:xfrm>
        </p:grpSpPr>
        <p:sp>
          <p:nvSpPr>
            <p:cNvPr id="745" name="Google Shape;745;p19"/>
            <p:cNvSpPr/>
            <p:nvPr/>
          </p:nvSpPr>
          <p:spPr>
            <a:xfrm>
              <a:off x="1488" y="0"/>
              <a:ext cx="2902148" cy="377586"/>
            </a:xfrm>
            <a:prstGeom prst="homePlate">
              <a:avLst>
                <a:gd name="adj" fmla="val 50000"/>
              </a:avLst>
            </a:prstGeom>
            <a:no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19"/>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關於貸款</a:t>
              </a:r>
              <a:endParaRPr/>
            </a:p>
          </p:txBody>
        </p:sp>
        <p:sp>
          <p:nvSpPr>
            <p:cNvPr id="747" name="Google Shape;747;p19"/>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19"/>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P2P網貸的運作</a:t>
              </a:r>
              <a:endParaRPr/>
            </a:p>
          </p:txBody>
        </p:sp>
        <p:sp>
          <p:nvSpPr>
            <p:cNvPr id="749" name="Google Shape;749;p19"/>
            <p:cNvSpPr/>
            <p:nvPr/>
          </p:nvSpPr>
          <p:spPr>
            <a:xfrm>
              <a:off x="4644925" y="0"/>
              <a:ext cx="2902148" cy="377586"/>
            </a:xfrm>
            <a:prstGeom prst="chevron">
              <a:avLst>
                <a:gd name="adj" fmla="val 50000"/>
              </a:avLst>
            </a:prstGeom>
            <a:solidFill>
              <a:srgbClr val="CBCBCB"/>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19"/>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751" name="Google Shape;751;p19"/>
            <p:cNvSpPr/>
            <p:nvPr/>
          </p:nvSpPr>
          <p:spPr>
            <a:xfrm>
              <a:off x="6966644"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19"/>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753" name="Google Shape;753;p19"/>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19"/>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sp>
        <p:nvSpPr>
          <p:cNvPr id="755" name="Google Shape;755;p19"/>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lvl="0">
              <a:buSzPts val="4200"/>
            </a:pPr>
            <a:r>
              <a:rPr lang="zh-TW" altLang="en-US" dirty="0"/>
              <a:t>無擔保模式</a:t>
            </a:r>
            <a:endParaRPr dirty="0"/>
          </a:p>
        </p:txBody>
      </p:sp>
      <p:sp>
        <p:nvSpPr>
          <p:cNvPr id="756" name="Google Shape;756;p19"/>
          <p:cNvSpPr txBox="1"/>
          <p:nvPr/>
        </p:nvSpPr>
        <p:spPr>
          <a:xfrm>
            <a:off x="748211" y="1599330"/>
            <a:ext cx="10368939" cy="3431668"/>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600"/>
              </a:spcAft>
              <a:buClr>
                <a:schemeClr val="dk1"/>
              </a:buClr>
              <a:buSzPts val="2800"/>
              <a:buFont typeface="Arial"/>
              <a:buChar char="•"/>
            </a:pPr>
            <a:r>
              <a:rPr lang="zh-TW" sz="2800" dirty="0">
                <a:solidFill>
                  <a:schemeClr val="dk1"/>
                </a:solidFill>
                <a:latin typeface="Corbel"/>
                <a:ea typeface="Corbel"/>
                <a:cs typeface="Corbel"/>
                <a:sym typeface="Corbel"/>
              </a:rPr>
              <a:t>所有借款均為無擔保的信用貸款，由出借人自行設定無擔保期限並根據自身的風險承受能力進行放款</a:t>
            </a:r>
            <a:endParaRPr lang="en-US" altLang="zh-TW" sz="2800" dirty="0">
              <a:solidFill>
                <a:schemeClr val="dk1"/>
              </a:solidFill>
              <a:latin typeface="Corbel"/>
              <a:ea typeface="Corbel"/>
              <a:cs typeface="Corbel"/>
              <a:sym typeface="Corbel"/>
            </a:endParaRPr>
          </a:p>
          <a:p>
            <a:pPr marL="342900" lvl="0" indent="-342900">
              <a:spcAft>
                <a:spcPts val="600"/>
              </a:spcAft>
              <a:buClr>
                <a:schemeClr val="dk1"/>
              </a:buClr>
              <a:buSzPts val="2800"/>
              <a:buFont typeface="Arial"/>
              <a:buChar char="•"/>
            </a:pPr>
            <a:endParaRPr lang="en-US" altLang="zh-TW" sz="2800" dirty="0"/>
          </a:p>
          <a:p>
            <a:pPr marL="342900" lvl="0" indent="-342900">
              <a:spcAft>
                <a:spcPts val="600"/>
              </a:spcAft>
              <a:buClr>
                <a:schemeClr val="dk1"/>
              </a:buClr>
              <a:buSzPts val="2800"/>
              <a:buFont typeface="Arial"/>
              <a:buChar char="•"/>
            </a:pPr>
            <a:r>
              <a:rPr lang="zh-TW" altLang="en-US" sz="2800" dirty="0"/>
              <a:t>平台僅負責信用的審核與資訊媒合，不保證 本金亦未設定風險準備金，所有貸款逾期或是跑帳的風險需由出借人自行承受</a:t>
            </a:r>
            <a:endParaRPr sz="2800" b="1" dirty="0">
              <a:solidFill>
                <a:srgbClr val="C00000"/>
              </a:solidFill>
              <a:latin typeface="Corbel"/>
              <a:ea typeface="Corbel"/>
              <a:cs typeface="Corbel"/>
              <a:sym typeface="Corbel"/>
            </a:endParaRPr>
          </a:p>
          <a:p>
            <a:pPr marL="0" marR="0" lvl="0" indent="0" algn="l" rtl="0">
              <a:spcBef>
                <a:spcPts val="0"/>
              </a:spcBef>
              <a:spcAft>
                <a:spcPts val="600"/>
              </a:spcAft>
              <a:buNone/>
            </a:pPr>
            <a:endParaRPr sz="2800" b="1" dirty="0">
              <a:solidFill>
                <a:srgbClr val="C00000"/>
              </a:solidFill>
              <a:latin typeface="Corbel"/>
              <a:ea typeface="Corbel"/>
              <a:cs typeface="Corbel"/>
              <a:sym typeface="Corbel"/>
            </a:endParaRPr>
          </a:p>
          <a:p>
            <a:pPr marL="0" marR="0" lvl="0" indent="0" algn="l" rtl="0">
              <a:spcBef>
                <a:spcPts val="0"/>
              </a:spcBef>
              <a:spcAft>
                <a:spcPts val="600"/>
              </a:spcAft>
              <a:buNone/>
            </a:pPr>
            <a:endParaRPr sz="2400" b="1" dirty="0">
              <a:solidFill>
                <a:srgbClr val="C00000"/>
              </a:solidFill>
              <a:latin typeface="Corbel"/>
              <a:ea typeface="Corbel"/>
              <a:cs typeface="Corbel"/>
              <a:sym typeface="Corbel"/>
            </a:endParaRPr>
          </a:p>
        </p:txBody>
      </p:sp>
      <p:sp>
        <p:nvSpPr>
          <p:cNvPr id="757" name="Google Shape;757;p19"/>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extLst>
      <p:ext uri="{BB962C8B-B14F-4D97-AF65-F5344CB8AC3E}">
        <p14:creationId xmlns:p14="http://schemas.microsoft.com/office/powerpoint/2010/main" val="19171899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2"/>
          <p:cNvSpPr txBox="1"/>
          <p:nvPr/>
        </p:nvSpPr>
        <p:spPr>
          <a:xfrm>
            <a:off x="612057" y="365126"/>
            <a:ext cx="11002297" cy="954856"/>
          </a:xfrm>
          <a:prstGeom prst="rect">
            <a:avLst/>
          </a:prstGeom>
          <a:noFill/>
          <a:ln>
            <a:noFill/>
          </a:ln>
        </p:spPr>
        <p:txBody>
          <a:bodyPr spcFirstLastPara="1" wrap="square" lIns="45700" tIns="45700" rIns="45700" bIns="45700" anchor="ctr" anchorCtr="0">
            <a:normAutofit/>
          </a:bodyPr>
          <a:lstStyle/>
          <a:p>
            <a:pPr marL="0" marR="0" lvl="0" indent="0" algn="l" rtl="0">
              <a:lnSpc>
                <a:spcPct val="90000"/>
              </a:lnSpc>
              <a:spcBef>
                <a:spcPts val="0"/>
              </a:spcBef>
              <a:spcAft>
                <a:spcPts val="0"/>
              </a:spcAft>
              <a:buClr>
                <a:srgbClr val="9F2936"/>
              </a:buClr>
              <a:buSzPts val="4200"/>
              <a:buFont typeface="Corbel"/>
              <a:buNone/>
            </a:pPr>
            <a:r>
              <a:rPr lang="zh-TW" sz="4200" b="1" i="0" u="none" strike="noStrike" cap="none">
                <a:solidFill>
                  <a:srgbClr val="9F2936"/>
                </a:solidFill>
                <a:latin typeface="Corbel"/>
                <a:ea typeface="Corbel"/>
                <a:cs typeface="Corbel"/>
                <a:sym typeface="Corbel"/>
              </a:rPr>
              <a:t>OUTLINE</a:t>
            </a:r>
            <a:endParaRPr sz="4400" b="0" i="0" u="none" strike="noStrike" cap="none">
              <a:solidFill>
                <a:schemeClr val="accent1"/>
              </a:solidFill>
              <a:latin typeface="Arial"/>
              <a:ea typeface="Arial"/>
              <a:cs typeface="Arial"/>
              <a:sym typeface="Arial"/>
            </a:endParaRPr>
          </a:p>
        </p:txBody>
      </p:sp>
      <p:sp>
        <p:nvSpPr>
          <p:cNvPr id="105" name="Google Shape;105;p2"/>
          <p:cNvSpPr txBox="1"/>
          <p:nvPr/>
        </p:nvSpPr>
        <p:spPr>
          <a:xfrm>
            <a:off x="612057" y="1549738"/>
            <a:ext cx="11002297" cy="4702124"/>
          </a:xfrm>
          <a:prstGeom prst="rect">
            <a:avLst/>
          </a:prstGeom>
          <a:noFill/>
          <a:ln>
            <a:noFill/>
          </a:ln>
        </p:spPr>
        <p:txBody>
          <a:bodyPr spcFirstLastPara="1" wrap="square" lIns="45700" tIns="45700" rIns="45700" bIns="45700" anchor="t" anchorCtr="0">
            <a:normAutofit/>
          </a:bodyPr>
          <a:lstStyle/>
          <a:p>
            <a:pPr marL="228600" marR="0" lvl="0" indent="-228600" algn="l" rtl="0">
              <a:lnSpc>
                <a:spcPct val="90000"/>
              </a:lnSpc>
              <a:spcBef>
                <a:spcPts val="0"/>
              </a:spcBef>
              <a:spcAft>
                <a:spcPts val="0"/>
              </a:spcAft>
              <a:buClr>
                <a:srgbClr val="000000"/>
              </a:buClr>
              <a:buSzPts val="2800"/>
              <a:buFont typeface="Arial"/>
              <a:buChar char="•"/>
            </a:pPr>
            <a:r>
              <a:rPr lang="zh-TW" sz="2800" b="0" i="0" u="none" strike="noStrike" cap="none">
                <a:solidFill>
                  <a:srgbClr val="000000"/>
                </a:solidFill>
                <a:latin typeface="Arial"/>
                <a:ea typeface="Arial"/>
                <a:cs typeface="Arial"/>
                <a:sym typeface="Arial"/>
              </a:rPr>
              <a:t>關於貸款</a:t>
            </a:r>
            <a:endParaRPr sz="2800" b="0" i="0" u="none" strike="noStrike" cap="none">
              <a:solidFill>
                <a:srgbClr val="000000"/>
              </a:solidFill>
              <a:latin typeface="Arial"/>
              <a:ea typeface="Arial"/>
              <a:cs typeface="Arial"/>
              <a:sym typeface="Arial"/>
            </a:endParaRPr>
          </a:p>
          <a:p>
            <a:pPr marL="228600" marR="0" lvl="0" indent="-228600" algn="l" rtl="0">
              <a:lnSpc>
                <a:spcPct val="90000"/>
              </a:lnSpc>
              <a:spcBef>
                <a:spcPts val="1000"/>
              </a:spcBef>
              <a:spcAft>
                <a:spcPts val="0"/>
              </a:spcAft>
              <a:buClr>
                <a:srgbClr val="000000"/>
              </a:buClr>
              <a:buSzPts val="2800"/>
              <a:buFont typeface="Arial"/>
              <a:buChar char="•"/>
            </a:pPr>
            <a:r>
              <a:rPr lang="zh-TW" sz="2800" b="0" i="0" u="none" strike="noStrike" cap="none">
                <a:solidFill>
                  <a:srgbClr val="000000"/>
                </a:solidFill>
                <a:latin typeface="Arial"/>
                <a:ea typeface="Arial"/>
                <a:cs typeface="Arial"/>
                <a:sym typeface="Arial"/>
              </a:rPr>
              <a:t>P2P網貸的運作</a:t>
            </a:r>
            <a:endParaRPr sz="2800" b="0" i="0" u="none" strike="noStrike" cap="none">
              <a:solidFill>
                <a:srgbClr val="000000"/>
              </a:solidFill>
              <a:latin typeface="Arial"/>
              <a:ea typeface="Arial"/>
              <a:cs typeface="Arial"/>
              <a:sym typeface="Arial"/>
            </a:endParaRPr>
          </a:p>
          <a:p>
            <a:pPr marL="228600" marR="0" lvl="0" indent="-228600" algn="l" rtl="0">
              <a:lnSpc>
                <a:spcPct val="90000"/>
              </a:lnSpc>
              <a:spcBef>
                <a:spcPts val="1000"/>
              </a:spcBef>
              <a:spcAft>
                <a:spcPts val="0"/>
              </a:spcAft>
              <a:buClr>
                <a:srgbClr val="000000"/>
              </a:buClr>
              <a:buSzPts val="2800"/>
              <a:buFont typeface="Arial"/>
              <a:buChar char="•"/>
            </a:pPr>
            <a:r>
              <a:rPr lang="zh-TW" sz="2800" b="0" i="0" u="none" strike="noStrike" cap="none">
                <a:solidFill>
                  <a:srgbClr val="000000"/>
                </a:solidFill>
                <a:latin typeface="Arial"/>
                <a:ea typeface="Arial"/>
                <a:cs typeface="Arial"/>
                <a:sym typeface="Arial"/>
              </a:rPr>
              <a:t>創新模式</a:t>
            </a:r>
            <a:endParaRPr sz="2800" b="0" i="0" u="none" strike="noStrike" cap="none">
              <a:solidFill>
                <a:srgbClr val="000000"/>
              </a:solidFill>
              <a:latin typeface="Arial"/>
              <a:ea typeface="Arial"/>
              <a:cs typeface="Arial"/>
              <a:sym typeface="Arial"/>
            </a:endParaRPr>
          </a:p>
          <a:p>
            <a:pPr marL="228600" marR="0" lvl="0" indent="-228600" algn="l" rtl="0">
              <a:lnSpc>
                <a:spcPct val="90000"/>
              </a:lnSpc>
              <a:spcBef>
                <a:spcPts val="1000"/>
              </a:spcBef>
              <a:spcAft>
                <a:spcPts val="0"/>
              </a:spcAft>
              <a:buClr>
                <a:srgbClr val="000000"/>
              </a:buClr>
              <a:buSzPts val="2800"/>
              <a:buFont typeface="Arial"/>
              <a:buChar char="•"/>
            </a:pPr>
            <a:r>
              <a:rPr lang="zh-TW" sz="2800" b="0" i="0" u="none" strike="noStrike" cap="none">
                <a:solidFill>
                  <a:srgbClr val="000000"/>
                </a:solidFill>
                <a:latin typeface="Arial"/>
                <a:ea typeface="Arial"/>
                <a:cs typeface="Arial"/>
                <a:sym typeface="Arial"/>
              </a:rPr>
              <a:t>市場與案例</a:t>
            </a:r>
            <a:endParaRPr sz="2800" b="0" i="0" u="none" strike="noStrike" cap="none">
              <a:solidFill>
                <a:srgbClr val="000000"/>
              </a:solidFill>
              <a:latin typeface="Arial"/>
              <a:ea typeface="Arial"/>
              <a:cs typeface="Arial"/>
              <a:sym typeface="Arial"/>
            </a:endParaRPr>
          </a:p>
          <a:p>
            <a:pPr marL="228600" marR="0" lvl="0" indent="-228600" algn="l" rtl="0">
              <a:lnSpc>
                <a:spcPct val="90000"/>
              </a:lnSpc>
              <a:spcBef>
                <a:spcPts val="1000"/>
              </a:spcBef>
              <a:spcAft>
                <a:spcPts val="0"/>
              </a:spcAft>
              <a:buClr>
                <a:srgbClr val="000000"/>
              </a:buClr>
              <a:buSzPts val="2800"/>
              <a:buFont typeface="Arial"/>
              <a:buChar char="•"/>
            </a:pPr>
            <a:r>
              <a:rPr lang="zh-TW" sz="2800" b="0" i="0" u="none" strike="noStrike" cap="none">
                <a:solidFill>
                  <a:srgbClr val="000000"/>
                </a:solidFill>
                <a:latin typeface="Arial"/>
                <a:ea typeface="Arial"/>
                <a:cs typeface="Arial"/>
                <a:sym typeface="Arial"/>
              </a:rPr>
              <a:t>機會與挑戰</a:t>
            </a:r>
            <a:endParaRPr sz="2800" b="0" i="0" u="none" strike="noStrike" cap="none">
              <a:solidFill>
                <a:srgbClr val="000000"/>
              </a:solidFill>
              <a:latin typeface="Arial"/>
              <a:ea typeface="Arial"/>
              <a:cs typeface="Arial"/>
              <a:sym typeface="Arial"/>
            </a:endParaRPr>
          </a:p>
        </p:txBody>
      </p:sp>
      <p:sp>
        <p:nvSpPr>
          <p:cNvPr id="106" name="Google Shape;106;p2"/>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2</a:t>
            </a:fld>
            <a:endParaRPr/>
          </a:p>
        </p:txBody>
      </p:sp>
      <p:sp>
        <p:nvSpPr>
          <p:cNvPr id="107" name="Google Shape;107;p2"/>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742"/>
        <p:cNvGrpSpPr/>
        <p:nvPr/>
      </p:nvGrpSpPr>
      <p:grpSpPr>
        <a:xfrm>
          <a:off x="0" y="0"/>
          <a:ext cx="0" cy="0"/>
          <a:chOff x="0" y="0"/>
          <a:chExt cx="0" cy="0"/>
        </a:xfrm>
      </p:grpSpPr>
      <p:sp>
        <p:nvSpPr>
          <p:cNvPr id="743" name="Google Shape;743;p19"/>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20</a:t>
            </a:fld>
            <a:endParaRPr/>
          </a:p>
        </p:txBody>
      </p:sp>
      <p:grpSp>
        <p:nvGrpSpPr>
          <p:cNvPr id="744" name="Google Shape;744;p19"/>
          <p:cNvGrpSpPr/>
          <p:nvPr/>
        </p:nvGrpSpPr>
        <p:grpSpPr>
          <a:xfrm>
            <a:off x="1488" y="-12459"/>
            <a:ext cx="12189023" cy="377586"/>
            <a:chOff x="1488" y="0"/>
            <a:chExt cx="12189023" cy="377586"/>
          </a:xfrm>
        </p:grpSpPr>
        <p:sp>
          <p:nvSpPr>
            <p:cNvPr id="745" name="Google Shape;745;p19"/>
            <p:cNvSpPr/>
            <p:nvPr/>
          </p:nvSpPr>
          <p:spPr>
            <a:xfrm>
              <a:off x="1488" y="0"/>
              <a:ext cx="2902148" cy="377586"/>
            </a:xfrm>
            <a:prstGeom prst="homePlate">
              <a:avLst>
                <a:gd name="adj" fmla="val 50000"/>
              </a:avLst>
            </a:prstGeom>
            <a:no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19"/>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關於貸款</a:t>
              </a:r>
              <a:endParaRPr/>
            </a:p>
          </p:txBody>
        </p:sp>
        <p:sp>
          <p:nvSpPr>
            <p:cNvPr id="747" name="Google Shape;747;p19"/>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19"/>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P2P網貸的運作</a:t>
              </a:r>
              <a:endParaRPr/>
            </a:p>
          </p:txBody>
        </p:sp>
        <p:sp>
          <p:nvSpPr>
            <p:cNvPr id="749" name="Google Shape;749;p19"/>
            <p:cNvSpPr/>
            <p:nvPr/>
          </p:nvSpPr>
          <p:spPr>
            <a:xfrm>
              <a:off x="4644925" y="0"/>
              <a:ext cx="2902148" cy="377586"/>
            </a:xfrm>
            <a:prstGeom prst="chevron">
              <a:avLst>
                <a:gd name="adj" fmla="val 50000"/>
              </a:avLst>
            </a:prstGeom>
            <a:solidFill>
              <a:srgbClr val="CBCBCB"/>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19"/>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751" name="Google Shape;751;p19"/>
            <p:cNvSpPr/>
            <p:nvPr/>
          </p:nvSpPr>
          <p:spPr>
            <a:xfrm>
              <a:off x="6966644"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19"/>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753" name="Google Shape;753;p19"/>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19"/>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sp>
        <p:nvSpPr>
          <p:cNvPr id="755" name="Google Shape;755;p19"/>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lvl="0">
              <a:buSzPts val="4200"/>
            </a:pPr>
            <a:r>
              <a:rPr lang="zh-TW" altLang="en-US" dirty="0"/>
              <a:t>第三方擔保模式</a:t>
            </a:r>
            <a:endParaRPr dirty="0"/>
          </a:p>
        </p:txBody>
      </p:sp>
      <p:sp>
        <p:nvSpPr>
          <p:cNvPr id="756" name="Google Shape;756;p19"/>
          <p:cNvSpPr txBox="1"/>
          <p:nvPr/>
        </p:nvSpPr>
        <p:spPr>
          <a:xfrm>
            <a:off x="748211" y="1599330"/>
            <a:ext cx="10727509" cy="1323399"/>
          </a:xfrm>
          <a:prstGeom prst="rect">
            <a:avLst/>
          </a:prstGeom>
          <a:noFill/>
          <a:ln>
            <a:noFill/>
          </a:ln>
        </p:spPr>
        <p:txBody>
          <a:bodyPr spcFirstLastPara="1" wrap="square" lIns="91425" tIns="45700" rIns="91425" bIns="45700" anchor="t" anchorCtr="0">
            <a:spAutoFit/>
          </a:bodyPr>
          <a:lstStyle/>
          <a:p>
            <a:pPr marL="342900" lvl="0" indent="-342900">
              <a:buClr>
                <a:schemeClr val="dk1"/>
              </a:buClr>
              <a:buSzPts val="2800"/>
              <a:buFont typeface="Arial"/>
              <a:buChar char="•"/>
            </a:pPr>
            <a:r>
              <a:rPr lang="zh-TW" sz="2800" dirty="0">
                <a:solidFill>
                  <a:schemeClr val="dk1"/>
                </a:solidFill>
                <a:latin typeface="Corbel"/>
                <a:ea typeface="Corbel"/>
                <a:cs typeface="Corbel"/>
                <a:sym typeface="Corbel"/>
              </a:rPr>
              <a:t>P2P</a:t>
            </a:r>
            <a:r>
              <a:rPr lang="zh-TW" altLang="en-US" sz="2800" dirty="0">
                <a:solidFill>
                  <a:schemeClr val="dk1"/>
                </a:solidFill>
                <a:latin typeface="Corbel"/>
                <a:ea typeface="Corbel"/>
                <a:cs typeface="Corbel"/>
                <a:sym typeface="Corbel"/>
              </a:rPr>
              <a:t>借</a:t>
            </a:r>
            <a:r>
              <a:rPr lang="zh-TW" sz="2800" dirty="0">
                <a:solidFill>
                  <a:schemeClr val="dk1"/>
                </a:solidFill>
                <a:latin typeface="Corbel"/>
                <a:ea typeface="Corbel"/>
                <a:cs typeface="Corbel"/>
                <a:sym typeface="Corbel"/>
              </a:rPr>
              <a:t>貸平台與第三方擔保機構合作，</a:t>
            </a:r>
            <a:r>
              <a:rPr lang="zh-TW" altLang="en-US" sz="2800" dirty="0"/>
              <a:t>其保障本金的服 務全部由外部的第三方機構負責，平台不承擔資金風險亦不負責處理壞帳</a:t>
            </a:r>
            <a:endParaRPr sz="2800" b="1" dirty="0">
              <a:solidFill>
                <a:srgbClr val="C00000"/>
              </a:solidFill>
              <a:latin typeface="Corbel"/>
              <a:ea typeface="Corbel"/>
              <a:cs typeface="Corbel"/>
              <a:sym typeface="Corbel"/>
            </a:endParaRPr>
          </a:p>
          <a:p>
            <a:pPr marL="0" marR="0" lvl="0" indent="0" algn="l" rtl="0">
              <a:spcBef>
                <a:spcPts val="0"/>
              </a:spcBef>
              <a:spcAft>
                <a:spcPts val="0"/>
              </a:spcAft>
              <a:buNone/>
            </a:pPr>
            <a:endParaRPr sz="2400" b="1" dirty="0">
              <a:solidFill>
                <a:srgbClr val="C00000"/>
              </a:solidFill>
              <a:latin typeface="Corbel"/>
              <a:ea typeface="Corbel"/>
              <a:cs typeface="Corbel"/>
              <a:sym typeface="Corbel"/>
            </a:endParaRPr>
          </a:p>
        </p:txBody>
      </p:sp>
      <p:sp>
        <p:nvSpPr>
          <p:cNvPr id="757" name="Google Shape;757;p19"/>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pic>
        <p:nvPicPr>
          <p:cNvPr id="17" name="image12.png" descr="C:\Users\user\Desktop\OH NO\計畫\Fintech 圖\圖片18.png">
            <a:extLst>
              <a:ext uri="{FF2B5EF4-FFF2-40B4-BE49-F238E27FC236}">
                <a16:creationId xmlns:a16="http://schemas.microsoft.com/office/drawing/2014/main" id="{4B389B16-29EC-47E0-B340-C8784F9B6D89}"/>
              </a:ext>
            </a:extLst>
          </p:cNvPr>
          <p:cNvPicPr/>
          <p:nvPr/>
        </p:nvPicPr>
        <p:blipFill>
          <a:blip r:embed="rId3"/>
          <a:srcRect/>
          <a:stretch>
            <a:fillRect/>
          </a:stretch>
        </p:blipFill>
        <p:spPr>
          <a:xfrm>
            <a:off x="2137968" y="2790240"/>
            <a:ext cx="8255712" cy="3583397"/>
          </a:xfrm>
          <a:prstGeom prst="rect">
            <a:avLst/>
          </a:prstGeom>
          <a:ln/>
        </p:spPr>
      </p:pic>
    </p:spTree>
    <p:extLst>
      <p:ext uri="{BB962C8B-B14F-4D97-AF65-F5344CB8AC3E}">
        <p14:creationId xmlns:p14="http://schemas.microsoft.com/office/powerpoint/2010/main" val="2016385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742"/>
        <p:cNvGrpSpPr/>
        <p:nvPr/>
      </p:nvGrpSpPr>
      <p:grpSpPr>
        <a:xfrm>
          <a:off x="0" y="0"/>
          <a:ext cx="0" cy="0"/>
          <a:chOff x="0" y="0"/>
          <a:chExt cx="0" cy="0"/>
        </a:xfrm>
      </p:grpSpPr>
      <p:sp>
        <p:nvSpPr>
          <p:cNvPr id="743" name="Google Shape;743;p19"/>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21</a:t>
            </a:fld>
            <a:endParaRPr/>
          </a:p>
        </p:txBody>
      </p:sp>
      <p:grpSp>
        <p:nvGrpSpPr>
          <p:cNvPr id="744" name="Google Shape;744;p19"/>
          <p:cNvGrpSpPr/>
          <p:nvPr/>
        </p:nvGrpSpPr>
        <p:grpSpPr>
          <a:xfrm>
            <a:off x="1488" y="-12459"/>
            <a:ext cx="12189023" cy="377586"/>
            <a:chOff x="1488" y="0"/>
            <a:chExt cx="12189023" cy="377586"/>
          </a:xfrm>
        </p:grpSpPr>
        <p:sp>
          <p:nvSpPr>
            <p:cNvPr id="745" name="Google Shape;745;p19"/>
            <p:cNvSpPr/>
            <p:nvPr/>
          </p:nvSpPr>
          <p:spPr>
            <a:xfrm>
              <a:off x="1488" y="0"/>
              <a:ext cx="2902148" cy="377586"/>
            </a:xfrm>
            <a:prstGeom prst="homePlate">
              <a:avLst>
                <a:gd name="adj" fmla="val 50000"/>
              </a:avLst>
            </a:prstGeom>
            <a:no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19"/>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關於貸款</a:t>
              </a:r>
              <a:endParaRPr/>
            </a:p>
          </p:txBody>
        </p:sp>
        <p:sp>
          <p:nvSpPr>
            <p:cNvPr id="747" name="Google Shape;747;p19"/>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19"/>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P2P網貸的運作</a:t>
              </a:r>
              <a:endParaRPr/>
            </a:p>
          </p:txBody>
        </p:sp>
        <p:sp>
          <p:nvSpPr>
            <p:cNvPr id="749" name="Google Shape;749;p19"/>
            <p:cNvSpPr/>
            <p:nvPr/>
          </p:nvSpPr>
          <p:spPr>
            <a:xfrm>
              <a:off x="4644925" y="0"/>
              <a:ext cx="2902148" cy="377586"/>
            </a:xfrm>
            <a:prstGeom prst="chevron">
              <a:avLst>
                <a:gd name="adj" fmla="val 50000"/>
              </a:avLst>
            </a:prstGeom>
            <a:solidFill>
              <a:srgbClr val="CBCBCB"/>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19"/>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751" name="Google Shape;751;p19"/>
            <p:cNvSpPr/>
            <p:nvPr/>
          </p:nvSpPr>
          <p:spPr>
            <a:xfrm>
              <a:off x="6966644"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19"/>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753" name="Google Shape;753;p19"/>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19"/>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sp>
        <p:nvSpPr>
          <p:cNvPr id="755" name="Google Shape;755;p19"/>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lvl="0">
              <a:buSzPts val="4200"/>
            </a:pPr>
            <a:r>
              <a:rPr lang="zh-TW" altLang="en-US" dirty="0"/>
              <a:t>平台自身擔保模式</a:t>
            </a:r>
            <a:endParaRPr dirty="0"/>
          </a:p>
        </p:txBody>
      </p:sp>
      <p:sp>
        <p:nvSpPr>
          <p:cNvPr id="756" name="Google Shape;756;p19"/>
          <p:cNvSpPr txBox="1"/>
          <p:nvPr/>
        </p:nvSpPr>
        <p:spPr>
          <a:xfrm>
            <a:off x="748211" y="1599330"/>
            <a:ext cx="10368939" cy="2123618"/>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chemeClr val="dk1"/>
              </a:buClr>
              <a:buSzPts val="2800"/>
              <a:buFont typeface="Arial"/>
              <a:buChar char="•"/>
            </a:pPr>
            <a:r>
              <a:rPr lang="zh-TW" sz="2800" dirty="0">
                <a:solidFill>
                  <a:schemeClr val="dk1"/>
                </a:solidFill>
                <a:latin typeface="Corbel"/>
                <a:ea typeface="Corbel"/>
                <a:cs typeface="Corbel"/>
                <a:sym typeface="Corbel"/>
              </a:rPr>
              <a:t>由平台擔任擔保人的角色，當發生借款逾期或壞帳時，平台先以自有資金或專設的風險準備金墊付給放款人，並取得該筆壞帳債權，後續由平台對借款人進行追償</a:t>
            </a:r>
            <a:endParaRPr sz="2800" dirty="0">
              <a:solidFill>
                <a:schemeClr val="dk1"/>
              </a:solidFill>
              <a:latin typeface="Corbel"/>
              <a:ea typeface="Corbel"/>
              <a:cs typeface="Corbel"/>
              <a:sym typeface="Corbel"/>
            </a:endParaRPr>
          </a:p>
          <a:p>
            <a:pPr marL="0" marR="0" lvl="0" indent="0" algn="l" rtl="0">
              <a:spcBef>
                <a:spcPts val="0"/>
              </a:spcBef>
              <a:spcAft>
                <a:spcPts val="0"/>
              </a:spcAft>
              <a:buNone/>
            </a:pPr>
            <a:endParaRPr sz="2400" b="1" dirty="0">
              <a:solidFill>
                <a:srgbClr val="C00000"/>
              </a:solidFill>
              <a:latin typeface="Corbel"/>
              <a:ea typeface="Corbel"/>
              <a:cs typeface="Corbel"/>
              <a:sym typeface="Corbel"/>
            </a:endParaRPr>
          </a:p>
          <a:p>
            <a:pPr marL="0" marR="0" lvl="0" indent="0" algn="l" rtl="0">
              <a:spcBef>
                <a:spcPts val="0"/>
              </a:spcBef>
              <a:spcAft>
                <a:spcPts val="0"/>
              </a:spcAft>
              <a:buNone/>
            </a:pPr>
            <a:endParaRPr sz="2400" b="1" dirty="0">
              <a:solidFill>
                <a:srgbClr val="C00000"/>
              </a:solidFill>
              <a:latin typeface="Corbel"/>
              <a:ea typeface="Corbel"/>
              <a:cs typeface="Corbel"/>
              <a:sym typeface="Corbel"/>
            </a:endParaRPr>
          </a:p>
        </p:txBody>
      </p:sp>
      <p:sp>
        <p:nvSpPr>
          <p:cNvPr id="757" name="Google Shape;757;p19"/>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extLst>
      <p:ext uri="{BB962C8B-B14F-4D97-AF65-F5344CB8AC3E}">
        <p14:creationId xmlns:p14="http://schemas.microsoft.com/office/powerpoint/2010/main" val="5298631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761"/>
        <p:cNvGrpSpPr/>
        <p:nvPr/>
      </p:nvGrpSpPr>
      <p:grpSpPr>
        <a:xfrm>
          <a:off x="0" y="0"/>
          <a:ext cx="0" cy="0"/>
          <a:chOff x="0" y="0"/>
          <a:chExt cx="0" cy="0"/>
        </a:xfrm>
      </p:grpSpPr>
      <p:sp>
        <p:nvSpPr>
          <p:cNvPr id="762" name="Google Shape;762;p20"/>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22</a:t>
            </a:fld>
            <a:endParaRPr/>
          </a:p>
        </p:txBody>
      </p:sp>
      <p:grpSp>
        <p:nvGrpSpPr>
          <p:cNvPr id="763" name="Google Shape;763;p20"/>
          <p:cNvGrpSpPr/>
          <p:nvPr/>
        </p:nvGrpSpPr>
        <p:grpSpPr>
          <a:xfrm>
            <a:off x="1488" y="-12459"/>
            <a:ext cx="12189023" cy="377586"/>
            <a:chOff x="1488" y="0"/>
            <a:chExt cx="12189023" cy="377586"/>
          </a:xfrm>
        </p:grpSpPr>
        <p:sp>
          <p:nvSpPr>
            <p:cNvPr id="764" name="Google Shape;764;p20"/>
            <p:cNvSpPr/>
            <p:nvPr/>
          </p:nvSpPr>
          <p:spPr>
            <a:xfrm>
              <a:off x="1488" y="0"/>
              <a:ext cx="2902148" cy="377586"/>
            </a:xfrm>
            <a:prstGeom prst="homePlate">
              <a:avLst>
                <a:gd name="adj" fmla="val 50000"/>
              </a:avLst>
            </a:prstGeom>
            <a:no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20"/>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關於貸款</a:t>
              </a:r>
              <a:endParaRPr/>
            </a:p>
          </p:txBody>
        </p:sp>
        <p:sp>
          <p:nvSpPr>
            <p:cNvPr id="766" name="Google Shape;766;p20"/>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767;p20"/>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P2P網貸的運作</a:t>
              </a:r>
              <a:endParaRPr/>
            </a:p>
          </p:txBody>
        </p:sp>
        <p:sp>
          <p:nvSpPr>
            <p:cNvPr id="768" name="Google Shape;768;p20"/>
            <p:cNvSpPr/>
            <p:nvPr/>
          </p:nvSpPr>
          <p:spPr>
            <a:xfrm>
              <a:off x="4644925" y="0"/>
              <a:ext cx="2902148" cy="377586"/>
            </a:xfrm>
            <a:prstGeom prst="chevron">
              <a:avLst>
                <a:gd name="adj" fmla="val 50000"/>
              </a:avLst>
            </a:prstGeom>
            <a:solidFill>
              <a:srgbClr val="CBCBCB"/>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 name="Google Shape;769;p20"/>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770" name="Google Shape;770;p20"/>
            <p:cNvSpPr/>
            <p:nvPr/>
          </p:nvSpPr>
          <p:spPr>
            <a:xfrm>
              <a:off x="6966644"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 name="Google Shape;771;p20"/>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772" name="Google Shape;772;p20"/>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 name="Google Shape;773;p20"/>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sp>
        <p:nvSpPr>
          <p:cNvPr id="774" name="Google Shape;774;p20"/>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dirty="0"/>
              <a:t>抵押貸款模式</a:t>
            </a:r>
            <a:endParaRPr dirty="0"/>
          </a:p>
        </p:txBody>
      </p:sp>
      <p:sp>
        <p:nvSpPr>
          <p:cNvPr id="775" name="Google Shape;775;p20"/>
          <p:cNvSpPr txBox="1"/>
          <p:nvPr/>
        </p:nvSpPr>
        <p:spPr>
          <a:xfrm>
            <a:off x="927100" y="1407467"/>
            <a:ext cx="10337800" cy="523180"/>
          </a:xfrm>
          <a:prstGeom prst="rect">
            <a:avLst/>
          </a:prstGeom>
          <a:noFill/>
          <a:ln>
            <a:noFill/>
          </a:ln>
        </p:spPr>
        <p:txBody>
          <a:bodyPr spcFirstLastPara="1" wrap="square" lIns="91425" tIns="45700" rIns="91425" bIns="45700" anchor="t" anchorCtr="0">
            <a:spAutoFit/>
          </a:bodyPr>
          <a:lstStyle/>
          <a:p>
            <a:pPr marL="457200" marR="0" lvl="0" indent="-457200" algn="l" rtl="0">
              <a:spcBef>
                <a:spcPts val="0"/>
              </a:spcBef>
              <a:spcAft>
                <a:spcPts val="0"/>
              </a:spcAft>
              <a:buFont typeface="Arial" panose="020B0604020202020204" pitchFamily="34" charset="0"/>
              <a:buChar char="•"/>
            </a:pPr>
            <a:r>
              <a:rPr lang="zh-TW" sz="2800" dirty="0">
                <a:solidFill>
                  <a:schemeClr val="dk1"/>
                </a:solidFill>
                <a:latin typeface="Corbel"/>
                <a:ea typeface="Corbel"/>
                <a:cs typeface="Corbel"/>
                <a:sym typeface="Corbel"/>
              </a:rPr>
              <a:t>借款人獲得貸款前，必需將一定的資產抵押給P2P借貸平台</a:t>
            </a:r>
            <a:endParaRPr dirty="0"/>
          </a:p>
        </p:txBody>
      </p:sp>
      <p:sp>
        <p:nvSpPr>
          <p:cNvPr id="776" name="Google Shape;776;p20"/>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grpSp>
        <p:nvGrpSpPr>
          <p:cNvPr id="3" name="群組 2">
            <a:extLst>
              <a:ext uri="{FF2B5EF4-FFF2-40B4-BE49-F238E27FC236}">
                <a16:creationId xmlns:a16="http://schemas.microsoft.com/office/drawing/2014/main" id="{E597C18C-6537-4E1D-ABAF-00A49BE7580E}"/>
              </a:ext>
            </a:extLst>
          </p:cNvPr>
          <p:cNvGrpSpPr/>
          <p:nvPr/>
        </p:nvGrpSpPr>
        <p:grpSpPr>
          <a:xfrm>
            <a:off x="2150176" y="2021177"/>
            <a:ext cx="7900187" cy="4445558"/>
            <a:chOff x="2150176" y="2032752"/>
            <a:chExt cx="7900187" cy="4445558"/>
          </a:xfrm>
        </p:grpSpPr>
        <p:pic>
          <p:nvPicPr>
            <p:cNvPr id="777" name="Google Shape;777;p20"/>
            <p:cNvPicPr preferRelativeResize="0"/>
            <p:nvPr/>
          </p:nvPicPr>
          <p:blipFill>
            <a:blip r:embed="rId3">
              <a:alphaModFix/>
            </a:blip>
            <a:stretch>
              <a:fillRect/>
            </a:stretch>
          </p:blipFill>
          <p:spPr>
            <a:xfrm>
              <a:off x="2150176" y="2032752"/>
              <a:ext cx="7891646" cy="4445558"/>
            </a:xfrm>
            <a:prstGeom prst="rect">
              <a:avLst/>
            </a:prstGeom>
            <a:noFill/>
            <a:ln>
              <a:noFill/>
            </a:ln>
          </p:spPr>
        </p:pic>
        <p:sp>
          <p:nvSpPr>
            <p:cNvPr id="18" name="Google Shape;734;p18">
              <a:extLst>
                <a:ext uri="{FF2B5EF4-FFF2-40B4-BE49-F238E27FC236}">
                  <a16:creationId xmlns:a16="http://schemas.microsoft.com/office/drawing/2014/main" id="{6AA7D8C3-D365-4F5E-966F-C8668F20334E}"/>
                </a:ext>
              </a:extLst>
            </p:cNvPr>
            <p:cNvSpPr txBox="1"/>
            <p:nvPr/>
          </p:nvSpPr>
          <p:spPr>
            <a:xfrm>
              <a:off x="3774281" y="3039877"/>
              <a:ext cx="1107900" cy="338514"/>
            </a:xfrm>
            <a:prstGeom prst="rect">
              <a:avLst/>
            </a:prstGeom>
            <a:solidFill>
              <a:schemeClr val="bg1"/>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zh-TW" altLang="en-US" sz="1600" dirty="0">
                  <a:solidFill>
                    <a:schemeClr val="dk1"/>
                  </a:solidFill>
                  <a:latin typeface="Corbel"/>
                  <a:ea typeface="Corbel"/>
                  <a:cs typeface="Corbel"/>
                  <a:sym typeface="Corbel"/>
                </a:rPr>
                <a:t>借款</a:t>
              </a:r>
              <a:endParaRPr lang="en-US" altLang="zh-TW" sz="1600" dirty="0">
                <a:solidFill>
                  <a:schemeClr val="dk1"/>
                </a:solidFill>
                <a:latin typeface="Corbel"/>
                <a:ea typeface="Corbel"/>
                <a:cs typeface="Corbel"/>
                <a:sym typeface="Corbel"/>
              </a:endParaRPr>
            </a:p>
          </p:txBody>
        </p:sp>
        <p:sp>
          <p:nvSpPr>
            <p:cNvPr id="19" name="Google Shape;734;p18">
              <a:extLst>
                <a:ext uri="{FF2B5EF4-FFF2-40B4-BE49-F238E27FC236}">
                  <a16:creationId xmlns:a16="http://schemas.microsoft.com/office/drawing/2014/main" id="{261DD6BA-FE15-4A0B-AE62-C319D5E85A09}"/>
                </a:ext>
              </a:extLst>
            </p:cNvPr>
            <p:cNvSpPr txBox="1"/>
            <p:nvPr/>
          </p:nvSpPr>
          <p:spPr>
            <a:xfrm>
              <a:off x="6832600" y="3073323"/>
              <a:ext cx="1267344" cy="584735"/>
            </a:xfrm>
            <a:prstGeom prst="rect">
              <a:avLst/>
            </a:prstGeom>
            <a:solidFill>
              <a:schemeClr val="bg1"/>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zh-TW" altLang="en-US" sz="1600" dirty="0">
                  <a:solidFill>
                    <a:schemeClr val="dk1"/>
                  </a:solidFill>
                  <a:latin typeface="Corbel"/>
                  <a:ea typeface="Corbel"/>
                  <a:cs typeface="Corbel"/>
                  <a:sym typeface="Corbel"/>
                </a:rPr>
                <a:t>房產車輛</a:t>
              </a:r>
              <a:endParaRPr lang="en-US" altLang="zh-TW" sz="1600" dirty="0">
                <a:solidFill>
                  <a:schemeClr val="dk1"/>
                </a:solidFill>
                <a:latin typeface="Corbel"/>
                <a:ea typeface="Corbel"/>
                <a:cs typeface="Corbel"/>
                <a:sym typeface="Corbel"/>
              </a:endParaRPr>
            </a:p>
            <a:p>
              <a:pPr marL="0" marR="0" lvl="0" indent="0" algn="ctr" rtl="0">
                <a:spcBef>
                  <a:spcPts val="0"/>
                </a:spcBef>
                <a:spcAft>
                  <a:spcPts val="0"/>
                </a:spcAft>
                <a:buNone/>
              </a:pPr>
              <a:r>
                <a:rPr lang="zh-TW" altLang="en-US" sz="1600" dirty="0">
                  <a:solidFill>
                    <a:schemeClr val="dk1"/>
                  </a:solidFill>
                  <a:latin typeface="Corbel"/>
                  <a:ea typeface="Corbel"/>
                  <a:cs typeface="Corbel"/>
                  <a:sym typeface="Corbel"/>
                </a:rPr>
                <a:t>抵押</a:t>
              </a:r>
              <a:endParaRPr lang="en-US" altLang="zh-TW" sz="1600" dirty="0">
                <a:solidFill>
                  <a:schemeClr val="dk1"/>
                </a:solidFill>
                <a:latin typeface="Corbel"/>
                <a:ea typeface="Corbel"/>
                <a:cs typeface="Corbel"/>
                <a:sym typeface="Corbel"/>
              </a:endParaRPr>
            </a:p>
          </p:txBody>
        </p:sp>
        <p:sp>
          <p:nvSpPr>
            <p:cNvPr id="20" name="Google Shape;734;p18">
              <a:extLst>
                <a:ext uri="{FF2B5EF4-FFF2-40B4-BE49-F238E27FC236}">
                  <a16:creationId xmlns:a16="http://schemas.microsoft.com/office/drawing/2014/main" id="{32973B0F-87AB-43B1-8F90-CF8A0ABCB0E7}"/>
                </a:ext>
              </a:extLst>
            </p:cNvPr>
            <p:cNvSpPr txBox="1"/>
            <p:nvPr/>
          </p:nvSpPr>
          <p:spPr>
            <a:xfrm>
              <a:off x="5036562" y="5410881"/>
              <a:ext cx="2084746" cy="338514"/>
            </a:xfrm>
            <a:prstGeom prst="rect">
              <a:avLst/>
            </a:prstGeom>
            <a:solidFill>
              <a:schemeClr val="bg1"/>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zh-TW" altLang="en-US" sz="1600" dirty="0">
                  <a:solidFill>
                    <a:schemeClr val="dk1"/>
                  </a:solidFill>
                  <a:latin typeface="Corbel"/>
                  <a:ea typeface="Corbel"/>
                  <a:cs typeface="Corbel"/>
                  <a:sym typeface="Corbel"/>
                </a:rPr>
                <a:t>所得資金用來還款</a:t>
              </a:r>
              <a:endParaRPr lang="en-US" altLang="zh-TW" sz="1600" dirty="0">
                <a:solidFill>
                  <a:schemeClr val="dk1"/>
                </a:solidFill>
                <a:latin typeface="Corbel"/>
                <a:ea typeface="Corbel"/>
                <a:cs typeface="Corbel"/>
                <a:sym typeface="Corbel"/>
              </a:endParaRPr>
            </a:p>
          </p:txBody>
        </p:sp>
        <p:sp>
          <p:nvSpPr>
            <p:cNvPr id="21" name="Google Shape;734;p18">
              <a:extLst>
                <a:ext uri="{FF2B5EF4-FFF2-40B4-BE49-F238E27FC236}">
                  <a16:creationId xmlns:a16="http://schemas.microsoft.com/office/drawing/2014/main" id="{0CF12998-6A38-43A2-BCE4-CBA5009DC975}"/>
                </a:ext>
              </a:extLst>
            </p:cNvPr>
            <p:cNvSpPr txBox="1"/>
            <p:nvPr/>
          </p:nvSpPr>
          <p:spPr>
            <a:xfrm>
              <a:off x="9464550" y="3567778"/>
              <a:ext cx="344758" cy="1815841"/>
            </a:xfrm>
            <a:prstGeom prst="rect">
              <a:avLst/>
            </a:prstGeom>
            <a:solidFill>
              <a:schemeClr val="bg1"/>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zh-TW" altLang="en-US" dirty="0">
                  <a:solidFill>
                    <a:schemeClr val="dk1"/>
                  </a:solidFill>
                  <a:latin typeface="Corbel"/>
                  <a:ea typeface="Corbel"/>
                  <a:cs typeface="Corbel"/>
                  <a:sym typeface="Corbel"/>
                </a:rPr>
                <a:t>借款人無力償還時</a:t>
              </a:r>
              <a:endParaRPr lang="en-US" altLang="zh-TW" dirty="0">
                <a:solidFill>
                  <a:schemeClr val="dk1"/>
                </a:solidFill>
                <a:latin typeface="Corbel"/>
                <a:ea typeface="Corbel"/>
                <a:cs typeface="Corbel"/>
                <a:sym typeface="Corbel"/>
              </a:endParaRPr>
            </a:p>
          </p:txBody>
        </p:sp>
        <p:sp>
          <p:nvSpPr>
            <p:cNvPr id="22" name="Google Shape;734;p18">
              <a:extLst>
                <a:ext uri="{FF2B5EF4-FFF2-40B4-BE49-F238E27FC236}">
                  <a16:creationId xmlns:a16="http://schemas.microsoft.com/office/drawing/2014/main" id="{A27A0426-118E-4AAB-BB2D-88E4C68DD453}"/>
                </a:ext>
              </a:extLst>
            </p:cNvPr>
            <p:cNvSpPr txBox="1"/>
            <p:nvPr/>
          </p:nvSpPr>
          <p:spPr>
            <a:xfrm>
              <a:off x="8810348" y="6131414"/>
              <a:ext cx="1029767" cy="307736"/>
            </a:xfrm>
            <a:prstGeom prst="rect">
              <a:avLst/>
            </a:prstGeom>
            <a:solidFill>
              <a:schemeClr val="bg1"/>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zh-TW" altLang="en-US" dirty="0">
                  <a:solidFill>
                    <a:schemeClr val="dk1"/>
                  </a:solidFill>
                  <a:latin typeface="Corbel"/>
                  <a:ea typeface="Corbel"/>
                  <a:cs typeface="Corbel"/>
                  <a:sym typeface="Corbel"/>
                </a:rPr>
                <a:t>資產轉賣</a:t>
              </a:r>
              <a:endParaRPr lang="en-US" altLang="zh-TW" dirty="0">
                <a:solidFill>
                  <a:schemeClr val="dk1"/>
                </a:solidFill>
                <a:latin typeface="Corbel"/>
                <a:ea typeface="Corbel"/>
                <a:cs typeface="Corbel"/>
                <a:sym typeface="Corbel"/>
              </a:endParaRPr>
            </a:p>
          </p:txBody>
        </p:sp>
        <p:sp>
          <p:nvSpPr>
            <p:cNvPr id="2" name="矩形: 圓角 1">
              <a:extLst>
                <a:ext uri="{FF2B5EF4-FFF2-40B4-BE49-F238E27FC236}">
                  <a16:creationId xmlns:a16="http://schemas.microsoft.com/office/drawing/2014/main" id="{F28C4B2E-63F7-464F-BA82-93FA1F8A8F7D}"/>
                </a:ext>
              </a:extLst>
            </p:cNvPr>
            <p:cNvSpPr/>
            <p:nvPr/>
          </p:nvSpPr>
          <p:spPr>
            <a:xfrm>
              <a:off x="2315587" y="2164080"/>
              <a:ext cx="1029593" cy="342900"/>
            </a:xfrm>
            <a:prstGeom prst="roundRect">
              <a:avLst/>
            </a:prstGeom>
            <a:solidFill>
              <a:srgbClr val="013B6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zh-TW" altLang="en-US" dirty="0">
                  <a:solidFill>
                    <a:schemeClr val="bg1"/>
                  </a:solidFill>
                  <a:latin typeface="Corbel"/>
                  <a:ea typeface="Corbel"/>
                  <a:cs typeface="Corbel"/>
                  <a:sym typeface="Corbel"/>
                </a:rPr>
                <a:t>出借人</a:t>
              </a:r>
              <a:endParaRPr lang="en-US" altLang="zh-TW" dirty="0">
                <a:solidFill>
                  <a:schemeClr val="bg1"/>
                </a:solidFill>
                <a:latin typeface="Corbel"/>
                <a:ea typeface="Corbel"/>
                <a:cs typeface="Corbel"/>
                <a:sym typeface="Corbel"/>
              </a:endParaRPr>
            </a:p>
          </p:txBody>
        </p:sp>
        <p:sp>
          <p:nvSpPr>
            <p:cNvPr id="25" name="矩形: 圓角 24">
              <a:extLst>
                <a:ext uri="{FF2B5EF4-FFF2-40B4-BE49-F238E27FC236}">
                  <a16:creationId xmlns:a16="http://schemas.microsoft.com/office/drawing/2014/main" id="{9F055192-99AC-4E96-9508-E1FF75CE552A}"/>
                </a:ext>
              </a:extLst>
            </p:cNvPr>
            <p:cNvSpPr/>
            <p:nvPr/>
          </p:nvSpPr>
          <p:spPr>
            <a:xfrm>
              <a:off x="5513327" y="2186832"/>
              <a:ext cx="1029593" cy="342900"/>
            </a:xfrm>
            <a:prstGeom prst="roundRect">
              <a:avLst/>
            </a:prstGeom>
            <a:solidFill>
              <a:srgbClr val="60A4C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zh-TW" altLang="en-US" dirty="0">
                  <a:solidFill>
                    <a:schemeClr val="bg1"/>
                  </a:solidFill>
                  <a:latin typeface="Corbel"/>
                  <a:ea typeface="Corbel"/>
                  <a:cs typeface="Corbel"/>
                  <a:sym typeface="Corbel"/>
                </a:rPr>
                <a:t>借款人</a:t>
              </a:r>
              <a:endParaRPr lang="en-US" altLang="zh-TW" dirty="0">
                <a:solidFill>
                  <a:schemeClr val="bg1"/>
                </a:solidFill>
                <a:latin typeface="Corbel"/>
                <a:ea typeface="Corbel"/>
                <a:cs typeface="Corbel"/>
                <a:sym typeface="Corbel"/>
              </a:endParaRPr>
            </a:p>
          </p:txBody>
        </p:sp>
        <p:sp>
          <p:nvSpPr>
            <p:cNvPr id="27" name="矩形: 圓角 26">
              <a:extLst>
                <a:ext uri="{FF2B5EF4-FFF2-40B4-BE49-F238E27FC236}">
                  <a16:creationId xmlns:a16="http://schemas.microsoft.com/office/drawing/2014/main" id="{5C2468E5-FE1E-4B8B-B931-FA7DB360A213}"/>
                </a:ext>
              </a:extLst>
            </p:cNvPr>
            <p:cNvSpPr/>
            <p:nvPr/>
          </p:nvSpPr>
          <p:spPr>
            <a:xfrm>
              <a:off x="8539694" y="3173826"/>
              <a:ext cx="1510669" cy="342900"/>
            </a:xfrm>
            <a:prstGeom prst="roundRect">
              <a:avLst/>
            </a:prstGeom>
            <a:solidFill>
              <a:srgbClr val="2A6F98"/>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altLang="zh-TW" dirty="0">
                  <a:solidFill>
                    <a:schemeClr val="bg1"/>
                  </a:solidFill>
                  <a:latin typeface="Corbel"/>
                  <a:ea typeface="Corbel"/>
                  <a:cs typeface="Corbel"/>
                  <a:sym typeface="Corbel"/>
                </a:rPr>
                <a:t>P2P</a:t>
              </a:r>
              <a:r>
                <a:rPr lang="zh-TW" altLang="en-US" dirty="0">
                  <a:solidFill>
                    <a:schemeClr val="bg1"/>
                  </a:solidFill>
                  <a:latin typeface="Corbel"/>
                  <a:ea typeface="Corbel"/>
                  <a:cs typeface="Corbel"/>
                  <a:sym typeface="Corbel"/>
                </a:rPr>
                <a:t>借貸平台</a:t>
              </a:r>
              <a:endParaRPr lang="en-US" altLang="zh-TW" dirty="0">
                <a:solidFill>
                  <a:schemeClr val="bg1"/>
                </a:solidFill>
                <a:latin typeface="Corbel"/>
                <a:ea typeface="Corbel"/>
                <a:cs typeface="Corbel"/>
                <a:sym typeface="Corbel"/>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781"/>
        <p:cNvGrpSpPr/>
        <p:nvPr/>
      </p:nvGrpSpPr>
      <p:grpSpPr>
        <a:xfrm>
          <a:off x="0" y="0"/>
          <a:ext cx="0" cy="0"/>
          <a:chOff x="0" y="0"/>
          <a:chExt cx="0" cy="0"/>
        </a:xfrm>
      </p:grpSpPr>
      <p:sp>
        <p:nvSpPr>
          <p:cNvPr id="782" name="Google Shape;782;p21"/>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23</a:t>
            </a:fld>
            <a:endParaRPr/>
          </a:p>
        </p:txBody>
      </p:sp>
      <p:grpSp>
        <p:nvGrpSpPr>
          <p:cNvPr id="783" name="Google Shape;783;p21"/>
          <p:cNvGrpSpPr/>
          <p:nvPr/>
        </p:nvGrpSpPr>
        <p:grpSpPr>
          <a:xfrm>
            <a:off x="1488" y="-12459"/>
            <a:ext cx="12189023" cy="377586"/>
            <a:chOff x="1488" y="0"/>
            <a:chExt cx="12189023" cy="377586"/>
          </a:xfrm>
        </p:grpSpPr>
        <p:sp>
          <p:nvSpPr>
            <p:cNvPr id="784" name="Google Shape;784;p21"/>
            <p:cNvSpPr/>
            <p:nvPr/>
          </p:nvSpPr>
          <p:spPr>
            <a:xfrm>
              <a:off x="1488" y="0"/>
              <a:ext cx="2902148" cy="377586"/>
            </a:xfrm>
            <a:prstGeom prst="homePlate">
              <a:avLst>
                <a:gd name="adj" fmla="val 50000"/>
              </a:avLst>
            </a:prstGeom>
            <a:no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21"/>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關於貸款</a:t>
              </a:r>
              <a:endParaRPr/>
            </a:p>
          </p:txBody>
        </p:sp>
        <p:sp>
          <p:nvSpPr>
            <p:cNvPr id="786" name="Google Shape;786;p21"/>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21"/>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P2P網貸的運作</a:t>
              </a:r>
              <a:endParaRPr/>
            </a:p>
          </p:txBody>
        </p:sp>
        <p:sp>
          <p:nvSpPr>
            <p:cNvPr id="788" name="Google Shape;788;p21"/>
            <p:cNvSpPr/>
            <p:nvPr/>
          </p:nvSpPr>
          <p:spPr>
            <a:xfrm>
              <a:off x="4644925" y="0"/>
              <a:ext cx="2902148" cy="377586"/>
            </a:xfrm>
            <a:prstGeom prst="chevron">
              <a:avLst>
                <a:gd name="adj" fmla="val 50000"/>
              </a:avLst>
            </a:prstGeom>
            <a:solidFill>
              <a:srgbClr val="CBCBCB"/>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21"/>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790" name="Google Shape;790;p21"/>
            <p:cNvSpPr/>
            <p:nvPr/>
          </p:nvSpPr>
          <p:spPr>
            <a:xfrm>
              <a:off x="6966644"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21"/>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792" name="Google Shape;792;p21"/>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21"/>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sp>
        <p:nvSpPr>
          <p:cNvPr id="794" name="Google Shape;794;p21"/>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社交網路模式</a:t>
            </a:r>
            <a:endParaRPr/>
          </a:p>
        </p:txBody>
      </p:sp>
      <p:sp>
        <p:nvSpPr>
          <p:cNvPr id="795" name="Google Shape;795;p21"/>
          <p:cNvSpPr txBox="1"/>
          <p:nvPr/>
        </p:nvSpPr>
        <p:spPr>
          <a:xfrm>
            <a:off x="927100" y="1407467"/>
            <a:ext cx="10597773" cy="954067"/>
          </a:xfrm>
          <a:prstGeom prst="rect">
            <a:avLst/>
          </a:prstGeom>
          <a:noFill/>
          <a:ln>
            <a:noFill/>
          </a:ln>
        </p:spPr>
        <p:txBody>
          <a:bodyPr spcFirstLastPara="1" wrap="square" lIns="91425" tIns="45700" rIns="91425" bIns="45700" anchor="t" anchorCtr="0">
            <a:spAutoFit/>
          </a:bodyPr>
          <a:lstStyle/>
          <a:p>
            <a:pPr marL="457200" marR="0" lvl="0" indent="-457200" algn="l" rtl="0">
              <a:spcBef>
                <a:spcPts val="0"/>
              </a:spcBef>
              <a:spcAft>
                <a:spcPts val="0"/>
              </a:spcAft>
              <a:buFont typeface="Arial" panose="020B0604020202020204" pitchFamily="34" charset="0"/>
              <a:buChar char="•"/>
            </a:pPr>
            <a:r>
              <a:rPr lang="zh-TW" sz="2800" dirty="0">
                <a:solidFill>
                  <a:schemeClr val="dk1"/>
                </a:solidFill>
                <a:latin typeface="Corbel"/>
                <a:ea typeface="Corbel"/>
                <a:cs typeface="Corbel"/>
                <a:sym typeface="Corbel"/>
              </a:rPr>
              <a:t>出借人與借款人為社交網路上好友，信任度較高，借貸成功率較高</a:t>
            </a:r>
            <a:endParaRPr dirty="0"/>
          </a:p>
        </p:txBody>
      </p:sp>
      <p:sp>
        <p:nvSpPr>
          <p:cNvPr id="796" name="Google Shape;796;p21"/>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pic>
        <p:nvPicPr>
          <p:cNvPr id="797" name="Google Shape;797;p21"/>
          <p:cNvPicPr preferRelativeResize="0"/>
          <p:nvPr/>
        </p:nvPicPr>
        <p:blipFill>
          <a:blip r:embed="rId3">
            <a:alphaModFix/>
          </a:blip>
          <a:stretch>
            <a:fillRect/>
          </a:stretch>
        </p:blipFill>
        <p:spPr>
          <a:xfrm>
            <a:off x="2201675" y="2304262"/>
            <a:ext cx="8048625" cy="3800475"/>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820"/>
        <p:cNvGrpSpPr/>
        <p:nvPr/>
      </p:nvGrpSpPr>
      <p:grpSpPr>
        <a:xfrm>
          <a:off x="0" y="0"/>
          <a:ext cx="0" cy="0"/>
          <a:chOff x="0" y="0"/>
          <a:chExt cx="0" cy="0"/>
        </a:xfrm>
      </p:grpSpPr>
      <p:sp>
        <p:nvSpPr>
          <p:cNvPr id="821" name="Google Shape;821;p23"/>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24</a:t>
            </a:fld>
            <a:endParaRPr/>
          </a:p>
        </p:txBody>
      </p:sp>
      <p:grpSp>
        <p:nvGrpSpPr>
          <p:cNvPr id="822" name="Google Shape;822;p23"/>
          <p:cNvGrpSpPr/>
          <p:nvPr/>
        </p:nvGrpSpPr>
        <p:grpSpPr>
          <a:xfrm>
            <a:off x="1488" y="-12459"/>
            <a:ext cx="12189023" cy="377586"/>
            <a:chOff x="1488" y="0"/>
            <a:chExt cx="12189023" cy="377586"/>
          </a:xfrm>
        </p:grpSpPr>
        <p:sp>
          <p:nvSpPr>
            <p:cNvPr id="823" name="Google Shape;823;p23"/>
            <p:cNvSpPr/>
            <p:nvPr/>
          </p:nvSpPr>
          <p:spPr>
            <a:xfrm>
              <a:off x="1488" y="0"/>
              <a:ext cx="2902148" cy="377586"/>
            </a:xfrm>
            <a:prstGeom prst="homePlate">
              <a:avLst>
                <a:gd name="adj" fmla="val 50000"/>
              </a:avLst>
            </a:prstGeom>
            <a:no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 name="Google Shape;824;p23"/>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關於貸款</a:t>
              </a:r>
              <a:endParaRPr/>
            </a:p>
          </p:txBody>
        </p:sp>
        <p:sp>
          <p:nvSpPr>
            <p:cNvPr id="825" name="Google Shape;825;p23"/>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 name="Google Shape;826;p23"/>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P2P網貸的運作</a:t>
              </a:r>
              <a:endParaRPr/>
            </a:p>
          </p:txBody>
        </p:sp>
        <p:sp>
          <p:nvSpPr>
            <p:cNvPr id="827" name="Google Shape;827;p23"/>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 name="Google Shape;828;p23"/>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829" name="Google Shape;829;p23"/>
            <p:cNvSpPr/>
            <p:nvPr/>
          </p:nvSpPr>
          <p:spPr>
            <a:xfrm>
              <a:off x="6966644" y="0"/>
              <a:ext cx="2902148" cy="377586"/>
            </a:xfrm>
            <a:prstGeom prst="chevron">
              <a:avLst>
                <a:gd name="adj" fmla="val 50000"/>
              </a:avLst>
            </a:prstGeom>
            <a:solidFill>
              <a:srgbClr val="CBCBCB"/>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830;p23"/>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831" name="Google Shape;831;p23"/>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832;p23"/>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sp>
        <p:nvSpPr>
          <p:cNvPr id="833" name="Google Shape;833;p23"/>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dirty="0"/>
              <a:t>案例一</a:t>
            </a:r>
            <a:r>
              <a:rPr lang="zh-TW" altLang="en-US" dirty="0"/>
              <a:t>、</a:t>
            </a:r>
            <a:r>
              <a:rPr lang="zh-TW" dirty="0"/>
              <a:t>Zopa：英國2005年世界首創</a:t>
            </a:r>
            <a:endParaRPr dirty="0"/>
          </a:p>
        </p:txBody>
      </p:sp>
      <p:graphicFrame>
        <p:nvGraphicFramePr>
          <p:cNvPr id="834" name="Google Shape;834;p23"/>
          <p:cNvGraphicFramePr/>
          <p:nvPr/>
        </p:nvGraphicFramePr>
        <p:xfrm>
          <a:off x="488732" y="1549660"/>
          <a:ext cx="11468800" cy="4772490"/>
        </p:xfrm>
        <a:graphic>
          <a:graphicData uri="http://schemas.openxmlformats.org/drawingml/2006/table">
            <a:tbl>
              <a:tblPr firstRow="1" bandRow="1">
                <a:noFill/>
                <a:tableStyleId>{1445FABA-C4FE-44C8-92B4-25C23C16DE19}</a:tableStyleId>
              </a:tblPr>
              <a:tblGrid>
                <a:gridCol w="1324300">
                  <a:extLst>
                    <a:ext uri="{9D8B030D-6E8A-4147-A177-3AD203B41FA5}">
                      <a16:colId xmlns:a16="http://schemas.microsoft.com/office/drawing/2014/main" val="20000"/>
                    </a:ext>
                  </a:extLst>
                </a:gridCol>
                <a:gridCol w="4875225">
                  <a:extLst>
                    <a:ext uri="{9D8B030D-6E8A-4147-A177-3AD203B41FA5}">
                      <a16:colId xmlns:a16="http://schemas.microsoft.com/office/drawing/2014/main" val="20001"/>
                    </a:ext>
                  </a:extLst>
                </a:gridCol>
                <a:gridCol w="5269275">
                  <a:extLst>
                    <a:ext uri="{9D8B030D-6E8A-4147-A177-3AD203B41FA5}">
                      <a16:colId xmlns:a16="http://schemas.microsoft.com/office/drawing/2014/main" val="20002"/>
                    </a:ext>
                  </a:extLst>
                </a:gridCol>
              </a:tblGrid>
              <a:tr h="518300">
                <a:tc>
                  <a:txBody>
                    <a:bodyPr/>
                    <a:lstStyle/>
                    <a:p>
                      <a:pPr marL="0" marR="0" lvl="0" indent="0" algn="l" rtl="0">
                        <a:spcBef>
                          <a:spcPts val="0"/>
                        </a:spcBef>
                        <a:spcAft>
                          <a:spcPts val="0"/>
                        </a:spcAft>
                        <a:buNone/>
                      </a:pPr>
                      <a:endParaRPr sz="2400"/>
                    </a:p>
                  </a:txBody>
                  <a:tcPr marL="91450" marR="91450" marT="45725" marB="45725"/>
                </a:tc>
                <a:tc>
                  <a:txBody>
                    <a:bodyPr/>
                    <a:lstStyle/>
                    <a:p>
                      <a:pPr marL="0" marR="0" lvl="0" indent="0" algn="l" rtl="0">
                        <a:spcBef>
                          <a:spcPts val="0"/>
                        </a:spcBef>
                        <a:spcAft>
                          <a:spcPts val="0"/>
                        </a:spcAft>
                        <a:buNone/>
                      </a:pPr>
                      <a:r>
                        <a:rPr lang="zh-TW" sz="2400"/>
                        <a:t>借款人</a:t>
                      </a:r>
                      <a:endParaRPr/>
                    </a:p>
                  </a:txBody>
                  <a:tcPr marL="91450" marR="91450" marT="45725" marB="45725"/>
                </a:tc>
                <a:tc>
                  <a:txBody>
                    <a:bodyPr/>
                    <a:lstStyle/>
                    <a:p>
                      <a:pPr marL="0" marR="0" lvl="0" indent="0" algn="l" rtl="0">
                        <a:spcBef>
                          <a:spcPts val="0"/>
                        </a:spcBef>
                        <a:spcAft>
                          <a:spcPts val="0"/>
                        </a:spcAft>
                        <a:buNone/>
                      </a:pPr>
                      <a:r>
                        <a:rPr lang="zh-TW" sz="2400"/>
                        <a:t>出借人</a:t>
                      </a:r>
                      <a:endParaRPr/>
                    </a:p>
                  </a:txBody>
                  <a:tcPr marL="91450" marR="91450" marT="45725" marB="45725"/>
                </a:tc>
                <a:extLst>
                  <a:ext uri="{0D108BD9-81ED-4DB2-BD59-A6C34878D82A}">
                    <a16:rowId xmlns:a16="http://schemas.microsoft.com/office/drawing/2014/main" val="10000"/>
                  </a:ext>
                </a:extLst>
              </a:tr>
              <a:tr h="899900">
                <a:tc>
                  <a:txBody>
                    <a:bodyPr/>
                    <a:lstStyle/>
                    <a:p>
                      <a:pPr marL="0" marR="0" lvl="0" indent="0" algn="l" rtl="0">
                        <a:spcBef>
                          <a:spcPts val="0"/>
                        </a:spcBef>
                        <a:spcAft>
                          <a:spcPts val="0"/>
                        </a:spcAft>
                        <a:buNone/>
                      </a:pPr>
                      <a:r>
                        <a:rPr lang="zh-TW" sz="2400"/>
                        <a:t>條件</a:t>
                      </a:r>
                      <a:endParaRPr/>
                    </a:p>
                  </a:txBody>
                  <a:tcPr marL="91450" marR="91450" marT="45725" marB="45725"/>
                </a:tc>
                <a:tc>
                  <a:txBody>
                    <a:bodyPr/>
                    <a:lstStyle/>
                    <a:p>
                      <a:pPr marL="457200" marR="0" lvl="0" indent="-457200" algn="l" rtl="0">
                        <a:spcBef>
                          <a:spcPts val="0"/>
                        </a:spcBef>
                        <a:spcAft>
                          <a:spcPts val="0"/>
                        </a:spcAft>
                        <a:buClr>
                          <a:schemeClr val="dk1"/>
                        </a:buClr>
                        <a:buSzPts val="2400"/>
                        <a:buFont typeface="Corbel"/>
                        <a:buAutoNum type="arabicPeriod"/>
                      </a:pPr>
                      <a:r>
                        <a:rPr lang="zh-TW" sz="2400"/>
                        <a:t>滿20歲</a:t>
                      </a:r>
                      <a:endParaRPr sz="2400"/>
                    </a:p>
                    <a:p>
                      <a:pPr marL="457200" marR="0" lvl="0" indent="-457200" algn="l" rtl="0">
                        <a:spcBef>
                          <a:spcPts val="0"/>
                        </a:spcBef>
                        <a:spcAft>
                          <a:spcPts val="0"/>
                        </a:spcAft>
                        <a:buClr>
                          <a:schemeClr val="dk1"/>
                        </a:buClr>
                        <a:buSzPts val="2400"/>
                        <a:buFont typeface="Corbel"/>
                        <a:buAutoNum type="arabicPeriod"/>
                      </a:pPr>
                      <a:r>
                        <a:rPr lang="zh-TW" sz="2400"/>
                        <a:t>在英國居住3年以上</a:t>
                      </a:r>
                      <a:endParaRPr sz="2400"/>
                    </a:p>
                    <a:p>
                      <a:pPr marL="457200" marR="0" lvl="0" indent="-457200" algn="l" rtl="0">
                        <a:spcBef>
                          <a:spcPts val="0"/>
                        </a:spcBef>
                        <a:spcAft>
                          <a:spcPts val="0"/>
                        </a:spcAft>
                        <a:buClr>
                          <a:schemeClr val="dk1"/>
                        </a:buClr>
                        <a:buSzPts val="2400"/>
                        <a:buFont typeface="Corbel"/>
                        <a:buAutoNum type="arabicPeriod"/>
                      </a:pPr>
                      <a:r>
                        <a:rPr lang="zh-TW" sz="2400"/>
                        <a:t>年所得12,000英鎊以上</a:t>
                      </a:r>
                      <a:endParaRPr sz="2400"/>
                    </a:p>
                    <a:p>
                      <a:pPr marL="457200" marR="0" lvl="0" indent="-457200" algn="l" rtl="0">
                        <a:spcBef>
                          <a:spcPts val="0"/>
                        </a:spcBef>
                        <a:spcAft>
                          <a:spcPts val="0"/>
                        </a:spcAft>
                        <a:buClr>
                          <a:schemeClr val="dk1"/>
                        </a:buClr>
                        <a:buSzPts val="2400"/>
                        <a:buFont typeface="Corbel"/>
                        <a:buAutoNum type="arabicPeriod"/>
                      </a:pPr>
                      <a:r>
                        <a:rPr lang="zh-TW" sz="2400"/>
                        <a:t>個人未有不良紀錄</a:t>
                      </a:r>
                      <a:endParaRPr/>
                    </a:p>
                  </a:txBody>
                  <a:tcPr marL="91450" marR="91450" marT="45725" marB="45725"/>
                </a:tc>
                <a:tc>
                  <a:txBody>
                    <a:bodyPr/>
                    <a:lstStyle/>
                    <a:p>
                      <a:pPr marL="457200" marR="0" lvl="0" indent="-457200" algn="l" rtl="0">
                        <a:lnSpc>
                          <a:spcPct val="100000"/>
                        </a:lnSpc>
                        <a:spcBef>
                          <a:spcPts val="0"/>
                        </a:spcBef>
                        <a:spcAft>
                          <a:spcPts val="0"/>
                        </a:spcAft>
                        <a:buClr>
                          <a:schemeClr val="dk1"/>
                        </a:buClr>
                        <a:buSzPts val="2400"/>
                        <a:buFont typeface="Corbel"/>
                        <a:buAutoNum type="arabicPeriod"/>
                      </a:pPr>
                      <a:r>
                        <a:rPr lang="zh-TW" sz="2400"/>
                        <a:t>滿18歲</a:t>
                      </a:r>
                      <a:endParaRPr/>
                    </a:p>
                    <a:p>
                      <a:pPr marL="457200" marR="0" lvl="0" indent="-457200" algn="l" rtl="0">
                        <a:spcBef>
                          <a:spcPts val="0"/>
                        </a:spcBef>
                        <a:spcAft>
                          <a:spcPts val="0"/>
                        </a:spcAft>
                        <a:buClr>
                          <a:schemeClr val="dk1"/>
                        </a:buClr>
                        <a:buSzPts val="2400"/>
                        <a:buFont typeface="Corbel"/>
                        <a:buAutoNum type="arabicPeriod"/>
                      </a:pPr>
                      <a:r>
                        <a:rPr lang="zh-TW" sz="2400"/>
                        <a:t>在英國有銀行帳戶</a:t>
                      </a:r>
                      <a:endParaRPr sz="2400"/>
                    </a:p>
                    <a:p>
                      <a:pPr marL="0" marR="0" lvl="0" indent="0" algn="l" rtl="0">
                        <a:spcBef>
                          <a:spcPts val="0"/>
                        </a:spcBef>
                        <a:spcAft>
                          <a:spcPts val="0"/>
                        </a:spcAft>
                        <a:buClr>
                          <a:schemeClr val="dk1"/>
                        </a:buClr>
                        <a:buSzPts val="2400"/>
                        <a:buFont typeface="Corbel"/>
                        <a:buNone/>
                      </a:pPr>
                      <a:endParaRPr sz="2400"/>
                    </a:p>
                  </a:txBody>
                  <a:tcPr marL="91450" marR="91450" marT="45725" marB="45725"/>
                </a:tc>
                <a:extLst>
                  <a:ext uri="{0D108BD9-81ED-4DB2-BD59-A6C34878D82A}">
                    <a16:rowId xmlns:a16="http://schemas.microsoft.com/office/drawing/2014/main" val="10001"/>
                  </a:ext>
                </a:extLst>
              </a:tr>
              <a:tr h="899900">
                <a:tc>
                  <a:txBody>
                    <a:bodyPr/>
                    <a:lstStyle/>
                    <a:p>
                      <a:pPr marL="0" marR="0" lvl="0" indent="0" algn="l" rtl="0">
                        <a:spcBef>
                          <a:spcPts val="0"/>
                        </a:spcBef>
                        <a:spcAft>
                          <a:spcPts val="0"/>
                        </a:spcAft>
                        <a:buNone/>
                      </a:pPr>
                      <a:r>
                        <a:rPr lang="zh-TW" sz="2400"/>
                        <a:t>金額</a:t>
                      </a:r>
                      <a:endParaRPr/>
                    </a:p>
                  </a:txBody>
                  <a:tcPr marL="91450" marR="91450" marT="45725" marB="45725"/>
                </a:tc>
                <a:tc>
                  <a:txBody>
                    <a:bodyPr/>
                    <a:lstStyle/>
                    <a:p>
                      <a:pPr marL="0" marR="0" lvl="0" indent="0" algn="l" rtl="0">
                        <a:spcBef>
                          <a:spcPts val="0"/>
                        </a:spcBef>
                        <a:spcAft>
                          <a:spcPts val="0"/>
                        </a:spcAft>
                        <a:buNone/>
                      </a:pPr>
                      <a:r>
                        <a:rPr lang="zh-TW" sz="2400"/>
                        <a:t>1,000~25,000英鎊</a:t>
                      </a:r>
                      <a:endParaRPr/>
                    </a:p>
                  </a:txBody>
                  <a:tcPr marL="91450" marR="91450" marT="45725" marB="45725"/>
                </a:tc>
                <a:tc>
                  <a:txBody>
                    <a:bodyPr/>
                    <a:lstStyle/>
                    <a:p>
                      <a:pPr marL="0" marR="0" lvl="0" indent="0" algn="l" rtl="0">
                        <a:spcBef>
                          <a:spcPts val="0"/>
                        </a:spcBef>
                        <a:spcAft>
                          <a:spcPts val="0"/>
                        </a:spcAft>
                        <a:buNone/>
                      </a:pPr>
                      <a:r>
                        <a:rPr lang="zh-TW" sz="2400"/>
                        <a:t>10英鎊以上</a:t>
                      </a:r>
                      <a:endParaRPr/>
                    </a:p>
                  </a:txBody>
                  <a:tcPr marL="91450" marR="91450" marT="45725" marB="45725"/>
                </a:tc>
                <a:extLst>
                  <a:ext uri="{0D108BD9-81ED-4DB2-BD59-A6C34878D82A}">
                    <a16:rowId xmlns:a16="http://schemas.microsoft.com/office/drawing/2014/main" val="10002"/>
                  </a:ext>
                </a:extLst>
              </a:tr>
              <a:tr h="899900">
                <a:tc>
                  <a:txBody>
                    <a:bodyPr/>
                    <a:lstStyle/>
                    <a:p>
                      <a:pPr marL="0" marR="0" lvl="0" indent="0" algn="l" rtl="0">
                        <a:spcBef>
                          <a:spcPts val="0"/>
                        </a:spcBef>
                        <a:spcAft>
                          <a:spcPts val="0"/>
                        </a:spcAft>
                        <a:buNone/>
                      </a:pPr>
                      <a:r>
                        <a:rPr lang="zh-TW" sz="2400"/>
                        <a:t>期間</a:t>
                      </a:r>
                      <a:endParaRPr/>
                    </a:p>
                  </a:txBody>
                  <a:tcPr marL="91450" marR="91450" marT="45725" marB="45725"/>
                </a:tc>
                <a:tc>
                  <a:txBody>
                    <a:bodyPr/>
                    <a:lstStyle/>
                    <a:p>
                      <a:pPr marL="0" marR="0" lvl="0" indent="0" algn="l" rtl="0">
                        <a:spcBef>
                          <a:spcPts val="0"/>
                        </a:spcBef>
                        <a:spcAft>
                          <a:spcPts val="0"/>
                        </a:spcAft>
                        <a:buNone/>
                      </a:pPr>
                      <a:r>
                        <a:rPr lang="zh-TW" sz="2400"/>
                        <a:t>1,2,3,4,5年</a:t>
                      </a:r>
                      <a:endParaRPr/>
                    </a:p>
                  </a:txBody>
                  <a:tcPr marL="91450" marR="91450" marT="45725" marB="45725"/>
                </a:tc>
                <a:tc>
                  <a:txBody>
                    <a:bodyPr/>
                    <a:lstStyle/>
                    <a:p>
                      <a:pPr marL="0" marR="0" lvl="0" indent="0" algn="l" rtl="0">
                        <a:spcBef>
                          <a:spcPts val="0"/>
                        </a:spcBef>
                        <a:spcAft>
                          <a:spcPts val="0"/>
                        </a:spcAft>
                        <a:buNone/>
                      </a:pPr>
                      <a:r>
                        <a:rPr lang="zh-TW" sz="2400"/>
                        <a:t>短期(2~3年), 長期(4~5年)</a:t>
                      </a:r>
                      <a:endParaRPr sz="2400"/>
                    </a:p>
                  </a:txBody>
                  <a:tcPr marL="91450" marR="91450" marT="45725" marB="45725"/>
                </a:tc>
                <a:extLst>
                  <a:ext uri="{0D108BD9-81ED-4DB2-BD59-A6C34878D82A}">
                    <a16:rowId xmlns:a16="http://schemas.microsoft.com/office/drawing/2014/main" val="10003"/>
                  </a:ext>
                </a:extLst>
              </a:tr>
              <a:tr h="899900">
                <a:tc>
                  <a:txBody>
                    <a:bodyPr/>
                    <a:lstStyle/>
                    <a:p>
                      <a:pPr marL="0" marR="0" lvl="0" indent="0" algn="l" rtl="0">
                        <a:spcBef>
                          <a:spcPts val="0"/>
                        </a:spcBef>
                        <a:spcAft>
                          <a:spcPts val="0"/>
                        </a:spcAft>
                        <a:buNone/>
                      </a:pPr>
                      <a:r>
                        <a:rPr lang="zh-TW" sz="2400"/>
                        <a:t>手續費</a:t>
                      </a:r>
                      <a:endParaRPr sz="2400"/>
                    </a:p>
                    <a:p>
                      <a:pPr marL="0" marR="0" lvl="0" indent="0" algn="l" rtl="0">
                        <a:spcBef>
                          <a:spcPts val="0"/>
                        </a:spcBef>
                        <a:spcAft>
                          <a:spcPts val="0"/>
                        </a:spcAft>
                        <a:buNone/>
                      </a:pPr>
                      <a:endParaRPr sz="2400"/>
                    </a:p>
                  </a:txBody>
                  <a:tcPr marL="91450" marR="91450" marT="45725" marB="45725"/>
                </a:tc>
                <a:tc>
                  <a:txBody>
                    <a:bodyPr/>
                    <a:lstStyle/>
                    <a:p>
                      <a:pPr marL="0" marR="0" lvl="0" indent="0" algn="l" rtl="0">
                        <a:spcBef>
                          <a:spcPts val="0"/>
                        </a:spcBef>
                        <a:spcAft>
                          <a:spcPts val="0"/>
                        </a:spcAft>
                        <a:buNone/>
                      </a:pPr>
                      <a:r>
                        <a:rPr lang="zh-TW" sz="2400"/>
                        <a:t>依信用評分及借款期間長短計收</a:t>
                      </a:r>
                      <a:endParaRPr/>
                    </a:p>
                  </a:txBody>
                  <a:tcPr marL="91450" marR="91450" marT="45725" marB="45725"/>
                </a:tc>
                <a:tc>
                  <a:txBody>
                    <a:bodyPr/>
                    <a:lstStyle/>
                    <a:p>
                      <a:pPr marL="0" marR="0" lvl="0" indent="0" algn="l" rtl="0">
                        <a:spcBef>
                          <a:spcPts val="0"/>
                        </a:spcBef>
                        <a:spcAft>
                          <a:spcPts val="0"/>
                        </a:spcAft>
                        <a:buNone/>
                      </a:pPr>
                      <a:r>
                        <a:rPr lang="zh-TW" sz="2400"/>
                        <a:t>原來有收, 2015/4開始未收</a:t>
                      </a:r>
                      <a:endParaRPr/>
                    </a:p>
                  </a:txBody>
                  <a:tcPr marL="91450" marR="91450" marT="45725" marB="45725"/>
                </a:tc>
                <a:extLst>
                  <a:ext uri="{0D108BD9-81ED-4DB2-BD59-A6C34878D82A}">
                    <a16:rowId xmlns:a16="http://schemas.microsoft.com/office/drawing/2014/main" val="10004"/>
                  </a:ext>
                </a:extLst>
              </a:tr>
            </a:tbl>
          </a:graphicData>
        </a:graphic>
      </p:graphicFrame>
      <p:pic>
        <p:nvPicPr>
          <p:cNvPr id="835" name="Google Shape;835;p23"/>
          <p:cNvPicPr preferRelativeResize="0"/>
          <p:nvPr/>
        </p:nvPicPr>
        <p:blipFill rotWithShape="1">
          <a:blip r:embed="rId3">
            <a:alphaModFix/>
          </a:blip>
          <a:srcRect/>
          <a:stretch/>
        </p:blipFill>
        <p:spPr>
          <a:xfrm>
            <a:off x="9834563" y="449263"/>
            <a:ext cx="1684337" cy="1102215"/>
          </a:xfrm>
          <a:prstGeom prst="rect">
            <a:avLst/>
          </a:prstGeom>
          <a:noFill/>
          <a:ln>
            <a:noFill/>
          </a:ln>
        </p:spPr>
      </p:pic>
      <p:sp>
        <p:nvSpPr>
          <p:cNvPr id="836" name="Google Shape;836;p23"/>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905"/>
        <p:cNvGrpSpPr/>
        <p:nvPr/>
      </p:nvGrpSpPr>
      <p:grpSpPr>
        <a:xfrm>
          <a:off x="0" y="0"/>
          <a:ext cx="0" cy="0"/>
          <a:chOff x="0" y="0"/>
          <a:chExt cx="0" cy="0"/>
        </a:xfrm>
      </p:grpSpPr>
      <p:sp>
        <p:nvSpPr>
          <p:cNvPr id="906" name="Google Shape;906;p24"/>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25</a:t>
            </a:fld>
            <a:endParaRPr/>
          </a:p>
        </p:txBody>
      </p:sp>
      <p:grpSp>
        <p:nvGrpSpPr>
          <p:cNvPr id="907" name="Google Shape;907;p24"/>
          <p:cNvGrpSpPr/>
          <p:nvPr/>
        </p:nvGrpSpPr>
        <p:grpSpPr>
          <a:xfrm>
            <a:off x="1488" y="-12459"/>
            <a:ext cx="12189023" cy="377586"/>
            <a:chOff x="1488" y="0"/>
            <a:chExt cx="12189023" cy="377586"/>
          </a:xfrm>
        </p:grpSpPr>
        <p:sp>
          <p:nvSpPr>
            <p:cNvPr id="908" name="Google Shape;908;p24"/>
            <p:cNvSpPr/>
            <p:nvPr/>
          </p:nvSpPr>
          <p:spPr>
            <a:xfrm>
              <a:off x="1488" y="0"/>
              <a:ext cx="2902148" cy="377586"/>
            </a:xfrm>
            <a:prstGeom prst="homePlate">
              <a:avLst>
                <a:gd name="adj" fmla="val 50000"/>
              </a:avLst>
            </a:prstGeom>
            <a:no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 name="Google Shape;909;p24"/>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關於貸款</a:t>
              </a:r>
              <a:endParaRPr/>
            </a:p>
          </p:txBody>
        </p:sp>
        <p:sp>
          <p:nvSpPr>
            <p:cNvPr id="910" name="Google Shape;910;p24"/>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 name="Google Shape;911;p24"/>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P2P網貸的運作</a:t>
              </a:r>
              <a:endParaRPr/>
            </a:p>
          </p:txBody>
        </p:sp>
        <p:sp>
          <p:nvSpPr>
            <p:cNvPr id="912" name="Google Shape;912;p24"/>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 name="Google Shape;913;p24"/>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914" name="Google Shape;914;p24"/>
            <p:cNvSpPr/>
            <p:nvPr/>
          </p:nvSpPr>
          <p:spPr>
            <a:xfrm>
              <a:off x="6966644" y="0"/>
              <a:ext cx="2902148" cy="377586"/>
            </a:xfrm>
            <a:prstGeom prst="chevron">
              <a:avLst>
                <a:gd name="adj" fmla="val 50000"/>
              </a:avLst>
            </a:prstGeom>
            <a:solidFill>
              <a:srgbClr val="CBCBCB"/>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 name="Google Shape;915;p24"/>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916" name="Google Shape;916;p24"/>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 name="Google Shape;917;p24"/>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sp>
        <p:nvSpPr>
          <p:cNvPr id="918" name="Google Shape;918;p24"/>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dirty="0"/>
              <a:t>案例一</a:t>
            </a:r>
            <a:r>
              <a:rPr lang="zh-TW" altLang="en-US" dirty="0"/>
              <a:t>、</a:t>
            </a:r>
            <a:r>
              <a:rPr lang="zh-TW" dirty="0"/>
              <a:t>Zopa：英國2005年世界首創</a:t>
            </a:r>
            <a:endParaRPr dirty="0"/>
          </a:p>
        </p:txBody>
      </p:sp>
      <p:pic>
        <p:nvPicPr>
          <p:cNvPr id="919" name="Google Shape;919;p24"/>
          <p:cNvPicPr preferRelativeResize="0"/>
          <p:nvPr/>
        </p:nvPicPr>
        <p:blipFill rotWithShape="1">
          <a:blip r:embed="rId3">
            <a:alphaModFix/>
          </a:blip>
          <a:srcRect/>
          <a:stretch/>
        </p:blipFill>
        <p:spPr>
          <a:xfrm>
            <a:off x="9934575" y="411164"/>
            <a:ext cx="1343026" cy="878864"/>
          </a:xfrm>
          <a:prstGeom prst="rect">
            <a:avLst/>
          </a:prstGeom>
          <a:noFill/>
          <a:ln>
            <a:noFill/>
          </a:ln>
        </p:spPr>
      </p:pic>
      <p:sp>
        <p:nvSpPr>
          <p:cNvPr id="920" name="Google Shape;920;p24"/>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pic>
        <p:nvPicPr>
          <p:cNvPr id="921" name="Google Shape;921;p24"/>
          <p:cNvPicPr preferRelativeResize="0"/>
          <p:nvPr/>
        </p:nvPicPr>
        <p:blipFill>
          <a:blip r:embed="rId4">
            <a:alphaModFix/>
          </a:blip>
          <a:stretch>
            <a:fillRect/>
          </a:stretch>
        </p:blipFill>
        <p:spPr>
          <a:xfrm>
            <a:off x="1933963" y="1555107"/>
            <a:ext cx="7953375" cy="45720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925"/>
        <p:cNvGrpSpPr/>
        <p:nvPr/>
      </p:nvGrpSpPr>
      <p:grpSpPr>
        <a:xfrm>
          <a:off x="0" y="0"/>
          <a:ext cx="0" cy="0"/>
          <a:chOff x="0" y="0"/>
          <a:chExt cx="0" cy="0"/>
        </a:xfrm>
      </p:grpSpPr>
      <p:sp>
        <p:nvSpPr>
          <p:cNvPr id="926" name="Google Shape;926;p25"/>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26</a:t>
            </a:fld>
            <a:endParaRPr/>
          </a:p>
        </p:txBody>
      </p:sp>
      <p:grpSp>
        <p:nvGrpSpPr>
          <p:cNvPr id="927" name="Google Shape;927;p25"/>
          <p:cNvGrpSpPr/>
          <p:nvPr/>
        </p:nvGrpSpPr>
        <p:grpSpPr>
          <a:xfrm>
            <a:off x="1488" y="-12459"/>
            <a:ext cx="12189023" cy="377586"/>
            <a:chOff x="1488" y="0"/>
            <a:chExt cx="12189023" cy="377586"/>
          </a:xfrm>
        </p:grpSpPr>
        <p:sp>
          <p:nvSpPr>
            <p:cNvPr id="928" name="Google Shape;928;p25"/>
            <p:cNvSpPr/>
            <p:nvPr/>
          </p:nvSpPr>
          <p:spPr>
            <a:xfrm>
              <a:off x="1488" y="0"/>
              <a:ext cx="2902148" cy="377586"/>
            </a:xfrm>
            <a:prstGeom prst="homePlate">
              <a:avLst>
                <a:gd name="adj" fmla="val 50000"/>
              </a:avLst>
            </a:prstGeom>
            <a:no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 name="Google Shape;929;p25"/>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關於貸款</a:t>
              </a:r>
              <a:endParaRPr/>
            </a:p>
          </p:txBody>
        </p:sp>
        <p:sp>
          <p:nvSpPr>
            <p:cNvPr id="930" name="Google Shape;930;p25"/>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 name="Google Shape;931;p25"/>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P2P網貸的運作</a:t>
              </a:r>
              <a:endParaRPr/>
            </a:p>
          </p:txBody>
        </p:sp>
        <p:sp>
          <p:nvSpPr>
            <p:cNvPr id="932" name="Google Shape;932;p25"/>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 name="Google Shape;933;p25"/>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934" name="Google Shape;934;p25"/>
            <p:cNvSpPr/>
            <p:nvPr/>
          </p:nvSpPr>
          <p:spPr>
            <a:xfrm>
              <a:off x="6966644" y="0"/>
              <a:ext cx="2902148" cy="377586"/>
            </a:xfrm>
            <a:prstGeom prst="chevron">
              <a:avLst>
                <a:gd name="adj" fmla="val 50000"/>
              </a:avLst>
            </a:prstGeom>
            <a:solidFill>
              <a:srgbClr val="CBCBCB"/>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 name="Google Shape;935;p25"/>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936" name="Google Shape;936;p25"/>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 name="Google Shape;937;p25"/>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sp>
        <p:nvSpPr>
          <p:cNvPr id="938" name="Google Shape;938;p25"/>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dirty="0"/>
              <a:t>案例二</a:t>
            </a:r>
            <a:r>
              <a:rPr lang="zh-TW" altLang="en-US" dirty="0"/>
              <a:t>、</a:t>
            </a:r>
            <a:r>
              <a:rPr lang="zh-TW" dirty="0"/>
              <a:t>Lending Club：美國</a:t>
            </a:r>
            <a:endParaRPr dirty="0"/>
          </a:p>
        </p:txBody>
      </p:sp>
      <p:graphicFrame>
        <p:nvGraphicFramePr>
          <p:cNvPr id="939" name="Google Shape;939;p25"/>
          <p:cNvGraphicFramePr/>
          <p:nvPr/>
        </p:nvGraphicFramePr>
        <p:xfrm>
          <a:off x="488732" y="1549660"/>
          <a:ext cx="11468800" cy="3218000"/>
        </p:xfrm>
        <a:graphic>
          <a:graphicData uri="http://schemas.openxmlformats.org/drawingml/2006/table">
            <a:tbl>
              <a:tblPr firstRow="1" bandRow="1">
                <a:noFill/>
                <a:tableStyleId>{1445FABA-C4FE-44C8-92B4-25C23C16DE19}</a:tableStyleId>
              </a:tblPr>
              <a:tblGrid>
                <a:gridCol w="1324300">
                  <a:extLst>
                    <a:ext uri="{9D8B030D-6E8A-4147-A177-3AD203B41FA5}">
                      <a16:colId xmlns:a16="http://schemas.microsoft.com/office/drawing/2014/main" val="20000"/>
                    </a:ext>
                  </a:extLst>
                </a:gridCol>
                <a:gridCol w="4875225">
                  <a:extLst>
                    <a:ext uri="{9D8B030D-6E8A-4147-A177-3AD203B41FA5}">
                      <a16:colId xmlns:a16="http://schemas.microsoft.com/office/drawing/2014/main" val="20001"/>
                    </a:ext>
                  </a:extLst>
                </a:gridCol>
                <a:gridCol w="5269275">
                  <a:extLst>
                    <a:ext uri="{9D8B030D-6E8A-4147-A177-3AD203B41FA5}">
                      <a16:colId xmlns:a16="http://schemas.microsoft.com/office/drawing/2014/main" val="20002"/>
                    </a:ext>
                  </a:extLst>
                </a:gridCol>
              </a:tblGrid>
              <a:tr h="518300">
                <a:tc>
                  <a:txBody>
                    <a:bodyPr/>
                    <a:lstStyle/>
                    <a:p>
                      <a:pPr marL="0" marR="0" lvl="0" indent="0" algn="l" rtl="0">
                        <a:spcBef>
                          <a:spcPts val="0"/>
                        </a:spcBef>
                        <a:spcAft>
                          <a:spcPts val="0"/>
                        </a:spcAft>
                        <a:buNone/>
                      </a:pPr>
                      <a:endParaRPr sz="2400"/>
                    </a:p>
                  </a:txBody>
                  <a:tcPr marL="91450" marR="91450" marT="45725" marB="45725"/>
                </a:tc>
                <a:tc>
                  <a:txBody>
                    <a:bodyPr/>
                    <a:lstStyle/>
                    <a:p>
                      <a:pPr marL="0" marR="0" lvl="0" indent="0" algn="l" rtl="0">
                        <a:spcBef>
                          <a:spcPts val="0"/>
                        </a:spcBef>
                        <a:spcAft>
                          <a:spcPts val="0"/>
                        </a:spcAft>
                        <a:buNone/>
                      </a:pPr>
                      <a:r>
                        <a:rPr lang="zh-TW" sz="2400"/>
                        <a:t>借款人</a:t>
                      </a:r>
                      <a:endParaRPr/>
                    </a:p>
                  </a:txBody>
                  <a:tcPr marL="91450" marR="91450" marT="45725" marB="45725"/>
                </a:tc>
                <a:tc>
                  <a:txBody>
                    <a:bodyPr/>
                    <a:lstStyle/>
                    <a:p>
                      <a:pPr marL="0" marR="0" lvl="0" indent="0" algn="l" rtl="0">
                        <a:spcBef>
                          <a:spcPts val="0"/>
                        </a:spcBef>
                        <a:spcAft>
                          <a:spcPts val="0"/>
                        </a:spcAft>
                        <a:buNone/>
                      </a:pPr>
                      <a:r>
                        <a:rPr lang="zh-TW" sz="2400"/>
                        <a:t>出借人</a:t>
                      </a:r>
                      <a:endParaRPr/>
                    </a:p>
                  </a:txBody>
                  <a:tcPr marL="91450" marR="91450" marT="45725" marB="45725"/>
                </a:tc>
                <a:extLst>
                  <a:ext uri="{0D108BD9-81ED-4DB2-BD59-A6C34878D82A}">
                    <a16:rowId xmlns:a16="http://schemas.microsoft.com/office/drawing/2014/main" val="10000"/>
                  </a:ext>
                </a:extLst>
              </a:tr>
              <a:tr h="899900">
                <a:tc>
                  <a:txBody>
                    <a:bodyPr/>
                    <a:lstStyle/>
                    <a:p>
                      <a:pPr marL="0" marR="0" lvl="0" indent="0" algn="l" rtl="0">
                        <a:spcBef>
                          <a:spcPts val="0"/>
                        </a:spcBef>
                        <a:spcAft>
                          <a:spcPts val="0"/>
                        </a:spcAft>
                        <a:buNone/>
                      </a:pPr>
                      <a:r>
                        <a:rPr lang="zh-TW" sz="2400"/>
                        <a:t>條件</a:t>
                      </a:r>
                      <a:endParaRPr/>
                    </a:p>
                  </a:txBody>
                  <a:tcPr marL="91450" marR="91450" marT="45725" marB="45725"/>
                </a:tc>
                <a:tc>
                  <a:txBody>
                    <a:bodyPr/>
                    <a:lstStyle/>
                    <a:p>
                      <a:pPr marL="457200" marR="0" lvl="0" indent="-457200" algn="l" rtl="0">
                        <a:spcBef>
                          <a:spcPts val="0"/>
                        </a:spcBef>
                        <a:spcAft>
                          <a:spcPts val="0"/>
                        </a:spcAft>
                        <a:buClr>
                          <a:schemeClr val="dk1"/>
                        </a:buClr>
                        <a:buSzPts val="2400"/>
                        <a:buFont typeface="Corbel"/>
                        <a:buAutoNum type="arabicPeriod"/>
                      </a:pPr>
                      <a:r>
                        <a:rPr lang="zh-TW" sz="2400"/>
                        <a:t>滿18歲</a:t>
                      </a:r>
                      <a:endParaRPr sz="2400"/>
                    </a:p>
                  </a:txBody>
                  <a:tcPr marL="91450" marR="91450" marT="45725" marB="45725"/>
                </a:tc>
                <a:tc>
                  <a:txBody>
                    <a:bodyPr/>
                    <a:lstStyle/>
                    <a:p>
                      <a:pPr marL="457200" marR="0" lvl="0" indent="-457200" algn="l" rtl="0">
                        <a:spcBef>
                          <a:spcPts val="0"/>
                        </a:spcBef>
                        <a:spcAft>
                          <a:spcPts val="0"/>
                        </a:spcAft>
                        <a:buClr>
                          <a:schemeClr val="dk1"/>
                        </a:buClr>
                        <a:buSzPts val="2400"/>
                        <a:buFont typeface="Corbel"/>
                        <a:buAutoNum type="arabicPeriod"/>
                      </a:pPr>
                      <a:r>
                        <a:rPr lang="zh-TW" sz="2400"/>
                        <a:t>年所得70,000美元以上</a:t>
                      </a:r>
                      <a:endParaRPr sz="2400"/>
                    </a:p>
                    <a:p>
                      <a:pPr marL="0" marR="0" lvl="0" indent="0" algn="l" rtl="0">
                        <a:spcBef>
                          <a:spcPts val="0"/>
                        </a:spcBef>
                        <a:spcAft>
                          <a:spcPts val="0"/>
                        </a:spcAft>
                        <a:buClr>
                          <a:schemeClr val="dk1"/>
                        </a:buClr>
                        <a:buSzPts val="2400"/>
                        <a:buFont typeface="Corbel"/>
                        <a:buNone/>
                      </a:pPr>
                      <a:endParaRPr sz="2400"/>
                    </a:p>
                  </a:txBody>
                  <a:tcPr marL="91450" marR="91450" marT="45725" marB="45725"/>
                </a:tc>
                <a:extLst>
                  <a:ext uri="{0D108BD9-81ED-4DB2-BD59-A6C34878D82A}">
                    <a16:rowId xmlns:a16="http://schemas.microsoft.com/office/drawing/2014/main" val="10001"/>
                  </a:ext>
                </a:extLst>
              </a:tr>
              <a:tr h="899900">
                <a:tc>
                  <a:txBody>
                    <a:bodyPr/>
                    <a:lstStyle/>
                    <a:p>
                      <a:pPr marL="0" marR="0" lvl="0" indent="0" algn="l" rtl="0">
                        <a:spcBef>
                          <a:spcPts val="0"/>
                        </a:spcBef>
                        <a:spcAft>
                          <a:spcPts val="0"/>
                        </a:spcAft>
                        <a:buNone/>
                      </a:pPr>
                      <a:r>
                        <a:rPr lang="zh-TW" sz="2400"/>
                        <a:t>金額</a:t>
                      </a:r>
                      <a:endParaRPr/>
                    </a:p>
                  </a:txBody>
                  <a:tcPr marL="91450" marR="91450" marT="45725" marB="45725"/>
                </a:tc>
                <a:tc>
                  <a:txBody>
                    <a:bodyPr/>
                    <a:lstStyle/>
                    <a:p>
                      <a:pPr marL="0" marR="0" lvl="0" indent="0" algn="l" rtl="0">
                        <a:spcBef>
                          <a:spcPts val="0"/>
                        </a:spcBef>
                        <a:spcAft>
                          <a:spcPts val="0"/>
                        </a:spcAft>
                        <a:buNone/>
                      </a:pPr>
                      <a:r>
                        <a:rPr lang="zh-TW" sz="2400"/>
                        <a:t>1,000~35,000美元</a:t>
                      </a:r>
                      <a:endParaRPr/>
                    </a:p>
                  </a:txBody>
                  <a:tcPr marL="91450" marR="91450" marT="45725" marB="45725"/>
                </a:tc>
                <a:tc>
                  <a:txBody>
                    <a:bodyPr/>
                    <a:lstStyle/>
                    <a:p>
                      <a:pPr marL="0" marR="0" lvl="0" indent="0" algn="l" rtl="0">
                        <a:spcBef>
                          <a:spcPts val="0"/>
                        </a:spcBef>
                        <a:spcAft>
                          <a:spcPts val="0"/>
                        </a:spcAft>
                        <a:buNone/>
                      </a:pPr>
                      <a:r>
                        <a:rPr lang="zh-TW" sz="2400"/>
                        <a:t>25美元以上</a:t>
                      </a:r>
                      <a:endParaRPr/>
                    </a:p>
                  </a:txBody>
                  <a:tcPr marL="91450" marR="91450" marT="45725" marB="45725"/>
                </a:tc>
                <a:extLst>
                  <a:ext uri="{0D108BD9-81ED-4DB2-BD59-A6C34878D82A}">
                    <a16:rowId xmlns:a16="http://schemas.microsoft.com/office/drawing/2014/main" val="10002"/>
                  </a:ext>
                </a:extLst>
              </a:tr>
              <a:tr h="899900">
                <a:tc>
                  <a:txBody>
                    <a:bodyPr/>
                    <a:lstStyle/>
                    <a:p>
                      <a:pPr marL="0" marR="0" lvl="0" indent="0" algn="l" rtl="0">
                        <a:spcBef>
                          <a:spcPts val="0"/>
                        </a:spcBef>
                        <a:spcAft>
                          <a:spcPts val="0"/>
                        </a:spcAft>
                        <a:buNone/>
                      </a:pPr>
                      <a:r>
                        <a:rPr lang="zh-TW" sz="2400"/>
                        <a:t>手續費</a:t>
                      </a:r>
                      <a:endParaRPr/>
                    </a:p>
                  </a:txBody>
                  <a:tcPr marL="91450" marR="91450" marT="45725" marB="45725"/>
                </a:tc>
                <a:tc>
                  <a:txBody>
                    <a:bodyPr/>
                    <a:lstStyle/>
                    <a:p>
                      <a:pPr marL="0" marR="0" lvl="0" indent="0" algn="l" rtl="0">
                        <a:spcBef>
                          <a:spcPts val="0"/>
                        </a:spcBef>
                        <a:spcAft>
                          <a:spcPts val="0"/>
                        </a:spcAft>
                        <a:buNone/>
                      </a:pPr>
                      <a:r>
                        <a:rPr lang="zh-TW" sz="2400"/>
                        <a:t>借款額1.1%~1.5%</a:t>
                      </a:r>
                      <a:endParaRPr sz="2400"/>
                    </a:p>
                  </a:txBody>
                  <a:tcPr marL="91450" marR="91450" marT="45725" marB="45725"/>
                </a:tc>
                <a:tc>
                  <a:txBody>
                    <a:bodyPr/>
                    <a:lstStyle/>
                    <a:p>
                      <a:pPr marL="0" marR="0" lvl="0" indent="0" algn="l" rtl="0">
                        <a:spcBef>
                          <a:spcPts val="0"/>
                        </a:spcBef>
                        <a:spcAft>
                          <a:spcPts val="0"/>
                        </a:spcAft>
                        <a:buNone/>
                      </a:pPr>
                      <a:endParaRPr sz="1800"/>
                    </a:p>
                  </a:txBody>
                  <a:tcPr marL="91450" marR="91450" marT="45725" marB="45725"/>
                </a:tc>
                <a:extLst>
                  <a:ext uri="{0D108BD9-81ED-4DB2-BD59-A6C34878D82A}">
                    <a16:rowId xmlns:a16="http://schemas.microsoft.com/office/drawing/2014/main" val="10003"/>
                  </a:ext>
                </a:extLst>
              </a:tr>
            </a:tbl>
          </a:graphicData>
        </a:graphic>
      </p:graphicFrame>
      <p:pic>
        <p:nvPicPr>
          <p:cNvPr id="940" name="Google Shape;940;p25"/>
          <p:cNvPicPr preferRelativeResize="0"/>
          <p:nvPr/>
        </p:nvPicPr>
        <p:blipFill rotWithShape="1">
          <a:blip r:embed="rId3">
            <a:alphaModFix/>
          </a:blip>
          <a:srcRect/>
          <a:stretch/>
        </p:blipFill>
        <p:spPr>
          <a:xfrm>
            <a:off x="7874000" y="623095"/>
            <a:ext cx="4076700" cy="615752"/>
          </a:xfrm>
          <a:prstGeom prst="rect">
            <a:avLst/>
          </a:prstGeom>
          <a:noFill/>
          <a:ln>
            <a:noFill/>
          </a:ln>
        </p:spPr>
      </p:pic>
      <p:sp>
        <p:nvSpPr>
          <p:cNvPr id="941" name="Google Shape;941;p25"/>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945"/>
        <p:cNvGrpSpPr/>
        <p:nvPr/>
      </p:nvGrpSpPr>
      <p:grpSpPr>
        <a:xfrm>
          <a:off x="0" y="0"/>
          <a:ext cx="0" cy="0"/>
          <a:chOff x="0" y="0"/>
          <a:chExt cx="0" cy="0"/>
        </a:xfrm>
      </p:grpSpPr>
      <p:sp>
        <p:nvSpPr>
          <p:cNvPr id="946" name="Google Shape;946;p26"/>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27</a:t>
            </a:fld>
            <a:endParaRPr/>
          </a:p>
        </p:txBody>
      </p:sp>
      <p:grpSp>
        <p:nvGrpSpPr>
          <p:cNvPr id="947" name="Google Shape;947;p26"/>
          <p:cNvGrpSpPr/>
          <p:nvPr/>
        </p:nvGrpSpPr>
        <p:grpSpPr>
          <a:xfrm>
            <a:off x="1488" y="-12459"/>
            <a:ext cx="12189023" cy="377586"/>
            <a:chOff x="1488" y="0"/>
            <a:chExt cx="12189023" cy="377586"/>
          </a:xfrm>
        </p:grpSpPr>
        <p:sp>
          <p:nvSpPr>
            <p:cNvPr id="948" name="Google Shape;948;p26"/>
            <p:cNvSpPr/>
            <p:nvPr/>
          </p:nvSpPr>
          <p:spPr>
            <a:xfrm>
              <a:off x="1488" y="0"/>
              <a:ext cx="2902148" cy="377586"/>
            </a:xfrm>
            <a:prstGeom prst="homePlate">
              <a:avLst>
                <a:gd name="adj" fmla="val 50000"/>
              </a:avLst>
            </a:prstGeom>
            <a:no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 name="Google Shape;949;p26"/>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關於貸款</a:t>
              </a:r>
              <a:endParaRPr/>
            </a:p>
          </p:txBody>
        </p:sp>
        <p:sp>
          <p:nvSpPr>
            <p:cNvPr id="950" name="Google Shape;950;p26"/>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951;p26"/>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P2P網貸的運作</a:t>
              </a:r>
              <a:endParaRPr/>
            </a:p>
          </p:txBody>
        </p:sp>
        <p:sp>
          <p:nvSpPr>
            <p:cNvPr id="952" name="Google Shape;952;p26"/>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 name="Google Shape;953;p26"/>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954" name="Google Shape;954;p26"/>
            <p:cNvSpPr/>
            <p:nvPr/>
          </p:nvSpPr>
          <p:spPr>
            <a:xfrm>
              <a:off x="6966644" y="0"/>
              <a:ext cx="2902148" cy="377586"/>
            </a:xfrm>
            <a:prstGeom prst="chevron">
              <a:avLst>
                <a:gd name="adj" fmla="val 50000"/>
              </a:avLst>
            </a:prstGeom>
            <a:solidFill>
              <a:srgbClr val="CBCBCB"/>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 name="Google Shape;955;p26"/>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956" name="Google Shape;956;p26"/>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 name="Google Shape;957;p26"/>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sp>
        <p:nvSpPr>
          <p:cNvPr id="958" name="Google Shape;958;p26"/>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dirty="0"/>
              <a:t>案例二</a:t>
            </a:r>
            <a:r>
              <a:rPr lang="zh-TW" altLang="en-US" dirty="0"/>
              <a:t>、</a:t>
            </a:r>
            <a:r>
              <a:rPr lang="zh-TW" dirty="0"/>
              <a:t>Lending Club：美國</a:t>
            </a:r>
            <a:endParaRPr dirty="0"/>
          </a:p>
        </p:txBody>
      </p:sp>
      <p:sp>
        <p:nvSpPr>
          <p:cNvPr id="993" name="Google Shape;993;p26" descr="「lending club」的圖片搜尋結果"/>
          <p:cNvSpPr/>
          <p:nvPr/>
        </p:nvSpPr>
        <p:spPr>
          <a:xfrm>
            <a:off x="155575" y="-144463"/>
            <a:ext cx="304800" cy="30480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pic>
        <p:nvPicPr>
          <p:cNvPr id="994" name="Google Shape;994;p26"/>
          <p:cNvPicPr preferRelativeResize="0"/>
          <p:nvPr/>
        </p:nvPicPr>
        <p:blipFill rotWithShape="1">
          <a:blip r:embed="rId3">
            <a:alphaModFix/>
          </a:blip>
          <a:srcRect/>
          <a:stretch/>
        </p:blipFill>
        <p:spPr>
          <a:xfrm>
            <a:off x="7683500" y="652463"/>
            <a:ext cx="3822700" cy="577387"/>
          </a:xfrm>
          <a:prstGeom prst="rect">
            <a:avLst/>
          </a:prstGeom>
          <a:noFill/>
          <a:ln>
            <a:noFill/>
          </a:ln>
        </p:spPr>
      </p:pic>
      <p:sp>
        <p:nvSpPr>
          <p:cNvPr id="995" name="Google Shape;995;p26"/>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pic>
        <p:nvPicPr>
          <p:cNvPr id="2" name="圖片 1">
            <a:extLst>
              <a:ext uri="{FF2B5EF4-FFF2-40B4-BE49-F238E27FC236}">
                <a16:creationId xmlns:a16="http://schemas.microsoft.com/office/drawing/2014/main" id="{D777E535-2D42-494C-B494-D403E183C8FE}"/>
              </a:ext>
            </a:extLst>
          </p:cNvPr>
          <p:cNvPicPr>
            <a:picLocks noChangeAspect="1"/>
          </p:cNvPicPr>
          <p:nvPr/>
        </p:nvPicPr>
        <p:blipFill>
          <a:blip r:embed="rId4"/>
          <a:stretch>
            <a:fillRect/>
          </a:stretch>
        </p:blipFill>
        <p:spPr>
          <a:xfrm>
            <a:off x="1014688" y="1464495"/>
            <a:ext cx="10162623" cy="4853966"/>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999"/>
        <p:cNvGrpSpPr/>
        <p:nvPr/>
      </p:nvGrpSpPr>
      <p:grpSpPr>
        <a:xfrm>
          <a:off x="0" y="0"/>
          <a:ext cx="0" cy="0"/>
          <a:chOff x="0" y="0"/>
          <a:chExt cx="0" cy="0"/>
        </a:xfrm>
      </p:grpSpPr>
      <p:sp>
        <p:nvSpPr>
          <p:cNvPr id="1000" name="Google Shape;1000;p27"/>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28</a:t>
            </a:fld>
            <a:endParaRPr/>
          </a:p>
        </p:txBody>
      </p:sp>
      <p:grpSp>
        <p:nvGrpSpPr>
          <p:cNvPr id="1001" name="Google Shape;1001;p27"/>
          <p:cNvGrpSpPr/>
          <p:nvPr/>
        </p:nvGrpSpPr>
        <p:grpSpPr>
          <a:xfrm>
            <a:off x="1488" y="-12459"/>
            <a:ext cx="12189023" cy="377586"/>
            <a:chOff x="1488" y="0"/>
            <a:chExt cx="12189023" cy="377586"/>
          </a:xfrm>
        </p:grpSpPr>
        <p:sp>
          <p:nvSpPr>
            <p:cNvPr id="1002" name="Google Shape;1002;p27"/>
            <p:cNvSpPr/>
            <p:nvPr/>
          </p:nvSpPr>
          <p:spPr>
            <a:xfrm>
              <a:off x="1488" y="0"/>
              <a:ext cx="2902148" cy="377586"/>
            </a:xfrm>
            <a:prstGeom prst="homePlate">
              <a:avLst>
                <a:gd name="adj" fmla="val 50000"/>
              </a:avLst>
            </a:prstGeom>
            <a:no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 name="Google Shape;1003;p27"/>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關於貸款</a:t>
              </a:r>
              <a:endParaRPr/>
            </a:p>
          </p:txBody>
        </p:sp>
        <p:sp>
          <p:nvSpPr>
            <p:cNvPr id="1004" name="Google Shape;1004;p27"/>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 name="Google Shape;1005;p27"/>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P2P網貸的運作</a:t>
              </a:r>
              <a:endParaRPr/>
            </a:p>
          </p:txBody>
        </p:sp>
        <p:sp>
          <p:nvSpPr>
            <p:cNvPr id="1006" name="Google Shape;1006;p27"/>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 name="Google Shape;1007;p27"/>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1008" name="Google Shape;1008;p27"/>
            <p:cNvSpPr/>
            <p:nvPr/>
          </p:nvSpPr>
          <p:spPr>
            <a:xfrm>
              <a:off x="6966644" y="0"/>
              <a:ext cx="2902148" cy="377586"/>
            </a:xfrm>
            <a:prstGeom prst="chevron">
              <a:avLst>
                <a:gd name="adj" fmla="val 50000"/>
              </a:avLst>
            </a:prstGeom>
            <a:solidFill>
              <a:srgbClr val="CBCBCB"/>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 name="Google Shape;1009;p27"/>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1010" name="Google Shape;1010;p27"/>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 name="Google Shape;1011;p27"/>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sp>
        <p:nvSpPr>
          <p:cNvPr id="1012" name="Google Shape;1012;p27"/>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dirty="0"/>
              <a:t>案例三</a:t>
            </a:r>
            <a:r>
              <a:rPr lang="zh-TW" altLang="en-US" dirty="0"/>
              <a:t>、</a:t>
            </a:r>
            <a:r>
              <a:rPr lang="zh-TW" dirty="0"/>
              <a:t>拍拍貸：2007中國第一家</a:t>
            </a:r>
            <a:endParaRPr dirty="0"/>
          </a:p>
        </p:txBody>
      </p:sp>
      <p:graphicFrame>
        <p:nvGraphicFramePr>
          <p:cNvPr id="1013" name="Google Shape;1013;p27"/>
          <p:cNvGraphicFramePr/>
          <p:nvPr>
            <p:extLst>
              <p:ext uri="{D42A27DB-BD31-4B8C-83A1-F6EECF244321}">
                <p14:modId xmlns:p14="http://schemas.microsoft.com/office/powerpoint/2010/main" val="1890602055"/>
              </p:ext>
            </p:extLst>
          </p:nvPr>
        </p:nvGraphicFramePr>
        <p:xfrm>
          <a:off x="1683656" y="1896000"/>
          <a:ext cx="8128000" cy="3291880"/>
        </p:xfrm>
        <a:graphic>
          <a:graphicData uri="http://schemas.openxmlformats.org/drawingml/2006/table">
            <a:tbl>
              <a:tblPr firstRow="1" bandRow="1">
                <a:noFill/>
                <a:tableStyleId>{1445FABA-C4FE-44C8-92B4-25C23C16DE19}</a:tableStyleId>
              </a:tblPr>
              <a:tblGrid>
                <a:gridCol w="1843325">
                  <a:extLst>
                    <a:ext uri="{9D8B030D-6E8A-4147-A177-3AD203B41FA5}">
                      <a16:colId xmlns:a16="http://schemas.microsoft.com/office/drawing/2014/main" val="20000"/>
                    </a:ext>
                  </a:extLst>
                </a:gridCol>
                <a:gridCol w="6284675">
                  <a:extLst>
                    <a:ext uri="{9D8B030D-6E8A-4147-A177-3AD203B41FA5}">
                      <a16:colId xmlns:a16="http://schemas.microsoft.com/office/drawing/2014/main" val="20001"/>
                    </a:ext>
                  </a:extLst>
                </a:gridCol>
              </a:tblGrid>
              <a:tr h="822970">
                <a:tc>
                  <a:txBody>
                    <a:bodyPr/>
                    <a:lstStyle/>
                    <a:p>
                      <a:pPr marL="0" marR="0" lvl="0" indent="0" algn="l" rtl="0">
                        <a:spcBef>
                          <a:spcPts val="0"/>
                        </a:spcBef>
                        <a:spcAft>
                          <a:spcPts val="0"/>
                        </a:spcAft>
                        <a:buNone/>
                      </a:pPr>
                      <a:r>
                        <a:rPr lang="zh-TW" sz="2400" b="1">
                          <a:solidFill>
                            <a:schemeClr val="bg1"/>
                          </a:solidFill>
                        </a:rPr>
                        <a:t>擔保</a:t>
                      </a:r>
                      <a:endParaRPr sz="2400">
                        <a:solidFill>
                          <a:schemeClr val="bg1"/>
                        </a:solidFill>
                      </a:endParaRPr>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tx1"/>
                      </a:solidFill>
                      <a:prstDash val="solid"/>
                      <a:round/>
                      <a:headEnd type="none" w="med" len="med"/>
                      <a:tailEnd type="none" w="med" len="med"/>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013B63"/>
                    </a:solidFill>
                  </a:tcPr>
                </a:tc>
                <a:tc>
                  <a:txBody>
                    <a:bodyPr/>
                    <a:lstStyle/>
                    <a:p>
                      <a:pPr marL="0" marR="0" lvl="0" indent="0" algn="l" rtl="0">
                        <a:lnSpc>
                          <a:spcPct val="100000"/>
                        </a:lnSpc>
                        <a:spcBef>
                          <a:spcPts val="0"/>
                        </a:spcBef>
                        <a:spcAft>
                          <a:spcPts val="0"/>
                        </a:spcAft>
                        <a:buClr>
                          <a:schemeClr val="dk1"/>
                        </a:buClr>
                        <a:buSzPts val="2400"/>
                        <a:buFont typeface="Corbel"/>
                        <a:buNone/>
                      </a:pPr>
                      <a:r>
                        <a:rPr lang="zh-TW" sz="2400" b="0" dirty="0">
                          <a:solidFill>
                            <a:schemeClr val="dk1"/>
                          </a:solidFill>
                        </a:rPr>
                        <a:t>線上審查，僅對借貸雙方媒合，不負擔保責任</a:t>
                      </a:r>
                      <a:endParaRPr sz="2400" b="0" dirty="0">
                        <a:solidFill>
                          <a:schemeClr val="dk1"/>
                        </a:solidFill>
                      </a:endParaRPr>
                    </a:p>
                  </a:txBody>
                  <a:tcPr marL="91450" marR="91450" marT="45725" marB="457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r h="822970">
                <a:tc>
                  <a:txBody>
                    <a:bodyPr/>
                    <a:lstStyle/>
                    <a:p>
                      <a:pPr marL="0" marR="0" lvl="0" indent="0" algn="l" rtl="0">
                        <a:spcBef>
                          <a:spcPts val="0"/>
                        </a:spcBef>
                        <a:spcAft>
                          <a:spcPts val="0"/>
                        </a:spcAft>
                        <a:buNone/>
                      </a:pPr>
                      <a:r>
                        <a:rPr lang="zh-TW" sz="2400" b="1">
                          <a:solidFill>
                            <a:schemeClr val="bg1"/>
                          </a:solidFill>
                        </a:rPr>
                        <a:t>借款人風險</a:t>
                      </a:r>
                      <a:endParaRPr sz="2400">
                        <a:solidFill>
                          <a:schemeClr val="bg1"/>
                        </a:solidFill>
                      </a:endParaRPr>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tx1"/>
                      </a:solidFill>
                      <a:prstDash val="solid"/>
                      <a:round/>
                      <a:headEnd type="none" w="med" len="med"/>
                      <a:tailEnd type="none" w="med" len="med"/>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013B63"/>
                    </a:solidFill>
                  </a:tcPr>
                </a:tc>
                <a:tc>
                  <a:txBody>
                    <a:bodyPr/>
                    <a:lstStyle/>
                    <a:p>
                      <a:pPr marL="0" marR="0" lvl="0" indent="0" algn="l" rtl="0">
                        <a:spcBef>
                          <a:spcPts val="0"/>
                        </a:spcBef>
                        <a:spcAft>
                          <a:spcPts val="0"/>
                        </a:spcAft>
                        <a:buNone/>
                      </a:pPr>
                      <a:r>
                        <a:rPr lang="zh-TW" sz="2400">
                          <a:solidFill>
                            <a:schemeClr val="dk1"/>
                          </a:solidFill>
                        </a:rPr>
                        <a:t>開發「魔鏡」，進行風險評價系統</a:t>
                      </a:r>
                      <a:endParaRPr/>
                    </a:p>
                  </a:txBody>
                  <a:tcPr marL="91450" marR="91450" marT="45725" marB="457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822970">
                <a:tc>
                  <a:txBody>
                    <a:bodyPr/>
                    <a:lstStyle/>
                    <a:p>
                      <a:pPr marL="0" marR="0" lvl="0" indent="0" algn="l" rtl="0">
                        <a:spcBef>
                          <a:spcPts val="0"/>
                        </a:spcBef>
                        <a:spcAft>
                          <a:spcPts val="0"/>
                        </a:spcAft>
                        <a:buNone/>
                      </a:pPr>
                      <a:r>
                        <a:rPr lang="zh-TW" sz="2400" b="1">
                          <a:solidFill>
                            <a:schemeClr val="bg1"/>
                          </a:solidFill>
                        </a:rPr>
                        <a:t>貸款利率</a:t>
                      </a:r>
                      <a:endParaRPr sz="2400">
                        <a:solidFill>
                          <a:schemeClr val="bg1"/>
                        </a:solidFill>
                      </a:endParaRPr>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tx1"/>
                      </a:solidFill>
                      <a:prstDash val="solid"/>
                      <a:round/>
                      <a:headEnd type="none" w="med" len="med"/>
                      <a:tailEnd type="none" w="med" len="med"/>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013B63"/>
                    </a:solidFill>
                  </a:tcPr>
                </a:tc>
                <a:tc>
                  <a:txBody>
                    <a:bodyPr/>
                    <a:lstStyle/>
                    <a:p>
                      <a:pPr marL="0" marR="0" lvl="0" indent="0" algn="l" rtl="0">
                        <a:lnSpc>
                          <a:spcPct val="100000"/>
                        </a:lnSpc>
                        <a:spcBef>
                          <a:spcPts val="0"/>
                        </a:spcBef>
                        <a:spcAft>
                          <a:spcPts val="0"/>
                        </a:spcAft>
                        <a:buClr>
                          <a:schemeClr val="dk1"/>
                        </a:buClr>
                        <a:buSzPts val="2400"/>
                        <a:buFont typeface="Corbel"/>
                        <a:buNone/>
                      </a:pPr>
                      <a:r>
                        <a:rPr lang="zh-TW" sz="2400" dirty="0">
                          <a:solidFill>
                            <a:schemeClr val="dk1"/>
                          </a:solidFill>
                        </a:rPr>
                        <a:t>採競標，由貸款利率最低的出資人得標</a:t>
                      </a:r>
                      <a:endParaRPr sz="2400" dirty="0">
                        <a:solidFill>
                          <a:schemeClr val="dk1"/>
                        </a:solidFill>
                      </a:endParaRPr>
                    </a:p>
                  </a:txBody>
                  <a:tcPr marL="91450" marR="91450" marT="45725" marB="457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822970">
                <a:tc>
                  <a:txBody>
                    <a:bodyPr/>
                    <a:lstStyle/>
                    <a:p>
                      <a:pPr marL="0" marR="0" lvl="0" indent="0" algn="l" rtl="0">
                        <a:spcBef>
                          <a:spcPts val="0"/>
                        </a:spcBef>
                        <a:spcAft>
                          <a:spcPts val="0"/>
                        </a:spcAft>
                        <a:buNone/>
                      </a:pPr>
                      <a:r>
                        <a:rPr lang="zh-TW" sz="2400" b="1" dirty="0">
                          <a:solidFill>
                            <a:schemeClr val="bg1"/>
                          </a:solidFill>
                        </a:rPr>
                        <a:t>平台收入</a:t>
                      </a:r>
                      <a:endParaRPr sz="2400" dirty="0">
                        <a:solidFill>
                          <a:schemeClr val="bg1"/>
                        </a:solidFill>
                      </a:endParaRPr>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tx1"/>
                      </a:solidFill>
                      <a:prstDash val="solid"/>
                      <a:round/>
                      <a:headEnd type="none" w="med" len="med"/>
                      <a:tailEnd type="none" w="med" len="med"/>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013B63"/>
                    </a:solidFill>
                  </a:tcPr>
                </a:tc>
                <a:tc>
                  <a:txBody>
                    <a:bodyPr/>
                    <a:lstStyle/>
                    <a:p>
                      <a:pPr marL="0" marR="0" lvl="0" indent="0" algn="l" rtl="0">
                        <a:lnSpc>
                          <a:spcPct val="100000"/>
                        </a:lnSpc>
                        <a:spcBef>
                          <a:spcPts val="0"/>
                        </a:spcBef>
                        <a:spcAft>
                          <a:spcPts val="0"/>
                        </a:spcAft>
                        <a:buClr>
                          <a:schemeClr val="dk1"/>
                        </a:buClr>
                        <a:buSzPts val="2400"/>
                        <a:buFont typeface="Corbel"/>
                        <a:buNone/>
                      </a:pPr>
                      <a:r>
                        <a:rPr lang="zh-TW" sz="2400" dirty="0">
                          <a:solidFill>
                            <a:schemeClr val="dk1"/>
                          </a:solidFill>
                        </a:rPr>
                        <a:t>借款人的仲介費，為本金4%，出借人免</a:t>
                      </a:r>
                      <a:endParaRPr sz="2400" dirty="0">
                        <a:solidFill>
                          <a:schemeClr val="dk1"/>
                        </a:solidFill>
                      </a:endParaRPr>
                    </a:p>
                  </a:txBody>
                  <a:tcPr marL="91450" marR="91450" marT="45725" marB="457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3"/>
                  </a:ext>
                </a:extLst>
              </a:tr>
            </a:tbl>
          </a:graphicData>
        </a:graphic>
      </p:graphicFrame>
      <p:pic>
        <p:nvPicPr>
          <p:cNvPr id="1014" name="Google Shape;1014;p27"/>
          <p:cNvPicPr preferRelativeResize="0"/>
          <p:nvPr/>
        </p:nvPicPr>
        <p:blipFill rotWithShape="1">
          <a:blip r:embed="rId3">
            <a:alphaModFix/>
          </a:blip>
          <a:srcRect/>
          <a:stretch/>
        </p:blipFill>
        <p:spPr>
          <a:xfrm>
            <a:off x="10232019" y="516898"/>
            <a:ext cx="1138659" cy="1138659"/>
          </a:xfrm>
          <a:prstGeom prst="rect">
            <a:avLst/>
          </a:prstGeom>
          <a:noFill/>
          <a:ln>
            <a:noFill/>
          </a:ln>
        </p:spPr>
      </p:pic>
      <p:sp>
        <p:nvSpPr>
          <p:cNvPr id="1015" name="Google Shape;1015;p27"/>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019"/>
        <p:cNvGrpSpPr/>
        <p:nvPr/>
      </p:nvGrpSpPr>
      <p:grpSpPr>
        <a:xfrm>
          <a:off x="0" y="0"/>
          <a:ext cx="0" cy="0"/>
          <a:chOff x="0" y="0"/>
          <a:chExt cx="0" cy="0"/>
        </a:xfrm>
      </p:grpSpPr>
      <p:sp>
        <p:nvSpPr>
          <p:cNvPr id="1020" name="Google Shape;1020;p28"/>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29</a:t>
            </a:fld>
            <a:endParaRPr/>
          </a:p>
        </p:txBody>
      </p:sp>
      <p:grpSp>
        <p:nvGrpSpPr>
          <p:cNvPr id="1021" name="Google Shape;1021;p28"/>
          <p:cNvGrpSpPr/>
          <p:nvPr/>
        </p:nvGrpSpPr>
        <p:grpSpPr>
          <a:xfrm>
            <a:off x="1488" y="-12459"/>
            <a:ext cx="12189023" cy="377586"/>
            <a:chOff x="1488" y="0"/>
            <a:chExt cx="12189023" cy="377586"/>
          </a:xfrm>
        </p:grpSpPr>
        <p:sp>
          <p:nvSpPr>
            <p:cNvPr id="1022" name="Google Shape;1022;p28"/>
            <p:cNvSpPr/>
            <p:nvPr/>
          </p:nvSpPr>
          <p:spPr>
            <a:xfrm>
              <a:off x="1488" y="0"/>
              <a:ext cx="2902148" cy="377586"/>
            </a:xfrm>
            <a:prstGeom prst="homePlate">
              <a:avLst>
                <a:gd name="adj" fmla="val 50000"/>
              </a:avLst>
            </a:prstGeom>
            <a:no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 name="Google Shape;1023;p28"/>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關於貸款</a:t>
              </a:r>
              <a:endParaRPr/>
            </a:p>
          </p:txBody>
        </p:sp>
        <p:sp>
          <p:nvSpPr>
            <p:cNvPr id="1024" name="Google Shape;1024;p28"/>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 name="Google Shape;1025;p28"/>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P2P網貸的運作</a:t>
              </a:r>
              <a:endParaRPr/>
            </a:p>
          </p:txBody>
        </p:sp>
        <p:sp>
          <p:nvSpPr>
            <p:cNvPr id="1026" name="Google Shape;1026;p28"/>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 name="Google Shape;1027;p28"/>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1028" name="Google Shape;1028;p28"/>
            <p:cNvSpPr/>
            <p:nvPr/>
          </p:nvSpPr>
          <p:spPr>
            <a:xfrm>
              <a:off x="6966644" y="0"/>
              <a:ext cx="2902148" cy="377586"/>
            </a:xfrm>
            <a:prstGeom prst="chevron">
              <a:avLst>
                <a:gd name="adj" fmla="val 50000"/>
              </a:avLst>
            </a:prstGeom>
            <a:solidFill>
              <a:srgbClr val="CBCBCB"/>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1029;p28"/>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1030" name="Google Shape;1030;p28"/>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 name="Google Shape;1031;p28"/>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sp>
        <p:nvSpPr>
          <p:cNvPr id="1032" name="Google Shape;1032;p28"/>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dirty="0"/>
              <a:t>案例四</a:t>
            </a:r>
            <a:r>
              <a:rPr lang="zh-TW" altLang="en-US" dirty="0"/>
              <a:t>、</a:t>
            </a:r>
            <a:r>
              <a:rPr lang="zh-TW" dirty="0"/>
              <a:t>LnB：互利金融™平台</a:t>
            </a:r>
            <a:endParaRPr dirty="0"/>
          </a:p>
        </p:txBody>
      </p:sp>
      <p:pic>
        <p:nvPicPr>
          <p:cNvPr id="1033" name="Google Shape;1033;p28" descr="「L&amp;B p2p借貸」的圖片搜尋結果"/>
          <p:cNvPicPr preferRelativeResize="0"/>
          <p:nvPr/>
        </p:nvPicPr>
        <p:blipFill rotWithShape="1">
          <a:blip r:embed="rId3">
            <a:alphaModFix/>
          </a:blip>
          <a:srcRect/>
          <a:stretch/>
        </p:blipFill>
        <p:spPr>
          <a:xfrm>
            <a:off x="10951637" y="425533"/>
            <a:ext cx="951540" cy="894448"/>
          </a:xfrm>
          <a:prstGeom prst="rect">
            <a:avLst/>
          </a:prstGeom>
          <a:noFill/>
          <a:ln>
            <a:noFill/>
          </a:ln>
        </p:spPr>
      </p:pic>
      <p:sp>
        <p:nvSpPr>
          <p:cNvPr id="1034" name="Google Shape;1034;p28"/>
          <p:cNvSpPr txBox="1"/>
          <p:nvPr/>
        </p:nvSpPr>
        <p:spPr>
          <a:xfrm>
            <a:off x="733425" y="1562100"/>
            <a:ext cx="4562475" cy="369332"/>
          </a:xfrm>
          <a:prstGeom prst="rect">
            <a:avLst/>
          </a:prstGeom>
          <a:noFill/>
          <a:ln>
            <a:noFill/>
          </a:ln>
        </p:spPr>
        <p:txBody>
          <a:bodyPr spcFirstLastPara="1" wrap="square" lIns="91425" tIns="45700" rIns="91425" bIns="45700" anchor="t" anchorCtr="0">
            <a:spAutoFit/>
          </a:bodyPr>
          <a:lstStyle/>
          <a:p>
            <a:pPr marL="285750" marR="0" lvl="0" indent="-171450" algn="l" rtl="0">
              <a:spcBef>
                <a:spcPts val="0"/>
              </a:spcBef>
              <a:spcAft>
                <a:spcPts val="0"/>
              </a:spcAft>
              <a:buClr>
                <a:schemeClr val="dk1"/>
              </a:buClr>
              <a:buSzPts val="1800"/>
              <a:buFont typeface="Arial"/>
              <a:buNone/>
            </a:pPr>
            <a:endParaRPr sz="1800">
              <a:solidFill>
                <a:schemeClr val="dk1"/>
              </a:solidFill>
              <a:latin typeface="Corbel"/>
              <a:ea typeface="Corbel"/>
              <a:cs typeface="Corbel"/>
              <a:sym typeface="Corbel"/>
            </a:endParaRPr>
          </a:p>
        </p:txBody>
      </p:sp>
      <p:graphicFrame>
        <p:nvGraphicFramePr>
          <p:cNvPr id="1035" name="Google Shape;1035;p28"/>
          <p:cNvGraphicFramePr/>
          <p:nvPr>
            <p:extLst>
              <p:ext uri="{D42A27DB-BD31-4B8C-83A1-F6EECF244321}">
                <p14:modId xmlns:p14="http://schemas.microsoft.com/office/powerpoint/2010/main" val="2151262738"/>
              </p:ext>
            </p:extLst>
          </p:nvPr>
        </p:nvGraphicFramePr>
        <p:xfrm>
          <a:off x="612057" y="1380799"/>
          <a:ext cx="6102025" cy="4696420"/>
        </p:xfrm>
        <a:graphic>
          <a:graphicData uri="http://schemas.openxmlformats.org/drawingml/2006/table">
            <a:tbl>
              <a:tblPr firstRow="1" bandRow="1">
                <a:noFill/>
                <a:tableStyleId>{1445FABA-C4FE-44C8-92B4-25C23C16DE19}</a:tableStyleId>
              </a:tblPr>
              <a:tblGrid>
                <a:gridCol w="1792725">
                  <a:extLst>
                    <a:ext uri="{9D8B030D-6E8A-4147-A177-3AD203B41FA5}">
                      <a16:colId xmlns:a16="http://schemas.microsoft.com/office/drawing/2014/main" val="20000"/>
                    </a:ext>
                  </a:extLst>
                </a:gridCol>
                <a:gridCol w="4309300">
                  <a:extLst>
                    <a:ext uri="{9D8B030D-6E8A-4147-A177-3AD203B41FA5}">
                      <a16:colId xmlns:a16="http://schemas.microsoft.com/office/drawing/2014/main" val="20001"/>
                    </a:ext>
                  </a:extLst>
                </a:gridCol>
              </a:tblGrid>
              <a:tr h="764500">
                <a:tc>
                  <a:txBody>
                    <a:bodyPr/>
                    <a:lstStyle/>
                    <a:p>
                      <a:pPr marL="0" marR="0" lvl="0" indent="0" algn="l" rtl="0">
                        <a:spcBef>
                          <a:spcPts val="0"/>
                        </a:spcBef>
                        <a:spcAft>
                          <a:spcPts val="0"/>
                        </a:spcAft>
                        <a:buNone/>
                      </a:pPr>
                      <a:r>
                        <a:rPr lang="zh-TW" sz="2000" b="1">
                          <a:solidFill>
                            <a:schemeClr val="bg1"/>
                          </a:solidFill>
                        </a:rPr>
                        <a:t>擔保</a:t>
                      </a:r>
                      <a:endParaRPr sz="2000">
                        <a:solidFill>
                          <a:schemeClr val="bg1"/>
                        </a:solidFill>
                      </a:endParaRPr>
                    </a:p>
                  </a:txBody>
                  <a:tcPr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013B63"/>
                    </a:solidFill>
                  </a:tcPr>
                </a:tc>
                <a:tc>
                  <a:txBody>
                    <a:bodyPr/>
                    <a:lstStyle/>
                    <a:p>
                      <a:pPr marL="0" marR="0" lvl="0" indent="0" algn="l" rtl="0">
                        <a:lnSpc>
                          <a:spcPct val="100000"/>
                        </a:lnSpc>
                        <a:spcBef>
                          <a:spcPts val="0"/>
                        </a:spcBef>
                        <a:spcAft>
                          <a:spcPts val="0"/>
                        </a:spcAft>
                        <a:buClr>
                          <a:schemeClr val="dk1"/>
                        </a:buClr>
                        <a:buSzPts val="2000"/>
                        <a:buFont typeface="Corbel"/>
                        <a:buNone/>
                      </a:pPr>
                      <a:r>
                        <a:rPr lang="zh-TW" sz="2000" b="0">
                          <a:solidFill>
                            <a:schemeClr val="dk1"/>
                          </a:solidFill>
                        </a:rPr>
                        <a:t>在投資人與申貸人之間的借貸關係中不擔任任何擔保人或者保證人的角色。</a:t>
                      </a:r>
                      <a:endParaRPr/>
                    </a:p>
                  </a:txBody>
                  <a:tcPr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2F2F2"/>
                    </a:solidFill>
                  </a:tcPr>
                </a:tc>
                <a:extLst>
                  <a:ext uri="{0D108BD9-81ED-4DB2-BD59-A6C34878D82A}">
                    <a16:rowId xmlns:a16="http://schemas.microsoft.com/office/drawing/2014/main" val="10000"/>
                  </a:ext>
                </a:extLst>
              </a:tr>
              <a:tr h="370850">
                <a:tc>
                  <a:txBody>
                    <a:bodyPr/>
                    <a:lstStyle/>
                    <a:p>
                      <a:pPr marL="0" marR="0" lvl="0" indent="0" algn="l" rtl="0">
                        <a:spcBef>
                          <a:spcPts val="0"/>
                        </a:spcBef>
                        <a:spcAft>
                          <a:spcPts val="0"/>
                        </a:spcAft>
                        <a:buNone/>
                      </a:pPr>
                      <a:r>
                        <a:rPr lang="zh-TW" sz="2000" b="1">
                          <a:solidFill>
                            <a:schemeClr val="bg1"/>
                          </a:solidFill>
                        </a:rPr>
                        <a:t>借款人風險</a:t>
                      </a:r>
                      <a:endParaRPr sz="2000">
                        <a:solidFill>
                          <a:schemeClr val="bg1"/>
                        </a:solidFill>
                      </a:endParaRPr>
                    </a:p>
                  </a:txBody>
                  <a:tcPr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013B63"/>
                    </a:solidFill>
                  </a:tcPr>
                </a:tc>
                <a:tc>
                  <a:txBody>
                    <a:bodyPr/>
                    <a:lstStyle/>
                    <a:p>
                      <a:pPr marL="0" marR="0" lvl="0" indent="0" algn="l" rtl="0">
                        <a:spcBef>
                          <a:spcPts val="0"/>
                        </a:spcBef>
                        <a:spcAft>
                          <a:spcPts val="0"/>
                        </a:spcAft>
                        <a:buNone/>
                      </a:pPr>
                      <a:r>
                        <a:rPr lang="zh-TW" sz="2000">
                          <a:solidFill>
                            <a:schemeClr val="dk1"/>
                          </a:solidFill>
                        </a:rPr>
                        <a:t>LnB風險保護機制為提供給投資人之風險管理機制，在倒帳發生時依當下公告之保護比例歸還投資人尚未回收之投資本金。</a:t>
                      </a:r>
                      <a:endParaRPr/>
                    </a:p>
                  </a:txBody>
                  <a:tcPr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2F2F2"/>
                    </a:solidFill>
                  </a:tcPr>
                </a:tc>
                <a:extLst>
                  <a:ext uri="{0D108BD9-81ED-4DB2-BD59-A6C34878D82A}">
                    <a16:rowId xmlns:a16="http://schemas.microsoft.com/office/drawing/2014/main" val="10001"/>
                  </a:ext>
                </a:extLst>
              </a:tr>
              <a:tr h="370850">
                <a:tc>
                  <a:txBody>
                    <a:bodyPr/>
                    <a:lstStyle/>
                    <a:p>
                      <a:pPr marL="0" marR="0" lvl="0" indent="0" algn="l" rtl="0">
                        <a:spcBef>
                          <a:spcPts val="0"/>
                        </a:spcBef>
                        <a:spcAft>
                          <a:spcPts val="0"/>
                        </a:spcAft>
                        <a:buNone/>
                      </a:pPr>
                      <a:r>
                        <a:rPr lang="zh-TW" sz="2000" b="1">
                          <a:solidFill>
                            <a:schemeClr val="bg1"/>
                          </a:solidFill>
                        </a:rPr>
                        <a:t>會員模式</a:t>
                      </a:r>
                      <a:endParaRPr sz="2000">
                        <a:solidFill>
                          <a:schemeClr val="bg1"/>
                        </a:solidFill>
                      </a:endParaRPr>
                    </a:p>
                  </a:txBody>
                  <a:tcPr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013B63"/>
                    </a:solidFill>
                  </a:tcPr>
                </a:tc>
                <a:tc>
                  <a:txBody>
                    <a:bodyPr/>
                    <a:lstStyle/>
                    <a:p>
                      <a:pPr marL="457200" marR="0" lvl="0" indent="-457200" algn="l" rtl="0">
                        <a:lnSpc>
                          <a:spcPct val="100000"/>
                        </a:lnSpc>
                        <a:spcBef>
                          <a:spcPts val="0"/>
                        </a:spcBef>
                        <a:spcAft>
                          <a:spcPts val="0"/>
                        </a:spcAft>
                        <a:buClr>
                          <a:schemeClr val="dk1"/>
                        </a:buClr>
                        <a:buSzPts val="2000"/>
                        <a:buFont typeface="Corbel"/>
                        <a:buAutoNum type="arabicPeriod"/>
                      </a:pPr>
                      <a:r>
                        <a:rPr lang="zh-TW" sz="2000" dirty="0">
                          <a:solidFill>
                            <a:schemeClr val="dk1"/>
                          </a:solidFill>
                        </a:rPr>
                        <a:t>申貸人與投資人：</a:t>
                      </a:r>
                      <a:r>
                        <a:rPr lang="zh-TW" sz="2000" dirty="0"/>
                        <a:t>年滿20歲且具完全民事權利和行為能力的中華民國公民</a:t>
                      </a:r>
                      <a:endParaRPr sz="2000" dirty="0"/>
                    </a:p>
                    <a:p>
                      <a:pPr marL="457200" marR="0" lvl="0" indent="-457200" algn="l" rtl="0">
                        <a:lnSpc>
                          <a:spcPct val="100000"/>
                        </a:lnSpc>
                        <a:spcBef>
                          <a:spcPts val="0"/>
                        </a:spcBef>
                        <a:spcAft>
                          <a:spcPts val="0"/>
                        </a:spcAft>
                        <a:buClr>
                          <a:schemeClr val="dk1"/>
                        </a:buClr>
                        <a:buSzPts val="2000"/>
                        <a:buFont typeface="Corbel"/>
                        <a:buAutoNum type="arabicPeriod"/>
                      </a:pPr>
                      <a:r>
                        <a:rPr lang="zh-TW" sz="2000" dirty="0">
                          <a:solidFill>
                            <a:schemeClr val="dk1"/>
                          </a:solidFill>
                          <a:latin typeface="Corbel"/>
                          <a:ea typeface="Corbel"/>
                          <a:cs typeface="Corbel"/>
                          <a:sym typeface="Corbel"/>
                        </a:rPr>
                        <a:t>信用狀況不佳不得申請(Eg.強制停卡、信用瑕疵)</a:t>
                      </a:r>
                      <a:endParaRPr dirty="0"/>
                    </a:p>
                  </a:txBody>
                  <a:tcPr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2F2F2"/>
                    </a:solidFill>
                  </a:tcPr>
                </a:tc>
                <a:extLst>
                  <a:ext uri="{0D108BD9-81ED-4DB2-BD59-A6C34878D82A}">
                    <a16:rowId xmlns:a16="http://schemas.microsoft.com/office/drawing/2014/main" val="10002"/>
                  </a:ext>
                </a:extLst>
              </a:tr>
              <a:tr h="370850">
                <a:tc>
                  <a:txBody>
                    <a:bodyPr/>
                    <a:lstStyle/>
                    <a:p>
                      <a:pPr marL="0" marR="0" lvl="0" indent="0" algn="l" rtl="0">
                        <a:spcBef>
                          <a:spcPts val="0"/>
                        </a:spcBef>
                        <a:spcAft>
                          <a:spcPts val="0"/>
                        </a:spcAft>
                        <a:buNone/>
                      </a:pPr>
                      <a:r>
                        <a:rPr lang="zh-TW" sz="2000" b="1" dirty="0">
                          <a:solidFill>
                            <a:schemeClr val="bg1"/>
                          </a:solidFill>
                        </a:rPr>
                        <a:t>特點</a:t>
                      </a:r>
                      <a:endParaRPr sz="2000" dirty="0">
                        <a:solidFill>
                          <a:schemeClr val="bg1"/>
                        </a:solidFill>
                      </a:endParaRPr>
                    </a:p>
                  </a:txBody>
                  <a:tcPr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013B63"/>
                    </a:solidFill>
                  </a:tcPr>
                </a:tc>
                <a:tc>
                  <a:txBody>
                    <a:bodyPr/>
                    <a:lstStyle/>
                    <a:p>
                      <a:pPr marL="457200" marR="0" lvl="0" indent="-457200" algn="l" rtl="0">
                        <a:lnSpc>
                          <a:spcPct val="100000"/>
                        </a:lnSpc>
                        <a:spcBef>
                          <a:spcPts val="0"/>
                        </a:spcBef>
                        <a:spcAft>
                          <a:spcPts val="0"/>
                        </a:spcAft>
                        <a:buClr>
                          <a:schemeClr val="dk1"/>
                        </a:buClr>
                        <a:buSzPts val="2000"/>
                        <a:buFont typeface="Corbel"/>
                        <a:buAutoNum type="arabicPeriod"/>
                      </a:pPr>
                      <a:r>
                        <a:rPr lang="zh-TW" sz="2000" dirty="0">
                          <a:solidFill>
                            <a:schemeClr val="dk1"/>
                          </a:solidFill>
                        </a:rPr>
                        <a:t>申貸人需提撥風險保護金</a:t>
                      </a:r>
                      <a:endParaRPr sz="2000" dirty="0">
                        <a:solidFill>
                          <a:schemeClr val="dk1"/>
                        </a:solidFill>
                      </a:endParaRPr>
                    </a:p>
                    <a:p>
                      <a:pPr marL="457200" marR="0" lvl="0" indent="-457200" algn="l" rtl="0">
                        <a:lnSpc>
                          <a:spcPct val="100000"/>
                        </a:lnSpc>
                        <a:spcBef>
                          <a:spcPts val="0"/>
                        </a:spcBef>
                        <a:spcAft>
                          <a:spcPts val="0"/>
                        </a:spcAft>
                        <a:buClr>
                          <a:schemeClr val="dk1"/>
                        </a:buClr>
                        <a:buSzPts val="2000"/>
                        <a:buFont typeface="Corbel"/>
                        <a:buAutoNum type="arabicPeriod"/>
                      </a:pPr>
                      <a:r>
                        <a:rPr lang="zh-TW" sz="2000" dirty="0">
                          <a:solidFill>
                            <a:schemeClr val="dk1"/>
                          </a:solidFill>
                        </a:rPr>
                        <a:t>只選擇了部份的風險等級的申貸案來上架媒合</a:t>
                      </a:r>
                      <a:endParaRPr sz="2000" dirty="0">
                        <a:solidFill>
                          <a:schemeClr val="dk1"/>
                        </a:solidFill>
                      </a:endParaRPr>
                    </a:p>
                  </a:txBody>
                  <a:tcPr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2F2F2"/>
                    </a:solidFill>
                  </a:tcPr>
                </a:tc>
                <a:extLst>
                  <a:ext uri="{0D108BD9-81ED-4DB2-BD59-A6C34878D82A}">
                    <a16:rowId xmlns:a16="http://schemas.microsoft.com/office/drawing/2014/main" val="10003"/>
                  </a:ext>
                </a:extLst>
              </a:tr>
            </a:tbl>
          </a:graphicData>
        </a:graphic>
      </p:graphicFrame>
      <p:pic>
        <p:nvPicPr>
          <p:cNvPr id="1036" name="Google Shape;1036;p28"/>
          <p:cNvPicPr preferRelativeResize="0"/>
          <p:nvPr/>
        </p:nvPicPr>
        <p:blipFill rotWithShape="1">
          <a:blip r:embed="rId4">
            <a:alphaModFix/>
          </a:blip>
          <a:srcRect/>
          <a:stretch/>
        </p:blipFill>
        <p:spPr>
          <a:xfrm>
            <a:off x="6941721" y="2468819"/>
            <a:ext cx="5126711" cy="2118254"/>
          </a:xfrm>
          <a:prstGeom prst="rect">
            <a:avLst/>
          </a:prstGeom>
          <a:noFill/>
          <a:ln>
            <a:noFill/>
          </a:ln>
        </p:spPr>
      </p:pic>
      <p:sp>
        <p:nvSpPr>
          <p:cNvPr id="1037" name="Google Shape;1037;p28"/>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3"/>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dirty="0"/>
              <a:t>What is Peer to Peer Lending?</a:t>
            </a:r>
            <a:endParaRPr dirty="0"/>
          </a:p>
        </p:txBody>
      </p:sp>
      <p:sp>
        <p:nvSpPr>
          <p:cNvPr id="114" name="Google Shape;114;p3"/>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3</a:t>
            </a:fld>
            <a:endParaRPr/>
          </a:p>
        </p:txBody>
      </p:sp>
      <p:grpSp>
        <p:nvGrpSpPr>
          <p:cNvPr id="115" name="Google Shape;115;p3"/>
          <p:cNvGrpSpPr/>
          <p:nvPr/>
        </p:nvGrpSpPr>
        <p:grpSpPr>
          <a:xfrm>
            <a:off x="1488" y="-12459"/>
            <a:ext cx="12189023" cy="377586"/>
            <a:chOff x="1488" y="0"/>
            <a:chExt cx="12189023" cy="377586"/>
          </a:xfrm>
        </p:grpSpPr>
        <p:sp>
          <p:nvSpPr>
            <p:cNvPr id="116" name="Google Shape;116;p3"/>
            <p:cNvSpPr/>
            <p:nvPr/>
          </p:nvSpPr>
          <p:spPr>
            <a:xfrm>
              <a:off x="1488" y="0"/>
              <a:ext cx="2902148" cy="377586"/>
            </a:xfrm>
            <a:prstGeom prst="homePlate">
              <a:avLst>
                <a:gd name="adj" fmla="val 50000"/>
              </a:avLst>
            </a:prstGeom>
            <a:solidFill>
              <a:srgbClr val="CBCBCB"/>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3"/>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b="0" i="0" u="none" strike="noStrike" cap="none">
                  <a:solidFill>
                    <a:schemeClr val="lt1"/>
                  </a:solidFill>
                  <a:latin typeface="Corbel"/>
                  <a:ea typeface="Corbel"/>
                  <a:cs typeface="Corbel"/>
                  <a:sym typeface="Corbel"/>
                </a:rPr>
                <a:t>關於貸款</a:t>
              </a:r>
              <a:endParaRPr/>
            </a:p>
          </p:txBody>
        </p:sp>
        <p:sp>
          <p:nvSpPr>
            <p:cNvPr id="118" name="Google Shape;118;p3"/>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3"/>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b="0" i="0" u="none" strike="noStrike" cap="none">
                  <a:solidFill>
                    <a:schemeClr val="lt1"/>
                  </a:solidFill>
                  <a:latin typeface="Corbel"/>
                  <a:ea typeface="Corbel"/>
                  <a:cs typeface="Corbel"/>
                  <a:sym typeface="Corbel"/>
                </a:rPr>
                <a:t>P2P網貸的運作</a:t>
              </a:r>
              <a:endParaRPr/>
            </a:p>
          </p:txBody>
        </p:sp>
        <p:sp>
          <p:nvSpPr>
            <p:cNvPr id="120" name="Google Shape;120;p3"/>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3"/>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b="0" i="0" u="none" strike="noStrike" cap="none">
                  <a:solidFill>
                    <a:schemeClr val="lt1"/>
                  </a:solidFill>
                  <a:latin typeface="Corbel"/>
                  <a:ea typeface="Corbel"/>
                  <a:cs typeface="Corbel"/>
                  <a:sym typeface="Corbel"/>
                </a:rPr>
                <a:t>創新模式</a:t>
              </a:r>
              <a:endParaRPr/>
            </a:p>
          </p:txBody>
        </p:sp>
        <p:sp>
          <p:nvSpPr>
            <p:cNvPr id="122" name="Google Shape;122;p3"/>
            <p:cNvSpPr/>
            <p:nvPr/>
          </p:nvSpPr>
          <p:spPr>
            <a:xfrm>
              <a:off x="6966644"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3"/>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b="0" i="0" u="none" strike="noStrike" cap="none">
                  <a:solidFill>
                    <a:schemeClr val="lt1"/>
                  </a:solidFill>
                  <a:latin typeface="Corbel"/>
                  <a:ea typeface="Corbel"/>
                  <a:cs typeface="Corbel"/>
                  <a:sym typeface="Corbel"/>
                </a:rPr>
                <a:t>市場與案例</a:t>
              </a:r>
              <a:endParaRPr/>
            </a:p>
          </p:txBody>
        </p:sp>
        <p:sp>
          <p:nvSpPr>
            <p:cNvPr id="124" name="Google Shape;124;p3"/>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3"/>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b="0" i="0" u="none" strike="noStrike" cap="none">
                  <a:solidFill>
                    <a:schemeClr val="lt1"/>
                  </a:solidFill>
                  <a:latin typeface="Corbel"/>
                  <a:ea typeface="Corbel"/>
                  <a:cs typeface="Corbel"/>
                  <a:sym typeface="Corbel"/>
                </a:rPr>
                <a:t>機會與挑戰</a:t>
              </a:r>
              <a:endParaRPr/>
            </a:p>
          </p:txBody>
        </p:sp>
      </p:grpSp>
      <p:sp>
        <p:nvSpPr>
          <p:cNvPr id="127" name="Google Shape;127;p3"/>
          <p:cNvSpPr/>
          <p:nvPr/>
        </p:nvSpPr>
        <p:spPr>
          <a:xfrm>
            <a:off x="8582302" y="6076434"/>
            <a:ext cx="5118132" cy="369291"/>
          </a:xfrm>
          <a:prstGeom prst="rect">
            <a:avLst/>
          </a:prstGeom>
          <a:noFill/>
          <a:ln>
            <a:noFill/>
          </a:ln>
        </p:spPr>
        <p:txBody>
          <a:bodyPr spcFirstLastPara="1" wrap="square" lIns="91425" tIns="45700" rIns="91425" bIns="45700" anchor="t" anchorCtr="0">
            <a:spAutoFit/>
          </a:bodyPr>
          <a:lstStyle/>
          <a:p>
            <a:pPr lvl="0"/>
            <a:r>
              <a:rPr lang="en-US" altLang="zh-TW" sz="1800" dirty="0"/>
              <a:t>https://youtu.be/</a:t>
            </a:r>
            <a:r>
              <a:rPr lang="en-US" altLang="zh-TW" sz="1800" dirty="0">
                <a:latin typeface="Corbel" panose="020B0503020204020204" pitchFamily="34" charset="0"/>
              </a:rPr>
              <a:t>OspBqJjyG</a:t>
            </a:r>
            <a:r>
              <a:rPr lang="en-US" altLang="zh-TW" sz="1800" dirty="0"/>
              <a:t>_4</a:t>
            </a:r>
            <a:r>
              <a:rPr lang="zh-TW" altLang="en-US" sz="1800" dirty="0"/>
              <a:t> </a:t>
            </a:r>
            <a:endParaRPr sz="1800" dirty="0">
              <a:solidFill>
                <a:schemeClr val="dk1"/>
              </a:solidFill>
              <a:latin typeface="Corbel"/>
              <a:ea typeface="Corbel"/>
              <a:cs typeface="Corbel"/>
              <a:sym typeface="Corbel"/>
            </a:endParaRPr>
          </a:p>
        </p:txBody>
      </p:sp>
      <p:sp>
        <p:nvSpPr>
          <p:cNvPr id="128" name="Google Shape;128;p3"/>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pic>
        <p:nvPicPr>
          <p:cNvPr id="25" name="Picture 2" descr="https://storage.googleapis.com/static-greenice-net/public/uploads/2020/08/Borrowers.png">
            <a:extLst>
              <a:ext uri="{FF2B5EF4-FFF2-40B4-BE49-F238E27FC236}">
                <a16:creationId xmlns:a16="http://schemas.microsoft.com/office/drawing/2014/main" id="{AF59D0BE-8C9A-4F2C-B3B2-2EA45E3E05F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580" b="5085"/>
          <a:stretch/>
        </p:blipFill>
        <p:spPr bwMode="auto">
          <a:xfrm>
            <a:off x="2530513" y="1491132"/>
            <a:ext cx="7503735" cy="45690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43486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041"/>
        <p:cNvGrpSpPr/>
        <p:nvPr/>
      </p:nvGrpSpPr>
      <p:grpSpPr>
        <a:xfrm>
          <a:off x="0" y="0"/>
          <a:ext cx="0" cy="0"/>
          <a:chOff x="0" y="0"/>
          <a:chExt cx="0" cy="0"/>
        </a:xfrm>
      </p:grpSpPr>
      <p:sp>
        <p:nvSpPr>
          <p:cNvPr id="1042" name="Google Shape;1042;p29"/>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30</a:t>
            </a:fld>
            <a:endParaRPr/>
          </a:p>
        </p:txBody>
      </p:sp>
      <p:grpSp>
        <p:nvGrpSpPr>
          <p:cNvPr id="1043" name="Google Shape;1043;p29"/>
          <p:cNvGrpSpPr/>
          <p:nvPr/>
        </p:nvGrpSpPr>
        <p:grpSpPr>
          <a:xfrm>
            <a:off x="1488" y="-12459"/>
            <a:ext cx="12189023" cy="377586"/>
            <a:chOff x="1488" y="0"/>
            <a:chExt cx="12189023" cy="377586"/>
          </a:xfrm>
        </p:grpSpPr>
        <p:sp>
          <p:nvSpPr>
            <p:cNvPr id="1044" name="Google Shape;1044;p29"/>
            <p:cNvSpPr/>
            <p:nvPr/>
          </p:nvSpPr>
          <p:spPr>
            <a:xfrm>
              <a:off x="1488" y="0"/>
              <a:ext cx="2902148" cy="377586"/>
            </a:xfrm>
            <a:prstGeom prst="homePlate">
              <a:avLst>
                <a:gd name="adj" fmla="val 50000"/>
              </a:avLst>
            </a:prstGeom>
            <a:no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 name="Google Shape;1045;p29"/>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關於貸款</a:t>
              </a:r>
              <a:endParaRPr/>
            </a:p>
          </p:txBody>
        </p:sp>
        <p:sp>
          <p:nvSpPr>
            <p:cNvPr id="1046" name="Google Shape;1046;p29"/>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 name="Google Shape;1047;p29"/>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P2P網貸的運作</a:t>
              </a:r>
              <a:endParaRPr/>
            </a:p>
          </p:txBody>
        </p:sp>
        <p:sp>
          <p:nvSpPr>
            <p:cNvPr id="1048" name="Google Shape;1048;p29"/>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 name="Google Shape;1049;p29"/>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1050" name="Google Shape;1050;p29"/>
            <p:cNvSpPr/>
            <p:nvPr/>
          </p:nvSpPr>
          <p:spPr>
            <a:xfrm>
              <a:off x="6966644" y="0"/>
              <a:ext cx="2902148" cy="377586"/>
            </a:xfrm>
            <a:prstGeom prst="chevron">
              <a:avLst>
                <a:gd name="adj" fmla="val 50000"/>
              </a:avLst>
            </a:prstGeom>
            <a:solidFill>
              <a:srgbClr val="CBCBCB"/>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 name="Google Shape;1051;p29"/>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1052" name="Google Shape;1052;p29"/>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 name="Google Shape;1053;p29"/>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sp>
        <p:nvSpPr>
          <p:cNvPr id="1054" name="Google Shape;1054;p29"/>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dirty="0"/>
              <a:t>案例五</a:t>
            </a:r>
            <a:r>
              <a:rPr lang="zh-TW" altLang="en-US" dirty="0"/>
              <a:t>、</a:t>
            </a:r>
            <a:r>
              <a:rPr lang="zh-TW" dirty="0"/>
              <a:t>鄉民貸：P2P Lending網路借貸平台</a:t>
            </a:r>
            <a:endParaRPr dirty="0"/>
          </a:p>
        </p:txBody>
      </p:sp>
      <p:graphicFrame>
        <p:nvGraphicFramePr>
          <p:cNvPr id="1055" name="Google Shape;1055;p29"/>
          <p:cNvGraphicFramePr/>
          <p:nvPr>
            <p:extLst>
              <p:ext uri="{D42A27DB-BD31-4B8C-83A1-F6EECF244321}">
                <p14:modId xmlns:p14="http://schemas.microsoft.com/office/powerpoint/2010/main" val="23485616"/>
              </p:ext>
            </p:extLst>
          </p:nvPr>
        </p:nvGraphicFramePr>
        <p:xfrm>
          <a:off x="612057" y="1393012"/>
          <a:ext cx="6615475" cy="4294875"/>
        </p:xfrm>
        <a:graphic>
          <a:graphicData uri="http://schemas.openxmlformats.org/drawingml/2006/table">
            <a:tbl>
              <a:tblPr firstRow="1" bandRow="1">
                <a:noFill/>
                <a:tableStyleId>{1445FABA-C4FE-44C8-92B4-25C23C16DE19}</a:tableStyleId>
              </a:tblPr>
              <a:tblGrid>
                <a:gridCol w="1500300">
                  <a:extLst>
                    <a:ext uri="{9D8B030D-6E8A-4147-A177-3AD203B41FA5}">
                      <a16:colId xmlns:a16="http://schemas.microsoft.com/office/drawing/2014/main" val="20000"/>
                    </a:ext>
                  </a:extLst>
                </a:gridCol>
                <a:gridCol w="5115175">
                  <a:extLst>
                    <a:ext uri="{9D8B030D-6E8A-4147-A177-3AD203B41FA5}">
                      <a16:colId xmlns:a16="http://schemas.microsoft.com/office/drawing/2014/main" val="20001"/>
                    </a:ext>
                  </a:extLst>
                </a:gridCol>
              </a:tblGrid>
              <a:tr h="667725">
                <a:tc>
                  <a:txBody>
                    <a:bodyPr/>
                    <a:lstStyle/>
                    <a:p>
                      <a:pPr marL="0" marR="0" lvl="0" indent="0" algn="l" rtl="0">
                        <a:spcBef>
                          <a:spcPts val="0"/>
                        </a:spcBef>
                        <a:spcAft>
                          <a:spcPts val="0"/>
                        </a:spcAft>
                        <a:buNone/>
                      </a:pPr>
                      <a:r>
                        <a:rPr lang="zh-TW" sz="2000" b="1" dirty="0">
                          <a:solidFill>
                            <a:schemeClr val="bg1"/>
                          </a:solidFill>
                        </a:rPr>
                        <a:t>擔保</a:t>
                      </a:r>
                      <a:endParaRPr sz="2000" dirty="0">
                        <a:solidFill>
                          <a:schemeClr val="bg1"/>
                        </a:solidFill>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013B63"/>
                    </a:solidFill>
                  </a:tcPr>
                </a:tc>
                <a:tc>
                  <a:txBody>
                    <a:bodyPr/>
                    <a:lstStyle/>
                    <a:p>
                      <a:pPr marL="0" marR="0" lvl="0" indent="0" algn="l" rtl="0">
                        <a:lnSpc>
                          <a:spcPct val="100000"/>
                        </a:lnSpc>
                        <a:spcBef>
                          <a:spcPts val="0"/>
                        </a:spcBef>
                        <a:spcAft>
                          <a:spcPts val="0"/>
                        </a:spcAft>
                        <a:buClr>
                          <a:schemeClr val="dk1"/>
                        </a:buClr>
                        <a:buSzPts val="2000"/>
                        <a:buFont typeface="Corbel"/>
                        <a:buNone/>
                      </a:pPr>
                      <a:r>
                        <a:rPr lang="zh-TW" sz="2000" b="0" dirty="0">
                          <a:solidFill>
                            <a:schemeClr val="dk1"/>
                          </a:solidFill>
                        </a:rPr>
                        <a:t>線上審查，僅對借貸雙方媒合，不負擔保責任，僅協助催理</a:t>
                      </a:r>
                      <a:endParaRPr sz="2000" b="0" dirty="0">
                        <a:solidFill>
                          <a:schemeClr val="dk1"/>
                        </a:solidFill>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2F2F2"/>
                    </a:solidFill>
                  </a:tcPr>
                </a:tc>
                <a:extLst>
                  <a:ext uri="{0D108BD9-81ED-4DB2-BD59-A6C34878D82A}">
                    <a16:rowId xmlns:a16="http://schemas.microsoft.com/office/drawing/2014/main" val="10000"/>
                  </a:ext>
                </a:extLst>
              </a:tr>
              <a:tr h="667725">
                <a:tc>
                  <a:txBody>
                    <a:bodyPr/>
                    <a:lstStyle/>
                    <a:p>
                      <a:pPr marL="0" marR="0" lvl="0" indent="0" algn="l" rtl="0">
                        <a:spcBef>
                          <a:spcPts val="0"/>
                        </a:spcBef>
                        <a:spcAft>
                          <a:spcPts val="0"/>
                        </a:spcAft>
                        <a:buNone/>
                      </a:pPr>
                      <a:r>
                        <a:rPr lang="zh-TW" sz="2000" b="1" dirty="0">
                          <a:solidFill>
                            <a:schemeClr val="bg1"/>
                          </a:solidFill>
                        </a:rPr>
                        <a:t>借款人風險</a:t>
                      </a:r>
                      <a:endParaRPr sz="2000" dirty="0">
                        <a:solidFill>
                          <a:schemeClr val="bg1"/>
                        </a:solidFill>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013B63"/>
                    </a:solidFill>
                  </a:tcPr>
                </a:tc>
                <a:tc>
                  <a:txBody>
                    <a:bodyPr/>
                    <a:lstStyle/>
                    <a:p>
                      <a:pPr marL="0" marR="0" lvl="0" indent="0" algn="l" rtl="0">
                        <a:spcBef>
                          <a:spcPts val="0"/>
                        </a:spcBef>
                        <a:spcAft>
                          <a:spcPts val="0"/>
                        </a:spcAft>
                        <a:buNone/>
                      </a:pPr>
                      <a:r>
                        <a:rPr lang="zh-TW" sz="2000" dirty="0">
                          <a:solidFill>
                            <a:schemeClr val="dk1"/>
                          </a:solidFill>
                        </a:rPr>
                        <a:t>徵信對保人員一定會直接面對面接觸評等</a:t>
                      </a:r>
                      <a:endParaRPr dirty="0"/>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2F2F2"/>
                    </a:solidFill>
                  </a:tcPr>
                </a:tc>
                <a:extLst>
                  <a:ext uri="{0D108BD9-81ED-4DB2-BD59-A6C34878D82A}">
                    <a16:rowId xmlns:a16="http://schemas.microsoft.com/office/drawing/2014/main" val="10001"/>
                  </a:ext>
                </a:extLst>
              </a:tr>
              <a:tr h="1201900">
                <a:tc>
                  <a:txBody>
                    <a:bodyPr/>
                    <a:lstStyle/>
                    <a:p>
                      <a:pPr marL="0" marR="0" lvl="0" indent="0" algn="l" rtl="0">
                        <a:spcBef>
                          <a:spcPts val="0"/>
                        </a:spcBef>
                        <a:spcAft>
                          <a:spcPts val="0"/>
                        </a:spcAft>
                        <a:buNone/>
                      </a:pPr>
                      <a:r>
                        <a:rPr lang="zh-TW" sz="2000" b="1" dirty="0">
                          <a:solidFill>
                            <a:schemeClr val="bg1"/>
                          </a:solidFill>
                        </a:rPr>
                        <a:t>會員模式</a:t>
                      </a:r>
                      <a:endParaRPr sz="2000" dirty="0">
                        <a:solidFill>
                          <a:schemeClr val="bg1"/>
                        </a:solidFill>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013B63"/>
                    </a:solidFill>
                  </a:tcPr>
                </a:tc>
                <a:tc>
                  <a:txBody>
                    <a:bodyPr/>
                    <a:lstStyle/>
                    <a:p>
                      <a:pPr marL="457200" marR="0" lvl="0" indent="-457200" algn="l" rtl="0">
                        <a:lnSpc>
                          <a:spcPct val="100000"/>
                        </a:lnSpc>
                        <a:spcBef>
                          <a:spcPts val="0"/>
                        </a:spcBef>
                        <a:spcAft>
                          <a:spcPts val="0"/>
                        </a:spcAft>
                        <a:buClr>
                          <a:schemeClr val="dk1"/>
                        </a:buClr>
                        <a:buSzPts val="2000"/>
                        <a:buFont typeface="Corbel"/>
                        <a:buAutoNum type="arabicPeriod"/>
                      </a:pPr>
                      <a:r>
                        <a:rPr lang="zh-TW" sz="2000" dirty="0">
                          <a:solidFill>
                            <a:schemeClr val="dk1"/>
                          </a:solidFill>
                        </a:rPr>
                        <a:t>分為借出與借入(擇一申請)</a:t>
                      </a:r>
                      <a:endParaRPr dirty="0"/>
                    </a:p>
                    <a:p>
                      <a:pPr marL="457200" marR="0" lvl="0" indent="-457200" algn="l" rtl="0">
                        <a:lnSpc>
                          <a:spcPct val="100000"/>
                        </a:lnSpc>
                        <a:spcBef>
                          <a:spcPts val="0"/>
                        </a:spcBef>
                        <a:spcAft>
                          <a:spcPts val="0"/>
                        </a:spcAft>
                        <a:buClr>
                          <a:schemeClr val="dk1"/>
                        </a:buClr>
                        <a:buSzPts val="2000"/>
                        <a:buFont typeface="Corbel"/>
                        <a:buAutoNum type="arabicPeriod"/>
                      </a:pPr>
                      <a:r>
                        <a:rPr lang="zh-TW" sz="2000" dirty="0">
                          <a:solidFill>
                            <a:schemeClr val="dk1"/>
                          </a:solidFill>
                        </a:rPr>
                        <a:t>選擇身份後提供個資進行實名認證</a:t>
                      </a:r>
                      <a:endParaRPr sz="2000" dirty="0">
                        <a:solidFill>
                          <a:schemeClr val="dk1"/>
                        </a:solidFill>
                      </a:endParaRPr>
                    </a:p>
                    <a:p>
                      <a:pPr marL="457200" marR="0" lvl="0" indent="-457200" algn="l" rtl="0">
                        <a:lnSpc>
                          <a:spcPct val="100000"/>
                        </a:lnSpc>
                        <a:spcBef>
                          <a:spcPts val="0"/>
                        </a:spcBef>
                        <a:spcAft>
                          <a:spcPts val="0"/>
                        </a:spcAft>
                        <a:buClr>
                          <a:schemeClr val="dk1"/>
                        </a:buClr>
                        <a:buSzPts val="2000"/>
                        <a:buFont typeface="Corbel"/>
                        <a:buAutoNum type="arabicPeriod"/>
                      </a:pPr>
                      <a:r>
                        <a:rPr lang="zh-TW" sz="2000" dirty="0">
                          <a:solidFill>
                            <a:schemeClr val="dk1"/>
                          </a:solidFill>
                        </a:rPr>
                        <a:t>進階會員可將債權置入次級市場賣出(即債權轉讓市場)</a:t>
                      </a:r>
                      <a:endParaRPr dirty="0"/>
                    </a:p>
                    <a:p>
                      <a:pPr marL="0" marR="0" lvl="0" indent="0" algn="l" rtl="0">
                        <a:lnSpc>
                          <a:spcPct val="100000"/>
                        </a:lnSpc>
                        <a:spcBef>
                          <a:spcPts val="0"/>
                        </a:spcBef>
                        <a:spcAft>
                          <a:spcPts val="0"/>
                        </a:spcAft>
                        <a:buClr>
                          <a:schemeClr val="dk1"/>
                        </a:buClr>
                        <a:buSzPts val="2000"/>
                        <a:buFont typeface="Corbel"/>
                        <a:buNone/>
                      </a:pPr>
                      <a:endParaRPr sz="2000" dirty="0">
                        <a:solidFill>
                          <a:schemeClr val="dk1"/>
                        </a:solidFill>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2F2F2"/>
                    </a:solidFill>
                  </a:tcPr>
                </a:tc>
                <a:extLst>
                  <a:ext uri="{0D108BD9-81ED-4DB2-BD59-A6C34878D82A}">
                    <a16:rowId xmlns:a16="http://schemas.microsoft.com/office/drawing/2014/main" val="10002"/>
                  </a:ext>
                </a:extLst>
              </a:tr>
              <a:tr h="1201900">
                <a:tc>
                  <a:txBody>
                    <a:bodyPr/>
                    <a:lstStyle/>
                    <a:p>
                      <a:pPr marL="0" marR="0" lvl="0" indent="0" algn="l" rtl="0">
                        <a:spcBef>
                          <a:spcPts val="0"/>
                        </a:spcBef>
                        <a:spcAft>
                          <a:spcPts val="0"/>
                        </a:spcAft>
                        <a:buNone/>
                      </a:pPr>
                      <a:r>
                        <a:rPr lang="zh-TW" sz="2000" b="1" dirty="0">
                          <a:solidFill>
                            <a:schemeClr val="bg1"/>
                          </a:solidFill>
                          <a:latin typeface="Corbel"/>
                          <a:ea typeface="Corbel"/>
                          <a:cs typeface="Corbel"/>
                          <a:sym typeface="Corbel"/>
                        </a:rPr>
                        <a:t>特點</a:t>
                      </a:r>
                      <a:endParaRPr dirty="0">
                        <a:solidFill>
                          <a:schemeClr val="bg1"/>
                        </a:solidFill>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013B63"/>
                    </a:solidFill>
                  </a:tcPr>
                </a:tc>
                <a:tc>
                  <a:txBody>
                    <a:bodyPr/>
                    <a:lstStyle/>
                    <a:p>
                      <a:pPr marL="457200" marR="0" lvl="0" indent="-457200" algn="l" rtl="0">
                        <a:lnSpc>
                          <a:spcPct val="100000"/>
                        </a:lnSpc>
                        <a:spcBef>
                          <a:spcPts val="0"/>
                        </a:spcBef>
                        <a:spcAft>
                          <a:spcPts val="0"/>
                        </a:spcAft>
                        <a:buClr>
                          <a:schemeClr val="dk1"/>
                        </a:buClr>
                        <a:buSzPts val="2000"/>
                        <a:buFont typeface="Corbel"/>
                        <a:buAutoNum type="arabicPeriod"/>
                      </a:pPr>
                      <a:r>
                        <a:rPr lang="zh-TW" sz="2000" dirty="0">
                          <a:solidFill>
                            <a:schemeClr val="dk1"/>
                          </a:solidFill>
                        </a:rPr>
                        <a:t>進階會員享有投資優先權</a:t>
                      </a:r>
                      <a:endParaRPr sz="2000" dirty="0">
                        <a:solidFill>
                          <a:schemeClr val="dk1"/>
                        </a:solidFill>
                      </a:endParaRPr>
                    </a:p>
                    <a:p>
                      <a:pPr marL="457200" marR="0" lvl="0" indent="-457200" algn="l" rtl="0">
                        <a:lnSpc>
                          <a:spcPct val="100000"/>
                        </a:lnSpc>
                        <a:spcBef>
                          <a:spcPts val="0"/>
                        </a:spcBef>
                        <a:spcAft>
                          <a:spcPts val="0"/>
                        </a:spcAft>
                        <a:buClr>
                          <a:schemeClr val="dk1"/>
                        </a:buClr>
                        <a:buSzPts val="2000"/>
                        <a:buFont typeface="Corbel"/>
                        <a:buAutoNum type="arabicPeriod"/>
                      </a:pPr>
                      <a:r>
                        <a:rPr lang="zh-TW" sz="2000" dirty="0">
                          <a:solidFill>
                            <a:schemeClr val="dk1"/>
                          </a:solidFill>
                        </a:rPr>
                        <a:t>進階會員取得債權後皆可賣出且無時間限制</a:t>
                      </a:r>
                      <a:endParaRPr sz="2000" dirty="0">
                        <a:solidFill>
                          <a:schemeClr val="dk1"/>
                        </a:solidFill>
                      </a:endParaRPr>
                    </a:p>
                    <a:p>
                      <a:pPr marL="457200" marR="0" lvl="0" indent="-457200" algn="l" rtl="0">
                        <a:lnSpc>
                          <a:spcPct val="100000"/>
                        </a:lnSpc>
                        <a:spcBef>
                          <a:spcPts val="0"/>
                        </a:spcBef>
                        <a:spcAft>
                          <a:spcPts val="0"/>
                        </a:spcAft>
                        <a:buClr>
                          <a:schemeClr val="dk1"/>
                        </a:buClr>
                        <a:buSzPts val="2000"/>
                        <a:buFont typeface="Corbel"/>
                        <a:buAutoNum type="arabicPeriod"/>
                      </a:pPr>
                      <a:r>
                        <a:rPr lang="zh-TW" sz="2000" dirty="0">
                          <a:solidFill>
                            <a:schemeClr val="dk1"/>
                          </a:solidFill>
                        </a:rPr>
                        <a:t>進階會員是一次性全額放貸</a:t>
                      </a:r>
                      <a:endParaRPr dirty="0"/>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2F2F2"/>
                    </a:solidFill>
                  </a:tcPr>
                </a:tc>
                <a:extLst>
                  <a:ext uri="{0D108BD9-81ED-4DB2-BD59-A6C34878D82A}">
                    <a16:rowId xmlns:a16="http://schemas.microsoft.com/office/drawing/2014/main" val="10003"/>
                  </a:ext>
                </a:extLst>
              </a:tr>
            </a:tbl>
          </a:graphicData>
        </a:graphic>
      </p:graphicFrame>
      <p:pic>
        <p:nvPicPr>
          <p:cNvPr id="1056" name="Google Shape;1056;p29" descr="鄉民貸-P2P網路借貸平台"/>
          <p:cNvPicPr preferRelativeResize="0"/>
          <p:nvPr/>
        </p:nvPicPr>
        <p:blipFill rotWithShape="1">
          <a:blip r:embed="rId3">
            <a:alphaModFix/>
          </a:blip>
          <a:srcRect l="6657" r="41024"/>
          <a:stretch/>
        </p:blipFill>
        <p:spPr>
          <a:xfrm>
            <a:off x="10039607" y="5797897"/>
            <a:ext cx="2028825" cy="620468"/>
          </a:xfrm>
          <a:prstGeom prst="rect">
            <a:avLst/>
          </a:prstGeom>
          <a:noFill/>
          <a:ln>
            <a:noFill/>
          </a:ln>
        </p:spPr>
      </p:pic>
      <p:pic>
        <p:nvPicPr>
          <p:cNvPr id="1057" name="Google Shape;1057;p29"/>
          <p:cNvPicPr preferRelativeResize="0"/>
          <p:nvPr/>
        </p:nvPicPr>
        <p:blipFill rotWithShape="1">
          <a:blip r:embed="rId4">
            <a:alphaModFix/>
          </a:blip>
          <a:srcRect/>
          <a:stretch/>
        </p:blipFill>
        <p:spPr>
          <a:xfrm>
            <a:off x="7332289" y="1873826"/>
            <a:ext cx="4617142" cy="2763895"/>
          </a:xfrm>
          <a:prstGeom prst="rect">
            <a:avLst/>
          </a:prstGeom>
          <a:noFill/>
          <a:ln>
            <a:noFill/>
          </a:ln>
        </p:spPr>
      </p:pic>
      <p:sp>
        <p:nvSpPr>
          <p:cNvPr id="1058" name="Google Shape;1058;p29"/>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062"/>
        <p:cNvGrpSpPr/>
        <p:nvPr/>
      </p:nvGrpSpPr>
      <p:grpSpPr>
        <a:xfrm>
          <a:off x="0" y="0"/>
          <a:ext cx="0" cy="0"/>
          <a:chOff x="0" y="0"/>
          <a:chExt cx="0" cy="0"/>
        </a:xfrm>
      </p:grpSpPr>
      <p:sp>
        <p:nvSpPr>
          <p:cNvPr id="1063" name="Google Shape;1063;p30"/>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31</a:t>
            </a:fld>
            <a:endParaRPr/>
          </a:p>
        </p:txBody>
      </p:sp>
      <p:sp>
        <p:nvSpPr>
          <p:cNvPr id="1064" name="Google Shape;1064;p30"/>
          <p:cNvSpPr txBox="1">
            <a:spLocks noGrp="1"/>
          </p:cNvSpPr>
          <p:nvPr>
            <p:ph type="title"/>
          </p:nvPr>
        </p:nvSpPr>
        <p:spPr>
          <a:xfrm>
            <a:off x="612057" y="365126"/>
            <a:ext cx="11002297" cy="854897"/>
          </a:xfrm>
          <a:prstGeom prst="rect">
            <a:avLst/>
          </a:prstGeom>
          <a:noFill/>
          <a:ln>
            <a:noFill/>
          </a:ln>
        </p:spPr>
        <p:txBody>
          <a:bodyPr spcFirstLastPara="1" wrap="square" lIns="91425" tIns="45700" rIns="91425" bIns="45700" anchor="b" anchorCtr="0">
            <a:normAutofit/>
          </a:bodyPr>
          <a:lstStyle/>
          <a:p>
            <a:pPr lvl="0">
              <a:buSzPts val="4400"/>
            </a:pPr>
            <a:r>
              <a:rPr lang="zh-TW" altLang="zh-TW" sz="4000" dirty="0"/>
              <a:t>P2P</a:t>
            </a:r>
            <a:r>
              <a:rPr lang="zh-TW" sz="4000" dirty="0"/>
              <a:t>平台模式比較</a:t>
            </a:r>
            <a:endParaRPr sz="4000" dirty="0"/>
          </a:p>
        </p:txBody>
      </p:sp>
      <p:graphicFrame>
        <p:nvGraphicFramePr>
          <p:cNvPr id="1065" name="Google Shape;1065;p30"/>
          <p:cNvGraphicFramePr/>
          <p:nvPr>
            <p:extLst>
              <p:ext uri="{D42A27DB-BD31-4B8C-83A1-F6EECF244321}">
                <p14:modId xmlns:p14="http://schemas.microsoft.com/office/powerpoint/2010/main" val="3255275167"/>
              </p:ext>
            </p:extLst>
          </p:nvPr>
        </p:nvGraphicFramePr>
        <p:xfrm>
          <a:off x="225147" y="1205458"/>
          <a:ext cx="11741700" cy="4193980"/>
        </p:xfrm>
        <a:graphic>
          <a:graphicData uri="http://schemas.openxmlformats.org/drawingml/2006/table">
            <a:tbl>
              <a:tblPr firstRow="1" bandRow="1">
                <a:tableStyleId>{F5AB1C69-6EDB-4FF4-983F-18BD219EF322}</a:tableStyleId>
              </a:tblPr>
              <a:tblGrid>
                <a:gridCol w="2210675">
                  <a:extLst>
                    <a:ext uri="{9D8B030D-6E8A-4147-A177-3AD203B41FA5}">
                      <a16:colId xmlns:a16="http://schemas.microsoft.com/office/drawing/2014/main" val="20000"/>
                    </a:ext>
                  </a:extLst>
                </a:gridCol>
                <a:gridCol w="2403175">
                  <a:extLst>
                    <a:ext uri="{9D8B030D-6E8A-4147-A177-3AD203B41FA5}">
                      <a16:colId xmlns:a16="http://schemas.microsoft.com/office/drawing/2014/main" val="20001"/>
                    </a:ext>
                  </a:extLst>
                </a:gridCol>
                <a:gridCol w="2636500">
                  <a:extLst>
                    <a:ext uri="{9D8B030D-6E8A-4147-A177-3AD203B41FA5}">
                      <a16:colId xmlns:a16="http://schemas.microsoft.com/office/drawing/2014/main" val="20002"/>
                    </a:ext>
                  </a:extLst>
                </a:gridCol>
                <a:gridCol w="2064850">
                  <a:extLst>
                    <a:ext uri="{9D8B030D-6E8A-4147-A177-3AD203B41FA5}">
                      <a16:colId xmlns:a16="http://schemas.microsoft.com/office/drawing/2014/main" val="20003"/>
                    </a:ext>
                  </a:extLst>
                </a:gridCol>
                <a:gridCol w="2426500">
                  <a:extLst>
                    <a:ext uri="{9D8B030D-6E8A-4147-A177-3AD203B41FA5}">
                      <a16:colId xmlns:a16="http://schemas.microsoft.com/office/drawing/2014/main" val="20004"/>
                    </a:ext>
                  </a:extLst>
                </a:gridCol>
              </a:tblGrid>
              <a:tr h="405325">
                <a:tc>
                  <a:txBody>
                    <a:bodyPr/>
                    <a:lstStyle/>
                    <a:p>
                      <a:pPr marL="0" marR="0" lvl="0" indent="0" algn="ctr" rtl="0">
                        <a:spcBef>
                          <a:spcPts val="0"/>
                        </a:spcBef>
                        <a:spcAft>
                          <a:spcPts val="0"/>
                        </a:spcAft>
                        <a:buNone/>
                      </a:pPr>
                      <a:r>
                        <a:rPr lang="zh-TW" sz="1600" dirty="0"/>
                        <a:t>特徵/平台</a:t>
                      </a:r>
                      <a:endParaRPr dirty="0"/>
                    </a:p>
                  </a:txBody>
                  <a:tcPr marL="91450" marR="91450" marT="45725" marB="45725"/>
                </a:tc>
                <a:tc>
                  <a:txBody>
                    <a:bodyPr/>
                    <a:lstStyle/>
                    <a:p>
                      <a:pPr marL="0" marR="0" lvl="0" indent="0" algn="ctr" rtl="0">
                        <a:spcBef>
                          <a:spcPts val="0"/>
                        </a:spcBef>
                        <a:spcAft>
                          <a:spcPts val="0"/>
                        </a:spcAft>
                        <a:buNone/>
                      </a:pPr>
                      <a:r>
                        <a:rPr lang="zh-TW" sz="1600"/>
                        <a:t>債權轉讓</a:t>
                      </a:r>
                      <a:endParaRPr/>
                    </a:p>
                  </a:txBody>
                  <a:tcPr marL="91450" marR="91450" marT="45725" marB="45725"/>
                </a:tc>
                <a:tc>
                  <a:txBody>
                    <a:bodyPr/>
                    <a:lstStyle/>
                    <a:p>
                      <a:pPr marL="0" marR="0" lvl="0" indent="0" algn="ctr" rtl="0">
                        <a:spcBef>
                          <a:spcPts val="0"/>
                        </a:spcBef>
                        <a:spcAft>
                          <a:spcPts val="0"/>
                        </a:spcAft>
                        <a:buNone/>
                      </a:pPr>
                      <a:r>
                        <a:rPr lang="zh-TW" sz="1600"/>
                        <a:t>平台介入金流</a:t>
                      </a:r>
                      <a:endParaRPr/>
                    </a:p>
                  </a:txBody>
                  <a:tcPr marL="91450" marR="91450" marT="45725" marB="45725"/>
                </a:tc>
                <a:tc>
                  <a:txBody>
                    <a:bodyPr/>
                    <a:lstStyle/>
                    <a:p>
                      <a:pPr marL="0" marR="0" lvl="0" indent="0" algn="ctr" rtl="0">
                        <a:spcBef>
                          <a:spcPts val="0"/>
                        </a:spcBef>
                        <a:spcAft>
                          <a:spcPts val="0"/>
                        </a:spcAft>
                        <a:buNone/>
                      </a:pPr>
                      <a:r>
                        <a:rPr lang="zh-TW" sz="1600"/>
                        <a:t>負責擔保</a:t>
                      </a:r>
                      <a:endParaRPr/>
                    </a:p>
                  </a:txBody>
                  <a:tcPr marL="91450" marR="91450" marT="45725" marB="45725"/>
                </a:tc>
                <a:tc>
                  <a:txBody>
                    <a:bodyPr/>
                    <a:lstStyle/>
                    <a:p>
                      <a:pPr marL="0" marR="0" lvl="0" indent="0" algn="ctr" rtl="0">
                        <a:spcBef>
                          <a:spcPts val="0"/>
                        </a:spcBef>
                        <a:spcAft>
                          <a:spcPts val="0"/>
                        </a:spcAft>
                        <a:buNone/>
                      </a:pPr>
                      <a:r>
                        <a:rPr lang="zh-TW" sz="1600"/>
                        <a:t>提供保險</a:t>
                      </a:r>
                      <a:endParaRPr/>
                    </a:p>
                  </a:txBody>
                  <a:tcPr marL="91450" marR="91450" marT="45725" marB="45725"/>
                </a:tc>
                <a:extLst>
                  <a:ext uri="{0D108BD9-81ED-4DB2-BD59-A6C34878D82A}">
                    <a16:rowId xmlns:a16="http://schemas.microsoft.com/office/drawing/2014/main" val="10000"/>
                  </a:ext>
                </a:extLst>
              </a:tr>
              <a:tr h="405325">
                <a:tc>
                  <a:txBody>
                    <a:bodyPr/>
                    <a:lstStyle/>
                    <a:p>
                      <a:pPr marL="0" marR="0" lvl="0" indent="0" algn="ctr" rtl="0">
                        <a:spcBef>
                          <a:spcPts val="0"/>
                        </a:spcBef>
                        <a:spcAft>
                          <a:spcPts val="0"/>
                        </a:spcAft>
                        <a:buNone/>
                      </a:pPr>
                      <a:r>
                        <a:rPr lang="zh-TW" sz="1600"/>
                        <a:t>Zopa</a:t>
                      </a:r>
                      <a:endParaRPr sz="1600"/>
                    </a:p>
                  </a:txBody>
                  <a:tcPr marL="91450" marR="91450" marT="45725" marB="45725" anchor="ctr"/>
                </a:tc>
                <a:tc>
                  <a:txBody>
                    <a:bodyPr/>
                    <a:lstStyle/>
                    <a:p>
                      <a:pPr marL="0" marR="0" lvl="0" indent="0" algn="ctr" rtl="0">
                        <a:spcBef>
                          <a:spcPts val="0"/>
                        </a:spcBef>
                        <a:spcAft>
                          <a:spcPts val="0"/>
                        </a:spcAft>
                        <a:buNone/>
                      </a:pPr>
                      <a:r>
                        <a:rPr lang="zh-TW" sz="1600"/>
                        <a:t>有</a:t>
                      </a:r>
                      <a:r>
                        <a:rPr lang="zh-TW" sz="1600" baseline="30000"/>
                        <a:t>3</a:t>
                      </a:r>
                      <a:endParaRPr sz="1600"/>
                    </a:p>
                  </a:txBody>
                  <a:tcPr marL="91450" marR="91450" marT="45725" marB="45725" anchor="ctr"/>
                </a:tc>
                <a:tc>
                  <a:txBody>
                    <a:bodyPr/>
                    <a:lstStyle/>
                    <a:p>
                      <a:pPr marL="0" marR="0" lvl="0" indent="0" algn="ctr" rtl="0">
                        <a:spcBef>
                          <a:spcPts val="0"/>
                        </a:spcBef>
                        <a:spcAft>
                          <a:spcPts val="0"/>
                        </a:spcAft>
                        <a:buNone/>
                      </a:pPr>
                      <a:r>
                        <a:rPr lang="zh-TW" sz="1600"/>
                        <a:t>無</a:t>
                      </a:r>
                      <a:endParaRPr/>
                    </a:p>
                  </a:txBody>
                  <a:tcPr marL="91450" marR="91450" marT="45725" marB="45725" anchor="ctr"/>
                </a:tc>
                <a:tc>
                  <a:txBody>
                    <a:bodyPr/>
                    <a:lstStyle/>
                    <a:p>
                      <a:pPr marL="0" marR="0" lvl="0" indent="0" algn="ctr" rtl="0">
                        <a:lnSpc>
                          <a:spcPct val="100000"/>
                        </a:lnSpc>
                        <a:spcBef>
                          <a:spcPts val="0"/>
                        </a:spcBef>
                        <a:spcAft>
                          <a:spcPts val="0"/>
                        </a:spcAft>
                        <a:buClr>
                          <a:schemeClr val="dk1"/>
                        </a:buClr>
                        <a:buSzPts val="1600"/>
                        <a:buFont typeface="Corbel"/>
                        <a:buNone/>
                      </a:pPr>
                      <a:r>
                        <a:rPr lang="zh-TW" sz="1600"/>
                        <a:t>無</a:t>
                      </a:r>
                      <a:endParaRPr/>
                    </a:p>
                  </a:txBody>
                  <a:tcPr marL="91450" marR="91450" marT="45725" marB="45725" anchor="ctr"/>
                </a:tc>
                <a:tc>
                  <a:txBody>
                    <a:bodyPr/>
                    <a:lstStyle/>
                    <a:p>
                      <a:pPr marL="0" marR="0" lvl="0" indent="0" algn="ctr" rtl="0">
                        <a:spcBef>
                          <a:spcPts val="0"/>
                        </a:spcBef>
                        <a:spcAft>
                          <a:spcPts val="0"/>
                        </a:spcAft>
                        <a:buNone/>
                      </a:pPr>
                      <a:r>
                        <a:rPr lang="zh-TW" sz="1600"/>
                        <a:t>有</a:t>
                      </a:r>
                      <a:br>
                        <a:rPr lang="zh-TW" sz="1600"/>
                      </a:br>
                      <a:r>
                        <a:rPr lang="zh-TW" sz="1600"/>
                        <a:t>(預備金補償)</a:t>
                      </a:r>
                      <a:endParaRPr sz="1600"/>
                    </a:p>
                  </a:txBody>
                  <a:tcPr marL="91450" marR="91450" marT="45725" marB="45725" anchor="ctr"/>
                </a:tc>
                <a:extLst>
                  <a:ext uri="{0D108BD9-81ED-4DB2-BD59-A6C34878D82A}">
                    <a16:rowId xmlns:a16="http://schemas.microsoft.com/office/drawing/2014/main" val="10001"/>
                  </a:ext>
                </a:extLst>
              </a:tr>
              <a:tr h="405325">
                <a:tc>
                  <a:txBody>
                    <a:bodyPr/>
                    <a:lstStyle/>
                    <a:p>
                      <a:pPr marL="0" marR="0" lvl="0" indent="0" algn="ctr" rtl="0">
                        <a:spcBef>
                          <a:spcPts val="0"/>
                        </a:spcBef>
                        <a:spcAft>
                          <a:spcPts val="0"/>
                        </a:spcAft>
                        <a:buNone/>
                      </a:pPr>
                      <a:r>
                        <a:rPr lang="zh-TW" sz="1600"/>
                        <a:t>Lending Club</a:t>
                      </a:r>
                      <a:endParaRPr sz="1600"/>
                    </a:p>
                  </a:txBody>
                  <a:tcPr marL="91450" marR="91450" marT="45725" marB="45725" anchor="ctr"/>
                </a:tc>
                <a:tc>
                  <a:txBody>
                    <a:bodyPr/>
                    <a:lstStyle/>
                    <a:p>
                      <a:pPr marL="0" marR="0" lvl="0" indent="0" algn="ctr" rtl="0">
                        <a:lnSpc>
                          <a:spcPct val="100000"/>
                        </a:lnSpc>
                        <a:spcBef>
                          <a:spcPts val="0"/>
                        </a:spcBef>
                        <a:spcAft>
                          <a:spcPts val="0"/>
                        </a:spcAft>
                        <a:buClr>
                          <a:schemeClr val="dk1"/>
                        </a:buClr>
                        <a:buSzPts val="1600"/>
                        <a:buFont typeface="Corbel"/>
                        <a:buNone/>
                      </a:pPr>
                      <a:r>
                        <a:rPr lang="zh-TW" sz="1600"/>
                        <a:t>有</a:t>
                      </a:r>
                      <a:endParaRPr/>
                    </a:p>
                  </a:txBody>
                  <a:tcPr marL="91450" marR="91450" marT="45725" marB="45725" anchor="ctr"/>
                </a:tc>
                <a:tc>
                  <a:txBody>
                    <a:bodyPr/>
                    <a:lstStyle/>
                    <a:p>
                      <a:pPr marL="0" marR="0" lvl="0" indent="0" algn="ctr" rtl="0">
                        <a:spcBef>
                          <a:spcPts val="0"/>
                        </a:spcBef>
                        <a:spcAft>
                          <a:spcPts val="0"/>
                        </a:spcAft>
                        <a:buNone/>
                      </a:pPr>
                      <a:r>
                        <a:rPr lang="zh-TW" sz="1600"/>
                        <a:t>rent-a-charter</a:t>
                      </a:r>
                      <a:r>
                        <a:rPr lang="zh-TW" sz="1600" baseline="30000"/>
                        <a:t>1</a:t>
                      </a:r>
                      <a:endParaRPr sz="1600"/>
                    </a:p>
                  </a:txBody>
                  <a:tcPr marL="91450" marR="91450" marT="45725" marB="45725" anchor="ctr"/>
                </a:tc>
                <a:tc>
                  <a:txBody>
                    <a:bodyPr/>
                    <a:lstStyle/>
                    <a:p>
                      <a:pPr marL="0" marR="0" lvl="0" indent="0" algn="ctr" rtl="0">
                        <a:spcBef>
                          <a:spcPts val="0"/>
                        </a:spcBef>
                        <a:spcAft>
                          <a:spcPts val="0"/>
                        </a:spcAft>
                        <a:buNone/>
                      </a:pPr>
                      <a:r>
                        <a:rPr lang="zh-TW" sz="1600"/>
                        <a:t>無</a:t>
                      </a:r>
                      <a:endParaRPr/>
                    </a:p>
                  </a:txBody>
                  <a:tcPr marL="91450" marR="91450" marT="45725" marB="45725" anchor="ctr"/>
                </a:tc>
                <a:tc>
                  <a:txBody>
                    <a:bodyPr/>
                    <a:lstStyle/>
                    <a:p>
                      <a:pPr marL="0" marR="0" lvl="0" indent="0" algn="ctr" rtl="0">
                        <a:spcBef>
                          <a:spcPts val="0"/>
                        </a:spcBef>
                        <a:spcAft>
                          <a:spcPts val="0"/>
                        </a:spcAft>
                        <a:buNone/>
                      </a:pPr>
                      <a:r>
                        <a:rPr lang="zh-TW" sz="1600"/>
                        <a:t>無</a:t>
                      </a:r>
                      <a:endParaRPr/>
                    </a:p>
                  </a:txBody>
                  <a:tcPr marL="91450" marR="91450" marT="45725" marB="45725" anchor="ctr"/>
                </a:tc>
                <a:extLst>
                  <a:ext uri="{0D108BD9-81ED-4DB2-BD59-A6C34878D82A}">
                    <a16:rowId xmlns:a16="http://schemas.microsoft.com/office/drawing/2014/main" val="10002"/>
                  </a:ext>
                </a:extLst>
              </a:tr>
              <a:tr h="699575">
                <a:tc>
                  <a:txBody>
                    <a:bodyPr/>
                    <a:lstStyle/>
                    <a:p>
                      <a:pPr marL="0" marR="0" lvl="0" indent="0" algn="ctr" rtl="0">
                        <a:spcBef>
                          <a:spcPts val="0"/>
                        </a:spcBef>
                        <a:spcAft>
                          <a:spcPts val="0"/>
                        </a:spcAft>
                        <a:buNone/>
                      </a:pPr>
                      <a:r>
                        <a:rPr lang="zh-TW" sz="1600"/>
                        <a:t>Lend&amp;Borrow</a:t>
                      </a:r>
                      <a:br>
                        <a:rPr lang="zh-TW" sz="1600"/>
                      </a:br>
                      <a:r>
                        <a:rPr lang="zh-TW" sz="1600"/>
                        <a:t>(LnB)</a:t>
                      </a:r>
                      <a:endParaRPr/>
                    </a:p>
                  </a:txBody>
                  <a:tcPr marL="91450" marR="91450" marT="45725" marB="45725" anchor="ctr"/>
                </a:tc>
                <a:tc>
                  <a:txBody>
                    <a:bodyPr/>
                    <a:lstStyle/>
                    <a:p>
                      <a:pPr marL="0" marR="0" lvl="0" indent="0" algn="ctr" rtl="0">
                        <a:spcBef>
                          <a:spcPts val="0"/>
                        </a:spcBef>
                        <a:spcAft>
                          <a:spcPts val="0"/>
                        </a:spcAft>
                        <a:buNone/>
                      </a:pPr>
                      <a:r>
                        <a:rPr lang="zh-TW" sz="1600"/>
                        <a:t>無</a:t>
                      </a:r>
                      <a:br>
                        <a:rPr lang="zh-TW" sz="1600"/>
                      </a:br>
                      <a:r>
                        <a:rPr lang="zh-TW" sz="1600"/>
                        <a:t>(僅能轉讓回平台</a:t>
                      </a:r>
                      <a:r>
                        <a:rPr lang="zh-TW" sz="1600" baseline="30000"/>
                        <a:t>2</a:t>
                      </a:r>
                      <a:r>
                        <a:rPr lang="zh-TW" sz="1600"/>
                        <a:t>)</a:t>
                      </a:r>
                      <a:endParaRPr sz="1600"/>
                    </a:p>
                  </a:txBody>
                  <a:tcPr marL="91450" marR="91450" marT="45725" marB="45725" anchor="ctr"/>
                </a:tc>
                <a:tc>
                  <a:txBody>
                    <a:bodyPr/>
                    <a:lstStyle/>
                    <a:p>
                      <a:pPr marL="0" marR="0" lvl="0" indent="0" algn="ctr" rtl="0">
                        <a:spcBef>
                          <a:spcPts val="0"/>
                        </a:spcBef>
                        <a:spcAft>
                          <a:spcPts val="0"/>
                        </a:spcAft>
                        <a:buNone/>
                      </a:pPr>
                      <a:r>
                        <a:rPr lang="zh-TW" sz="1600"/>
                        <a:t>無</a:t>
                      </a:r>
                      <a:br>
                        <a:rPr lang="zh-TW" sz="1600"/>
                      </a:br>
                      <a:r>
                        <a:rPr lang="zh-TW" sz="1600"/>
                        <a:t>借出與借入直接交付</a:t>
                      </a:r>
                      <a:endParaRPr/>
                    </a:p>
                  </a:txBody>
                  <a:tcPr marL="91450" marR="91450" marT="45725" marB="45725" anchor="ctr"/>
                </a:tc>
                <a:tc>
                  <a:txBody>
                    <a:bodyPr/>
                    <a:lstStyle/>
                    <a:p>
                      <a:pPr marL="0" marR="0" lvl="0" indent="0" algn="ctr" rtl="0">
                        <a:spcBef>
                          <a:spcPts val="0"/>
                        </a:spcBef>
                        <a:spcAft>
                          <a:spcPts val="0"/>
                        </a:spcAft>
                        <a:buNone/>
                      </a:pPr>
                      <a:r>
                        <a:rPr lang="zh-TW" sz="1600"/>
                        <a:t>有</a:t>
                      </a:r>
                      <a:endParaRPr/>
                    </a:p>
                  </a:txBody>
                  <a:tcPr marL="91450" marR="91450" marT="45725" marB="45725" anchor="ctr"/>
                </a:tc>
                <a:tc>
                  <a:txBody>
                    <a:bodyPr/>
                    <a:lstStyle/>
                    <a:p>
                      <a:pPr marL="0" marR="0" lvl="0" indent="0" algn="ctr" rtl="0">
                        <a:spcBef>
                          <a:spcPts val="0"/>
                        </a:spcBef>
                        <a:spcAft>
                          <a:spcPts val="0"/>
                        </a:spcAft>
                        <a:buNone/>
                      </a:pPr>
                      <a:r>
                        <a:rPr lang="zh-TW" sz="1600"/>
                        <a:t>有</a:t>
                      </a:r>
                      <a:br>
                        <a:rPr lang="zh-TW" sz="1600"/>
                      </a:br>
                      <a:r>
                        <a:rPr lang="zh-TW" sz="1600"/>
                        <a:t>(比例依每月的動態評估做調整)</a:t>
                      </a:r>
                      <a:endParaRPr sz="1600"/>
                    </a:p>
                  </a:txBody>
                  <a:tcPr marL="91450" marR="91450" marT="45725" marB="45725" anchor="ctr"/>
                </a:tc>
                <a:extLst>
                  <a:ext uri="{0D108BD9-81ED-4DB2-BD59-A6C34878D82A}">
                    <a16:rowId xmlns:a16="http://schemas.microsoft.com/office/drawing/2014/main" val="10003"/>
                  </a:ext>
                </a:extLst>
              </a:tr>
              <a:tr h="405325">
                <a:tc>
                  <a:txBody>
                    <a:bodyPr/>
                    <a:lstStyle/>
                    <a:p>
                      <a:pPr marL="0" marR="0" lvl="0" indent="0" algn="ctr" rtl="0">
                        <a:spcBef>
                          <a:spcPts val="0"/>
                        </a:spcBef>
                        <a:spcAft>
                          <a:spcPts val="0"/>
                        </a:spcAft>
                        <a:buNone/>
                      </a:pPr>
                      <a:r>
                        <a:rPr lang="zh-TW" sz="1600"/>
                        <a:t>鄉民貸</a:t>
                      </a:r>
                      <a:endParaRPr/>
                    </a:p>
                  </a:txBody>
                  <a:tcPr marL="91450" marR="91450" marT="45725" marB="45725" anchor="ctr"/>
                </a:tc>
                <a:tc>
                  <a:txBody>
                    <a:bodyPr/>
                    <a:lstStyle/>
                    <a:p>
                      <a:pPr marL="0" marR="0" lvl="0" indent="0" algn="ctr" rtl="0">
                        <a:spcBef>
                          <a:spcPts val="0"/>
                        </a:spcBef>
                        <a:spcAft>
                          <a:spcPts val="0"/>
                        </a:spcAft>
                        <a:buNone/>
                      </a:pPr>
                      <a:r>
                        <a:rPr lang="zh-TW" sz="1600"/>
                        <a:t>有</a:t>
                      </a:r>
                      <a:endParaRPr/>
                    </a:p>
                  </a:txBody>
                  <a:tcPr marL="91450" marR="91450" marT="45725" marB="45725" anchor="ctr"/>
                </a:tc>
                <a:tc>
                  <a:txBody>
                    <a:bodyPr/>
                    <a:lstStyle/>
                    <a:p>
                      <a:pPr marL="0" marR="0" lvl="0" indent="0" algn="ctr" rtl="0">
                        <a:spcBef>
                          <a:spcPts val="0"/>
                        </a:spcBef>
                        <a:spcAft>
                          <a:spcPts val="0"/>
                        </a:spcAft>
                        <a:buNone/>
                      </a:pPr>
                      <a:r>
                        <a:rPr lang="zh-TW" sz="1600"/>
                        <a:t>無</a:t>
                      </a:r>
                      <a:br>
                        <a:rPr lang="zh-TW" sz="1600"/>
                      </a:br>
                      <a:r>
                        <a:rPr lang="zh-TW" sz="1600"/>
                        <a:t>凱因銀行代收付</a:t>
                      </a:r>
                      <a:br>
                        <a:rPr lang="zh-TW" sz="1600"/>
                      </a:br>
                      <a:r>
                        <a:rPr lang="zh-TW" sz="1600"/>
                        <a:t>(平台帳戶)</a:t>
                      </a:r>
                      <a:endParaRPr/>
                    </a:p>
                  </a:txBody>
                  <a:tcPr marL="91450" marR="91450" marT="45725" marB="45725" anchor="ctr"/>
                </a:tc>
                <a:tc>
                  <a:txBody>
                    <a:bodyPr/>
                    <a:lstStyle/>
                    <a:p>
                      <a:pPr marL="0" marR="0" lvl="0" indent="0" algn="ctr" rtl="0">
                        <a:spcBef>
                          <a:spcPts val="0"/>
                        </a:spcBef>
                        <a:spcAft>
                          <a:spcPts val="0"/>
                        </a:spcAft>
                        <a:buNone/>
                      </a:pPr>
                      <a:r>
                        <a:rPr lang="zh-TW" sz="1600"/>
                        <a:t>無</a:t>
                      </a:r>
                      <a:endParaRPr/>
                    </a:p>
                  </a:txBody>
                  <a:tcPr marL="91450" marR="91450" marT="45725" marB="45725" anchor="ctr"/>
                </a:tc>
                <a:tc>
                  <a:txBody>
                    <a:bodyPr/>
                    <a:lstStyle/>
                    <a:p>
                      <a:pPr marL="0" marR="0" lvl="0" indent="0" algn="ctr" rtl="0">
                        <a:spcBef>
                          <a:spcPts val="0"/>
                        </a:spcBef>
                        <a:spcAft>
                          <a:spcPts val="0"/>
                        </a:spcAft>
                        <a:buNone/>
                      </a:pPr>
                      <a:r>
                        <a:rPr lang="zh-TW" sz="1600"/>
                        <a:t>無</a:t>
                      </a:r>
                      <a:endParaRPr/>
                    </a:p>
                  </a:txBody>
                  <a:tcPr marL="91450" marR="91450" marT="45725" marB="45725" anchor="ctr"/>
                </a:tc>
                <a:extLst>
                  <a:ext uri="{0D108BD9-81ED-4DB2-BD59-A6C34878D82A}">
                    <a16:rowId xmlns:a16="http://schemas.microsoft.com/office/drawing/2014/main" val="10004"/>
                  </a:ext>
                </a:extLst>
              </a:tr>
              <a:tr h="405325">
                <a:tc>
                  <a:txBody>
                    <a:bodyPr/>
                    <a:lstStyle/>
                    <a:p>
                      <a:pPr marL="0" marR="0" lvl="0" indent="0" algn="ctr" rtl="0">
                        <a:spcBef>
                          <a:spcPts val="0"/>
                        </a:spcBef>
                        <a:spcAft>
                          <a:spcPts val="0"/>
                        </a:spcAft>
                        <a:buNone/>
                      </a:pPr>
                      <a:r>
                        <a:rPr lang="zh-TW" sz="1600"/>
                        <a:t>拍拍貸</a:t>
                      </a:r>
                      <a:endParaRPr/>
                    </a:p>
                  </a:txBody>
                  <a:tcPr marL="91450" marR="91450" marT="45725" marB="45725" anchor="ctr"/>
                </a:tc>
                <a:tc>
                  <a:txBody>
                    <a:bodyPr/>
                    <a:lstStyle/>
                    <a:p>
                      <a:pPr marL="0" marR="0" lvl="0" indent="0" algn="ctr" rtl="0">
                        <a:spcBef>
                          <a:spcPts val="0"/>
                        </a:spcBef>
                        <a:spcAft>
                          <a:spcPts val="0"/>
                        </a:spcAft>
                        <a:buNone/>
                      </a:pPr>
                      <a:r>
                        <a:rPr lang="zh-TW" sz="1600"/>
                        <a:t>有</a:t>
                      </a:r>
                      <a:endParaRPr/>
                    </a:p>
                  </a:txBody>
                  <a:tcPr marL="91450" marR="91450" marT="45725" marB="45725" anchor="ctr"/>
                </a:tc>
                <a:tc>
                  <a:txBody>
                    <a:bodyPr/>
                    <a:lstStyle/>
                    <a:p>
                      <a:pPr marL="0" marR="0" lvl="0" indent="0" algn="ctr" rtl="0">
                        <a:spcBef>
                          <a:spcPts val="0"/>
                        </a:spcBef>
                        <a:spcAft>
                          <a:spcPts val="0"/>
                        </a:spcAft>
                        <a:buNone/>
                      </a:pPr>
                      <a:r>
                        <a:rPr lang="zh-TW" sz="1600"/>
                        <a:t>無</a:t>
                      </a:r>
                      <a:br>
                        <a:rPr lang="zh-TW" sz="1600"/>
                      </a:br>
                      <a:r>
                        <a:rPr lang="zh-TW" sz="1600"/>
                        <a:t>(第三方支付平台)</a:t>
                      </a:r>
                      <a:endParaRPr sz="1600"/>
                    </a:p>
                  </a:txBody>
                  <a:tcPr marL="91450" marR="91450" marT="45725" marB="45725" anchor="ctr"/>
                </a:tc>
                <a:tc>
                  <a:txBody>
                    <a:bodyPr/>
                    <a:lstStyle/>
                    <a:p>
                      <a:pPr marL="0" marR="0" lvl="0" indent="0" algn="ctr" rtl="0">
                        <a:lnSpc>
                          <a:spcPct val="100000"/>
                        </a:lnSpc>
                        <a:spcBef>
                          <a:spcPts val="0"/>
                        </a:spcBef>
                        <a:spcAft>
                          <a:spcPts val="0"/>
                        </a:spcAft>
                        <a:buClr>
                          <a:schemeClr val="dk1"/>
                        </a:buClr>
                        <a:buSzPts val="1600"/>
                        <a:buFont typeface="Corbel"/>
                        <a:buNone/>
                      </a:pPr>
                      <a:r>
                        <a:rPr lang="zh-TW" sz="1600"/>
                        <a:t>無</a:t>
                      </a:r>
                      <a:endParaRPr/>
                    </a:p>
                  </a:txBody>
                  <a:tcPr marL="91450" marR="91450" marT="45725" marB="45725" anchor="ctr"/>
                </a:tc>
                <a:tc>
                  <a:txBody>
                    <a:bodyPr/>
                    <a:lstStyle/>
                    <a:p>
                      <a:pPr marL="0" marR="0" lvl="0" indent="0" algn="ctr" rtl="0">
                        <a:spcBef>
                          <a:spcPts val="0"/>
                        </a:spcBef>
                        <a:spcAft>
                          <a:spcPts val="0"/>
                        </a:spcAft>
                        <a:buNone/>
                      </a:pPr>
                      <a:r>
                        <a:rPr lang="zh-TW" sz="1600"/>
                        <a:t>無</a:t>
                      </a:r>
                      <a:r>
                        <a:rPr lang="zh-TW" sz="1600" baseline="30000"/>
                        <a:t>5</a:t>
                      </a:r>
                      <a:endParaRPr sz="1600"/>
                    </a:p>
                  </a:txBody>
                  <a:tcPr marL="91450" marR="91450" marT="45725" marB="45725" anchor="ctr"/>
                </a:tc>
                <a:extLst>
                  <a:ext uri="{0D108BD9-81ED-4DB2-BD59-A6C34878D82A}">
                    <a16:rowId xmlns:a16="http://schemas.microsoft.com/office/drawing/2014/main" val="10005"/>
                  </a:ext>
                </a:extLst>
              </a:tr>
              <a:tr h="405325">
                <a:tc>
                  <a:txBody>
                    <a:bodyPr/>
                    <a:lstStyle/>
                    <a:p>
                      <a:pPr marL="0" marR="0" lvl="0" indent="0" algn="ctr" rtl="0">
                        <a:spcBef>
                          <a:spcPts val="0"/>
                        </a:spcBef>
                        <a:spcAft>
                          <a:spcPts val="0"/>
                        </a:spcAft>
                        <a:buNone/>
                      </a:pPr>
                      <a:r>
                        <a:rPr lang="zh-TW" sz="1600"/>
                        <a:t>人人貸</a:t>
                      </a:r>
                      <a:endParaRPr/>
                    </a:p>
                  </a:txBody>
                  <a:tcPr marL="91450" marR="91450" marT="45725" marB="45725" anchor="ctr"/>
                </a:tc>
                <a:tc>
                  <a:txBody>
                    <a:bodyPr/>
                    <a:lstStyle/>
                    <a:p>
                      <a:pPr marL="0" marR="0" lvl="0" indent="0" algn="ctr" rtl="0">
                        <a:spcBef>
                          <a:spcPts val="0"/>
                        </a:spcBef>
                        <a:spcAft>
                          <a:spcPts val="0"/>
                        </a:spcAft>
                        <a:buNone/>
                      </a:pPr>
                      <a:r>
                        <a:rPr lang="zh-TW" sz="1600"/>
                        <a:t>有</a:t>
                      </a:r>
                      <a:endParaRPr/>
                    </a:p>
                  </a:txBody>
                  <a:tcPr marL="91450" marR="91450" marT="45725" marB="45725" anchor="ctr"/>
                </a:tc>
                <a:tc>
                  <a:txBody>
                    <a:bodyPr/>
                    <a:lstStyle/>
                    <a:p>
                      <a:pPr marL="0" marR="0" lvl="0" indent="0" algn="ctr" rtl="0">
                        <a:spcBef>
                          <a:spcPts val="0"/>
                        </a:spcBef>
                        <a:spcAft>
                          <a:spcPts val="0"/>
                        </a:spcAft>
                        <a:buNone/>
                      </a:pPr>
                      <a:r>
                        <a:rPr lang="zh-TW" sz="1600"/>
                        <a:t>無</a:t>
                      </a:r>
                      <a:br>
                        <a:rPr lang="zh-TW" sz="1600"/>
                      </a:br>
                      <a:r>
                        <a:rPr lang="zh-TW" sz="1600"/>
                        <a:t>中國民生銀行</a:t>
                      </a:r>
                      <a:endParaRPr/>
                    </a:p>
                  </a:txBody>
                  <a:tcPr marL="91450" marR="91450" marT="45725" marB="45725" anchor="ctr"/>
                </a:tc>
                <a:tc>
                  <a:txBody>
                    <a:bodyPr/>
                    <a:lstStyle/>
                    <a:p>
                      <a:pPr marL="0" marR="0" lvl="0" indent="0" algn="ctr" rtl="0">
                        <a:lnSpc>
                          <a:spcPct val="100000"/>
                        </a:lnSpc>
                        <a:spcBef>
                          <a:spcPts val="0"/>
                        </a:spcBef>
                        <a:spcAft>
                          <a:spcPts val="0"/>
                        </a:spcAft>
                        <a:buClr>
                          <a:schemeClr val="dk1"/>
                        </a:buClr>
                        <a:buSzPts val="1600"/>
                        <a:buFont typeface="Corbel"/>
                        <a:buNone/>
                      </a:pPr>
                      <a:r>
                        <a:rPr lang="zh-TW" sz="1600"/>
                        <a:t>無</a:t>
                      </a:r>
                      <a:endParaRPr/>
                    </a:p>
                  </a:txBody>
                  <a:tcPr marL="91450" marR="91450" marT="45725" marB="45725" anchor="ctr"/>
                </a:tc>
                <a:tc>
                  <a:txBody>
                    <a:bodyPr/>
                    <a:lstStyle/>
                    <a:p>
                      <a:pPr marL="0" marR="0" lvl="0" indent="0" algn="ctr" rtl="0">
                        <a:spcBef>
                          <a:spcPts val="0"/>
                        </a:spcBef>
                        <a:spcAft>
                          <a:spcPts val="0"/>
                        </a:spcAft>
                        <a:buNone/>
                      </a:pPr>
                      <a:r>
                        <a:rPr lang="zh-TW" sz="1600" dirty="0"/>
                        <a:t>有</a:t>
                      </a:r>
                      <a:br>
                        <a:rPr lang="zh-TW" sz="1600" dirty="0"/>
                      </a:br>
                      <a:r>
                        <a:rPr lang="zh-TW" sz="1600" dirty="0"/>
                        <a:t>(風險備付金墊付模式</a:t>
                      </a:r>
                      <a:r>
                        <a:rPr lang="zh-TW" sz="1600" baseline="30000" dirty="0"/>
                        <a:t>4</a:t>
                      </a:r>
                      <a:r>
                        <a:rPr lang="zh-TW" sz="1600" dirty="0"/>
                        <a:t>)</a:t>
                      </a:r>
                      <a:endParaRPr sz="1600" dirty="0"/>
                    </a:p>
                  </a:txBody>
                  <a:tcPr marL="91450" marR="91450" marT="45725" marB="45725" anchor="ctr"/>
                </a:tc>
                <a:extLst>
                  <a:ext uri="{0D108BD9-81ED-4DB2-BD59-A6C34878D82A}">
                    <a16:rowId xmlns:a16="http://schemas.microsoft.com/office/drawing/2014/main" val="10006"/>
                  </a:ext>
                </a:extLst>
              </a:tr>
            </a:tbl>
          </a:graphicData>
        </a:graphic>
      </p:graphicFrame>
      <p:grpSp>
        <p:nvGrpSpPr>
          <p:cNvPr id="1066" name="Google Shape;1066;p30"/>
          <p:cNvGrpSpPr/>
          <p:nvPr/>
        </p:nvGrpSpPr>
        <p:grpSpPr>
          <a:xfrm>
            <a:off x="1488" y="-12459"/>
            <a:ext cx="12189023" cy="377586"/>
            <a:chOff x="1488" y="0"/>
            <a:chExt cx="12189023" cy="377586"/>
          </a:xfrm>
        </p:grpSpPr>
        <p:sp>
          <p:nvSpPr>
            <p:cNvPr id="1067" name="Google Shape;1067;p30"/>
            <p:cNvSpPr/>
            <p:nvPr/>
          </p:nvSpPr>
          <p:spPr>
            <a:xfrm>
              <a:off x="1488" y="0"/>
              <a:ext cx="2902148" cy="377586"/>
            </a:xfrm>
            <a:prstGeom prst="homePlate">
              <a:avLst>
                <a:gd name="adj" fmla="val 50000"/>
              </a:avLst>
            </a:prstGeom>
            <a:no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 name="Google Shape;1068;p30"/>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關於貸款</a:t>
              </a:r>
              <a:endParaRPr/>
            </a:p>
          </p:txBody>
        </p:sp>
        <p:sp>
          <p:nvSpPr>
            <p:cNvPr id="1069" name="Google Shape;1069;p30"/>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 name="Google Shape;1070;p30"/>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P2P網貸的運作</a:t>
              </a:r>
              <a:endParaRPr/>
            </a:p>
          </p:txBody>
        </p:sp>
        <p:sp>
          <p:nvSpPr>
            <p:cNvPr id="1071" name="Google Shape;1071;p30"/>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 name="Google Shape;1072;p30"/>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1073" name="Google Shape;1073;p30"/>
            <p:cNvSpPr/>
            <p:nvPr/>
          </p:nvSpPr>
          <p:spPr>
            <a:xfrm>
              <a:off x="6966644" y="0"/>
              <a:ext cx="2902148" cy="377586"/>
            </a:xfrm>
            <a:prstGeom prst="chevron">
              <a:avLst>
                <a:gd name="adj" fmla="val 50000"/>
              </a:avLst>
            </a:prstGeom>
            <a:solidFill>
              <a:srgbClr val="CBCBCB"/>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 name="Google Shape;1074;p30"/>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1075" name="Google Shape;1075;p30"/>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 name="Google Shape;1076;p30"/>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sp>
        <p:nvSpPr>
          <p:cNvPr id="1077" name="Google Shape;1077;p30"/>
          <p:cNvSpPr txBox="1"/>
          <p:nvPr/>
        </p:nvSpPr>
        <p:spPr>
          <a:xfrm>
            <a:off x="307181" y="5431008"/>
            <a:ext cx="11484770" cy="1015663"/>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chemeClr val="dk1"/>
              </a:buClr>
              <a:buSzPts val="1200"/>
              <a:buFont typeface="Corbel"/>
              <a:buAutoNum type="arabicPeriod"/>
            </a:pPr>
            <a:r>
              <a:rPr lang="zh-TW" sz="1200" dirty="0">
                <a:solidFill>
                  <a:schemeClr val="dk1"/>
                </a:solidFill>
                <a:latin typeface="Corbel"/>
                <a:ea typeface="Corbel"/>
                <a:cs typeface="Corbel"/>
                <a:sym typeface="Corbel"/>
              </a:rPr>
              <a:t>銀行先把資金放貸給借款人，之後再將債權賣給平臺，由平臺將債權進行證券化分銷給投資人</a:t>
            </a:r>
            <a:endParaRPr sz="1200" dirty="0">
              <a:solidFill>
                <a:schemeClr val="dk1"/>
              </a:solidFill>
              <a:latin typeface="Corbel"/>
              <a:ea typeface="Corbel"/>
              <a:cs typeface="Corbel"/>
              <a:sym typeface="Corbel"/>
            </a:endParaRPr>
          </a:p>
          <a:p>
            <a:pPr marL="342900" marR="0" lvl="0" indent="-342900" algn="l" rtl="0">
              <a:spcBef>
                <a:spcPts val="0"/>
              </a:spcBef>
              <a:spcAft>
                <a:spcPts val="0"/>
              </a:spcAft>
              <a:buClr>
                <a:schemeClr val="dk1"/>
              </a:buClr>
              <a:buSzPts val="1200"/>
              <a:buFont typeface="Corbel"/>
              <a:buAutoNum type="arabicPeriod"/>
            </a:pPr>
            <a:r>
              <a:rPr lang="zh-TW" sz="1200" dirty="0">
                <a:solidFill>
                  <a:schemeClr val="dk1"/>
                </a:solidFill>
                <a:latin typeface="Corbel"/>
                <a:ea typeface="Corbel"/>
                <a:cs typeface="Corbel"/>
                <a:sym typeface="Corbel"/>
              </a:rPr>
              <a:t>若當期還款超過180天未被繳納時，只要投資人提出申請，並轉讓債權給LnB信用市集</a:t>
            </a:r>
            <a:endParaRPr sz="1200" dirty="0">
              <a:solidFill>
                <a:schemeClr val="dk1"/>
              </a:solidFill>
              <a:latin typeface="Corbel"/>
              <a:ea typeface="Corbel"/>
              <a:cs typeface="Corbel"/>
              <a:sym typeface="Corbel"/>
            </a:endParaRPr>
          </a:p>
          <a:p>
            <a:pPr marL="342900" marR="0" lvl="0" indent="-342900" algn="l" rtl="0">
              <a:spcBef>
                <a:spcPts val="0"/>
              </a:spcBef>
              <a:spcAft>
                <a:spcPts val="0"/>
              </a:spcAft>
              <a:buClr>
                <a:schemeClr val="dk1"/>
              </a:buClr>
              <a:buSzPts val="1200"/>
              <a:buFont typeface="Corbel"/>
              <a:buAutoNum type="arabicPeriod"/>
            </a:pPr>
            <a:r>
              <a:rPr lang="zh-TW" sz="1200" dirty="0">
                <a:solidFill>
                  <a:schemeClr val="dk1"/>
                </a:solidFill>
                <a:latin typeface="Corbel"/>
                <a:ea typeface="Corbel"/>
                <a:cs typeface="Corbel"/>
                <a:sym typeface="Corbel"/>
              </a:rPr>
              <a:t>投資人出借的利率低於最近的tracker rates，投資人還要另外付給債權受讓人一筆錢。所謂tracker rate是Zopa所統計，在市場上銀行提供貸款的最佳利率。</a:t>
            </a:r>
            <a:endParaRPr sz="1200" dirty="0">
              <a:solidFill>
                <a:schemeClr val="dk1"/>
              </a:solidFill>
              <a:latin typeface="Corbel"/>
              <a:ea typeface="Corbel"/>
              <a:cs typeface="Corbel"/>
              <a:sym typeface="Corbel"/>
            </a:endParaRPr>
          </a:p>
          <a:p>
            <a:pPr marL="342900" marR="0" lvl="0" indent="-342900" algn="l" rtl="0">
              <a:spcBef>
                <a:spcPts val="0"/>
              </a:spcBef>
              <a:spcAft>
                <a:spcPts val="0"/>
              </a:spcAft>
              <a:buClr>
                <a:schemeClr val="dk1"/>
              </a:buClr>
              <a:buSzPts val="1200"/>
              <a:buFont typeface="Corbel"/>
              <a:buAutoNum type="arabicPeriod"/>
            </a:pPr>
            <a:r>
              <a:rPr lang="zh-TW" sz="1200" dirty="0">
                <a:solidFill>
                  <a:schemeClr val="dk1"/>
                </a:solidFill>
                <a:latin typeface="Corbel"/>
                <a:ea typeface="Corbel"/>
                <a:cs typeface="Corbel"/>
                <a:sym typeface="Corbel"/>
              </a:rPr>
              <a:t>風險準備金是從借款人的借款額中提取，根據使用者的信用等級，抽取0-5%不等。</a:t>
            </a:r>
            <a:endParaRPr sz="1200" dirty="0">
              <a:solidFill>
                <a:schemeClr val="dk1"/>
              </a:solidFill>
              <a:latin typeface="Corbel"/>
              <a:ea typeface="Corbel"/>
              <a:cs typeface="Corbel"/>
              <a:sym typeface="Corbel"/>
            </a:endParaRPr>
          </a:p>
          <a:p>
            <a:pPr marL="342900" marR="0" lvl="0" indent="-342900" algn="l" rtl="0">
              <a:spcBef>
                <a:spcPts val="0"/>
              </a:spcBef>
              <a:spcAft>
                <a:spcPts val="0"/>
              </a:spcAft>
              <a:buClr>
                <a:schemeClr val="dk1"/>
              </a:buClr>
              <a:buSzPts val="1200"/>
              <a:buFont typeface="Corbel"/>
              <a:buAutoNum type="arabicPeriod"/>
            </a:pPr>
            <a:r>
              <a:rPr lang="zh-TW" sz="1200" dirty="0">
                <a:solidFill>
                  <a:schemeClr val="dk1"/>
                </a:solidFill>
                <a:latin typeface="Corbel"/>
                <a:ea typeface="Corbel"/>
                <a:cs typeface="Corbel"/>
                <a:sym typeface="Corbel"/>
              </a:rPr>
              <a:t>會將借款人所有相關資料信息進行全面曝光，出借人可以進行法律訴訟程序或者找催收公司進行催收。</a:t>
            </a:r>
            <a:endParaRPr dirty="0"/>
          </a:p>
        </p:txBody>
      </p:sp>
      <p:sp>
        <p:nvSpPr>
          <p:cNvPr id="1078" name="Google Shape;1078;p30"/>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082"/>
        <p:cNvGrpSpPr/>
        <p:nvPr/>
      </p:nvGrpSpPr>
      <p:grpSpPr>
        <a:xfrm>
          <a:off x="0" y="0"/>
          <a:ext cx="0" cy="0"/>
          <a:chOff x="0" y="0"/>
          <a:chExt cx="0" cy="0"/>
        </a:xfrm>
      </p:grpSpPr>
      <p:sp>
        <p:nvSpPr>
          <p:cNvPr id="1083" name="Google Shape;1083;g2293ed2cb08_0_277"/>
          <p:cNvSpPr txBox="1">
            <a:spLocks noGrp="1"/>
          </p:cNvSpPr>
          <p:nvPr>
            <p:ph type="sldNum" idx="12"/>
          </p:nvPr>
        </p:nvSpPr>
        <p:spPr>
          <a:xfrm>
            <a:off x="9325232" y="647831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32</a:t>
            </a:fld>
            <a:endParaRPr/>
          </a:p>
        </p:txBody>
      </p:sp>
      <p:grpSp>
        <p:nvGrpSpPr>
          <p:cNvPr id="1084" name="Google Shape;1084;g2293ed2cb08_0_277"/>
          <p:cNvGrpSpPr/>
          <p:nvPr/>
        </p:nvGrpSpPr>
        <p:grpSpPr>
          <a:xfrm>
            <a:off x="1488" y="-12459"/>
            <a:ext cx="12189075" cy="377700"/>
            <a:chOff x="1488" y="0"/>
            <a:chExt cx="12189075" cy="377700"/>
          </a:xfrm>
        </p:grpSpPr>
        <p:sp>
          <p:nvSpPr>
            <p:cNvPr id="1085" name="Google Shape;1085;g2293ed2cb08_0_277"/>
            <p:cNvSpPr/>
            <p:nvPr/>
          </p:nvSpPr>
          <p:spPr>
            <a:xfrm>
              <a:off x="1488" y="0"/>
              <a:ext cx="2902200" cy="377700"/>
            </a:xfrm>
            <a:prstGeom prst="homePlate">
              <a:avLst>
                <a:gd name="adj" fmla="val 50000"/>
              </a:avLst>
            </a:prstGeom>
            <a:no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 name="Google Shape;1086;g2293ed2cb08_0_277"/>
            <p:cNvSpPr txBox="1"/>
            <p:nvPr/>
          </p:nvSpPr>
          <p:spPr>
            <a:xfrm>
              <a:off x="1488" y="0"/>
              <a:ext cx="2807700" cy="377700"/>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關於貸款</a:t>
              </a:r>
              <a:endParaRPr/>
            </a:p>
          </p:txBody>
        </p:sp>
        <p:sp>
          <p:nvSpPr>
            <p:cNvPr id="1087" name="Google Shape;1087;g2293ed2cb08_0_277"/>
            <p:cNvSpPr/>
            <p:nvPr/>
          </p:nvSpPr>
          <p:spPr>
            <a:xfrm>
              <a:off x="2323207" y="0"/>
              <a:ext cx="2902200" cy="377700"/>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 name="Google Shape;1088;g2293ed2cb08_0_277"/>
            <p:cNvSpPr txBox="1"/>
            <p:nvPr/>
          </p:nvSpPr>
          <p:spPr>
            <a:xfrm>
              <a:off x="2512000" y="0"/>
              <a:ext cx="2524500" cy="377700"/>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P2P網貸的運作</a:t>
              </a:r>
              <a:endParaRPr/>
            </a:p>
          </p:txBody>
        </p:sp>
        <p:sp>
          <p:nvSpPr>
            <p:cNvPr id="1089" name="Google Shape;1089;g2293ed2cb08_0_277"/>
            <p:cNvSpPr/>
            <p:nvPr/>
          </p:nvSpPr>
          <p:spPr>
            <a:xfrm>
              <a:off x="4644925" y="0"/>
              <a:ext cx="2902200" cy="377700"/>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 name="Google Shape;1090;g2293ed2cb08_0_277"/>
            <p:cNvSpPr txBox="1"/>
            <p:nvPr/>
          </p:nvSpPr>
          <p:spPr>
            <a:xfrm>
              <a:off x="4833718" y="0"/>
              <a:ext cx="2524500" cy="377700"/>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1091" name="Google Shape;1091;g2293ed2cb08_0_277"/>
            <p:cNvSpPr/>
            <p:nvPr/>
          </p:nvSpPr>
          <p:spPr>
            <a:xfrm>
              <a:off x="6966644" y="0"/>
              <a:ext cx="2902200" cy="377700"/>
            </a:xfrm>
            <a:prstGeom prst="chevron">
              <a:avLst>
                <a:gd name="adj" fmla="val 50000"/>
              </a:avLst>
            </a:prstGeom>
            <a:solidFill>
              <a:srgbClr val="CBCBCB"/>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 name="Google Shape;1092;g2293ed2cb08_0_277"/>
            <p:cNvSpPr txBox="1"/>
            <p:nvPr/>
          </p:nvSpPr>
          <p:spPr>
            <a:xfrm>
              <a:off x="7155437" y="0"/>
              <a:ext cx="2524500" cy="377700"/>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1093" name="Google Shape;1093;g2293ed2cb08_0_277"/>
            <p:cNvSpPr/>
            <p:nvPr/>
          </p:nvSpPr>
          <p:spPr>
            <a:xfrm>
              <a:off x="9288363" y="0"/>
              <a:ext cx="2902200" cy="377700"/>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 name="Google Shape;1094;g2293ed2cb08_0_277"/>
            <p:cNvSpPr txBox="1"/>
            <p:nvPr/>
          </p:nvSpPr>
          <p:spPr>
            <a:xfrm>
              <a:off x="9477156" y="0"/>
              <a:ext cx="2524500" cy="377700"/>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sp>
        <p:nvSpPr>
          <p:cNvPr id="1095" name="Google Shape;1095;g2293ed2cb08_0_277"/>
          <p:cNvSpPr txBox="1">
            <a:spLocks noGrp="1"/>
          </p:cNvSpPr>
          <p:nvPr>
            <p:ph type="title"/>
          </p:nvPr>
        </p:nvSpPr>
        <p:spPr>
          <a:xfrm>
            <a:off x="612057" y="365126"/>
            <a:ext cx="11002200" cy="9549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dirty="0"/>
              <a:t>P2P在中國之發展</a:t>
            </a:r>
            <a:endParaRPr dirty="0"/>
          </a:p>
        </p:txBody>
      </p:sp>
      <p:sp>
        <p:nvSpPr>
          <p:cNvPr id="1096" name="Google Shape;1096;g2293ed2cb08_0_277"/>
          <p:cNvSpPr txBox="1">
            <a:spLocks noGrp="1"/>
          </p:cNvSpPr>
          <p:nvPr>
            <p:ph type="ftr" idx="11"/>
          </p:nvPr>
        </p:nvSpPr>
        <p:spPr>
          <a:xfrm>
            <a:off x="133865" y="6478310"/>
            <a:ext cx="11553600" cy="379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pic>
        <p:nvPicPr>
          <p:cNvPr id="1098" name="Google Shape;1098;g2293ed2cb08_0_277"/>
          <p:cNvPicPr preferRelativeResize="0"/>
          <p:nvPr/>
        </p:nvPicPr>
        <p:blipFill>
          <a:blip r:embed="rId3">
            <a:alphaModFix/>
          </a:blip>
          <a:stretch>
            <a:fillRect/>
          </a:stretch>
        </p:blipFill>
        <p:spPr>
          <a:xfrm>
            <a:off x="2145975" y="1475038"/>
            <a:ext cx="7934325" cy="4848225"/>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102"/>
        <p:cNvGrpSpPr/>
        <p:nvPr/>
      </p:nvGrpSpPr>
      <p:grpSpPr>
        <a:xfrm>
          <a:off x="0" y="0"/>
          <a:ext cx="0" cy="0"/>
          <a:chOff x="0" y="0"/>
          <a:chExt cx="0" cy="0"/>
        </a:xfrm>
      </p:grpSpPr>
      <p:sp>
        <p:nvSpPr>
          <p:cNvPr id="1103" name="Google Shape;1103;g2293ed2cb08_0_342"/>
          <p:cNvSpPr txBox="1">
            <a:spLocks noGrp="1"/>
          </p:cNvSpPr>
          <p:nvPr>
            <p:ph type="sldNum" idx="12"/>
          </p:nvPr>
        </p:nvSpPr>
        <p:spPr>
          <a:xfrm>
            <a:off x="9325232" y="647831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33</a:t>
            </a:fld>
            <a:endParaRPr/>
          </a:p>
        </p:txBody>
      </p:sp>
      <p:grpSp>
        <p:nvGrpSpPr>
          <p:cNvPr id="1104" name="Google Shape;1104;g2293ed2cb08_0_342"/>
          <p:cNvGrpSpPr/>
          <p:nvPr/>
        </p:nvGrpSpPr>
        <p:grpSpPr>
          <a:xfrm>
            <a:off x="1488" y="-12459"/>
            <a:ext cx="12189075" cy="377700"/>
            <a:chOff x="1488" y="0"/>
            <a:chExt cx="12189075" cy="377700"/>
          </a:xfrm>
        </p:grpSpPr>
        <p:sp>
          <p:nvSpPr>
            <p:cNvPr id="1105" name="Google Shape;1105;g2293ed2cb08_0_342"/>
            <p:cNvSpPr/>
            <p:nvPr/>
          </p:nvSpPr>
          <p:spPr>
            <a:xfrm>
              <a:off x="1488" y="0"/>
              <a:ext cx="2902200" cy="377700"/>
            </a:xfrm>
            <a:prstGeom prst="homePlate">
              <a:avLst>
                <a:gd name="adj" fmla="val 50000"/>
              </a:avLst>
            </a:prstGeom>
            <a:no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6" name="Google Shape;1106;g2293ed2cb08_0_342"/>
            <p:cNvSpPr txBox="1"/>
            <p:nvPr/>
          </p:nvSpPr>
          <p:spPr>
            <a:xfrm>
              <a:off x="1488" y="0"/>
              <a:ext cx="2807700" cy="377700"/>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關於貸款</a:t>
              </a:r>
              <a:endParaRPr/>
            </a:p>
          </p:txBody>
        </p:sp>
        <p:sp>
          <p:nvSpPr>
            <p:cNvPr id="1107" name="Google Shape;1107;g2293ed2cb08_0_342"/>
            <p:cNvSpPr/>
            <p:nvPr/>
          </p:nvSpPr>
          <p:spPr>
            <a:xfrm>
              <a:off x="2323207" y="0"/>
              <a:ext cx="2902200" cy="377700"/>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 name="Google Shape;1108;g2293ed2cb08_0_342"/>
            <p:cNvSpPr txBox="1"/>
            <p:nvPr/>
          </p:nvSpPr>
          <p:spPr>
            <a:xfrm>
              <a:off x="2512000" y="0"/>
              <a:ext cx="2524500" cy="377700"/>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P2P網貸的運作</a:t>
              </a:r>
              <a:endParaRPr/>
            </a:p>
          </p:txBody>
        </p:sp>
        <p:sp>
          <p:nvSpPr>
            <p:cNvPr id="1109" name="Google Shape;1109;g2293ed2cb08_0_342"/>
            <p:cNvSpPr/>
            <p:nvPr/>
          </p:nvSpPr>
          <p:spPr>
            <a:xfrm>
              <a:off x="4644925" y="0"/>
              <a:ext cx="2902200" cy="377700"/>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 name="Google Shape;1110;g2293ed2cb08_0_342"/>
            <p:cNvSpPr txBox="1"/>
            <p:nvPr/>
          </p:nvSpPr>
          <p:spPr>
            <a:xfrm>
              <a:off x="4833718" y="0"/>
              <a:ext cx="2524500" cy="377700"/>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1111" name="Google Shape;1111;g2293ed2cb08_0_342"/>
            <p:cNvSpPr/>
            <p:nvPr/>
          </p:nvSpPr>
          <p:spPr>
            <a:xfrm>
              <a:off x="6966644" y="0"/>
              <a:ext cx="2902200" cy="377700"/>
            </a:xfrm>
            <a:prstGeom prst="chevron">
              <a:avLst>
                <a:gd name="adj" fmla="val 50000"/>
              </a:avLst>
            </a:prstGeom>
            <a:solidFill>
              <a:srgbClr val="CBCBCB"/>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 name="Google Shape;1112;g2293ed2cb08_0_342"/>
            <p:cNvSpPr txBox="1"/>
            <p:nvPr/>
          </p:nvSpPr>
          <p:spPr>
            <a:xfrm>
              <a:off x="7155437" y="0"/>
              <a:ext cx="2524500" cy="377700"/>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1113" name="Google Shape;1113;g2293ed2cb08_0_342"/>
            <p:cNvSpPr/>
            <p:nvPr/>
          </p:nvSpPr>
          <p:spPr>
            <a:xfrm>
              <a:off x="9288363" y="0"/>
              <a:ext cx="2902200" cy="377700"/>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4" name="Google Shape;1114;g2293ed2cb08_0_342"/>
            <p:cNvSpPr txBox="1"/>
            <p:nvPr/>
          </p:nvSpPr>
          <p:spPr>
            <a:xfrm>
              <a:off x="9477156" y="0"/>
              <a:ext cx="2524500" cy="377700"/>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sp>
        <p:nvSpPr>
          <p:cNvPr id="1115" name="Google Shape;1115;g2293ed2cb08_0_342"/>
          <p:cNvSpPr txBox="1">
            <a:spLocks noGrp="1"/>
          </p:cNvSpPr>
          <p:nvPr>
            <p:ph type="title"/>
          </p:nvPr>
        </p:nvSpPr>
        <p:spPr>
          <a:xfrm>
            <a:off x="612057" y="365126"/>
            <a:ext cx="11002200" cy="9549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中國之發展模式 - 針對平台對接的對象分類</a:t>
            </a:r>
            <a:endParaRPr/>
          </a:p>
        </p:txBody>
      </p:sp>
      <p:sp>
        <p:nvSpPr>
          <p:cNvPr id="1116" name="Google Shape;1116;g2293ed2cb08_0_342"/>
          <p:cNvSpPr txBox="1">
            <a:spLocks noGrp="1"/>
          </p:cNvSpPr>
          <p:nvPr>
            <p:ph type="ftr" idx="11"/>
          </p:nvPr>
        </p:nvSpPr>
        <p:spPr>
          <a:xfrm>
            <a:off x="133865" y="6478310"/>
            <a:ext cx="11553600" cy="379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
        <p:nvSpPr>
          <p:cNvPr id="1117" name="Google Shape;1117;g2293ed2cb08_0_342"/>
          <p:cNvSpPr txBox="1">
            <a:spLocks noGrp="1"/>
          </p:cNvSpPr>
          <p:nvPr>
            <p:ph type="body" idx="1"/>
          </p:nvPr>
        </p:nvSpPr>
        <p:spPr>
          <a:xfrm>
            <a:off x="612057" y="1474839"/>
            <a:ext cx="11002200" cy="4702200"/>
          </a:xfrm>
          <a:prstGeom prst="rect">
            <a:avLst/>
          </a:prstGeom>
          <a:noFill/>
          <a:ln>
            <a:noFill/>
          </a:ln>
        </p:spPr>
        <p:txBody>
          <a:bodyPr spcFirstLastPara="1" wrap="square" lIns="91425" tIns="45700" rIns="91425" bIns="45700" anchor="t" anchorCtr="0">
            <a:normAutofit/>
          </a:bodyPr>
          <a:lstStyle/>
          <a:p>
            <a:pPr marL="457200" lvl="0" indent="-406400" algn="l" rtl="0">
              <a:lnSpc>
                <a:spcPct val="100000"/>
              </a:lnSpc>
              <a:spcBef>
                <a:spcPts val="0"/>
              </a:spcBef>
              <a:spcAft>
                <a:spcPts val="600"/>
              </a:spcAft>
              <a:buSzPts val="2800"/>
              <a:buChar char="•"/>
            </a:pPr>
            <a:r>
              <a:rPr lang="zh-TW" sz="2800" b="1" dirty="0"/>
              <a:t>一般 P2P 模式（Peer-to-Peer）</a:t>
            </a:r>
            <a:r>
              <a:rPr lang="zh-TW" sz="2800" dirty="0"/>
              <a:t>：無論是借款人或貸款人皆是個人用戶，金額都很低是這個模式的特點。</a:t>
            </a:r>
            <a:endParaRPr sz="2800" dirty="0"/>
          </a:p>
          <a:p>
            <a:pPr marL="457200" lvl="0" indent="-406400" algn="l" rtl="0">
              <a:lnSpc>
                <a:spcPct val="100000"/>
              </a:lnSpc>
              <a:spcBef>
                <a:spcPts val="1000"/>
              </a:spcBef>
              <a:spcAft>
                <a:spcPts val="600"/>
              </a:spcAft>
              <a:buSzPts val="2800"/>
              <a:buChar char="•"/>
            </a:pPr>
            <a:r>
              <a:rPr lang="zh-TW" sz="2800" b="1" dirty="0"/>
              <a:t>P2F 模式（Peer-to-Financial Institute）</a:t>
            </a:r>
            <a:r>
              <a:rPr lang="zh-TW" sz="2800" dirty="0"/>
              <a:t>：貸款人是金融企業，有與P2P平台進行合作的金融企業都包含其中。</a:t>
            </a:r>
            <a:endParaRPr sz="2800" dirty="0"/>
          </a:p>
          <a:p>
            <a:pPr marL="457200" lvl="0" indent="-406400" algn="l" rtl="0">
              <a:lnSpc>
                <a:spcPct val="100000"/>
              </a:lnSpc>
              <a:spcBef>
                <a:spcPts val="1000"/>
              </a:spcBef>
              <a:spcAft>
                <a:spcPts val="600"/>
              </a:spcAft>
              <a:buSzPts val="2800"/>
              <a:buChar char="•"/>
            </a:pPr>
            <a:r>
              <a:rPr lang="zh-TW" sz="2800" b="1" dirty="0"/>
              <a:t>P2B 模式（Person-to-Business）</a:t>
            </a:r>
            <a:r>
              <a:rPr lang="zh-TW" sz="2800" dirty="0"/>
              <a:t>：借款人是一個人，貸款人是一個非金融行業的企業，在這種方式下金額一般較大。</a:t>
            </a:r>
            <a:endParaRPr sz="2800" dirty="0"/>
          </a:p>
          <a:p>
            <a:pPr marL="457200" lvl="0" indent="-406400" algn="l" rtl="0">
              <a:lnSpc>
                <a:spcPct val="100000"/>
              </a:lnSpc>
              <a:spcBef>
                <a:spcPts val="1000"/>
              </a:spcBef>
              <a:spcAft>
                <a:spcPts val="600"/>
              </a:spcAft>
              <a:buSzPts val="2800"/>
              <a:buChar char="•"/>
            </a:pPr>
            <a:r>
              <a:rPr lang="zh-TW" sz="2800" b="1" dirty="0"/>
              <a:t>P2G 模式（Private-to-Government）</a:t>
            </a:r>
            <a:r>
              <a:rPr lang="zh-TW" sz="2800" dirty="0"/>
              <a:t>：以政府為中心的網際網路金融投資概念，以政府的信用度作為投資舉措的擔保。</a:t>
            </a:r>
            <a:endParaRPr sz="28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121"/>
        <p:cNvGrpSpPr/>
        <p:nvPr/>
      </p:nvGrpSpPr>
      <p:grpSpPr>
        <a:xfrm>
          <a:off x="0" y="0"/>
          <a:ext cx="0" cy="0"/>
          <a:chOff x="0" y="0"/>
          <a:chExt cx="0" cy="0"/>
        </a:xfrm>
      </p:grpSpPr>
      <p:sp>
        <p:nvSpPr>
          <p:cNvPr id="1122" name="Google Shape;1122;p31"/>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34</a:t>
            </a:fld>
            <a:endParaRPr/>
          </a:p>
        </p:txBody>
      </p:sp>
      <p:grpSp>
        <p:nvGrpSpPr>
          <p:cNvPr id="1123" name="Google Shape;1123;p31"/>
          <p:cNvGrpSpPr/>
          <p:nvPr/>
        </p:nvGrpSpPr>
        <p:grpSpPr>
          <a:xfrm>
            <a:off x="1488" y="-12459"/>
            <a:ext cx="12189023" cy="377586"/>
            <a:chOff x="1488" y="0"/>
            <a:chExt cx="12189023" cy="377586"/>
          </a:xfrm>
        </p:grpSpPr>
        <p:sp>
          <p:nvSpPr>
            <p:cNvPr id="1124" name="Google Shape;1124;p31"/>
            <p:cNvSpPr/>
            <p:nvPr/>
          </p:nvSpPr>
          <p:spPr>
            <a:xfrm>
              <a:off x="1488" y="0"/>
              <a:ext cx="2902148" cy="377586"/>
            </a:xfrm>
            <a:prstGeom prst="homePlate">
              <a:avLst>
                <a:gd name="adj" fmla="val 50000"/>
              </a:avLst>
            </a:prstGeom>
            <a:no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 name="Google Shape;1125;p31"/>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關於貸款</a:t>
              </a:r>
              <a:endParaRPr/>
            </a:p>
          </p:txBody>
        </p:sp>
        <p:sp>
          <p:nvSpPr>
            <p:cNvPr id="1126" name="Google Shape;1126;p31"/>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 name="Google Shape;1127;p31"/>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P2P網貸的運作</a:t>
              </a:r>
              <a:endParaRPr/>
            </a:p>
          </p:txBody>
        </p:sp>
        <p:sp>
          <p:nvSpPr>
            <p:cNvPr id="1128" name="Google Shape;1128;p31"/>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 name="Google Shape;1129;p31"/>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1130" name="Google Shape;1130;p31"/>
            <p:cNvSpPr/>
            <p:nvPr/>
          </p:nvSpPr>
          <p:spPr>
            <a:xfrm>
              <a:off x="6966644"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1" name="Google Shape;1131;p31"/>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1132" name="Google Shape;1132;p31"/>
            <p:cNvSpPr/>
            <p:nvPr/>
          </p:nvSpPr>
          <p:spPr>
            <a:xfrm>
              <a:off x="9288363" y="0"/>
              <a:ext cx="2902148" cy="377586"/>
            </a:xfrm>
            <a:prstGeom prst="chevron">
              <a:avLst>
                <a:gd name="adj" fmla="val 50000"/>
              </a:avLst>
            </a:prstGeom>
            <a:solidFill>
              <a:srgbClr val="CBCBCB"/>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 name="Google Shape;1133;p31"/>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sp>
        <p:nvSpPr>
          <p:cNvPr id="1134" name="Google Shape;1134;p31"/>
          <p:cNvSpPr txBox="1">
            <a:spLocks noGrp="1"/>
          </p:cNvSpPr>
          <p:nvPr>
            <p:ph type="title"/>
          </p:nvPr>
        </p:nvSpPr>
        <p:spPr>
          <a:xfrm>
            <a:off x="612057" y="365126"/>
            <a:ext cx="11002297" cy="854897"/>
          </a:xfrm>
          <a:prstGeom prst="rect">
            <a:avLst/>
          </a:prstGeom>
          <a:noFill/>
          <a:ln>
            <a:noFill/>
          </a:ln>
        </p:spPr>
        <p:txBody>
          <a:bodyPr spcFirstLastPara="1" wrap="square" lIns="91425" tIns="45700" rIns="91425" bIns="45700" anchor="b" anchorCtr="0">
            <a:normAutofit/>
          </a:bodyPr>
          <a:lstStyle/>
          <a:p>
            <a:pPr lvl="0">
              <a:buSzPts val="4400"/>
            </a:pPr>
            <a:r>
              <a:rPr lang="zh-TW" altLang="zh-TW" sz="4000" dirty="0"/>
              <a:t>P2P</a:t>
            </a:r>
            <a:r>
              <a:rPr lang="zh-TW" sz="4000" dirty="0"/>
              <a:t>借貸平台機會與挑戰</a:t>
            </a:r>
            <a:endParaRPr sz="4000" dirty="0"/>
          </a:p>
        </p:txBody>
      </p:sp>
      <p:sp>
        <p:nvSpPr>
          <p:cNvPr id="1135" name="Google Shape;1135;p31"/>
          <p:cNvSpPr txBox="1">
            <a:spLocks noGrp="1"/>
          </p:cNvSpPr>
          <p:nvPr>
            <p:ph type="body" idx="1"/>
          </p:nvPr>
        </p:nvSpPr>
        <p:spPr>
          <a:xfrm>
            <a:off x="612057" y="1474839"/>
            <a:ext cx="11002297" cy="4702124"/>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600"/>
              </a:spcAft>
              <a:buClr>
                <a:schemeClr val="dk1"/>
              </a:buClr>
              <a:buSzPts val="4400"/>
              <a:buNone/>
            </a:pPr>
            <a:r>
              <a:rPr lang="zh-TW" sz="3600" dirty="0"/>
              <a:t>現況</a:t>
            </a:r>
            <a:endParaRPr sz="3200" dirty="0"/>
          </a:p>
          <a:p>
            <a:pPr marL="228600" lvl="0" indent="-228600" algn="l" rtl="0">
              <a:lnSpc>
                <a:spcPct val="100000"/>
              </a:lnSpc>
              <a:spcBef>
                <a:spcPts val="1000"/>
              </a:spcBef>
              <a:spcAft>
                <a:spcPts val="600"/>
              </a:spcAft>
              <a:buClr>
                <a:schemeClr val="dk1"/>
              </a:buClr>
              <a:buSzPts val="3600"/>
              <a:buChar char="•"/>
            </a:pPr>
            <a:r>
              <a:rPr lang="zh-TW" sz="3200" dirty="0"/>
              <a:t>無進入 門檻: 基本P2P 平台設置成本低</a:t>
            </a:r>
            <a:endParaRPr sz="3200" dirty="0"/>
          </a:p>
          <a:p>
            <a:pPr marL="228600" lvl="0" indent="-228600" algn="l" rtl="0">
              <a:lnSpc>
                <a:spcPct val="100000"/>
              </a:lnSpc>
              <a:spcBef>
                <a:spcPts val="1000"/>
              </a:spcBef>
              <a:spcAft>
                <a:spcPts val="600"/>
              </a:spcAft>
              <a:buClr>
                <a:schemeClr val="dk1"/>
              </a:buClr>
              <a:buSzPts val="3600"/>
              <a:buChar char="•"/>
            </a:pPr>
            <a:r>
              <a:rPr lang="zh-TW" sz="3200" dirty="0"/>
              <a:t>無行業準則: P2P 平台都自定營運準則</a:t>
            </a:r>
            <a:endParaRPr sz="3200" dirty="0"/>
          </a:p>
          <a:p>
            <a:pPr marL="228600" lvl="0" indent="-228600" algn="l" rtl="0">
              <a:lnSpc>
                <a:spcPct val="100000"/>
              </a:lnSpc>
              <a:spcBef>
                <a:spcPts val="1000"/>
              </a:spcBef>
              <a:spcAft>
                <a:spcPts val="600"/>
              </a:spcAft>
              <a:buClr>
                <a:schemeClr val="dk1"/>
              </a:buClr>
              <a:buSzPts val="3600"/>
              <a:buChar char="•"/>
            </a:pPr>
            <a:r>
              <a:rPr lang="zh-TW" sz="3200" dirty="0"/>
              <a:t>無監管機構: 政府法規與民間自律組織規範缺乏</a:t>
            </a:r>
            <a:endParaRPr sz="2400" dirty="0"/>
          </a:p>
        </p:txBody>
      </p:sp>
      <p:sp>
        <p:nvSpPr>
          <p:cNvPr id="1136" name="Google Shape;1136;p31"/>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140"/>
        <p:cNvGrpSpPr/>
        <p:nvPr/>
      </p:nvGrpSpPr>
      <p:grpSpPr>
        <a:xfrm>
          <a:off x="0" y="0"/>
          <a:ext cx="0" cy="0"/>
          <a:chOff x="0" y="0"/>
          <a:chExt cx="0" cy="0"/>
        </a:xfrm>
      </p:grpSpPr>
      <p:sp>
        <p:nvSpPr>
          <p:cNvPr id="1141" name="Google Shape;1141;p32"/>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35</a:t>
            </a:fld>
            <a:endParaRPr/>
          </a:p>
        </p:txBody>
      </p:sp>
      <p:grpSp>
        <p:nvGrpSpPr>
          <p:cNvPr id="1142" name="Google Shape;1142;p32"/>
          <p:cNvGrpSpPr/>
          <p:nvPr/>
        </p:nvGrpSpPr>
        <p:grpSpPr>
          <a:xfrm>
            <a:off x="1488" y="-12459"/>
            <a:ext cx="12189023" cy="377586"/>
            <a:chOff x="1488" y="0"/>
            <a:chExt cx="12189023" cy="377586"/>
          </a:xfrm>
        </p:grpSpPr>
        <p:sp>
          <p:nvSpPr>
            <p:cNvPr id="1143" name="Google Shape;1143;p32"/>
            <p:cNvSpPr/>
            <p:nvPr/>
          </p:nvSpPr>
          <p:spPr>
            <a:xfrm>
              <a:off x="1488" y="0"/>
              <a:ext cx="2902148" cy="377586"/>
            </a:xfrm>
            <a:prstGeom prst="homePlate">
              <a:avLst>
                <a:gd name="adj" fmla="val 50000"/>
              </a:avLst>
            </a:prstGeom>
            <a:no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4" name="Google Shape;1144;p32"/>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關於貸款</a:t>
              </a:r>
              <a:endParaRPr/>
            </a:p>
          </p:txBody>
        </p:sp>
        <p:sp>
          <p:nvSpPr>
            <p:cNvPr id="1145" name="Google Shape;1145;p32"/>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6" name="Google Shape;1146;p32"/>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P2P網貸的運作</a:t>
              </a:r>
              <a:endParaRPr/>
            </a:p>
          </p:txBody>
        </p:sp>
        <p:sp>
          <p:nvSpPr>
            <p:cNvPr id="1147" name="Google Shape;1147;p32"/>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8" name="Google Shape;1148;p32"/>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1149" name="Google Shape;1149;p32"/>
            <p:cNvSpPr/>
            <p:nvPr/>
          </p:nvSpPr>
          <p:spPr>
            <a:xfrm>
              <a:off x="6966644"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0" name="Google Shape;1150;p32"/>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1151" name="Google Shape;1151;p32"/>
            <p:cNvSpPr/>
            <p:nvPr/>
          </p:nvSpPr>
          <p:spPr>
            <a:xfrm>
              <a:off x="9288363" y="0"/>
              <a:ext cx="2902148" cy="377586"/>
            </a:xfrm>
            <a:prstGeom prst="chevron">
              <a:avLst>
                <a:gd name="adj" fmla="val 50000"/>
              </a:avLst>
            </a:prstGeom>
            <a:solidFill>
              <a:srgbClr val="CBCBCB"/>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 name="Google Shape;1152;p32"/>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sp>
        <p:nvSpPr>
          <p:cNvPr id="1153" name="Google Shape;1153;p32"/>
          <p:cNvSpPr txBox="1">
            <a:spLocks noGrp="1"/>
          </p:cNvSpPr>
          <p:nvPr>
            <p:ph type="title"/>
          </p:nvPr>
        </p:nvSpPr>
        <p:spPr>
          <a:xfrm>
            <a:off x="612057" y="365126"/>
            <a:ext cx="11002297" cy="854897"/>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機會－借款人</a:t>
            </a:r>
            <a:endParaRPr/>
          </a:p>
        </p:txBody>
      </p:sp>
      <p:graphicFrame>
        <p:nvGraphicFramePr>
          <p:cNvPr id="1154" name="Google Shape;1154;p32"/>
          <p:cNvGraphicFramePr/>
          <p:nvPr>
            <p:extLst>
              <p:ext uri="{D42A27DB-BD31-4B8C-83A1-F6EECF244321}">
                <p14:modId xmlns:p14="http://schemas.microsoft.com/office/powerpoint/2010/main" val="2973355895"/>
              </p:ext>
            </p:extLst>
          </p:nvPr>
        </p:nvGraphicFramePr>
        <p:xfrm>
          <a:off x="1078028" y="1424000"/>
          <a:ext cx="10413750" cy="4471800"/>
        </p:xfrm>
        <a:graphic>
          <a:graphicData uri="http://schemas.openxmlformats.org/drawingml/2006/table">
            <a:tbl>
              <a:tblPr firstRow="1" bandRow="1">
                <a:noFill/>
                <a:tableStyleId>{33C07602-B061-414D-89D1-773347F10DD5}</a:tableStyleId>
              </a:tblPr>
              <a:tblGrid>
                <a:gridCol w="5206875">
                  <a:extLst>
                    <a:ext uri="{9D8B030D-6E8A-4147-A177-3AD203B41FA5}">
                      <a16:colId xmlns:a16="http://schemas.microsoft.com/office/drawing/2014/main" val="20000"/>
                    </a:ext>
                  </a:extLst>
                </a:gridCol>
                <a:gridCol w="5206875">
                  <a:extLst>
                    <a:ext uri="{9D8B030D-6E8A-4147-A177-3AD203B41FA5}">
                      <a16:colId xmlns:a16="http://schemas.microsoft.com/office/drawing/2014/main" val="20001"/>
                    </a:ext>
                  </a:extLst>
                </a:gridCol>
              </a:tblGrid>
              <a:tr h="674300">
                <a:tc>
                  <a:txBody>
                    <a:bodyPr/>
                    <a:lstStyle/>
                    <a:p>
                      <a:pPr marL="0" marR="0" lvl="0" indent="0" algn="ctr" rtl="0">
                        <a:spcBef>
                          <a:spcPts val="0"/>
                        </a:spcBef>
                        <a:spcAft>
                          <a:spcPts val="0"/>
                        </a:spcAft>
                        <a:buNone/>
                      </a:pPr>
                      <a:r>
                        <a:rPr lang="zh-TW" sz="3200">
                          <a:latin typeface="Corbel" panose="020B0503020204020204" pitchFamily="34" charset="0"/>
                        </a:rPr>
                        <a:t>傳統方式</a:t>
                      </a:r>
                      <a:endParaRPr>
                        <a:latin typeface="Corbel" panose="020B0503020204020204" pitchFamily="34" charset="0"/>
                      </a:endParaRPr>
                    </a:p>
                  </a:txBody>
                  <a:tcPr marL="91450" marR="91450" marT="45725" marB="45725" anchor="ctr"/>
                </a:tc>
                <a:tc>
                  <a:txBody>
                    <a:bodyPr/>
                    <a:lstStyle/>
                    <a:p>
                      <a:pPr marL="0" marR="0" lvl="0" indent="0" algn="ctr" rtl="0">
                        <a:spcBef>
                          <a:spcPts val="0"/>
                        </a:spcBef>
                        <a:spcAft>
                          <a:spcPts val="0"/>
                        </a:spcAft>
                        <a:buNone/>
                      </a:pPr>
                      <a:r>
                        <a:rPr lang="zh-TW" sz="3200" dirty="0">
                          <a:latin typeface="Corbel" panose="020B0503020204020204" pitchFamily="34" charset="0"/>
                        </a:rPr>
                        <a:t>現在Ｐ２Ｐ</a:t>
                      </a:r>
                      <a:endParaRPr dirty="0">
                        <a:latin typeface="Corbel" panose="020B0503020204020204" pitchFamily="34" charset="0"/>
                      </a:endParaRPr>
                    </a:p>
                  </a:txBody>
                  <a:tcPr marL="91450" marR="91450" marT="45725" marB="45725" anchor="ctr"/>
                </a:tc>
                <a:extLst>
                  <a:ext uri="{0D108BD9-81ED-4DB2-BD59-A6C34878D82A}">
                    <a16:rowId xmlns:a16="http://schemas.microsoft.com/office/drawing/2014/main" val="10000"/>
                  </a:ext>
                </a:extLst>
              </a:tr>
              <a:tr h="1064275">
                <a:tc>
                  <a:txBody>
                    <a:bodyPr/>
                    <a:lstStyle/>
                    <a:p>
                      <a:pPr marL="0" marR="0" lvl="0" indent="0" algn="l" rtl="0">
                        <a:lnSpc>
                          <a:spcPct val="100000"/>
                        </a:lnSpc>
                        <a:spcBef>
                          <a:spcPts val="0"/>
                        </a:spcBef>
                        <a:spcAft>
                          <a:spcPts val="0"/>
                        </a:spcAft>
                        <a:buClr>
                          <a:schemeClr val="dk1"/>
                        </a:buClr>
                        <a:buSzPts val="2400"/>
                        <a:buFont typeface="Corbel"/>
                        <a:buNone/>
                      </a:pPr>
                      <a:r>
                        <a:rPr lang="zh-TW" sz="2400">
                          <a:latin typeface="Corbel" panose="020B0503020204020204" pitchFamily="34" charset="0"/>
                        </a:rPr>
                        <a:t>借款人想要借錢只能求助銀行借款或民間借貸</a:t>
                      </a:r>
                      <a:endParaRPr>
                        <a:latin typeface="Corbel" panose="020B0503020204020204" pitchFamily="34" charset="0"/>
                      </a:endParaRPr>
                    </a:p>
                  </a:txBody>
                  <a:tcPr marL="91450" marR="91450" marT="45725" marB="45725"/>
                </a:tc>
                <a:tc>
                  <a:txBody>
                    <a:bodyPr/>
                    <a:lstStyle/>
                    <a:p>
                      <a:pPr marL="0" marR="0" lvl="0" indent="0" algn="l" rtl="0">
                        <a:spcBef>
                          <a:spcPts val="0"/>
                        </a:spcBef>
                        <a:spcAft>
                          <a:spcPts val="0"/>
                        </a:spcAft>
                        <a:buNone/>
                      </a:pPr>
                      <a:r>
                        <a:rPr lang="zh-TW" sz="2400">
                          <a:latin typeface="Corbel" panose="020B0503020204020204" pitchFamily="34" charset="0"/>
                        </a:rPr>
                        <a:t>借款人有了全新的借款渠道</a:t>
                      </a:r>
                      <a:endParaRPr>
                        <a:latin typeface="Corbel" panose="020B0503020204020204" pitchFamily="34" charset="0"/>
                      </a:endParaRPr>
                    </a:p>
                  </a:txBody>
                  <a:tcPr marL="91450" marR="91450" marT="45725" marB="45725"/>
                </a:tc>
                <a:extLst>
                  <a:ext uri="{0D108BD9-81ED-4DB2-BD59-A6C34878D82A}">
                    <a16:rowId xmlns:a16="http://schemas.microsoft.com/office/drawing/2014/main" val="10001"/>
                  </a:ext>
                </a:extLst>
              </a:tr>
              <a:tr h="911075">
                <a:tc>
                  <a:txBody>
                    <a:bodyPr/>
                    <a:lstStyle/>
                    <a:p>
                      <a:pPr marL="0" marR="0" lvl="0" indent="0" algn="l" rtl="0">
                        <a:spcBef>
                          <a:spcPts val="0"/>
                        </a:spcBef>
                        <a:spcAft>
                          <a:spcPts val="0"/>
                        </a:spcAft>
                        <a:buNone/>
                      </a:pPr>
                      <a:r>
                        <a:rPr lang="zh-TW" sz="2400">
                          <a:latin typeface="Corbel" panose="020B0503020204020204" pitchFamily="34" charset="0"/>
                        </a:rPr>
                        <a:t>民間借貸利率普遍很高，使用資金的成本太高</a:t>
                      </a:r>
                      <a:endParaRPr>
                        <a:latin typeface="Corbel" panose="020B0503020204020204" pitchFamily="34" charset="0"/>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2400"/>
                        <a:buFont typeface="Corbel"/>
                        <a:buNone/>
                      </a:pPr>
                      <a:r>
                        <a:rPr lang="zh-TW" sz="2400">
                          <a:latin typeface="Corbel" panose="020B0503020204020204" pitchFamily="34" charset="0"/>
                        </a:rPr>
                        <a:t>與</a:t>
                      </a:r>
                      <a:r>
                        <a:rPr lang="zh-TW" sz="2400" b="1">
                          <a:latin typeface="Corbel" panose="020B0503020204020204" pitchFamily="34" charset="0"/>
                        </a:rPr>
                        <a:t>民間</a:t>
                      </a:r>
                      <a:r>
                        <a:rPr lang="zh-TW" sz="2400">
                          <a:latin typeface="Corbel" panose="020B0503020204020204" pitchFamily="34" charset="0"/>
                        </a:rPr>
                        <a:t>借貸相比，P2P網貸平台更加透明，</a:t>
                      </a:r>
                      <a:r>
                        <a:rPr lang="zh-TW" sz="2400" b="1">
                          <a:latin typeface="Corbel" panose="020B0503020204020204" pitchFamily="34" charset="0"/>
                        </a:rPr>
                        <a:t>利率更低</a:t>
                      </a:r>
                      <a:endParaRPr>
                        <a:latin typeface="Corbel" panose="020B0503020204020204" pitchFamily="34" charset="0"/>
                      </a:endParaRPr>
                    </a:p>
                  </a:txBody>
                  <a:tcPr marL="91450" marR="91450" marT="45725" marB="45725"/>
                </a:tc>
                <a:extLst>
                  <a:ext uri="{0D108BD9-81ED-4DB2-BD59-A6C34878D82A}">
                    <a16:rowId xmlns:a16="http://schemas.microsoft.com/office/drawing/2014/main" val="10002"/>
                  </a:ext>
                </a:extLst>
              </a:tr>
              <a:tr h="911075">
                <a:tc>
                  <a:txBody>
                    <a:bodyPr/>
                    <a:lstStyle/>
                    <a:p>
                      <a:pPr marL="0" marR="0" lvl="0" indent="0" algn="l" rtl="0">
                        <a:spcBef>
                          <a:spcPts val="0"/>
                        </a:spcBef>
                        <a:spcAft>
                          <a:spcPts val="0"/>
                        </a:spcAft>
                        <a:buNone/>
                      </a:pPr>
                      <a:r>
                        <a:rPr lang="zh-TW" sz="2400">
                          <a:latin typeface="Corbel" panose="020B0503020204020204" pitchFamily="34" charset="0"/>
                        </a:rPr>
                        <a:t>銀行貸款的批覆時間很長，審核死板，很難借到錢</a:t>
                      </a:r>
                      <a:endParaRPr>
                        <a:latin typeface="Corbel" panose="020B0503020204020204" pitchFamily="34" charset="0"/>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2400"/>
                        <a:buFont typeface="Corbel"/>
                        <a:buNone/>
                      </a:pPr>
                      <a:r>
                        <a:rPr lang="zh-TW" sz="2400">
                          <a:latin typeface="Corbel" panose="020B0503020204020204" pitchFamily="34" charset="0"/>
                        </a:rPr>
                        <a:t>與</a:t>
                      </a:r>
                      <a:r>
                        <a:rPr lang="zh-TW" sz="2400" b="1">
                          <a:latin typeface="Corbel" panose="020B0503020204020204" pitchFamily="34" charset="0"/>
                        </a:rPr>
                        <a:t>銀行</a:t>
                      </a:r>
                      <a:r>
                        <a:rPr lang="zh-TW" sz="2400">
                          <a:latin typeface="Corbel" panose="020B0503020204020204" pitchFamily="34" charset="0"/>
                        </a:rPr>
                        <a:t>借貸相比，P2P網貸平台審核靈活，</a:t>
                      </a:r>
                      <a:r>
                        <a:rPr lang="zh-TW" sz="2400" b="1">
                          <a:latin typeface="Corbel" panose="020B0503020204020204" pitchFamily="34" charset="0"/>
                        </a:rPr>
                        <a:t>放款快</a:t>
                      </a:r>
                      <a:endParaRPr>
                        <a:latin typeface="Corbel" panose="020B0503020204020204" pitchFamily="34" charset="0"/>
                      </a:endParaRPr>
                    </a:p>
                  </a:txBody>
                  <a:tcPr marL="91450" marR="91450" marT="45725" marB="45725"/>
                </a:tc>
                <a:extLst>
                  <a:ext uri="{0D108BD9-81ED-4DB2-BD59-A6C34878D82A}">
                    <a16:rowId xmlns:a16="http://schemas.microsoft.com/office/drawing/2014/main" val="10003"/>
                  </a:ext>
                </a:extLst>
              </a:tr>
              <a:tr h="911075">
                <a:tc>
                  <a:txBody>
                    <a:bodyPr/>
                    <a:lstStyle/>
                    <a:p>
                      <a:pPr marL="0" marR="0" lvl="0" indent="0" algn="l" rtl="0">
                        <a:spcBef>
                          <a:spcPts val="0"/>
                        </a:spcBef>
                        <a:spcAft>
                          <a:spcPts val="0"/>
                        </a:spcAft>
                        <a:buNone/>
                      </a:pPr>
                      <a:r>
                        <a:rPr lang="zh-TW" sz="2400">
                          <a:latin typeface="Corbel" panose="020B0503020204020204" pitchFamily="34" charset="0"/>
                        </a:rPr>
                        <a:t>想要借錢很難，特別是中小企業借錢，一直是個大問題</a:t>
                      </a:r>
                      <a:endParaRPr>
                        <a:latin typeface="Corbel" panose="020B0503020204020204" pitchFamily="34" charset="0"/>
                      </a:endParaRPr>
                    </a:p>
                  </a:txBody>
                  <a:tcPr marL="91450" marR="91450" marT="45725" marB="45725"/>
                </a:tc>
                <a:tc>
                  <a:txBody>
                    <a:bodyPr/>
                    <a:lstStyle/>
                    <a:p>
                      <a:pPr marL="0" marR="0" lvl="0" indent="0" algn="l" rtl="0">
                        <a:spcBef>
                          <a:spcPts val="0"/>
                        </a:spcBef>
                        <a:spcAft>
                          <a:spcPts val="0"/>
                        </a:spcAft>
                        <a:buNone/>
                      </a:pPr>
                      <a:r>
                        <a:rPr lang="zh-TW" sz="2400" dirty="0">
                          <a:latin typeface="Corbel" panose="020B0503020204020204" pitchFamily="34" charset="0"/>
                        </a:rPr>
                        <a:t>中小企業只要提供完善的資料並配合審核，容易借到錢</a:t>
                      </a:r>
                      <a:endParaRPr dirty="0">
                        <a:latin typeface="Corbel" panose="020B0503020204020204" pitchFamily="34" charset="0"/>
                      </a:endParaRPr>
                    </a:p>
                  </a:txBody>
                  <a:tcPr marL="91450" marR="91450" marT="45725" marB="45725"/>
                </a:tc>
                <a:extLst>
                  <a:ext uri="{0D108BD9-81ED-4DB2-BD59-A6C34878D82A}">
                    <a16:rowId xmlns:a16="http://schemas.microsoft.com/office/drawing/2014/main" val="10004"/>
                  </a:ext>
                </a:extLst>
              </a:tr>
            </a:tbl>
          </a:graphicData>
        </a:graphic>
      </p:graphicFrame>
      <p:sp>
        <p:nvSpPr>
          <p:cNvPr id="1155" name="Google Shape;1155;p32"/>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159"/>
        <p:cNvGrpSpPr/>
        <p:nvPr/>
      </p:nvGrpSpPr>
      <p:grpSpPr>
        <a:xfrm>
          <a:off x="0" y="0"/>
          <a:ext cx="0" cy="0"/>
          <a:chOff x="0" y="0"/>
          <a:chExt cx="0" cy="0"/>
        </a:xfrm>
      </p:grpSpPr>
      <p:sp>
        <p:nvSpPr>
          <p:cNvPr id="1160" name="Google Shape;1160;p33"/>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36</a:t>
            </a:fld>
            <a:endParaRPr/>
          </a:p>
        </p:txBody>
      </p:sp>
      <p:grpSp>
        <p:nvGrpSpPr>
          <p:cNvPr id="1161" name="Google Shape;1161;p33"/>
          <p:cNvGrpSpPr/>
          <p:nvPr/>
        </p:nvGrpSpPr>
        <p:grpSpPr>
          <a:xfrm>
            <a:off x="1488" y="-12459"/>
            <a:ext cx="12189023" cy="377586"/>
            <a:chOff x="1488" y="0"/>
            <a:chExt cx="12189023" cy="377586"/>
          </a:xfrm>
        </p:grpSpPr>
        <p:sp>
          <p:nvSpPr>
            <p:cNvPr id="1162" name="Google Shape;1162;p33"/>
            <p:cNvSpPr/>
            <p:nvPr/>
          </p:nvSpPr>
          <p:spPr>
            <a:xfrm>
              <a:off x="1488" y="0"/>
              <a:ext cx="2902148" cy="377586"/>
            </a:xfrm>
            <a:prstGeom prst="homePlate">
              <a:avLst>
                <a:gd name="adj" fmla="val 50000"/>
              </a:avLst>
            </a:prstGeom>
            <a:no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3" name="Google Shape;1163;p33"/>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關於貸款</a:t>
              </a:r>
              <a:endParaRPr/>
            </a:p>
          </p:txBody>
        </p:sp>
        <p:sp>
          <p:nvSpPr>
            <p:cNvPr id="1164" name="Google Shape;1164;p33"/>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5" name="Google Shape;1165;p33"/>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P2P網貸的運作</a:t>
              </a:r>
              <a:endParaRPr/>
            </a:p>
          </p:txBody>
        </p:sp>
        <p:sp>
          <p:nvSpPr>
            <p:cNvPr id="1166" name="Google Shape;1166;p33"/>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7" name="Google Shape;1167;p33"/>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1168" name="Google Shape;1168;p33"/>
            <p:cNvSpPr/>
            <p:nvPr/>
          </p:nvSpPr>
          <p:spPr>
            <a:xfrm>
              <a:off x="6966644"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9" name="Google Shape;1169;p33"/>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1170" name="Google Shape;1170;p33"/>
            <p:cNvSpPr/>
            <p:nvPr/>
          </p:nvSpPr>
          <p:spPr>
            <a:xfrm>
              <a:off x="9288363" y="0"/>
              <a:ext cx="2902148" cy="377586"/>
            </a:xfrm>
            <a:prstGeom prst="chevron">
              <a:avLst>
                <a:gd name="adj" fmla="val 50000"/>
              </a:avLst>
            </a:prstGeom>
            <a:solidFill>
              <a:srgbClr val="CBCBCB"/>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1" name="Google Shape;1171;p33"/>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sp>
        <p:nvSpPr>
          <p:cNvPr id="1172" name="Google Shape;1172;p33"/>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機會－投資人</a:t>
            </a:r>
            <a:endParaRPr/>
          </a:p>
        </p:txBody>
      </p:sp>
      <p:graphicFrame>
        <p:nvGraphicFramePr>
          <p:cNvPr id="1173" name="Google Shape;1173;p33"/>
          <p:cNvGraphicFramePr/>
          <p:nvPr/>
        </p:nvGraphicFramePr>
        <p:xfrm>
          <a:off x="1039528" y="1424000"/>
          <a:ext cx="10452250" cy="3008305"/>
        </p:xfrm>
        <a:graphic>
          <a:graphicData uri="http://schemas.openxmlformats.org/drawingml/2006/table">
            <a:tbl>
              <a:tblPr firstRow="1" bandRow="1">
                <a:noFill/>
                <a:tableStyleId>{12E85329-62DB-47ED-B09E-0A09DB078B66}</a:tableStyleId>
              </a:tblPr>
              <a:tblGrid>
                <a:gridCol w="5226125">
                  <a:extLst>
                    <a:ext uri="{9D8B030D-6E8A-4147-A177-3AD203B41FA5}">
                      <a16:colId xmlns:a16="http://schemas.microsoft.com/office/drawing/2014/main" val="20000"/>
                    </a:ext>
                  </a:extLst>
                </a:gridCol>
                <a:gridCol w="5226125">
                  <a:extLst>
                    <a:ext uri="{9D8B030D-6E8A-4147-A177-3AD203B41FA5}">
                      <a16:colId xmlns:a16="http://schemas.microsoft.com/office/drawing/2014/main" val="20001"/>
                    </a:ext>
                  </a:extLst>
                </a:gridCol>
              </a:tblGrid>
              <a:tr h="801975">
                <a:tc>
                  <a:txBody>
                    <a:bodyPr/>
                    <a:lstStyle/>
                    <a:p>
                      <a:pPr marL="0" marR="0" lvl="0" indent="0" algn="ctr" rtl="0">
                        <a:spcBef>
                          <a:spcPts val="0"/>
                        </a:spcBef>
                        <a:spcAft>
                          <a:spcPts val="0"/>
                        </a:spcAft>
                        <a:buNone/>
                      </a:pPr>
                      <a:r>
                        <a:rPr lang="zh-TW" sz="3200"/>
                        <a:t>傳統方式</a:t>
                      </a:r>
                      <a:endParaRPr/>
                    </a:p>
                  </a:txBody>
                  <a:tcPr marL="91450" marR="91450" marT="45725" marB="45725" anchor="ctr"/>
                </a:tc>
                <a:tc>
                  <a:txBody>
                    <a:bodyPr/>
                    <a:lstStyle/>
                    <a:p>
                      <a:pPr marL="0" marR="0" lvl="0" indent="0" algn="ctr" rtl="0">
                        <a:spcBef>
                          <a:spcPts val="0"/>
                        </a:spcBef>
                        <a:spcAft>
                          <a:spcPts val="0"/>
                        </a:spcAft>
                        <a:buNone/>
                      </a:pPr>
                      <a:r>
                        <a:rPr lang="zh-TW" sz="3200"/>
                        <a:t>現在Ｐ２Ｐ</a:t>
                      </a:r>
                      <a:endParaRPr/>
                    </a:p>
                  </a:txBody>
                  <a:tcPr marL="91450" marR="91450" marT="45725" marB="45725" anchor="ctr"/>
                </a:tc>
                <a:extLst>
                  <a:ext uri="{0D108BD9-81ED-4DB2-BD59-A6C34878D82A}">
                    <a16:rowId xmlns:a16="http://schemas.microsoft.com/office/drawing/2014/main" val="10000"/>
                  </a:ext>
                </a:extLst>
              </a:tr>
              <a:tr h="1017600">
                <a:tc>
                  <a:txBody>
                    <a:bodyPr/>
                    <a:lstStyle/>
                    <a:p>
                      <a:pPr marL="0" marR="0" lvl="0" indent="0" algn="l" rtl="0">
                        <a:lnSpc>
                          <a:spcPct val="100000"/>
                        </a:lnSpc>
                        <a:spcBef>
                          <a:spcPts val="0"/>
                        </a:spcBef>
                        <a:spcAft>
                          <a:spcPts val="0"/>
                        </a:spcAft>
                        <a:buClr>
                          <a:schemeClr val="dk1"/>
                        </a:buClr>
                        <a:buSzPts val="2400"/>
                        <a:buFont typeface="Corbel"/>
                        <a:buNone/>
                      </a:pPr>
                      <a:r>
                        <a:rPr lang="zh-TW" sz="2400"/>
                        <a:t>存款人把錢存在銀行，由銀行拿去放貸和投資</a:t>
                      </a:r>
                      <a:endParaRPr/>
                    </a:p>
                  </a:txBody>
                  <a:tcPr marL="91450" marR="91450" marT="45725" marB="45725"/>
                </a:tc>
                <a:tc>
                  <a:txBody>
                    <a:bodyPr/>
                    <a:lstStyle/>
                    <a:p>
                      <a:pPr marL="0" marR="0" lvl="0" indent="0" algn="l" rtl="0">
                        <a:spcBef>
                          <a:spcPts val="0"/>
                        </a:spcBef>
                        <a:spcAft>
                          <a:spcPts val="0"/>
                        </a:spcAft>
                        <a:buNone/>
                      </a:pPr>
                      <a:r>
                        <a:rPr lang="zh-TW" sz="2400"/>
                        <a:t>存款人變成出借人，直接把錢借給有資金需要的借款人</a:t>
                      </a:r>
                      <a:endParaRPr/>
                    </a:p>
                  </a:txBody>
                  <a:tcPr marL="91450" marR="91450" marT="45725" marB="45725"/>
                </a:tc>
                <a:extLst>
                  <a:ext uri="{0D108BD9-81ED-4DB2-BD59-A6C34878D82A}">
                    <a16:rowId xmlns:a16="http://schemas.microsoft.com/office/drawing/2014/main" val="10001"/>
                  </a:ext>
                </a:extLst>
              </a:tr>
              <a:tr h="1017600">
                <a:tc>
                  <a:txBody>
                    <a:bodyPr/>
                    <a:lstStyle/>
                    <a:p>
                      <a:pPr marL="0" marR="0" lvl="0" indent="0" algn="l" rtl="0">
                        <a:spcBef>
                          <a:spcPts val="0"/>
                        </a:spcBef>
                        <a:spcAft>
                          <a:spcPts val="0"/>
                        </a:spcAft>
                        <a:buNone/>
                      </a:pPr>
                      <a:r>
                        <a:rPr lang="zh-TW" sz="2400"/>
                        <a:t>銀行只把放貸利息中的一小部分，作為存款利息發放給存款人</a:t>
                      </a:r>
                      <a:endParaRPr/>
                    </a:p>
                  </a:txBody>
                  <a:tcPr marL="91450" marR="91450" marT="45725" marB="45725"/>
                </a:tc>
                <a:tc>
                  <a:txBody>
                    <a:bodyPr/>
                    <a:lstStyle/>
                    <a:p>
                      <a:pPr marL="0" marR="0" lvl="0" indent="0" algn="l" rtl="0">
                        <a:spcBef>
                          <a:spcPts val="0"/>
                        </a:spcBef>
                        <a:spcAft>
                          <a:spcPts val="0"/>
                        </a:spcAft>
                        <a:buNone/>
                      </a:pPr>
                      <a:r>
                        <a:rPr lang="zh-TW" sz="2400"/>
                        <a:t>借款人償還的利息中只有一小部分作為P2P網貸平台的</a:t>
                      </a:r>
                      <a:r>
                        <a:rPr lang="zh-TW" sz="2400" b="1"/>
                        <a:t>手續費</a:t>
                      </a:r>
                      <a:r>
                        <a:rPr lang="zh-TW" sz="2400"/>
                        <a:t>，剩餘大部分都作為利息交給出借人</a:t>
                      </a:r>
                      <a:endParaRPr/>
                    </a:p>
                  </a:txBody>
                  <a:tcPr marL="91450" marR="91450" marT="45725" marB="45725"/>
                </a:tc>
                <a:extLst>
                  <a:ext uri="{0D108BD9-81ED-4DB2-BD59-A6C34878D82A}">
                    <a16:rowId xmlns:a16="http://schemas.microsoft.com/office/drawing/2014/main" val="10002"/>
                  </a:ext>
                </a:extLst>
              </a:tr>
            </a:tbl>
          </a:graphicData>
        </a:graphic>
      </p:graphicFrame>
      <p:sp>
        <p:nvSpPr>
          <p:cNvPr id="1174" name="Google Shape;1174;p33"/>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178"/>
        <p:cNvGrpSpPr/>
        <p:nvPr/>
      </p:nvGrpSpPr>
      <p:grpSpPr>
        <a:xfrm>
          <a:off x="0" y="0"/>
          <a:ext cx="0" cy="0"/>
          <a:chOff x="0" y="0"/>
          <a:chExt cx="0" cy="0"/>
        </a:xfrm>
      </p:grpSpPr>
      <p:sp>
        <p:nvSpPr>
          <p:cNvPr id="1179" name="Google Shape;1179;p34"/>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37</a:t>
            </a:fld>
            <a:endParaRPr/>
          </a:p>
        </p:txBody>
      </p:sp>
      <p:grpSp>
        <p:nvGrpSpPr>
          <p:cNvPr id="1180" name="Google Shape;1180;p34"/>
          <p:cNvGrpSpPr/>
          <p:nvPr/>
        </p:nvGrpSpPr>
        <p:grpSpPr>
          <a:xfrm>
            <a:off x="1488" y="-12459"/>
            <a:ext cx="12189023" cy="377586"/>
            <a:chOff x="1488" y="0"/>
            <a:chExt cx="12189023" cy="377586"/>
          </a:xfrm>
        </p:grpSpPr>
        <p:sp>
          <p:nvSpPr>
            <p:cNvPr id="1181" name="Google Shape;1181;p34"/>
            <p:cNvSpPr/>
            <p:nvPr/>
          </p:nvSpPr>
          <p:spPr>
            <a:xfrm>
              <a:off x="1488" y="0"/>
              <a:ext cx="2902148" cy="377586"/>
            </a:xfrm>
            <a:prstGeom prst="homePlate">
              <a:avLst>
                <a:gd name="adj" fmla="val 50000"/>
              </a:avLst>
            </a:prstGeom>
            <a:no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2" name="Google Shape;1182;p34"/>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關於貸款</a:t>
              </a:r>
              <a:endParaRPr/>
            </a:p>
          </p:txBody>
        </p:sp>
        <p:sp>
          <p:nvSpPr>
            <p:cNvPr id="1183" name="Google Shape;1183;p34"/>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 name="Google Shape;1184;p34"/>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P2P網貸的運作</a:t>
              </a:r>
              <a:endParaRPr/>
            </a:p>
          </p:txBody>
        </p:sp>
        <p:sp>
          <p:nvSpPr>
            <p:cNvPr id="1185" name="Google Shape;1185;p34"/>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6" name="Google Shape;1186;p34"/>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1187" name="Google Shape;1187;p34"/>
            <p:cNvSpPr/>
            <p:nvPr/>
          </p:nvSpPr>
          <p:spPr>
            <a:xfrm>
              <a:off x="6966644"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8" name="Google Shape;1188;p34"/>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1189" name="Google Shape;1189;p34"/>
            <p:cNvSpPr/>
            <p:nvPr/>
          </p:nvSpPr>
          <p:spPr>
            <a:xfrm>
              <a:off x="9288363" y="0"/>
              <a:ext cx="2902148" cy="377586"/>
            </a:xfrm>
            <a:prstGeom prst="chevron">
              <a:avLst>
                <a:gd name="adj" fmla="val 50000"/>
              </a:avLst>
            </a:prstGeom>
            <a:solidFill>
              <a:srgbClr val="CBCBCB"/>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0" name="Google Shape;1190;p34"/>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sp>
        <p:nvSpPr>
          <p:cNvPr id="1191" name="Google Shape;1191;p34"/>
          <p:cNvSpPr txBox="1">
            <a:spLocks noGrp="1"/>
          </p:cNvSpPr>
          <p:nvPr>
            <p:ph type="title"/>
          </p:nvPr>
        </p:nvSpPr>
        <p:spPr>
          <a:xfrm>
            <a:off x="612057" y="365126"/>
            <a:ext cx="11002297" cy="920257"/>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挑戰－民間借貸中介</a:t>
            </a:r>
            <a:endParaRPr/>
          </a:p>
        </p:txBody>
      </p:sp>
      <p:graphicFrame>
        <p:nvGraphicFramePr>
          <p:cNvPr id="1192" name="Google Shape;1192;p34"/>
          <p:cNvGraphicFramePr/>
          <p:nvPr/>
        </p:nvGraphicFramePr>
        <p:xfrm>
          <a:off x="1085182" y="1597255"/>
          <a:ext cx="10118600" cy="4149000"/>
        </p:xfrm>
        <a:graphic>
          <a:graphicData uri="http://schemas.openxmlformats.org/drawingml/2006/table">
            <a:tbl>
              <a:tblPr firstRow="1" bandRow="1">
                <a:noFill/>
                <a:tableStyleId>{BA171C6E-94BE-4A15-8CE9-815B77DFE862}</a:tableStyleId>
              </a:tblPr>
              <a:tblGrid>
                <a:gridCol w="5059300">
                  <a:extLst>
                    <a:ext uri="{9D8B030D-6E8A-4147-A177-3AD203B41FA5}">
                      <a16:colId xmlns:a16="http://schemas.microsoft.com/office/drawing/2014/main" val="20000"/>
                    </a:ext>
                  </a:extLst>
                </a:gridCol>
                <a:gridCol w="5059300">
                  <a:extLst>
                    <a:ext uri="{9D8B030D-6E8A-4147-A177-3AD203B41FA5}">
                      <a16:colId xmlns:a16="http://schemas.microsoft.com/office/drawing/2014/main" val="20001"/>
                    </a:ext>
                  </a:extLst>
                </a:gridCol>
              </a:tblGrid>
              <a:tr h="829800">
                <a:tc>
                  <a:txBody>
                    <a:bodyPr/>
                    <a:lstStyle/>
                    <a:p>
                      <a:pPr marL="0" marR="0" lvl="0" indent="0" algn="ctr" rtl="0">
                        <a:spcBef>
                          <a:spcPts val="0"/>
                        </a:spcBef>
                        <a:spcAft>
                          <a:spcPts val="0"/>
                        </a:spcAft>
                        <a:buNone/>
                      </a:pPr>
                      <a:r>
                        <a:rPr lang="zh-TW" sz="3200"/>
                        <a:t>民間借貸中介</a:t>
                      </a:r>
                      <a:endParaRPr/>
                    </a:p>
                  </a:txBody>
                  <a:tcPr marL="91450" marR="91450" marT="45725" marB="45725" anchor="ctr"/>
                </a:tc>
                <a:tc>
                  <a:txBody>
                    <a:bodyPr/>
                    <a:lstStyle/>
                    <a:p>
                      <a:pPr marL="0" marR="0" lvl="0" indent="0" algn="ctr" rtl="0">
                        <a:spcBef>
                          <a:spcPts val="0"/>
                        </a:spcBef>
                        <a:spcAft>
                          <a:spcPts val="0"/>
                        </a:spcAft>
                        <a:buNone/>
                      </a:pPr>
                      <a:r>
                        <a:rPr lang="zh-TW" sz="3200"/>
                        <a:t>Ｐ２Ｐ網貸</a:t>
                      </a:r>
                      <a:endParaRPr/>
                    </a:p>
                  </a:txBody>
                  <a:tcPr marL="91450" marR="91450" marT="45725" marB="45725" anchor="ctr"/>
                </a:tc>
                <a:extLst>
                  <a:ext uri="{0D108BD9-81ED-4DB2-BD59-A6C34878D82A}">
                    <a16:rowId xmlns:a16="http://schemas.microsoft.com/office/drawing/2014/main" val="10000"/>
                  </a:ext>
                </a:extLst>
              </a:tr>
              <a:tr h="829800">
                <a:tc>
                  <a:txBody>
                    <a:bodyPr/>
                    <a:lstStyle/>
                    <a:p>
                      <a:pPr marL="0" marR="0" lvl="0" indent="0" algn="l" rtl="0">
                        <a:lnSpc>
                          <a:spcPct val="100000"/>
                        </a:lnSpc>
                        <a:spcBef>
                          <a:spcPts val="0"/>
                        </a:spcBef>
                        <a:spcAft>
                          <a:spcPts val="0"/>
                        </a:spcAft>
                        <a:buClr>
                          <a:schemeClr val="dk1"/>
                        </a:buClr>
                        <a:buSzPts val="2400"/>
                        <a:buFont typeface="Corbel"/>
                        <a:buNone/>
                      </a:pPr>
                      <a:r>
                        <a:rPr lang="zh-TW" sz="2400"/>
                        <a:t>民間借貸多在灰色地帶經營</a:t>
                      </a:r>
                      <a:endParaRPr/>
                    </a:p>
                  </a:txBody>
                  <a:tcPr marL="91450" marR="91450" marT="45725" marB="45725"/>
                </a:tc>
                <a:tc>
                  <a:txBody>
                    <a:bodyPr/>
                    <a:lstStyle/>
                    <a:p>
                      <a:pPr marL="0" marR="0" lvl="0" indent="0" algn="l" rtl="0">
                        <a:spcBef>
                          <a:spcPts val="0"/>
                        </a:spcBef>
                        <a:spcAft>
                          <a:spcPts val="0"/>
                        </a:spcAft>
                        <a:buNone/>
                      </a:pPr>
                      <a:r>
                        <a:rPr lang="zh-TW" sz="2400"/>
                        <a:t>P2P借貸開始在陽光下經營</a:t>
                      </a:r>
                      <a:endParaRPr/>
                    </a:p>
                  </a:txBody>
                  <a:tcPr marL="91450" marR="91450" marT="45725" marB="45725"/>
                </a:tc>
                <a:extLst>
                  <a:ext uri="{0D108BD9-81ED-4DB2-BD59-A6C34878D82A}">
                    <a16:rowId xmlns:a16="http://schemas.microsoft.com/office/drawing/2014/main" val="10001"/>
                  </a:ext>
                </a:extLst>
              </a:tr>
              <a:tr h="829800">
                <a:tc>
                  <a:txBody>
                    <a:bodyPr/>
                    <a:lstStyle/>
                    <a:p>
                      <a:pPr marL="0" marR="0" lvl="0" indent="0" algn="l" rtl="0">
                        <a:spcBef>
                          <a:spcPts val="0"/>
                        </a:spcBef>
                        <a:spcAft>
                          <a:spcPts val="0"/>
                        </a:spcAft>
                        <a:buNone/>
                      </a:pPr>
                      <a:r>
                        <a:rPr lang="zh-TW" sz="2400"/>
                        <a:t>透過有限的管道籌集資金，再以更高利率把資金借出去</a:t>
                      </a:r>
                      <a:endParaRPr/>
                    </a:p>
                  </a:txBody>
                  <a:tcPr marL="91450" marR="91450" marT="45725" marB="45725"/>
                </a:tc>
                <a:tc>
                  <a:txBody>
                    <a:bodyPr/>
                    <a:lstStyle/>
                    <a:p>
                      <a:pPr marL="0" marR="0" lvl="0" indent="0" algn="l" rtl="0">
                        <a:spcBef>
                          <a:spcPts val="0"/>
                        </a:spcBef>
                        <a:spcAft>
                          <a:spcPts val="0"/>
                        </a:spcAft>
                        <a:buNone/>
                      </a:pPr>
                      <a:r>
                        <a:rPr lang="zh-TW" sz="2400"/>
                        <a:t>在網上公開營，平台間良性競爭，為借貸雙方提供更好的交易環境</a:t>
                      </a:r>
                      <a:endParaRPr/>
                    </a:p>
                  </a:txBody>
                  <a:tcPr marL="91450" marR="91450" marT="45725" marB="45725"/>
                </a:tc>
                <a:extLst>
                  <a:ext uri="{0D108BD9-81ED-4DB2-BD59-A6C34878D82A}">
                    <a16:rowId xmlns:a16="http://schemas.microsoft.com/office/drawing/2014/main" val="10002"/>
                  </a:ext>
                </a:extLst>
              </a:tr>
              <a:tr h="829800">
                <a:tc>
                  <a:txBody>
                    <a:bodyPr/>
                    <a:lstStyle/>
                    <a:p>
                      <a:pPr marL="0" marR="0" lvl="0" indent="0" algn="l" rtl="0">
                        <a:spcBef>
                          <a:spcPts val="0"/>
                        </a:spcBef>
                        <a:spcAft>
                          <a:spcPts val="0"/>
                        </a:spcAft>
                        <a:buNone/>
                      </a:pPr>
                      <a:r>
                        <a:rPr lang="zh-TW" sz="2400"/>
                        <a:t>借貸資金的利息普遍很高，因此借款人無法還款的風險很大</a:t>
                      </a:r>
                      <a:endParaRPr/>
                    </a:p>
                  </a:txBody>
                  <a:tcPr marL="91450" marR="91450" marT="45725" marB="45725"/>
                </a:tc>
                <a:tc>
                  <a:txBody>
                    <a:bodyPr/>
                    <a:lstStyle/>
                    <a:p>
                      <a:pPr marL="0" marR="0" lvl="0" indent="0" algn="l" rtl="0">
                        <a:spcBef>
                          <a:spcPts val="0"/>
                        </a:spcBef>
                        <a:spcAft>
                          <a:spcPts val="0"/>
                        </a:spcAft>
                        <a:buNone/>
                      </a:pPr>
                      <a:r>
                        <a:rPr lang="zh-TW" sz="2400"/>
                        <a:t>因為市場化競爭，利率被控制在借貸雙方都能接受的範圍內</a:t>
                      </a:r>
                      <a:endParaRPr/>
                    </a:p>
                  </a:txBody>
                  <a:tcPr marL="91450" marR="91450" marT="45725" marB="45725"/>
                </a:tc>
                <a:extLst>
                  <a:ext uri="{0D108BD9-81ED-4DB2-BD59-A6C34878D82A}">
                    <a16:rowId xmlns:a16="http://schemas.microsoft.com/office/drawing/2014/main" val="10003"/>
                  </a:ext>
                </a:extLst>
              </a:tr>
              <a:tr h="829800">
                <a:tc>
                  <a:txBody>
                    <a:bodyPr/>
                    <a:lstStyle/>
                    <a:p>
                      <a:pPr marL="0" marR="0" lvl="0" indent="0" algn="l" rtl="0">
                        <a:spcBef>
                          <a:spcPts val="0"/>
                        </a:spcBef>
                        <a:spcAft>
                          <a:spcPts val="0"/>
                        </a:spcAft>
                        <a:buNone/>
                      </a:pPr>
                      <a:r>
                        <a:rPr lang="zh-TW" sz="2400"/>
                        <a:t>業務只能在很小的範圍內開展，多數是靠朋友介紹</a:t>
                      </a:r>
                      <a:endParaRPr/>
                    </a:p>
                  </a:txBody>
                  <a:tcPr marL="91450" marR="91450" marT="45725" marB="45725"/>
                </a:tc>
                <a:tc>
                  <a:txBody>
                    <a:bodyPr/>
                    <a:lstStyle/>
                    <a:p>
                      <a:pPr marL="0" marR="0" lvl="0" indent="0" algn="l" rtl="0">
                        <a:spcBef>
                          <a:spcPts val="0"/>
                        </a:spcBef>
                        <a:spcAft>
                          <a:spcPts val="0"/>
                        </a:spcAft>
                        <a:buNone/>
                      </a:pPr>
                      <a:r>
                        <a:rPr lang="zh-TW" sz="2400"/>
                        <a:t>業務透過整個網路展開，只要服務周到，就不愁沒有業務</a:t>
                      </a:r>
                      <a:endParaRPr/>
                    </a:p>
                  </a:txBody>
                  <a:tcPr marL="91450" marR="91450" marT="45725" marB="45725"/>
                </a:tc>
                <a:extLst>
                  <a:ext uri="{0D108BD9-81ED-4DB2-BD59-A6C34878D82A}">
                    <a16:rowId xmlns:a16="http://schemas.microsoft.com/office/drawing/2014/main" val="10004"/>
                  </a:ext>
                </a:extLst>
              </a:tr>
            </a:tbl>
          </a:graphicData>
        </a:graphic>
      </p:graphicFrame>
      <p:sp>
        <p:nvSpPr>
          <p:cNvPr id="1193" name="Google Shape;1193;p34"/>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197"/>
        <p:cNvGrpSpPr/>
        <p:nvPr/>
      </p:nvGrpSpPr>
      <p:grpSpPr>
        <a:xfrm>
          <a:off x="0" y="0"/>
          <a:ext cx="0" cy="0"/>
          <a:chOff x="0" y="0"/>
          <a:chExt cx="0" cy="0"/>
        </a:xfrm>
      </p:grpSpPr>
      <p:sp>
        <p:nvSpPr>
          <p:cNvPr id="1198" name="Google Shape;1198;p35"/>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38</a:t>
            </a:fld>
            <a:endParaRPr/>
          </a:p>
        </p:txBody>
      </p:sp>
      <p:grpSp>
        <p:nvGrpSpPr>
          <p:cNvPr id="1199" name="Google Shape;1199;p35"/>
          <p:cNvGrpSpPr/>
          <p:nvPr/>
        </p:nvGrpSpPr>
        <p:grpSpPr>
          <a:xfrm>
            <a:off x="1488" y="-12459"/>
            <a:ext cx="12189023" cy="377586"/>
            <a:chOff x="1488" y="0"/>
            <a:chExt cx="12189023" cy="377586"/>
          </a:xfrm>
        </p:grpSpPr>
        <p:sp>
          <p:nvSpPr>
            <p:cNvPr id="1200" name="Google Shape;1200;p35"/>
            <p:cNvSpPr/>
            <p:nvPr/>
          </p:nvSpPr>
          <p:spPr>
            <a:xfrm>
              <a:off x="1488" y="0"/>
              <a:ext cx="2902148" cy="377586"/>
            </a:xfrm>
            <a:prstGeom prst="homePlate">
              <a:avLst>
                <a:gd name="adj" fmla="val 50000"/>
              </a:avLst>
            </a:prstGeom>
            <a:no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 name="Google Shape;1201;p35"/>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關於貸款</a:t>
              </a:r>
              <a:endParaRPr/>
            </a:p>
          </p:txBody>
        </p:sp>
        <p:sp>
          <p:nvSpPr>
            <p:cNvPr id="1202" name="Google Shape;1202;p35"/>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3" name="Google Shape;1203;p35"/>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P2P網貸的運作</a:t>
              </a:r>
              <a:endParaRPr/>
            </a:p>
          </p:txBody>
        </p:sp>
        <p:sp>
          <p:nvSpPr>
            <p:cNvPr id="1204" name="Google Shape;1204;p35"/>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 name="Google Shape;1205;p35"/>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1206" name="Google Shape;1206;p35"/>
            <p:cNvSpPr/>
            <p:nvPr/>
          </p:nvSpPr>
          <p:spPr>
            <a:xfrm>
              <a:off x="6966644"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 name="Google Shape;1207;p35"/>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1208" name="Google Shape;1208;p35"/>
            <p:cNvSpPr/>
            <p:nvPr/>
          </p:nvSpPr>
          <p:spPr>
            <a:xfrm>
              <a:off x="9288363" y="0"/>
              <a:ext cx="2902148" cy="377586"/>
            </a:xfrm>
            <a:prstGeom prst="chevron">
              <a:avLst>
                <a:gd name="adj" fmla="val 50000"/>
              </a:avLst>
            </a:prstGeom>
            <a:solidFill>
              <a:srgbClr val="CBCBCB"/>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 name="Google Shape;1209;p35"/>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sp>
        <p:nvSpPr>
          <p:cNvPr id="1210" name="Google Shape;1210;p35"/>
          <p:cNvSpPr txBox="1">
            <a:spLocks noGrp="1"/>
          </p:cNvSpPr>
          <p:nvPr>
            <p:ph type="title"/>
          </p:nvPr>
        </p:nvSpPr>
        <p:spPr>
          <a:xfrm>
            <a:off x="612057" y="365126"/>
            <a:ext cx="11002297" cy="920257"/>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挑戰－傳統銀行</a:t>
            </a:r>
            <a:endParaRPr/>
          </a:p>
        </p:txBody>
      </p:sp>
      <p:graphicFrame>
        <p:nvGraphicFramePr>
          <p:cNvPr id="1211" name="Google Shape;1211;p35"/>
          <p:cNvGraphicFramePr/>
          <p:nvPr/>
        </p:nvGraphicFramePr>
        <p:xfrm>
          <a:off x="1065933" y="1433625"/>
          <a:ext cx="9964650" cy="4605050"/>
        </p:xfrm>
        <a:graphic>
          <a:graphicData uri="http://schemas.openxmlformats.org/drawingml/2006/table">
            <a:tbl>
              <a:tblPr firstRow="1" bandRow="1">
                <a:noFill/>
                <a:tableStyleId>{BA171C6E-94BE-4A15-8CE9-815B77DFE862}</a:tableStyleId>
              </a:tblPr>
              <a:tblGrid>
                <a:gridCol w="3321550">
                  <a:extLst>
                    <a:ext uri="{9D8B030D-6E8A-4147-A177-3AD203B41FA5}">
                      <a16:colId xmlns:a16="http://schemas.microsoft.com/office/drawing/2014/main" val="20000"/>
                    </a:ext>
                  </a:extLst>
                </a:gridCol>
                <a:gridCol w="3321550">
                  <a:extLst>
                    <a:ext uri="{9D8B030D-6E8A-4147-A177-3AD203B41FA5}">
                      <a16:colId xmlns:a16="http://schemas.microsoft.com/office/drawing/2014/main" val="20001"/>
                    </a:ext>
                  </a:extLst>
                </a:gridCol>
                <a:gridCol w="3321550">
                  <a:extLst>
                    <a:ext uri="{9D8B030D-6E8A-4147-A177-3AD203B41FA5}">
                      <a16:colId xmlns:a16="http://schemas.microsoft.com/office/drawing/2014/main" val="20002"/>
                    </a:ext>
                  </a:extLst>
                </a:gridCol>
              </a:tblGrid>
              <a:tr h="864450">
                <a:tc>
                  <a:txBody>
                    <a:bodyPr/>
                    <a:lstStyle/>
                    <a:p>
                      <a:pPr marL="0" marR="0" lvl="0" indent="0" algn="ctr" rtl="0">
                        <a:lnSpc>
                          <a:spcPct val="100000"/>
                        </a:lnSpc>
                        <a:spcBef>
                          <a:spcPts val="0"/>
                        </a:spcBef>
                        <a:spcAft>
                          <a:spcPts val="0"/>
                        </a:spcAft>
                        <a:buClr>
                          <a:schemeClr val="dk1"/>
                        </a:buClr>
                        <a:buSzPts val="3200"/>
                        <a:buFont typeface="Corbel"/>
                        <a:buNone/>
                      </a:pPr>
                      <a:r>
                        <a:rPr lang="zh-TW" sz="3200"/>
                        <a:t>傳統銀行</a:t>
                      </a:r>
                      <a:endParaRPr/>
                    </a:p>
                  </a:txBody>
                  <a:tcPr marL="91450" marR="91450" marT="45725" marB="45725" anchor="ctr"/>
                </a:tc>
                <a:tc>
                  <a:txBody>
                    <a:bodyPr/>
                    <a:lstStyle/>
                    <a:p>
                      <a:pPr marL="0" marR="0" lvl="0" indent="0" algn="ctr" rtl="0">
                        <a:lnSpc>
                          <a:spcPct val="100000"/>
                        </a:lnSpc>
                        <a:spcBef>
                          <a:spcPts val="0"/>
                        </a:spcBef>
                        <a:spcAft>
                          <a:spcPts val="0"/>
                        </a:spcAft>
                        <a:buClr>
                          <a:schemeClr val="dk1"/>
                        </a:buClr>
                        <a:buSzPts val="3200"/>
                        <a:buFont typeface="Corbel"/>
                        <a:buNone/>
                      </a:pPr>
                      <a:r>
                        <a:rPr lang="zh-TW" sz="3200"/>
                        <a:t>Ｐ２Ｐ網貸</a:t>
                      </a:r>
                      <a:endParaRPr/>
                    </a:p>
                  </a:txBody>
                  <a:tcPr marL="91450" marR="91450" marT="45725" marB="45725" anchor="ctr"/>
                </a:tc>
                <a:tc>
                  <a:txBody>
                    <a:bodyPr/>
                    <a:lstStyle/>
                    <a:p>
                      <a:pPr marL="0" marR="0" lvl="0" indent="0" algn="ctr" rtl="0">
                        <a:spcBef>
                          <a:spcPts val="0"/>
                        </a:spcBef>
                        <a:spcAft>
                          <a:spcPts val="0"/>
                        </a:spcAft>
                        <a:buNone/>
                      </a:pPr>
                      <a:r>
                        <a:rPr lang="zh-TW" sz="3200"/>
                        <a:t>銀行的變革</a:t>
                      </a:r>
                      <a:endParaRPr/>
                    </a:p>
                  </a:txBody>
                  <a:tcPr marL="91450" marR="91450" marT="45725" marB="45725" anchor="ctr"/>
                </a:tc>
                <a:extLst>
                  <a:ext uri="{0D108BD9-81ED-4DB2-BD59-A6C34878D82A}">
                    <a16:rowId xmlns:a16="http://schemas.microsoft.com/office/drawing/2014/main" val="10000"/>
                  </a:ext>
                </a:extLst>
              </a:tr>
              <a:tr h="864450">
                <a:tc>
                  <a:txBody>
                    <a:bodyPr/>
                    <a:lstStyle/>
                    <a:p>
                      <a:pPr marL="0" marR="0" lvl="0" indent="0" algn="l" rtl="0">
                        <a:lnSpc>
                          <a:spcPct val="100000"/>
                        </a:lnSpc>
                        <a:spcBef>
                          <a:spcPts val="0"/>
                        </a:spcBef>
                        <a:spcAft>
                          <a:spcPts val="0"/>
                        </a:spcAft>
                        <a:buClr>
                          <a:schemeClr val="dk1"/>
                        </a:buClr>
                        <a:buSzPts val="2400"/>
                        <a:buFont typeface="Corbel"/>
                        <a:buNone/>
                      </a:pPr>
                      <a:r>
                        <a:rPr lang="zh-TW" sz="2400"/>
                        <a:t>銀行一年定存利率3%左右</a:t>
                      </a:r>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2400"/>
                        <a:buFont typeface="Corbel"/>
                        <a:buNone/>
                      </a:pPr>
                      <a:r>
                        <a:rPr lang="zh-TW" sz="2400" b="1"/>
                        <a:t>投資收益更高</a:t>
                      </a:r>
                      <a:r>
                        <a:rPr lang="zh-TW" sz="2400"/>
                        <a:t>，利率10%以上</a:t>
                      </a:r>
                      <a:endParaRPr/>
                    </a:p>
                  </a:txBody>
                  <a:tcPr marL="91450" marR="91450" marT="45725" marB="45725"/>
                </a:tc>
                <a:tc>
                  <a:txBody>
                    <a:bodyPr/>
                    <a:lstStyle/>
                    <a:p>
                      <a:pPr marL="0" marR="0" lvl="0" indent="0" algn="l" rtl="0">
                        <a:spcBef>
                          <a:spcPts val="0"/>
                        </a:spcBef>
                        <a:spcAft>
                          <a:spcPts val="0"/>
                        </a:spcAft>
                        <a:buNone/>
                      </a:pPr>
                      <a:r>
                        <a:rPr lang="zh-TW" sz="2400"/>
                        <a:t>迫使銀行也推出更多預期收益較高的理財產</a:t>
                      </a:r>
                      <a:endParaRPr/>
                    </a:p>
                  </a:txBody>
                  <a:tcPr marL="91450" marR="91450" marT="45725" marB="45725"/>
                </a:tc>
                <a:extLst>
                  <a:ext uri="{0D108BD9-81ED-4DB2-BD59-A6C34878D82A}">
                    <a16:rowId xmlns:a16="http://schemas.microsoft.com/office/drawing/2014/main" val="10001"/>
                  </a:ext>
                </a:extLst>
              </a:tr>
              <a:tr h="761775">
                <a:tc>
                  <a:txBody>
                    <a:bodyPr/>
                    <a:lstStyle/>
                    <a:p>
                      <a:pPr marL="0" marR="0" lvl="0" indent="0" algn="l" rtl="0">
                        <a:spcBef>
                          <a:spcPts val="0"/>
                        </a:spcBef>
                        <a:spcAft>
                          <a:spcPts val="0"/>
                        </a:spcAft>
                        <a:buNone/>
                      </a:pPr>
                      <a:r>
                        <a:rPr lang="zh-TW" sz="2400"/>
                        <a:t>審核死板</a:t>
                      </a:r>
                      <a:endParaRPr/>
                    </a:p>
                  </a:txBody>
                  <a:tcPr marL="91450" marR="91450" marT="45725" marB="45725"/>
                </a:tc>
                <a:tc>
                  <a:txBody>
                    <a:bodyPr/>
                    <a:lstStyle/>
                    <a:p>
                      <a:pPr marL="0" marR="0" lvl="0" indent="0" algn="l" rtl="0">
                        <a:spcBef>
                          <a:spcPts val="0"/>
                        </a:spcBef>
                        <a:spcAft>
                          <a:spcPts val="0"/>
                        </a:spcAft>
                        <a:buNone/>
                      </a:pPr>
                      <a:r>
                        <a:rPr lang="zh-TW" sz="2400" b="1"/>
                        <a:t>貸款批審更靈活</a:t>
                      </a:r>
                      <a:endParaRPr/>
                    </a:p>
                  </a:txBody>
                  <a:tcPr marL="91450" marR="91450" marT="45725" marB="45725"/>
                </a:tc>
                <a:tc>
                  <a:txBody>
                    <a:bodyPr/>
                    <a:lstStyle/>
                    <a:p>
                      <a:pPr marL="0" marR="0" lvl="0" indent="0" algn="l" rtl="0">
                        <a:spcBef>
                          <a:spcPts val="0"/>
                        </a:spcBef>
                        <a:spcAft>
                          <a:spcPts val="0"/>
                        </a:spcAft>
                        <a:buNone/>
                      </a:pPr>
                      <a:r>
                        <a:rPr lang="zh-TW" sz="2400"/>
                        <a:t>迫使銀行優化自己的貸款審核流程</a:t>
                      </a:r>
                      <a:endParaRPr/>
                    </a:p>
                  </a:txBody>
                  <a:tcPr marL="91450" marR="91450" marT="45725" marB="45725"/>
                </a:tc>
                <a:extLst>
                  <a:ext uri="{0D108BD9-81ED-4DB2-BD59-A6C34878D82A}">
                    <a16:rowId xmlns:a16="http://schemas.microsoft.com/office/drawing/2014/main" val="10002"/>
                  </a:ext>
                </a:extLst>
              </a:tr>
              <a:tr h="864450">
                <a:tc>
                  <a:txBody>
                    <a:bodyPr/>
                    <a:lstStyle/>
                    <a:p>
                      <a:pPr marL="0" marR="0" lvl="0" indent="0" algn="l" rtl="0">
                        <a:spcBef>
                          <a:spcPts val="0"/>
                        </a:spcBef>
                        <a:spcAft>
                          <a:spcPts val="0"/>
                        </a:spcAft>
                        <a:buNone/>
                      </a:pPr>
                      <a:r>
                        <a:rPr lang="zh-TW" sz="2400"/>
                        <a:t>遵循固有的服務模式</a:t>
                      </a:r>
                      <a:endParaRPr/>
                    </a:p>
                  </a:txBody>
                  <a:tcPr marL="91450" marR="91450" marT="45725" marB="45725"/>
                </a:tc>
                <a:tc>
                  <a:txBody>
                    <a:bodyPr/>
                    <a:lstStyle/>
                    <a:p>
                      <a:pPr marL="0" marR="0" lvl="0" indent="0" algn="l" rtl="0">
                        <a:spcBef>
                          <a:spcPts val="0"/>
                        </a:spcBef>
                        <a:spcAft>
                          <a:spcPts val="0"/>
                        </a:spcAft>
                        <a:buNone/>
                      </a:pPr>
                      <a:r>
                        <a:rPr lang="zh-TW" sz="2400" b="1"/>
                        <a:t>客戶體驗更佳</a:t>
                      </a:r>
                      <a:r>
                        <a:rPr lang="zh-TW" sz="2400"/>
                        <a:t>，以用戶角度考慮，為用戶提供更好的服務</a:t>
                      </a:r>
                      <a:endParaRPr/>
                    </a:p>
                  </a:txBody>
                  <a:tcPr marL="91450" marR="91450" marT="45725" marB="45725"/>
                </a:tc>
                <a:tc>
                  <a:txBody>
                    <a:bodyPr/>
                    <a:lstStyle/>
                    <a:p>
                      <a:pPr marL="0" marR="0" lvl="0" indent="0" algn="l" rtl="0">
                        <a:spcBef>
                          <a:spcPts val="0"/>
                        </a:spcBef>
                        <a:spcAft>
                          <a:spcPts val="0"/>
                        </a:spcAft>
                        <a:buNone/>
                      </a:pPr>
                      <a:r>
                        <a:rPr lang="zh-TW" sz="2400"/>
                        <a:t>迫使銀行也改善自己的服務態度</a:t>
                      </a:r>
                      <a:endParaRPr/>
                    </a:p>
                  </a:txBody>
                  <a:tcPr marL="91450" marR="91450" marT="45725" marB="45725"/>
                </a:tc>
                <a:extLst>
                  <a:ext uri="{0D108BD9-81ED-4DB2-BD59-A6C34878D82A}">
                    <a16:rowId xmlns:a16="http://schemas.microsoft.com/office/drawing/2014/main" val="10003"/>
                  </a:ext>
                </a:extLst>
              </a:tr>
              <a:tr h="864450">
                <a:tc>
                  <a:txBody>
                    <a:bodyPr/>
                    <a:lstStyle/>
                    <a:p>
                      <a:pPr marL="0" marR="0" lvl="0" indent="0" algn="l" rtl="0">
                        <a:spcBef>
                          <a:spcPts val="0"/>
                        </a:spcBef>
                        <a:spcAft>
                          <a:spcPts val="0"/>
                        </a:spcAft>
                        <a:buNone/>
                      </a:pPr>
                      <a:r>
                        <a:rPr lang="zh-TW" sz="2400"/>
                        <a:t>在銀行貸款只能接受固定的利率</a:t>
                      </a:r>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2400"/>
                        <a:buFont typeface="Corbel"/>
                        <a:buNone/>
                      </a:pPr>
                      <a:r>
                        <a:rPr lang="zh-TW" sz="2400" b="1"/>
                        <a:t>借貸利率更靈活</a:t>
                      </a:r>
                      <a:r>
                        <a:rPr lang="zh-TW" sz="2400"/>
                        <a:t>，借貸雙方可自由商定利率</a:t>
                      </a:r>
                      <a:endParaRPr/>
                    </a:p>
                  </a:txBody>
                  <a:tcPr marL="91450" marR="91450" marT="45725" marB="45725"/>
                </a:tc>
                <a:tc>
                  <a:txBody>
                    <a:bodyPr/>
                    <a:lstStyle/>
                    <a:p>
                      <a:pPr marL="0" marR="0" lvl="0" indent="0" algn="l" rtl="0">
                        <a:spcBef>
                          <a:spcPts val="0"/>
                        </a:spcBef>
                        <a:spcAft>
                          <a:spcPts val="0"/>
                        </a:spcAft>
                        <a:buNone/>
                      </a:pPr>
                      <a:r>
                        <a:rPr lang="zh-TW" sz="2400"/>
                        <a:t>迫使銀行進一步深化利率改革</a:t>
                      </a:r>
                      <a:endParaRPr/>
                    </a:p>
                  </a:txBody>
                  <a:tcPr marL="91450" marR="91450" marT="45725" marB="45725"/>
                </a:tc>
                <a:extLst>
                  <a:ext uri="{0D108BD9-81ED-4DB2-BD59-A6C34878D82A}">
                    <a16:rowId xmlns:a16="http://schemas.microsoft.com/office/drawing/2014/main" val="10004"/>
                  </a:ext>
                </a:extLst>
              </a:tr>
            </a:tbl>
          </a:graphicData>
        </a:graphic>
      </p:graphicFrame>
      <p:sp>
        <p:nvSpPr>
          <p:cNvPr id="1212" name="Google Shape;1212;p35"/>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216"/>
        <p:cNvGrpSpPr/>
        <p:nvPr/>
      </p:nvGrpSpPr>
      <p:grpSpPr>
        <a:xfrm>
          <a:off x="0" y="0"/>
          <a:ext cx="0" cy="0"/>
          <a:chOff x="0" y="0"/>
          <a:chExt cx="0" cy="0"/>
        </a:xfrm>
      </p:grpSpPr>
      <p:sp>
        <p:nvSpPr>
          <p:cNvPr id="1217" name="Google Shape;1217;p36"/>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39</a:t>
            </a:fld>
            <a:endParaRPr/>
          </a:p>
        </p:txBody>
      </p:sp>
      <p:grpSp>
        <p:nvGrpSpPr>
          <p:cNvPr id="1218" name="Google Shape;1218;p36"/>
          <p:cNvGrpSpPr/>
          <p:nvPr/>
        </p:nvGrpSpPr>
        <p:grpSpPr>
          <a:xfrm>
            <a:off x="1488" y="-12459"/>
            <a:ext cx="12189023" cy="377586"/>
            <a:chOff x="1488" y="0"/>
            <a:chExt cx="12189023" cy="377586"/>
          </a:xfrm>
        </p:grpSpPr>
        <p:sp>
          <p:nvSpPr>
            <p:cNvPr id="1219" name="Google Shape;1219;p36"/>
            <p:cNvSpPr/>
            <p:nvPr/>
          </p:nvSpPr>
          <p:spPr>
            <a:xfrm>
              <a:off x="1488" y="0"/>
              <a:ext cx="2902148" cy="377586"/>
            </a:xfrm>
            <a:prstGeom prst="homePlate">
              <a:avLst>
                <a:gd name="adj" fmla="val 50000"/>
              </a:avLst>
            </a:prstGeom>
            <a:no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0" name="Google Shape;1220;p36"/>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關於貸款</a:t>
              </a:r>
              <a:endParaRPr/>
            </a:p>
          </p:txBody>
        </p:sp>
        <p:sp>
          <p:nvSpPr>
            <p:cNvPr id="1221" name="Google Shape;1221;p36"/>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 name="Google Shape;1222;p36"/>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P2P網貸的運作</a:t>
              </a:r>
              <a:endParaRPr/>
            </a:p>
          </p:txBody>
        </p:sp>
        <p:sp>
          <p:nvSpPr>
            <p:cNvPr id="1223" name="Google Shape;1223;p36"/>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4" name="Google Shape;1224;p36"/>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1225" name="Google Shape;1225;p36"/>
            <p:cNvSpPr/>
            <p:nvPr/>
          </p:nvSpPr>
          <p:spPr>
            <a:xfrm>
              <a:off x="6966644"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 name="Google Shape;1226;p36"/>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1227" name="Google Shape;1227;p36"/>
            <p:cNvSpPr/>
            <p:nvPr/>
          </p:nvSpPr>
          <p:spPr>
            <a:xfrm>
              <a:off x="9288363" y="0"/>
              <a:ext cx="2902148" cy="377586"/>
            </a:xfrm>
            <a:prstGeom prst="chevron">
              <a:avLst>
                <a:gd name="adj" fmla="val 50000"/>
              </a:avLst>
            </a:prstGeom>
            <a:solidFill>
              <a:srgbClr val="CBCBCB"/>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8" name="Google Shape;1228;p36"/>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sp>
        <p:nvSpPr>
          <p:cNvPr id="1229" name="Google Shape;1229;p36"/>
          <p:cNvSpPr txBox="1">
            <a:spLocks noGrp="1"/>
          </p:cNvSpPr>
          <p:nvPr>
            <p:ph type="title"/>
          </p:nvPr>
        </p:nvSpPr>
        <p:spPr>
          <a:xfrm>
            <a:off x="612057" y="365126"/>
            <a:ext cx="11002297" cy="899665"/>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挑戰－監管機構</a:t>
            </a:r>
            <a:endParaRPr/>
          </a:p>
        </p:txBody>
      </p:sp>
      <p:graphicFrame>
        <p:nvGraphicFramePr>
          <p:cNvPr id="1230" name="Google Shape;1230;p36"/>
          <p:cNvGraphicFramePr/>
          <p:nvPr/>
        </p:nvGraphicFramePr>
        <p:xfrm>
          <a:off x="1265381" y="1424000"/>
          <a:ext cx="10226400" cy="4793875"/>
        </p:xfrm>
        <a:graphic>
          <a:graphicData uri="http://schemas.openxmlformats.org/drawingml/2006/table">
            <a:tbl>
              <a:tblPr firstRow="1" bandRow="1">
                <a:noFill/>
                <a:tableStyleId>{BA171C6E-94BE-4A15-8CE9-815B77DFE862}</a:tableStyleId>
              </a:tblPr>
              <a:tblGrid>
                <a:gridCol w="2438400">
                  <a:extLst>
                    <a:ext uri="{9D8B030D-6E8A-4147-A177-3AD203B41FA5}">
                      <a16:colId xmlns:a16="http://schemas.microsoft.com/office/drawing/2014/main" val="20000"/>
                    </a:ext>
                  </a:extLst>
                </a:gridCol>
                <a:gridCol w="3694550">
                  <a:extLst>
                    <a:ext uri="{9D8B030D-6E8A-4147-A177-3AD203B41FA5}">
                      <a16:colId xmlns:a16="http://schemas.microsoft.com/office/drawing/2014/main" val="20001"/>
                    </a:ext>
                  </a:extLst>
                </a:gridCol>
                <a:gridCol w="4093450">
                  <a:extLst>
                    <a:ext uri="{9D8B030D-6E8A-4147-A177-3AD203B41FA5}">
                      <a16:colId xmlns:a16="http://schemas.microsoft.com/office/drawing/2014/main" val="20002"/>
                    </a:ext>
                  </a:extLst>
                </a:gridCol>
              </a:tblGrid>
              <a:tr h="958775">
                <a:tc>
                  <a:txBody>
                    <a:bodyPr/>
                    <a:lstStyle/>
                    <a:p>
                      <a:pPr marL="0" marR="0" lvl="0" indent="0" algn="ctr" rtl="0">
                        <a:lnSpc>
                          <a:spcPct val="100000"/>
                        </a:lnSpc>
                        <a:spcBef>
                          <a:spcPts val="0"/>
                        </a:spcBef>
                        <a:spcAft>
                          <a:spcPts val="0"/>
                        </a:spcAft>
                        <a:buClr>
                          <a:schemeClr val="dk1"/>
                        </a:buClr>
                        <a:buSzPts val="3200"/>
                        <a:buFont typeface="Corbel"/>
                        <a:buNone/>
                      </a:pPr>
                      <a:r>
                        <a:rPr lang="zh-TW" sz="3200"/>
                        <a:t>項目</a:t>
                      </a:r>
                      <a:endParaRPr/>
                    </a:p>
                  </a:txBody>
                  <a:tcPr marL="91450" marR="91450" marT="45725" marB="45725" anchor="ctr"/>
                </a:tc>
                <a:tc>
                  <a:txBody>
                    <a:bodyPr/>
                    <a:lstStyle/>
                    <a:p>
                      <a:pPr marL="0" marR="0" lvl="0" indent="0" algn="ctr" rtl="0">
                        <a:lnSpc>
                          <a:spcPct val="100000"/>
                        </a:lnSpc>
                        <a:spcBef>
                          <a:spcPts val="0"/>
                        </a:spcBef>
                        <a:spcAft>
                          <a:spcPts val="0"/>
                        </a:spcAft>
                        <a:buClr>
                          <a:schemeClr val="dk1"/>
                        </a:buClr>
                        <a:buSzPts val="3200"/>
                        <a:buFont typeface="Corbel"/>
                        <a:buNone/>
                      </a:pPr>
                      <a:r>
                        <a:rPr lang="zh-TW" sz="3200"/>
                        <a:t>傳統金融業</a:t>
                      </a:r>
                      <a:endParaRPr/>
                    </a:p>
                  </a:txBody>
                  <a:tcPr marL="91450" marR="91450" marT="45725" marB="45725" anchor="ctr"/>
                </a:tc>
                <a:tc>
                  <a:txBody>
                    <a:bodyPr/>
                    <a:lstStyle/>
                    <a:p>
                      <a:pPr marL="0" marR="0" lvl="0" indent="0" algn="ctr" rtl="0">
                        <a:spcBef>
                          <a:spcPts val="0"/>
                        </a:spcBef>
                        <a:spcAft>
                          <a:spcPts val="0"/>
                        </a:spcAft>
                        <a:buNone/>
                      </a:pPr>
                      <a:r>
                        <a:rPr lang="zh-TW" sz="3200"/>
                        <a:t>P2P網貸</a:t>
                      </a:r>
                      <a:endParaRPr/>
                    </a:p>
                  </a:txBody>
                  <a:tcPr marL="91450" marR="91450" marT="45725" marB="45725" anchor="ctr"/>
                </a:tc>
                <a:extLst>
                  <a:ext uri="{0D108BD9-81ED-4DB2-BD59-A6C34878D82A}">
                    <a16:rowId xmlns:a16="http://schemas.microsoft.com/office/drawing/2014/main" val="10000"/>
                  </a:ext>
                </a:extLst>
              </a:tr>
              <a:tr h="958775">
                <a:tc>
                  <a:txBody>
                    <a:bodyPr/>
                    <a:lstStyle/>
                    <a:p>
                      <a:pPr marL="0" marR="0" lvl="0" indent="0" algn="l" rtl="0">
                        <a:lnSpc>
                          <a:spcPct val="100000"/>
                        </a:lnSpc>
                        <a:spcBef>
                          <a:spcPts val="0"/>
                        </a:spcBef>
                        <a:spcAft>
                          <a:spcPts val="0"/>
                        </a:spcAft>
                        <a:buClr>
                          <a:schemeClr val="dk1"/>
                        </a:buClr>
                        <a:buSzPts val="2800"/>
                        <a:buFont typeface="Corbel"/>
                        <a:buNone/>
                      </a:pPr>
                      <a:r>
                        <a:rPr lang="zh-TW" sz="2800"/>
                        <a:t>監管嚴厲程度</a:t>
                      </a:r>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2800"/>
                        <a:buFont typeface="Corbel"/>
                        <a:buNone/>
                      </a:pPr>
                      <a:r>
                        <a:rPr lang="zh-TW" sz="2800"/>
                        <a:t>嚴格</a:t>
                      </a:r>
                      <a:endParaRPr/>
                    </a:p>
                  </a:txBody>
                  <a:tcPr marL="91450" marR="91450" marT="45725" marB="45725"/>
                </a:tc>
                <a:tc>
                  <a:txBody>
                    <a:bodyPr/>
                    <a:lstStyle/>
                    <a:p>
                      <a:pPr marL="0" marR="0" lvl="0" indent="0" algn="l" rtl="0">
                        <a:spcBef>
                          <a:spcPts val="0"/>
                        </a:spcBef>
                        <a:spcAft>
                          <a:spcPts val="0"/>
                        </a:spcAft>
                        <a:buNone/>
                      </a:pPr>
                      <a:r>
                        <a:rPr lang="zh-TW" sz="2800"/>
                        <a:t>適當</a:t>
                      </a:r>
                      <a:endParaRPr/>
                    </a:p>
                  </a:txBody>
                  <a:tcPr marL="91450" marR="91450" marT="45725" marB="45725"/>
                </a:tc>
                <a:extLst>
                  <a:ext uri="{0D108BD9-81ED-4DB2-BD59-A6C34878D82A}">
                    <a16:rowId xmlns:a16="http://schemas.microsoft.com/office/drawing/2014/main" val="10001"/>
                  </a:ext>
                </a:extLst>
              </a:tr>
              <a:tr h="958775">
                <a:tc>
                  <a:txBody>
                    <a:bodyPr/>
                    <a:lstStyle/>
                    <a:p>
                      <a:pPr marL="0" marR="0" lvl="0" indent="0" algn="l" rtl="0">
                        <a:spcBef>
                          <a:spcPts val="0"/>
                        </a:spcBef>
                        <a:spcAft>
                          <a:spcPts val="0"/>
                        </a:spcAft>
                        <a:buNone/>
                      </a:pPr>
                      <a:r>
                        <a:rPr lang="zh-TW" sz="2800"/>
                        <a:t>監管目標</a:t>
                      </a:r>
                      <a:endParaRPr/>
                    </a:p>
                  </a:txBody>
                  <a:tcPr marL="91450" marR="91450" marT="45725" marB="45725"/>
                </a:tc>
                <a:tc>
                  <a:txBody>
                    <a:bodyPr/>
                    <a:lstStyle/>
                    <a:p>
                      <a:pPr marL="0" marR="0" lvl="0" indent="0" algn="l" rtl="0">
                        <a:spcBef>
                          <a:spcPts val="0"/>
                        </a:spcBef>
                        <a:spcAft>
                          <a:spcPts val="0"/>
                        </a:spcAft>
                        <a:buNone/>
                      </a:pPr>
                      <a:r>
                        <a:rPr lang="zh-TW" sz="2800"/>
                        <a:t>嚴控各種可能的金融風險</a:t>
                      </a:r>
                      <a:endParaRPr/>
                    </a:p>
                  </a:txBody>
                  <a:tcPr marL="91450" marR="91450" marT="45725" marB="45725"/>
                </a:tc>
                <a:tc>
                  <a:txBody>
                    <a:bodyPr/>
                    <a:lstStyle/>
                    <a:p>
                      <a:pPr marL="0" marR="0" lvl="0" indent="0" algn="l" rtl="0">
                        <a:spcBef>
                          <a:spcPts val="0"/>
                        </a:spcBef>
                        <a:spcAft>
                          <a:spcPts val="0"/>
                        </a:spcAft>
                        <a:buNone/>
                      </a:pPr>
                      <a:r>
                        <a:rPr lang="zh-TW" sz="2800"/>
                        <a:t>要嚴控風險，也給予一定的發展</a:t>
                      </a:r>
                      <a:r>
                        <a:rPr lang="zh-TW" sz="2800" b="1"/>
                        <a:t>自由度</a:t>
                      </a:r>
                      <a:endParaRPr/>
                    </a:p>
                  </a:txBody>
                  <a:tcPr marL="91450" marR="91450" marT="45725" marB="45725"/>
                </a:tc>
                <a:extLst>
                  <a:ext uri="{0D108BD9-81ED-4DB2-BD59-A6C34878D82A}">
                    <a16:rowId xmlns:a16="http://schemas.microsoft.com/office/drawing/2014/main" val="10002"/>
                  </a:ext>
                </a:extLst>
              </a:tr>
              <a:tr h="958775">
                <a:tc>
                  <a:txBody>
                    <a:bodyPr/>
                    <a:lstStyle/>
                    <a:p>
                      <a:pPr marL="0" marR="0" lvl="0" indent="0" algn="l" rtl="0">
                        <a:spcBef>
                          <a:spcPts val="0"/>
                        </a:spcBef>
                        <a:spcAft>
                          <a:spcPts val="0"/>
                        </a:spcAft>
                        <a:buNone/>
                      </a:pPr>
                      <a:r>
                        <a:rPr lang="zh-TW" sz="2800"/>
                        <a:t>監管行業</a:t>
                      </a:r>
                      <a:endParaRPr/>
                    </a:p>
                  </a:txBody>
                  <a:tcPr marL="91450" marR="91450" marT="45725" marB="45725"/>
                </a:tc>
                <a:tc>
                  <a:txBody>
                    <a:bodyPr/>
                    <a:lstStyle/>
                    <a:p>
                      <a:pPr marL="0" marR="0" lvl="0" indent="0" algn="l" rtl="0">
                        <a:spcBef>
                          <a:spcPts val="0"/>
                        </a:spcBef>
                        <a:spcAft>
                          <a:spcPts val="0"/>
                        </a:spcAft>
                        <a:buNone/>
                      </a:pPr>
                      <a:r>
                        <a:rPr lang="zh-TW" sz="2800"/>
                        <a:t>金融行業內監管</a:t>
                      </a:r>
                      <a:endParaRPr/>
                    </a:p>
                  </a:txBody>
                  <a:tcPr marL="91450" marR="91450" marT="45725" marB="45725"/>
                </a:tc>
                <a:tc>
                  <a:txBody>
                    <a:bodyPr/>
                    <a:lstStyle/>
                    <a:p>
                      <a:pPr marL="0" marR="0" lvl="0" indent="0" algn="l" rtl="0">
                        <a:spcBef>
                          <a:spcPts val="0"/>
                        </a:spcBef>
                        <a:spcAft>
                          <a:spcPts val="0"/>
                        </a:spcAft>
                        <a:buNone/>
                      </a:pPr>
                      <a:r>
                        <a:rPr lang="zh-TW" sz="2800"/>
                        <a:t>涉及互聯網領域，要</a:t>
                      </a:r>
                      <a:r>
                        <a:rPr lang="zh-TW" sz="2800" b="1"/>
                        <a:t>跨部門、跨行業</a:t>
                      </a:r>
                      <a:r>
                        <a:rPr lang="zh-TW" sz="2800"/>
                        <a:t>監管</a:t>
                      </a:r>
                      <a:endParaRPr/>
                    </a:p>
                  </a:txBody>
                  <a:tcPr marL="91450" marR="91450" marT="45725" marB="45725"/>
                </a:tc>
                <a:extLst>
                  <a:ext uri="{0D108BD9-81ED-4DB2-BD59-A6C34878D82A}">
                    <a16:rowId xmlns:a16="http://schemas.microsoft.com/office/drawing/2014/main" val="10003"/>
                  </a:ext>
                </a:extLst>
              </a:tr>
              <a:tr h="958775">
                <a:tc>
                  <a:txBody>
                    <a:bodyPr/>
                    <a:lstStyle/>
                    <a:p>
                      <a:pPr marL="0" marR="0" lvl="0" indent="0" algn="l" rtl="0">
                        <a:spcBef>
                          <a:spcPts val="0"/>
                        </a:spcBef>
                        <a:spcAft>
                          <a:spcPts val="0"/>
                        </a:spcAft>
                        <a:buNone/>
                      </a:pPr>
                      <a:r>
                        <a:rPr lang="zh-TW" sz="2800"/>
                        <a:t>監管管道</a:t>
                      </a:r>
                      <a:endParaRPr/>
                    </a:p>
                  </a:txBody>
                  <a:tcPr marL="91450" marR="91450" marT="45725" marB="45725"/>
                </a:tc>
                <a:tc>
                  <a:txBody>
                    <a:bodyPr/>
                    <a:lstStyle/>
                    <a:p>
                      <a:pPr marL="0" marR="0" lvl="0" indent="0" algn="l" rtl="0">
                        <a:spcBef>
                          <a:spcPts val="0"/>
                        </a:spcBef>
                        <a:spcAft>
                          <a:spcPts val="0"/>
                        </a:spcAft>
                        <a:buNone/>
                      </a:pPr>
                      <a:r>
                        <a:rPr lang="zh-TW" sz="2800"/>
                        <a:t>線下監管</a:t>
                      </a:r>
                      <a:endParaRPr/>
                    </a:p>
                  </a:txBody>
                  <a:tcPr marL="91450" marR="91450" marT="45725" marB="45725"/>
                </a:tc>
                <a:tc>
                  <a:txBody>
                    <a:bodyPr/>
                    <a:lstStyle/>
                    <a:p>
                      <a:pPr marL="0" marR="0" lvl="0" indent="0" algn="l" rtl="0">
                        <a:spcBef>
                          <a:spcPts val="0"/>
                        </a:spcBef>
                        <a:spcAft>
                          <a:spcPts val="0"/>
                        </a:spcAft>
                        <a:buNone/>
                      </a:pPr>
                      <a:r>
                        <a:rPr lang="zh-TW" sz="2800" b="1"/>
                        <a:t>線下線上</a:t>
                      </a:r>
                      <a:r>
                        <a:rPr lang="zh-TW" sz="2800"/>
                        <a:t>監管結合</a:t>
                      </a:r>
                      <a:endParaRPr/>
                    </a:p>
                  </a:txBody>
                  <a:tcPr marL="91450" marR="91450" marT="45725" marB="45725"/>
                </a:tc>
                <a:extLst>
                  <a:ext uri="{0D108BD9-81ED-4DB2-BD59-A6C34878D82A}">
                    <a16:rowId xmlns:a16="http://schemas.microsoft.com/office/drawing/2014/main" val="10004"/>
                  </a:ext>
                </a:extLst>
              </a:tr>
            </a:tbl>
          </a:graphicData>
        </a:graphic>
      </p:graphicFrame>
      <p:sp>
        <p:nvSpPr>
          <p:cNvPr id="1231" name="Google Shape;1231;p36"/>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4"/>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accent1"/>
              </a:buClr>
              <a:buSzPts val="4200"/>
              <a:buFont typeface="Corbel"/>
              <a:buNone/>
            </a:pPr>
            <a:r>
              <a:rPr lang="zh-TW">
                <a:solidFill>
                  <a:schemeClr val="accent1"/>
                </a:solidFill>
              </a:rPr>
              <a:t>貸款 Lending</a:t>
            </a:r>
            <a:endParaRPr sz="3000">
              <a:latin typeface="Corbel"/>
              <a:ea typeface="Corbel"/>
              <a:cs typeface="Corbel"/>
              <a:sym typeface="Corbel"/>
            </a:endParaRPr>
          </a:p>
        </p:txBody>
      </p:sp>
      <p:sp>
        <p:nvSpPr>
          <p:cNvPr id="136" name="Google Shape;136;p4"/>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4</a:t>
            </a:fld>
            <a:endParaRPr/>
          </a:p>
        </p:txBody>
      </p:sp>
      <p:grpSp>
        <p:nvGrpSpPr>
          <p:cNvPr id="137" name="Google Shape;137;p4"/>
          <p:cNvGrpSpPr/>
          <p:nvPr/>
        </p:nvGrpSpPr>
        <p:grpSpPr>
          <a:xfrm>
            <a:off x="1488" y="-12459"/>
            <a:ext cx="12189023" cy="377586"/>
            <a:chOff x="1488" y="0"/>
            <a:chExt cx="12189023" cy="377586"/>
          </a:xfrm>
        </p:grpSpPr>
        <p:sp>
          <p:nvSpPr>
            <p:cNvPr id="138" name="Google Shape;138;p4"/>
            <p:cNvSpPr/>
            <p:nvPr/>
          </p:nvSpPr>
          <p:spPr>
            <a:xfrm>
              <a:off x="1488" y="0"/>
              <a:ext cx="2902148" cy="377586"/>
            </a:xfrm>
            <a:prstGeom prst="homePlate">
              <a:avLst>
                <a:gd name="adj" fmla="val 50000"/>
              </a:avLst>
            </a:prstGeom>
            <a:solidFill>
              <a:srgbClr val="CBCBCB"/>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4"/>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關於貸款</a:t>
              </a:r>
              <a:endParaRPr/>
            </a:p>
          </p:txBody>
        </p:sp>
        <p:sp>
          <p:nvSpPr>
            <p:cNvPr id="140" name="Google Shape;140;p4"/>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4"/>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P2P網貸的運作</a:t>
              </a:r>
              <a:endParaRPr/>
            </a:p>
          </p:txBody>
        </p:sp>
        <p:sp>
          <p:nvSpPr>
            <p:cNvPr id="142" name="Google Shape;142;p4"/>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4"/>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144" name="Google Shape;144;p4"/>
            <p:cNvSpPr/>
            <p:nvPr/>
          </p:nvSpPr>
          <p:spPr>
            <a:xfrm>
              <a:off x="6966644"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4"/>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146" name="Google Shape;146;p4"/>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4"/>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sp>
        <p:nvSpPr>
          <p:cNvPr id="148" name="Google Shape;148;p4"/>
          <p:cNvSpPr txBox="1"/>
          <p:nvPr/>
        </p:nvSpPr>
        <p:spPr>
          <a:xfrm>
            <a:off x="612046" y="1474850"/>
            <a:ext cx="11002200" cy="4702200"/>
          </a:xfrm>
          <a:prstGeom prst="rect">
            <a:avLst/>
          </a:prstGeom>
          <a:noFill/>
          <a:ln>
            <a:noFill/>
          </a:ln>
        </p:spPr>
        <p:txBody>
          <a:bodyPr spcFirstLastPara="1" wrap="square" lIns="91425" tIns="45700" rIns="91425" bIns="45700" anchor="t" anchorCtr="0">
            <a:normAutofit/>
          </a:bodyPr>
          <a:lstStyle/>
          <a:p>
            <a:pPr marL="228600" marR="0" lvl="0" indent="-228600" algn="l" rtl="0">
              <a:lnSpc>
                <a:spcPct val="100000"/>
              </a:lnSpc>
              <a:spcBef>
                <a:spcPts val="0"/>
              </a:spcBef>
              <a:spcAft>
                <a:spcPts val="600"/>
              </a:spcAft>
              <a:buClr>
                <a:schemeClr val="dk1"/>
              </a:buClr>
              <a:buSzPts val="2800"/>
              <a:buFont typeface="Arial"/>
              <a:buChar char="•"/>
            </a:pPr>
            <a:r>
              <a:rPr lang="zh-TW" sz="2800" dirty="0">
                <a:solidFill>
                  <a:schemeClr val="dk1"/>
                </a:solidFill>
                <a:latin typeface="Corbel"/>
                <a:ea typeface="Corbel"/>
                <a:cs typeface="Corbel"/>
                <a:sym typeface="Corbel"/>
              </a:rPr>
              <a:t>除了運用各種理財工具以外，生活中也會面臨各種資金調度上的需求，這時候可能就需要向銀行「借錢」、 「貸款」</a:t>
            </a:r>
            <a:endParaRPr dirty="0"/>
          </a:p>
          <a:p>
            <a:pPr marL="228600" marR="0" lvl="0" indent="-228600" algn="l" rtl="0">
              <a:lnSpc>
                <a:spcPct val="100000"/>
              </a:lnSpc>
              <a:spcBef>
                <a:spcPts val="500"/>
              </a:spcBef>
              <a:spcAft>
                <a:spcPts val="600"/>
              </a:spcAft>
              <a:buClr>
                <a:schemeClr val="dk1"/>
              </a:buClr>
              <a:buSzPts val="2800"/>
              <a:buFont typeface="Arial"/>
              <a:buChar char="•"/>
            </a:pPr>
            <a:r>
              <a:rPr lang="zh-TW" sz="2800" dirty="0">
                <a:solidFill>
                  <a:schemeClr val="dk1"/>
                </a:solidFill>
                <a:latin typeface="Corbel"/>
                <a:ea typeface="Corbel"/>
                <a:cs typeface="Corbel"/>
                <a:sym typeface="Corbel"/>
              </a:rPr>
              <a:t>借款人所稱的「貸款」 ，就是金融機構的「放款」，屬於授信業務</a:t>
            </a:r>
            <a:endParaRPr sz="2800" dirty="0">
              <a:solidFill>
                <a:schemeClr val="dk1"/>
              </a:solidFill>
              <a:latin typeface="Corbel"/>
              <a:ea typeface="Corbel"/>
              <a:cs typeface="Corbel"/>
              <a:sym typeface="Corbel"/>
            </a:endParaRPr>
          </a:p>
          <a:p>
            <a:pPr marL="228600" marR="0" lvl="0" indent="-228600" algn="l" rtl="0">
              <a:lnSpc>
                <a:spcPct val="100000"/>
              </a:lnSpc>
              <a:spcBef>
                <a:spcPts val="500"/>
              </a:spcBef>
              <a:spcAft>
                <a:spcPts val="600"/>
              </a:spcAft>
              <a:buClr>
                <a:schemeClr val="dk1"/>
              </a:buClr>
              <a:buSzPts val="2800"/>
              <a:buFont typeface="Arial"/>
              <a:buChar char="•"/>
            </a:pPr>
            <a:r>
              <a:rPr lang="zh-TW" sz="2800" dirty="0">
                <a:solidFill>
                  <a:schemeClr val="dk1"/>
                </a:solidFill>
                <a:latin typeface="Corbel"/>
                <a:ea typeface="Corbel"/>
                <a:cs typeface="Corbel"/>
                <a:sym typeface="Corbel"/>
              </a:rPr>
              <a:t>常見的工具有信用貸款、汽車貸款、房屋貸款等等</a:t>
            </a:r>
            <a:endParaRPr dirty="0"/>
          </a:p>
        </p:txBody>
      </p:sp>
      <p:sp>
        <p:nvSpPr>
          <p:cNvPr id="149" name="Google Shape;149;p4"/>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pic>
        <p:nvPicPr>
          <p:cNvPr id="150" name="Google Shape;150;p4"/>
          <p:cNvPicPr preferRelativeResize="0"/>
          <p:nvPr/>
        </p:nvPicPr>
        <p:blipFill>
          <a:blip r:embed="rId3">
            <a:alphaModFix/>
          </a:blip>
          <a:stretch>
            <a:fillRect/>
          </a:stretch>
        </p:blipFill>
        <p:spPr>
          <a:xfrm>
            <a:off x="1976425" y="3693938"/>
            <a:ext cx="8239125" cy="2352675"/>
          </a:xfrm>
          <a:prstGeom prst="rect">
            <a:avLst/>
          </a:prstGeom>
          <a:noFill/>
          <a:ln>
            <a:noFill/>
          </a:ln>
        </p:spPr>
      </p:pic>
      <p:sp>
        <p:nvSpPr>
          <p:cNvPr id="2" name="文字方塊 1">
            <a:extLst>
              <a:ext uri="{FF2B5EF4-FFF2-40B4-BE49-F238E27FC236}">
                <a16:creationId xmlns:a16="http://schemas.microsoft.com/office/drawing/2014/main" id="{37898D09-47D6-408C-8D24-2F7B2D34CF5A}"/>
              </a:ext>
            </a:extLst>
          </p:cNvPr>
          <p:cNvSpPr txBox="1"/>
          <p:nvPr/>
        </p:nvSpPr>
        <p:spPr>
          <a:xfrm>
            <a:off x="2532320" y="4056610"/>
            <a:ext cx="951636" cy="307777"/>
          </a:xfrm>
          <a:prstGeom prst="rect">
            <a:avLst/>
          </a:prstGeom>
          <a:solidFill>
            <a:srgbClr val="013B63"/>
          </a:solidFill>
        </p:spPr>
        <p:txBody>
          <a:bodyPr wrap="square" rtlCol="0" anchor="ctr">
            <a:spAutoFit/>
          </a:bodyPr>
          <a:lstStyle/>
          <a:p>
            <a:pPr algn="ctr"/>
            <a:r>
              <a:rPr lang="zh-TW" altLang="en-US" dirty="0">
                <a:solidFill>
                  <a:schemeClr val="bg1"/>
                </a:solidFill>
              </a:rPr>
              <a:t>金融機構</a:t>
            </a:r>
          </a:p>
        </p:txBody>
      </p:sp>
      <p:sp>
        <p:nvSpPr>
          <p:cNvPr id="20" name="文字方塊 19">
            <a:extLst>
              <a:ext uri="{FF2B5EF4-FFF2-40B4-BE49-F238E27FC236}">
                <a16:creationId xmlns:a16="http://schemas.microsoft.com/office/drawing/2014/main" id="{FC17DF44-4588-4023-A6D4-F21151FE5B0C}"/>
              </a:ext>
            </a:extLst>
          </p:cNvPr>
          <p:cNvSpPr txBox="1"/>
          <p:nvPr/>
        </p:nvSpPr>
        <p:spPr>
          <a:xfrm>
            <a:off x="8708043" y="4050708"/>
            <a:ext cx="951636" cy="307777"/>
          </a:xfrm>
          <a:prstGeom prst="rect">
            <a:avLst/>
          </a:prstGeom>
          <a:solidFill>
            <a:srgbClr val="60A4C1"/>
          </a:solidFill>
        </p:spPr>
        <p:txBody>
          <a:bodyPr wrap="square" rtlCol="0" anchor="ctr">
            <a:spAutoFit/>
          </a:bodyPr>
          <a:lstStyle/>
          <a:p>
            <a:pPr algn="ctr"/>
            <a:r>
              <a:rPr lang="zh-TW" altLang="en-US" dirty="0">
                <a:solidFill>
                  <a:schemeClr val="bg1"/>
                </a:solidFill>
              </a:rPr>
              <a:t>借款人</a:t>
            </a:r>
          </a:p>
        </p:txBody>
      </p:sp>
      <p:sp>
        <p:nvSpPr>
          <p:cNvPr id="21" name="文字方塊 20">
            <a:extLst>
              <a:ext uri="{FF2B5EF4-FFF2-40B4-BE49-F238E27FC236}">
                <a16:creationId xmlns:a16="http://schemas.microsoft.com/office/drawing/2014/main" id="{20BFB9F6-A8E6-4E1A-B4CA-A1C36084C3BE}"/>
              </a:ext>
            </a:extLst>
          </p:cNvPr>
          <p:cNvSpPr txBox="1"/>
          <p:nvPr/>
        </p:nvSpPr>
        <p:spPr>
          <a:xfrm>
            <a:off x="5620182" y="5184901"/>
            <a:ext cx="951636" cy="369332"/>
          </a:xfrm>
          <a:prstGeom prst="rect">
            <a:avLst/>
          </a:prstGeom>
          <a:solidFill>
            <a:schemeClr val="bg1"/>
          </a:solidFill>
        </p:spPr>
        <p:txBody>
          <a:bodyPr wrap="square" rtlCol="0" anchor="ctr">
            <a:spAutoFit/>
          </a:bodyPr>
          <a:lstStyle/>
          <a:p>
            <a:pPr algn="ctr"/>
            <a:r>
              <a:rPr lang="zh-TW" altLang="en-US" sz="1800" b="1" dirty="0">
                <a:solidFill>
                  <a:srgbClr val="013B63"/>
                </a:solidFill>
              </a:rPr>
              <a:t>放款</a:t>
            </a:r>
          </a:p>
        </p:txBody>
      </p:sp>
      <p:sp>
        <p:nvSpPr>
          <p:cNvPr id="22" name="文字方塊 21">
            <a:extLst>
              <a:ext uri="{FF2B5EF4-FFF2-40B4-BE49-F238E27FC236}">
                <a16:creationId xmlns:a16="http://schemas.microsoft.com/office/drawing/2014/main" id="{5F205A1B-1799-494A-A9C9-1F50FCC03922}"/>
              </a:ext>
            </a:extLst>
          </p:cNvPr>
          <p:cNvSpPr txBox="1"/>
          <p:nvPr/>
        </p:nvSpPr>
        <p:spPr>
          <a:xfrm>
            <a:off x="5620169" y="4116254"/>
            <a:ext cx="951636" cy="369332"/>
          </a:xfrm>
          <a:prstGeom prst="rect">
            <a:avLst/>
          </a:prstGeom>
          <a:solidFill>
            <a:schemeClr val="bg1"/>
          </a:solidFill>
        </p:spPr>
        <p:txBody>
          <a:bodyPr wrap="square" rtlCol="0" anchor="ctr">
            <a:spAutoFit/>
          </a:bodyPr>
          <a:lstStyle/>
          <a:p>
            <a:pPr algn="ctr"/>
            <a:r>
              <a:rPr lang="zh-TW" altLang="en-US" sz="1800" b="1" dirty="0">
                <a:solidFill>
                  <a:srgbClr val="60A4C1"/>
                </a:solidFill>
              </a:rPr>
              <a:t>貸款</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235"/>
        <p:cNvGrpSpPr/>
        <p:nvPr/>
      </p:nvGrpSpPr>
      <p:grpSpPr>
        <a:xfrm>
          <a:off x="0" y="0"/>
          <a:ext cx="0" cy="0"/>
          <a:chOff x="0" y="0"/>
          <a:chExt cx="0" cy="0"/>
        </a:xfrm>
      </p:grpSpPr>
      <p:sp>
        <p:nvSpPr>
          <p:cNvPr id="1236" name="Google Shape;1236;p37"/>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40</a:t>
            </a:fld>
            <a:endParaRPr/>
          </a:p>
        </p:txBody>
      </p:sp>
      <p:grpSp>
        <p:nvGrpSpPr>
          <p:cNvPr id="1237" name="Google Shape;1237;p37"/>
          <p:cNvGrpSpPr/>
          <p:nvPr/>
        </p:nvGrpSpPr>
        <p:grpSpPr>
          <a:xfrm>
            <a:off x="1488" y="-12459"/>
            <a:ext cx="12189023" cy="377586"/>
            <a:chOff x="1488" y="0"/>
            <a:chExt cx="12189023" cy="377586"/>
          </a:xfrm>
        </p:grpSpPr>
        <p:sp>
          <p:nvSpPr>
            <p:cNvPr id="1238" name="Google Shape;1238;p37"/>
            <p:cNvSpPr/>
            <p:nvPr/>
          </p:nvSpPr>
          <p:spPr>
            <a:xfrm>
              <a:off x="1488" y="0"/>
              <a:ext cx="2902148" cy="377586"/>
            </a:xfrm>
            <a:prstGeom prst="homePlate">
              <a:avLst>
                <a:gd name="adj" fmla="val 50000"/>
              </a:avLst>
            </a:prstGeom>
            <a:no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 name="Google Shape;1239;p37"/>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關於貸款</a:t>
              </a:r>
              <a:endParaRPr/>
            </a:p>
          </p:txBody>
        </p:sp>
        <p:sp>
          <p:nvSpPr>
            <p:cNvPr id="1240" name="Google Shape;1240;p37"/>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 name="Google Shape;1241;p37"/>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P2P網貸的運作</a:t>
              </a:r>
              <a:endParaRPr/>
            </a:p>
          </p:txBody>
        </p:sp>
        <p:sp>
          <p:nvSpPr>
            <p:cNvPr id="1242" name="Google Shape;1242;p37"/>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 name="Google Shape;1243;p37"/>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1244" name="Google Shape;1244;p37"/>
            <p:cNvSpPr/>
            <p:nvPr/>
          </p:nvSpPr>
          <p:spPr>
            <a:xfrm>
              <a:off x="6966644"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5" name="Google Shape;1245;p37"/>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1246" name="Google Shape;1246;p37"/>
            <p:cNvSpPr/>
            <p:nvPr/>
          </p:nvSpPr>
          <p:spPr>
            <a:xfrm>
              <a:off x="9288363" y="0"/>
              <a:ext cx="2902148" cy="377586"/>
            </a:xfrm>
            <a:prstGeom prst="chevron">
              <a:avLst>
                <a:gd name="adj" fmla="val 50000"/>
              </a:avLst>
            </a:prstGeom>
            <a:solidFill>
              <a:srgbClr val="CBCBCB"/>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7" name="Google Shape;1247;p37"/>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sp>
        <p:nvSpPr>
          <p:cNvPr id="1248" name="Google Shape;1248;p37"/>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dirty="0"/>
              <a:t>P2P</a:t>
            </a:r>
            <a:r>
              <a:rPr lang="zh-TW" altLang="en-US" dirty="0"/>
              <a:t>借</a:t>
            </a:r>
            <a:r>
              <a:rPr lang="zh-TW" dirty="0"/>
              <a:t>貸風險</a:t>
            </a:r>
            <a:r>
              <a:rPr lang="zh-TW" altLang="en-US" dirty="0"/>
              <a:t> </a:t>
            </a:r>
            <a:r>
              <a:rPr lang="en-US" altLang="zh-TW" dirty="0"/>
              <a:t>-</a:t>
            </a:r>
            <a:r>
              <a:rPr lang="zh-TW" altLang="en-US" dirty="0"/>
              <a:t> 操作風險</a:t>
            </a:r>
            <a:endParaRPr dirty="0"/>
          </a:p>
        </p:txBody>
      </p:sp>
      <p:graphicFrame>
        <p:nvGraphicFramePr>
          <p:cNvPr id="1249" name="Google Shape;1249;p37"/>
          <p:cNvGraphicFramePr/>
          <p:nvPr>
            <p:extLst>
              <p:ext uri="{D42A27DB-BD31-4B8C-83A1-F6EECF244321}">
                <p14:modId xmlns:p14="http://schemas.microsoft.com/office/powerpoint/2010/main" val="3019468694"/>
              </p:ext>
            </p:extLst>
          </p:nvPr>
        </p:nvGraphicFramePr>
        <p:xfrm>
          <a:off x="979950" y="2464524"/>
          <a:ext cx="10210575" cy="2987080"/>
        </p:xfrm>
        <a:graphic>
          <a:graphicData uri="http://schemas.openxmlformats.org/drawingml/2006/table">
            <a:tbl>
              <a:tblPr firstRow="1" bandRow="1">
                <a:noFill/>
                <a:tableStyleId>{BDA3261A-8F1D-494D-93B5-01723F85044D}</a:tableStyleId>
              </a:tblPr>
              <a:tblGrid>
                <a:gridCol w="712275">
                  <a:extLst>
                    <a:ext uri="{9D8B030D-6E8A-4147-A177-3AD203B41FA5}">
                      <a16:colId xmlns:a16="http://schemas.microsoft.com/office/drawing/2014/main" val="20000"/>
                    </a:ext>
                  </a:extLst>
                </a:gridCol>
                <a:gridCol w="3166100">
                  <a:extLst>
                    <a:ext uri="{9D8B030D-6E8A-4147-A177-3AD203B41FA5}">
                      <a16:colId xmlns:a16="http://schemas.microsoft.com/office/drawing/2014/main" val="20001"/>
                    </a:ext>
                  </a:extLst>
                </a:gridCol>
                <a:gridCol w="3166100">
                  <a:extLst>
                    <a:ext uri="{9D8B030D-6E8A-4147-A177-3AD203B41FA5}">
                      <a16:colId xmlns:a16="http://schemas.microsoft.com/office/drawing/2014/main" val="20002"/>
                    </a:ext>
                  </a:extLst>
                </a:gridCol>
                <a:gridCol w="3166100">
                  <a:extLst>
                    <a:ext uri="{9D8B030D-6E8A-4147-A177-3AD203B41FA5}">
                      <a16:colId xmlns:a16="http://schemas.microsoft.com/office/drawing/2014/main" val="20003"/>
                    </a:ext>
                  </a:extLst>
                </a:gridCol>
              </a:tblGrid>
              <a:tr h="488400">
                <a:tc rowSpan="4">
                  <a:txBody>
                    <a:bodyPr/>
                    <a:lstStyle/>
                    <a:p>
                      <a:pPr marL="0" marR="0" lvl="0" indent="0" algn="ctr" rtl="0">
                        <a:lnSpc>
                          <a:spcPct val="100000"/>
                        </a:lnSpc>
                        <a:spcBef>
                          <a:spcPts val="0"/>
                        </a:spcBef>
                        <a:spcAft>
                          <a:spcPts val="0"/>
                        </a:spcAft>
                        <a:buClr>
                          <a:schemeClr val="dk1"/>
                        </a:buClr>
                        <a:buSzPts val="2800"/>
                        <a:buFont typeface="Corbel"/>
                        <a:buNone/>
                      </a:pPr>
                      <a:r>
                        <a:rPr lang="zh-TW" sz="2800" dirty="0"/>
                        <a:t>操作風險</a:t>
                      </a:r>
                      <a:endParaRPr dirty="0"/>
                    </a:p>
                  </a:txBody>
                  <a:tcPr marL="91450" marR="91450" marT="45725" marB="45725" anchor="ctr">
                    <a:solidFill>
                      <a:srgbClr val="93B0C1">
                        <a:alpha val="0"/>
                      </a:srgbClr>
                    </a:solidFill>
                  </a:tcPr>
                </a:tc>
                <a:tc>
                  <a:txBody>
                    <a:bodyPr/>
                    <a:lstStyle/>
                    <a:p>
                      <a:pPr marL="0" marR="0" lvl="0" indent="0" algn="ctr" rtl="0">
                        <a:lnSpc>
                          <a:spcPct val="100000"/>
                        </a:lnSpc>
                        <a:spcBef>
                          <a:spcPts val="0"/>
                        </a:spcBef>
                        <a:spcAft>
                          <a:spcPts val="0"/>
                        </a:spcAft>
                        <a:buClr>
                          <a:schemeClr val="dk1"/>
                        </a:buClr>
                        <a:buSzPts val="2800"/>
                        <a:buFont typeface="Corbel"/>
                        <a:buNone/>
                      </a:pPr>
                      <a:r>
                        <a:rPr lang="zh-TW" sz="2800"/>
                        <a:t>出借人</a:t>
                      </a:r>
                      <a:endParaRPr/>
                    </a:p>
                  </a:txBody>
                  <a:tcPr marL="91450" marR="91450" marT="45725" marB="45725" anchor="ctr"/>
                </a:tc>
                <a:tc>
                  <a:txBody>
                    <a:bodyPr/>
                    <a:lstStyle/>
                    <a:p>
                      <a:pPr marL="0" marR="0" lvl="0" indent="0" algn="ctr" rtl="0">
                        <a:lnSpc>
                          <a:spcPct val="100000"/>
                        </a:lnSpc>
                        <a:spcBef>
                          <a:spcPts val="0"/>
                        </a:spcBef>
                        <a:spcAft>
                          <a:spcPts val="0"/>
                        </a:spcAft>
                        <a:buClr>
                          <a:schemeClr val="dk1"/>
                        </a:buClr>
                        <a:buSzPts val="2800"/>
                        <a:buFont typeface="Corbel"/>
                        <a:buNone/>
                      </a:pPr>
                      <a:r>
                        <a:rPr lang="zh-TW" sz="2800"/>
                        <a:t>借款人</a:t>
                      </a:r>
                      <a:endParaRPr/>
                    </a:p>
                  </a:txBody>
                  <a:tcPr marL="91450" marR="91450" marT="45725" marB="45725" anchor="ctr"/>
                </a:tc>
                <a:tc>
                  <a:txBody>
                    <a:bodyPr/>
                    <a:lstStyle/>
                    <a:p>
                      <a:pPr marL="0" marR="0" lvl="0" indent="0" algn="ctr" rtl="0">
                        <a:lnSpc>
                          <a:spcPct val="100000"/>
                        </a:lnSpc>
                        <a:spcBef>
                          <a:spcPts val="0"/>
                        </a:spcBef>
                        <a:spcAft>
                          <a:spcPts val="0"/>
                        </a:spcAft>
                        <a:buClr>
                          <a:schemeClr val="dk1"/>
                        </a:buClr>
                        <a:buSzPts val="2800"/>
                        <a:buFont typeface="Corbel"/>
                        <a:buNone/>
                      </a:pPr>
                      <a:r>
                        <a:rPr lang="zh-TW" sz="2800"/>
                        <a:t>P2P網貸平台</a:t>
                      </a:r>
                      <a:endParaRPr/>
                    </a:p>
                  </a:txBody>
                  <a:tcPr marL="91450" marR="91450" marT="45725" marB="45725" anchor="ctr"/>
                </a:tc>
                <a:extLst>
                  <a:ext uri="{0D108BD9-81ED-4DB2-BD59-A6C34878D82A}">
                    <a16:rowId xmlns:a16="http://schemas.microsoft.com/office/drawing/2014/main" val="10000"/>
                  </a:ext>
                </a:extLst>
              </a:tr>
              <a:tr h="694025">
                <a:tc vMerge="1">
                  <a:txBody>
                    <a:bodyPr/>
                    <a:lstStyle/>
                    <a:p>
                      <a:endParaRPr lang="zh-TW"/>
                    </a:p>
                  </a:txBody>
                  <a:tcPr/>
                </a:tc>
                <a:tc>
                  <a:txBody>
                    <a:bodyPr/>
                    <a:lstStyle/>
                    <a:p>
                      <a:pPr marL="0" marR="0" lvl="0" indent="0" algn="l" rtl="0">
                        <a:lnSpc>
                          <a:spcPct val="100000"/>
                        </a:lnSpc>
                        <a:spcBef>
                          <a:spcPts val="0"/>
                        </a:spcBef>
                        <a:spcAft>
                          <a:spcPts val="0"/>
                        </a:spcAft>
                        <a:buClr>
                          <a:schemeClr val="dk1"/>
                        </a:buClr>
                        <a:buSzPts val="2400"/>
                        <a:buFont typeface="Corbel"/>
                        <a:buNone/>
                      </a:pPr>
                      <a:r>
                        <a:rPr lang="zh-TW" sz="2400"/>
                        <a:t>錯估項目的風險</a:t>
                      </a:r>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2400"/>
                        <a:buFont typeface="Corbel"/>
                        <a:buNone/>
                      </a:pPr>
                      <a:r>
                        <a:rPr lang="zh-TW" sz="2400"/>
                        <a:t>運作資金過程中出現失誤，導致不能還款</a:t>
                      </a:r>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2400"/>
                        <a:buFont typeface="Corbel"/>
                        <a:buNone/>
                      </a:pPr>
                      <a:r>
                        <a:rPr lang="zh-TW" sz="2400"/>
                        <a:t>評估項目風險時出現了錯誤</a:t>
                      </a:r>
                      <a:endParaRPr/>
                    </a:p>
                  </a:txBody>
                  <a:tcPr marL="91450" marR="91450" marT="45725" marB="45725"/>
                </a:tc>
                <a:extLst>
                  <a:ext uri="{0D108BD9-81ED-4DB2-BD59-A6C34878D82A}">
                    <a16:rowId xmlns:a16="http://schemas.microsoft.com/office/drawing/2014/main" val="10001"/>
                  </a:ext>
                </a:extLst>
              </a:tr>
              <a:tr h="694025">
                <a:tc vMerge="1">
                  <a:txBody>
                    <a:bodyPr/>
                    <a:lstStyle/>
                    <a:p>
                      <a:endParaRPr lang="zh-TW"/>
                    </a:p>
                  </a:txBody>
                  <a:tcPr/>
                </a:tc>
                <a:tc>
                  <a:txBody>
                    <a:bodyPr/>
                    <a:lstStyle/>
                    <a:p>
                      <a:pPr marL="0" marR="0" lvl="0" indent="0" algn="l" rtl="0">
                        <a:lnSpc>
                          <a:spcPct val="100000"/>
                        </a:lnSpc>
                        <a:spcBef>
                          <a:spcPts val="0"/>
                        </a:spcBef>
                        <a:spcAft>
                          <a:spcPts val="0"/>
                        </a:spcAft>
                        <a:buClr>
                          <a:schemeClr val="dk1"/>
                        </a:buClr>
                        <a:buSzPts val="2400"/>
                        <a:buFont typeface="Corbel"/>
                        <a:buNone/>
                      </a:pPr>
                      <a:r>
                        <a:rPr lang="zh-TW" sz="2400"/>
                        <a:t>錯估自己的風險承受能力</a:t>
                      </a:r>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2400"/>
                        <a:buFont typeface="Corbel"/>
                        <a:buNone/>
                      </a:pPr>
                      <a:r>
                        <a:rPr lang="zh-TW" sz="2400"/>
                        <a:t>對自己還款能力的預測出現錯誤</a:t>
                      </a:r>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2400"/>
                        <a:buFont typeface="Corbel"/>
                        <a:buNone/>
                      </a:pPr>
                      <a:r>
                        <a:rPr lang="zh-TW" sz="2400"/>
                        <a:t>承擔了太多連帶</a:t>
                      </a:r>
                      <a:r>
                        <a:rPr lang="zh-TW" sz="2400" b="1"/>
                        <a:t>擔保責任</a:t>
                      </a:r>
                      <a:r>
                        <a:rPr lang="zh-TW" sz="2400"/>
                        <a:t>，導致資不抵債</a:t>
                      </a:r>
                      <a:endParaRPr/>
                    </a:p>
                  </a:txBody>
                  <a:tcPr marL="91450" marR="91450" marT="45725" marB="45725"/>
                </a:tc>
                <a:extLst>
                  <a:ext uri="{0D108BD9-81ED-4DB2-BD59-A6C34878D82A}">
                    <a16:rowId xmlns:a16="http://schemas.microsoft.com/office/drawing/2014/main" val="10002"/>
                  </a:ext>
                </a:extLst>
              </a:tr>
              <a:tr h="694025">
                <a:tc vMerge="1">
                  <a:txBody>
                    <a:bodyPr/>
                    <a:lstStyle/>
                    <a:p>
                      <a:endParaRPr lang="zh-TW"/>
                    </a:p>
                  </a:txBody>
                  <a:tcPr/>
                </a:tc>
                <a:tc>
                  <a:txBody>
                    <a:bodyPr/>
                    <a:lstStyle/>
                    <a:p>
                      <a:pPr marL="0" marR="0" lvl="0" indent="0" algn="l" rtl="0">
                        <a:lnSpc>
                          <a:spcPct val="100000"/>
                        </a:lnSpc>
                        <a:spcBef>
                          <a:spcPts val="0"/>
                        </a:spcBef>
                        <a:spcAft>
                          <a:spcPts val="0"/>
                        </a:spcAft>
                        <a:buClr>
                          <a:schemeClr val="dk1"/>
                        </a:buClr>
                        <a:buSzPts val="2400"/>
                        <a:buFont typeface="Corbel"/>
                        <a:buNone/>
                      </a:pPr>
                      <a:r>
                        <a:rPr lang="zh-TW" sz="2400"/>
                        <a:t>交易下單的過程中出現操作失誤</a:t>
                      </a:r>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2400"/>
                        <a:buFont typeface="Corbel"/>
                        <a:buNone/>
                      </a:pPr>
                      <a:endParaRPr sz="2400"/>
                    </a:p>
                  </a:txBody>
                  <a:tcPr marL="91450" marR="91450" marT="45725" marB="45725"/>
                </a:tc>
                <a:tc>
                  <a:txBody>
                    <a:bodyPr/>
                    <a:lstStyle/>
                    <a:p>
                      <a:pPr marL="0" marR="0" lvl="0" indent="0" algn="l" rtl="0">
                        <a:lnSpc>
                          <a:spcPct val="100000"/>
                        </a:lnSpc>
                        <a:spcBef>
                          <a:spcPts val="0"/>
                        </a:spcBef>
                        <a:spcAft>
                          <a:spcPts val="0"/>
                        </a:spcAft>
                        <a:buClr>
                          <a:schemeClr val="dk1"/>
                        </a:buClr>
                        <a:buSzPts val="2400"/>
                        <a:buFont typeface="Corbel"/>
                        <a:buNone/>
                      </a:pPr>
                      <a:r>
                        <a:rPr lang="zh-TW" sz="2400" dirty="0"/>
                        <a:t>沒能提供一個</a:t>
                      </a:r>
                      <a:r>
                        <a:rPr lang="zh-TW" sz="2400" b="1" dirty="0"/>
                        <a:t>安全轉帳</a:t>
                      </a:r>
                      <a:r>
                        <a:rPr lang="zh-TW" sz="2400" dirty="0"/>
                        <a:t>交易管道</a:t>
                      </a:r>
                      <a:endParaRPr dirty="0"/>
                    </a:p>
                  </a:txBody>
                  <a:tcPr marL="91450" marR="91450" marT="45725" marB="45725"/>
                </a:tc>
                <a:extLst>
                  <a:ext uri="{0D108BD9-81ED-4DB2-BD59-A6C34878D82A}">
                    <a16:rowId xmlns:a16="http://schemas.microsoft.com/office/drawing/2014/main" val="10003"/>
                  </a:ext>
                </a:extLst>
              </a:tr>
            </a:tbl>
          </a:graphicData>
        </a:graphic>
      </p:graphicFrame>
      <p:sp>
        <p:nvSpPr>
          <p:cNvPr id="1250" name="Google Shape;1250;p37"/>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254"/>
        <p:cNvGrpSpPr/>
        <p:nvPr/>
      </p:nvGrpSpPr>
      <p:grpSpPr>
        <a:xfrm>
          <a:off x="0" y="0"/>
          <a:ext cx="0" cy="0"/>
          <a:chOff x="0" y="0"/>
          <a:chExt cx="0" cy="0"/>
        </a:xfrm>
      </p:grpSpPr>
      <p:sp>
        <p:nvSpPr>
          <p:cNvPr id="1255" name="Google Shape;1255;p38"/>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41</a:t>
            </a:fld>
            <a:endParaRPr/>
          </a:p>
        </p:txBody>
      </p:sp>
      <p:grpSp>
        <p:nvGrpSpPr>
          <p:cNvPr id="1256" name="Google Shape;1256;p38"/>
          <p:cNvGrpSpPr/>
          <p:nvPr/>
        </p:nvGrpSpPr>
        <p:grpSpPr>
          <a:xfrm>
            <a:off x="1488" y="-12459"/>
            <a:ext cx="12189023" cy="377586"/>
            <a:chOff x="1488" y="0"/>
            <a:chExt cx="12189023" cy="377586"/>
          </a:xfrm>
        </p:grpSpPr>
        <p:sp>
          <p:nvSpPr>
            <p:cNvPr id="1257" name="Google Shape;1257;p38"/>
            <p:cNvSpPr/>
            <p:nvPr/>
          </p:nvSpPr>
          <p:spPr>
            <a:xfrm>
              <a:off x="1488" y="0"/>
              <a:ext cx="2902148" cy="377586"/>
            </a:xfrm>
            <a:prstGeom prst="homePlate">
              <a:avLst>
                <a:gd name="adj" fmla="val 50000"/>
              </a:avLst>
            </a:prstGeom>
            <a:no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8" name="Google Shape;1258;p38"/>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關於貸款</a:t>
              </a:r>
              <a:endParaRPr/>
            </a:p>
          </p:txBody>
        </p:sp>
        <p:sp>
          <p:nvSpPr>
            <p:cNvPr id="1259" name="Google Shape;1259;p38"/>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0" name="Google Shape;1260;p38"/>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P2P網貸的運作</a:t>
              </a:r>
              <a:endParaRPr/>
            </a:p>
          </p:txBody>
        </p:sp>
        <p:sp>
          <p:nvSpPr>
            <p:cNvPr id="1261" name="Google Shape;1261;p38"/>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2" name="Google Shape;1262;p38"/>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1263" name="Google Shape;1263;p38"/>
            <p:cNvSpPr/>
            <p:nvPr/>
          </p:nvSpPr>
          <p:spPr>
            <a:xfrm>
              <a:off x="6966644"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 name="Google Shape;1264;p38"/>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1265" name="Google Shape;1265;p38"/>
            <p:cNvSpPr/>
            <p:nvPr/>
          </p:nvSpPr>
          <p:spPr>
            <a:xfrm>
              <a:off x="9288363" y="0"/>
              <a:ext cx="2902148" cy="377586"/>
            </a:xfrm>
            <a:prstGeom prst="chevron">
              <a:avLst>
                <a:gd name="adj" fmla="val 50000"/>
              </a:avLst>
            </a:prstGeom>
            <a:solidFill>
              <a:srgbClr val="CBCBCB"/>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6" name="Google Shape;1266;p38"/>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sp>
        <p:nvSpPr>
          <p:cNvPr id="1267" name="Google Shape;1267;p38"/>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lvl="0">
              <a:buSzPts val="4200"/>
            </a:pPr>
            <a:r>
              <a:rPr lang="zh-TW" dirty="0"/>
              <a:t>P2P</a:t>
            </a:r>
            <a:r>
              <a:rPr lang="zh-TW" altLang="en-US" dirty="0"/>
              <a:t>借</a:t>
            </a:r>
            <a:r>
              <a:rPr lang="zh-TW" dirty="0"/>
              <a:t>貸風險</a:t>
            </a:r>
            <a:r>
              <a:rPr lang="en-US" altLang="zh-TW" dirty="0"/>
              <a:t> -</a:t>
            </a:r>
            <a:r>
              <a:rPr lang="zh-TW" altLang="en-US" dirty="0"/>
              <a:t> 流動風險</a:t>
            </a:r>
            <a:endParaRPr dirty="0"/>
          </a:p>
        </p:txBody>
      </p:sp>
      <p:graphicFrame>
        <p:nvGraphicFramePr>
          <p:cNvPr id="1268" name="Google Shape;1268;p38"/>
          <p:cNvGraphicFramePr/>
          <p:nvPr>
            <p:extLst>
              <p:ext uri="{D42A27DB-BD31-4B8C-83A1-F6EECF244321}">
                <p14:modId xmlns:p14="http://schemas.microsoft.com/office/powerpoint/2010/main" val="3276655996"/>
              </p:ext>
            </p:extLst>
          </p:nvPr>
        </p:nvGraphicFramePr>
        <p:xfrm>
          <a:off x="1027246" y="1355834"/>
          <a:ext cx="10181701" cy="3535640"/>
        </p:xfrm>
        <a:graphic>
          <a:graphicData uri="http://schemas.openxmlformats.org/drawingml/2006/table">
            <a:tbl>
              <a:tblPr firstRow="1" bandRow="1">
                <a:noFill/>
                <a:tableStyleId>{BDA3261A-8F1D-494D-93B5-01723F85044D}</a:tableStyleId>
              </a:tblPr>
              <a:tblGrid>
                <a:gridCol w="750775">
                  <a:extLst>
                    <a:ext uri="{9D8B030D-6E8A-4147-A177-3AD203B41FA5}">
                      <a16:colId xmlns:a16="http://schemas.microsoft.com/office/drawing/2014/main" val="20000"/>
                    </a:ext>
                  </a:extLst>
                </a:gridCol>
                <a:gridCol w="4715463">
                  <a:extLst>
                    <a:ext uri="{9D8B030D-6E8A-4147-A177-3AD203B41FA5}">
                      <a16:colId xmlns:a16="http://schemas.microsoft.com/office/drawing/2014/main" val="20001"/>
                    </a:ext>
                  </a:extLst>
                </a:gridCol>
                <a:gridCol w="4715463">
                  <a:extLst>
                    <a:ext uri="{9D8B030D-6E8A-4147-A177-3AD203B41FA5}">
                      <a16:colId xmlns:a16="http://schemas.microsoft.com/office/drawing/2014/main" val="20002"/>
                    </a:ext>
                  </a:extLst>
                </a:gridCol>
              </a:tblGrid>
              <a:tr h="676975">
                <a:tc rowSpan="2">
                  <a:txBody>
                    <a:bodyPr/>
                    <a:lstStyle/>
                    <a:p>
                      <a:pPr marL="0" marR="0" lvl="0" indent="0" algn="ctr" rtl="0">
                        <a:lnSpc>
                          <a:spcPct val="100000"/>
                        </a:lnSpc>
                        <a:spcBef>
                          <a:spcPts val="0"/>
                        </a:spcBef>
                        <a:spcAft>
                          <a:spcPts val="0"/>
                        </a:spcAft>
                        <a:buClr>
                          <a:schemeClr val="dk1"/>
                        </a:buClr>
                        <a:buSzPts val="2800"/>
                        <a:buFont typeface="Corbel"/>
                        <a:buNone/>
                      </a:pPr>
                      <a:r>
                        <a:rPr lang="zh-TW" sz="2800"/>
                        <a:t>流動風險</a:t>
                      </a:r>
                      <a:endParaRPr/>
                    </a:p>
                  </a:txBody>
                  <a:tcPr marL="137150" marR="137150" marT="137150" marB="137150" anchor="ctr"/>
                </a:tc>
                <a:tc>
                  <a:txBody>
                    <a:bodyPr/>
                    <a:lstStyle/>
                    <a:p>
                      <a:pPr marL="0" marR="0" lvl="0" indent="0" algn="ctr" rtl="0">
                        <a:lnSpc>
                          <a:spcPct val="100000"/>
                        </a:lnSpc>
                        <a:spcBef>
                          <a:spcPts val="0"/>
                        </a:spcBef>
                        <a:spcAft>
                          <a:spcPts val="0"/>
                        </a:spcAft>
                        <a:buClr>
                          <a:schemeClr val="dk1"/>
                        </a:buClr>
                        <a:buSzPts val="2800"/>
                        <a:buFont typeface="Corbel"/>
                        <a:buNone/>
                      </a:pPr>
                      <a:r>
                        <a:rPr lang="zh-TW" sz="2800" dirty="0"/>
                        <a:t>投資人</a:t>
                      </a:r>
                      <a:endParaRPr dirty="0"/>
                    </a:p>
                  </a:txBody>
                  <a:tcPr marL="137150" marR="137150" marT="137150" marB="137150" anchor="ctr"/>
                </a:tc>
                <a:tc>
                  <a:txBody>
                    <a:bodyPr/>
                    <a:lstStyle/>
                    <a:p>
                      <a:pPr marL="0" marR="0" lvl="0" indent="0" algn="ctr" rtl="0">
                        <a:lnSpc>
                          <a:spcPct val="100000"/>
                        </a:lnSpc>
                        <a:spcBef>
                          <a:spcPts val="0"/>
                        </a:spcBef>
                        <a:spcAft>
                          <a:spcPts val="0"/>
                        </a:spcAft>
                        <a:buClr>
                          <a:schemeClr val="dk1"/>
                        </a:buClr>
                        <a:buSzPts val="2800"/>
                        <a:buFont typeface="Corbel"/>
                        <a:buNone/>
                      </a:pPr>
                      <a:r>
                        <a:rPr lang="zh-TW" sz="2800"/>
                        <a:t>P2P網貸平台</a:t>
                      </a:r>
                      <a:endParaRPr/>
                    </a:p>
                  </a:txBody>
                  <a:tcPr marL="137150" marR="137150" marT="137150" marB="137150" anchor="ctr"/>
                </a:tc>
                <a:extLst>
                  <a:ext uri="{0D108BD9-81ED-4DB2-BD59-A6C34878D82A}">
                    <a16:rowId xmlns:a16="http://schemas.microsoft.com/office/drawing/2014/main" val="10000"/>
                  </a:ext>
                </a:extLst>
              </a:tr>
              <a:tr h="1023200">
                <a:tc vMerge="1">
                  <a:txBody>
                    <a:bodyPr/>
                    <a:lstStyle/>
                    <a:p>
                      <a:endParaRPr lang="zh-TW"/>
                    </a:p>
                  </a:txBody>
                  <a:tcPr/>
                </a:tc>
                <a:tc>
                  <a:txBody>
                    <a:bodyPr/>
                    <a:lstStyle/>
                    <a:p>
                      <a:pPr marL="0" marR="0" lvl="0" indent="0" algn="l" rtl="0">
                        <a:lnSpc>
                          <a:spcPct val="100000"/>
                        </a:lnSpc>
                        <a:spcBef>
                          <a:spcPts val="0"/>
                        </a:spcBef>
                        <a:spcAft>
                          <a:spcPts val="0"/>
                        </a:spcAft>
                        <a:buClr>
                          <a:schemeClr val="dk1"/>
                        </a:buClr>
                        <a:buSzPts val="2400"/>
                        <a:buFont typeface="Corbel"/>
                        <a:buNone/>
                      </a:pPr>
                      <a:r>
                        <a:rPr lang="zh-TW" sz="2400" dirty="0"/>
                        <a:t>如果P2P網貸平台不提供</a:t>
                      </a:r>
                      <a:r>
                        <a:rPr lang="zh-TW" sz="2400" b="1" dirty="0"/>
                        <a:t>債務轉讓</a:t>
                      </a:r>
                      <a:r>
                        <a:rPr lang="zh-TW" sz="2400" dirty="0"/>
                        <a:t>服務，當投資人急需用錢時，借出的款項沒辦法變現，就會發生流動性風險</a:t>
                      </a:r>
                      <a:endParaRPr dirty="0"/>
                    </a:p>
                    <a:p>
                      <a:pPr marL="0" marR="0" lvl="0" indent="0" algn="l" rtl="0">
                        <a:lnSpc>
                          <a:spcPct val="100000"/>
                        </a:lnSpc>
                        <a:spcBef>
                          <a:spcPts val="0"/>
                        </a:spcBef>
                        <a:spcAft>
                          <a:spcPts val="0"/>
                        </a:spcAft>
                        <a:buClr>
                          <a:schemeClr val="dk1"/>
                        </a:buClr>
                        <a:buSzPts val="2400"/>
                        <a:buFont typeface="Corbel"/>
                        <a:buNone/>
                      </a:pPr>
                      <a:endParaRPr sz="2400" dirty="0"/>
                    </a:p>
                  </a:txBody>
                  <a:tcPr marL="137150" marR="137150" marT="137150" marB="137150"/>
                </a:tc>
                <a:tc>
                  <a:txBody>
                    <a:bodyPr/>
                    <a:lstStyle/>
                    <a:p>
                      <a:pPr marL="0" marR="0" lvl="0" indent="0" algn="l" rtl="0">
                        <a:lnSpc>
                          <a:spcPct val="100000"/>
                        </a:lnSpc>
                        <a:spcBef>
                          <a:spcPts val="0"/>
                        </a:spcBef>
                        <a:spcAft>
                          <a:spcPts val="0"/>
                        </a:spcAft>
                        <a:buClr>
                          <a:schemeClr val="dk1"/>
                        </a:buClr>
                        <a:buSzPts val="2400"/>
                        <a:buFont typeface="Corbel"/>
                        <a:buNone/>
                      </a:pPr>
                      <a:r>
                        <a:rPr lang="zh-TW" sz="2400" dirty="0"/>
                        <a:t>如果網貸平台以自己的資產對借款進行</a:t>
                      </a:r>
                      <a:r>
                        <a:rPr lang="zh-TW" sz="2400" b="1" dirty="0"/>
                        <a:t>擔保</a:t>
                      </a:r>
                      <a:r>
                        <a:rPr lang="zh-TW" sz="2400" dirty="0"/>
                        <a:t>，當短期內有大量借款人無法還款時，平台即使用資產也無法很快變現，就會出現流動性風險，會導致投資人對平台失去信心，發生</a:t>
                      </a:r>
                      <a:r>
                        <a:rPr lang="zh-TW" sz="2400" b="1" dirty="0"/>
                        <a:t>擠兌</a:t>
                      </a:r>
                      <a:r>
                        <a:rPr lang="zh-TW" sz="2400" dirty="0"/>
                        <a:t>，進一步加劇流動性風險</a:t>
                      </a:r>
                      <a:endParaRPr dirty="0"/>
                    </a:p>
                  </a:txBody>
                  <a:tcPr marL="137150" marR="137150" marT="137150" marB="137150"/>
                </a:tc>
                <a:extLst>
                  <a:ext uri="{0D108BD9-81ED-4DB2-BD59-A6C34878D82A}">
                    <a16:rowId xmlns:a16="http://schemas.microsoft.com/office/drawing/2014/main" val="10001"/>
                  </a:ext>
                </a:extLst>
              </a:tr>
            </a:tbl>
          </a:graphicData>
        </a:graphic>
      </p:graphicFrame>
      <p:sp>
        <p:nvSpPr>
          <p:cNvPr id="1269" name="Google Shape;1269;p38"/>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273"/>
        <p:cNvGrpSpPr/>
        <p:nvPr/>
      </p:nvGrpSpPr>
      <p:grpSpPr>
        <a:xfrm>
          <a:off x="0" y="0"/>
          <a:ext cx="0" cy="0"/>
          <a:chOff x="0" y="0"/>
          <a:chExt cx="0" cy="0"/>
        </a:xfrm>
      </p:grpSpPr>
      <p:sp>
        <p:nvSpPr>
          <p:cNvPr id="1274" name="Google Shape;1274;p39"/>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42</a:t>
            </a:fld>
            <a:endParaRPr/>
          </a:p>
        </p:txBody>
      </p:sp>
      <p:grpSp>
        <p:nvGrpSpPr>
          <p:cNvPr id="1275" name="Google Shape;1275;p39"/>
          <p:cNvGrpSpPr/>
          <p:nvPr/>
        </p:nvGrpSpPr>
        <p:grpSpPr>
          <a:xfrm>
            <a:off x="1488" y="-12459"/>
            <a:ext cx="12189023" cy="377586"/>
            <a:chOff x="1488" y="0"/>
            <a:chExt cx="12189023" cy="377586"/>
          </a:xfrm>
        </p:grpSpPr>
        <p:sp>
          <p:nvSpPr>
            <p:cNvPr id="1276" name="Google Shape;1276;p39"/>
            <p:cNvSpPr/>
            <p:nvPr/>
          </p:nvSpPr>
          <p:spPr>
            <a:xfrm>
              <a:off x="1488" y="0"/>
              <a:ext cx="2902148" cy="377586"/>
            </a:xfrm>
            <a:prstGeom prst="homePlate">
              <a:avLst>
                <a:gd name="adj" fmla="val 50000"/>
              </a:avLst>
            </a:prstGeom>
            <a:no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7" name="Google Shape;1277;p39"/>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關於貸款</a:t>
              </a:r>
              <a:endParaRPr/>
            </a:p>
          </p:txBody>
        </p:sp>
        <p:sp>
          <p:nvSpPr>
            <p:cNvPr id="1278" name="Google Shape;1278;p39"/>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9" name="Google Shape;1279;p39"/>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P2P網貸的運作</a:t>
              </a:r>
              <a:endParaRPr/>
            </a:p>
          </p:txBody>
        </p:sp>
        <p:sp>
          <p:nvSpPr>
            <p:cNvPr id="1280" name="Google Shape;1280;p39"/>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1" name="Google Shape;1281;p39"/>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1282" name="Google Shape;1282;p39"/>
            <p:cNvSpPr/>
            <p:nvPr/>
          </p:nvSpPr>
          <p:spPr>
            <a:xfrm>
              <a:off x="6966644"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3" name="Google Shape;1283;p39"/>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1284" name="Google Shape;1284;p39"/>
            <p:cNvSpPr/>
            <p:nvPr/>
          </p:nvSpPr>
          <p:spPr>
            <a:xfrm>
              <a:off x="9288363" y="0"/>
              <a:ext cx="2902148" cy="377586"/>
            </a:xfrm>
            <a:prstGeom prst="chevron">
              <a:avLst>
                <a:gd name="adj" fmla="val 50000"/>
              </a:avLst>
            </a:prstGeom>
            <a:solidFill>
              <a:srgbClr val="CBCBCB"/>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5" name="Google Shape;1285;p39"/>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sp>
        <p:nvSpPr>
          <p:cNvPr id="1286" name="Google Shape;1286;p39"/>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dirty="0"/>
              <a:t>P2P</a:t>
            </a:r>
            <a:r>
              <a:rPr lang="zh-TW" altLang="en-US" dirty="0"/>
              <a:t>借</a:t>
            </a:r>
            <a:r>
              <a:rPr lang="zh-TW" dirty="0"/>
              <a:t>貸風險</a:t>
            </a:r>
            <a:r>
              <a:rPr lang="en-US" altLang="zh-TW" dirty="0"/>
              <a:t> - </a:t>
            </a:r>
            <a:r>
              <a:rPr lang="zh-TW" dirty="0"/>
              <a:t>市場風險</a:t>
            </a:r>
            <a:endParaRPr dirty="0"/>
          </a:p>
        </p:txBody>
      </p:sp>
      <p:graphicFrame>
        <p:nvGraphicFramePr>
          <p:cNvPr id="1287" name="Google Shape;1287;p39"/>
          <p:cNvGraphicFramePr/>
          <p:nvPr>
            <p:extLst>
              <p:ext uri="{D42A27DB-BD31-4B8C-83A1-F6EECF244321}">
                <p14:modId xmlns:p14="http://schemas.microsoft.com/office/powerpoint/2010/main" val="3466003439"/>
              </p:ext>
            </p:extLst>
          </p:nvPr>
        </p:nvGraphicFramePr>
        <p:xfrm>
          <a:off x="1039528" y="1424000"/>
          <a:ext cx="10229850" cy="3760820"/>
        </p:xfrm>
        <a:graphic>
          <a:graphicData uri="http://schemas.openxmlformats.org/drawingml/2006/table">
            <a:tbl>
              <a:tblPr firstRow="1" bandRow="1">
                <a:noFill/>
                <a:tableStyleId>{BDA3261A-8F1D-494D-93B5-01723F85044D}</a:tableStyleId>
              </a:tblPr>
              <a:tblGrid>
                <a:gridCol w="5114925">
                  <a:extLst>
                    <a:ext uri="{9D8B030D-6E8A-4147-A177-3AD203B41FA5}">
                      <a16:colId xmlns:a16="http://schemas.microsoft.com/office/drawing/2014/main" val="20000"/>
                    </a:ext>
                  </a:extLst>
                </a:gridCol>
                <a:gridCol w="5114925">
                  <a:extLst>
                    <a:ext uri="{9D8B030D-6E8A-4147-A177-3AD203B41FA5}">
                      <a16:colId xmlns:a16="http://schemas.microsoft.com/office/drawing/2014/main" val="20001"/>
                    </a:ext>
                  </a:extLst>
                </a:gridCol>
              </a:tblGrid>
              <a:tr h="1017600">
                <a:tc>
                  <a:txBody>
                    <a:bodyPr/>
                    <a:lstStyle/>
                    <a:p>
                      <a:pPr marL="0" marR="0" lvl="0" indent="0" algn="ctr" rtl="0">
                        <a:lnSpc>
                          <a:spcPct val="100000"/>
                        </a:lnSpc>
                        <a:spcBef>
                          <a:spcPts val="0"/>
                        </a:spcBef>
                        <a:spcAft>
                          <a:spcPts val="0"/>
                        </a:spcAft>
                        <a:buClr>
                          <a:schemeClr val="dk1"/>
                        </a:buClr>
                        <a:buSzPts val="3200"/>
                        <a:buFont typeface="Corbel"/>
                        <a:buNone/>
                      </a:pPr>
                      <a:r>
                        <a:rPr lang="zh-TW" sz="3200"/>
                        <a:t>市場利率變化</a:t>
                      </a:r>
                      <a:endParaRPr/>
                    </a:p>
                  </a:txBody>
                  <a:tcPr marL="91450" marR="91450" marT="45725" marB="45725" anchor="ctr"/>
                </a:tc>
                <a:tc>
                  <a:txBody>
                    <a:bodyPr/>
                    <a:lstStyle/>
                    <a:p>
                      <a:pPr marL="0" marR="0" lvl="0" indent="0" algn="ctr" rtl="0">
                        <a:lnSpc>
                          <a:spcPct val="100000"/>
                        </a:lnSpc>
                        <a:spcBef>
                          <a:spcPts val="0"/>
                        </a:spcBef>
                        <a:spcAft>
                          <a:spcPts val="0"/>
                        </a:spcAft>
                        <a:buClr>
                          <a:schemeClr val="dk1"/>
                        </a:buClr>
                        <a:buSzPts val="3200"/>
                        <a:buFont typeface="Corbel"/>
                        <a:buNone/>
                      </a:pPr>
                      <a:r>
                        <a:rPr lang="zh-TW" sz="3200"/>
                        <a:t>抵押物價格變化</a:t>
                      </a:r>
                      <a:endParaRPr/>
                    </a:p>
                  </a:txBody>
                  <a:tcPr marL="91450" marR="91450" marT="45725" marB="45725" anchor="ctr"/>
                </a:tc>
                <a:extLst>
                  <a:ext uri="{0D108BD9-81ED-4DB2-BD59-A6C34878D82A}">
                    <a16:rowId xmlns:a16="http://schemas.microsoft.com/office/drawing/2014/main" val="10000"/>
                  </a:ext>
                </a:extLst>
              </a:tr>
              <a:tr h="1017600">
                <a:tc>
                  <a:txBody>
                    <a:bodyPr/>
                    <a:lstStyle/>
                    <a:p>
                      <a:pPr marL="0" marR="0" lvl="0" indent="0" algn="l" rtl="0">
                        <a:lnSpc>
                          <a:spcPct val="100000"/>
                        </a:lnSpc>
                        <a:spcBef>
                          <a:spcPts val="0"/>
                        </a:spcBef>
                        <a:spcAft>
                          <a:spcPts val="0"/>
                        </a:spcAft>
                        <a:buClr>
                          <a:schemeClr val="dk1"/>
                        </a:buClr>
                        <a:buSzPts val="2400"/>
                        <a:buFont typeface="Corbel"/>
                        <a:buNone/>
                      </a:pPr>
                      <a:r>
                        <a:rPr lang="zh-TW" sz="2400" b="1" dirty="0"/>
                        <a:t>市場利率提高</a:t>
                      </a:r>
                      <a:endParaRPr sz="2400" b="1" dirty="0"/>
                    </a:p>
                    <a:p>
                      <a:pPr marL="0" marR="0" lvl="0" indent="0" algn="l" rtl="0">
                        <a:lnSpc>
                          <a:spcPct val="100000"/>
                        </a:lnSpc>
                        <a:spcBef>
                          <a:spcPts val="0"/>
                        </a:spcBef>
                        <a:spcAft>
                          <a:spcPts val="0"/>
                        </a:spcAft>
                        <a:buClr>
                          <a:schemeClr val="dk1"/>
                        </a:buClr>
                        <a:buSzPts val="2400"/>
                        <a:buFont typeface="Corbel"/>
                        <a:buNone/>
                      </a:pPr>
                      <a:r>
                        <a:rPr lang="zh-TW" sz="2400" dirty="0"/>
                        <a:t>出借人如果不想忍受低收益，就會要求提前還款，撤回資金</a:t>
                      </a:r>
                      <a:endParaRPr dirty="0"/>
                    </a:p>
                  </a:txBody>
                  <a:tcPr marL="91450" marR="91450" marT="45725" marB="45725"/>
                </a:tc>
                <a:tc>
                  <a:txBody>
                    <a:bodyPr/>
                    <a:lstStyle/>
                    <a:p>
                      <a:pPr marL="0" marR="0" lvl="0" indent="0" algn="l" rtl="0">
                        <a:lnSpc>
                          <a:spcPct val="100000"/>
                        </a:lnSpc>
                        <a:spcBef>
                          <a:spcPts val="0"/>
                        </a:spcBef>
                        <a:spcAft>
                          <a:spcPts val="0"/>
                        </a:spcAft>
                        <a:buClr>
                          <a:schemeClr val="dk1"/>
                        </a:buClr>
                        <a:buSzPts val="2400"/>
                        <a:buFont typeface="Corbel"/>
                        <a:buNone/>
                      </a:pPr>
                      <a:r>
                        <a:rPr lang="zh-TW" sz="2400"/>
                        <a:t>房價大幅下跌</a:t>
                      </a:r>
                      <a:endParaRPr sz="2400"/>
                    </a:p>
                    <a:p>
                      <a:pPr marL="0" marR="0" lvl="0" indent="0" algn="l" rtl="0">
                        <a:lnSpc>
                          <a:spcPct val="100000"/>
                        </a:lnSpc>
                        <a:spcBef>
                          <a:spcPts val="0"/>
                        </a:spcBef>
                        <a:spcAft>
                          <a:spcPts val="0"/>
                        </a:spcAft>
                        <a:buClr>
                          <a:schemeClr val="dk1"/>
                        </a:buClr>
                        <a:buSzPts val="2400"/>
                        <a:buFont typeface="Corbel"/>
                        <a:buNone/>
                      </a:pPr>
                      <a:r>
                        <a:rPr lang="zh-TW" sz="2400"/>
                        <a:t>房產的價值跌到低於借款額，借款人不會還款，而是把房產交給P2P平台隨意處置</a:t>
                      </a:r>
                      <a:endParaRPr/>
                    </a:p>
                  </a:txBody>
                  <a:tcPr marL="91450" marR="91450" marT="45725" marB="45725"/>
                </a:tc>
                <a:extLst>
                  <a:ext uri="{0D108BD9-81ED-4DB2-BD59-A6C34878D82A}">
                    <a16:rowId xmlns:a16="http://schemas.microsoft.com/office/drawing/2014/main" val="10001"/>
                  </a:ext>
                </a:extLst>
              </a:tr>
              <a:tr h="1017600">
                <a:tc>
                  <a:txBody>
                    <a:bodyPr/>
                    <a:lstStyle/>
                    <a:p>
                      <a:pPr marL="0" marR="0" lvl="0" indent="0" algn="l" rtl="0">
                        <a:lnSpc>
                          <a:spcPct val="100000"/>
                        </a:lnSpc>
                        <a:spcBef>
                          <a:spcPts val="0"/>
                        </a:spcBef>
                        <a:spcAft>
                          <a:spcPts val="0"/>
                        </a:spcAft>
                        <a:buClr>
                          <a:schemeClr val="dk1"/>
                        </a:buClr>
                        <a:buSzPts val="2400"/>
                        <a:buFont typeface="Corbel"/>
                        <a:buNone/>
                      </a:pPr>
                      <a:r>
                        <a:rPr lang="zh-TW" sz="2400" b="1" dirty="0"/>
                        <a:t>市場利率下降</a:t>
                      </a:r>
                      <a:endParaRPr sz="2400" b="1" dirty="0"/>
                    </a:p>
                    <a:p>
                      <a:pPr marL="0" marR="0" lvl="0" indent="0" algn="l" rtl="0">
                        <a:lnSpc>
                          <a:spcPct val="100000"/>
                        </a:lnSpc>
                        <a:spcBef>
                          <a:spcPts val="0"/>
                        </a:spcBef>
                        <a:spcAft>
                          <a:spcPts val="0"/>
                        </a:spcAft>
                        <a:buClr>
                          <a:schemeClr val="dk1"/>
                        </a:buClr>
                        <a:buSzPts val="2400"/>
                        <a:buFont typeface="Corbel"/>
                        <a:buNone/>
                      </a:pPr>
                      <a:r>
                        <a:rPr lang="zh-TW" sz="2400" dirty="0"/>
                        <a:t>借款人如果不想忍受高成本，就會要求提前還款，重新借款</a:t>
                      </a:r>
                      <a:endParaRPr dirty="0"/>
                    </a:p>
                  </a:txBody>
                  <a:tcPr marL="91450" marR="91450" marT="45725" marB="45725"/>
                </a:tc>
                <a:tc>
                  <a:txBody>
                    <a:bodyPr/>
                    <a:lstStyle/>
                    <a:p>
                      <a:pPr marL="0" marR="0" lvl="0" indent="0" algn="l" rtl="0">
                        <a:lnSpc>
                          <a:spcPct val="100000"/>
                        </a:lnSpc>
                        <a:spcBef>
                          <a:spcPts val="0"/>
                        </a:spcBef>
                        <a:spcAft>
                          <a:spcPts val="0"/>
                        </a:spcAft>
                        <a:buClr>
                          <a:schemeClr val="dk1"/>
                        </a:buClr>
                        <a:buSzPts val="2400"/>
                        <a:buFont typeface="Corbel"/>
                        <a:buNone/>
                      </a:pPr>
                      <a:endParaRPr sz="2400" dirty="0"/>
                    </a:p>
                  </a:txBody>
                  <a:tcPr marL="91450" marR="91450" marT="45725" marB="45725"/>
                </a:tc>
                <a:extLst>
                  <a:ext uri="{0D108BD9-81ED-4DB2-BD59-A6C34878D82A}">
                    <a16:rowId xmlns:a16="http://schemas.microsoft.com/office/drawing/2014/main" val="10002"/>
                  </a:ext>
                </a:extLst>
              </a:tr>
            </a:tbl>
          </a:graphicData>
        </a:graphic>
      </p:graphicFrame>
      <p:sp>
        <p:nvSpPr>
          <p:cNvPr id="1288" name="Google Shape;1288;p39"/>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292"/>
        <p:cNvGrpSpPr/>
        <p:nvPr/>
      </p:nvGrpSpPr>
      <p:grpSpPr>
        <a:xfrm>
          <a:off x="0" y="0"/>
          <a:ext cx="0" cy="0"/>
          <a:chOff x="0" y="0"/>
          <a:chExt cx="0" cy="0"/>
        </a:xfrm>
      </p:grpSpPr>
      <p:sp>
        <p:nvSpPr>
          <p:cNvPr id="1293" name="Google Shape;1293;p40"/>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43</a:t>
            </a:fld>
            <a:endParaRPr/>
          </a:p>
        </p:txBody>
      </p:sp>
      <p:grpSp>
        <p:nvGrpSpPr>
          <p:cNvPr id="1294" name="Google Shape;1294;p40"/>
          <p:cNvGrpSpPr/>
          <p:nvPr/>
        </p:nvGrpSpPr>
        <p:grpSpPr>
          <a:xfrm>
            <a:off x="1488" y="-12459"/>
            <a:ext cx="12189023" cy="377586"/>
            <a:chOff x="1488" y="0"/>
            <a:chExt cx="12189023" cy="377586"/>
          </a:xfrm>
        </p:grpSpPr>
        <p:sp>
          <p:nvSpPr>
            <p:cNvPr id="1295" name="Google Shape;1295;p40"/>
            <p:cNvSpPr/>
            <p:nvPr/>
          </p:nvSpPr>
          <p:spPr>
            <a:xfrm>
              <a:off x="1488" y="0"/>
              <a:ext cx="2902148" cy="377586"/>
            </a:xfrm>
            <a:prstGeom prst="homePlate">
              <a:avLst>
                <a:gd name="adj" fmla="val 50000"/>
              </a:avLst>
            </a:prstGeom>
            <a:no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6" name="Google Shape;1296;p40"/>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關於貸款</a:t>
              </a:r>
              <a:endParaRPr/>
            </a:p>
          </p:txBody>
        </p:sp>
        <p:sp>
          <p:nvSpPr>
            <p:cNvPr id="1297" name="Google Shape;1297;p40"/>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8" name="Google Shape;1298;p40"/>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P2P網貸的運作</a:t>
              </a:r>
              <a:endParaRPr/>
            </a:p>
          </p:txBody>
        </p:sp>
        <p:sp>
          <p:nvSpPr>
            <p:cNvPr id="1299" name="Google Shape;1299;p40"/>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0" name="Google Shape;1300;p40"/>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1301" name="Google Shape;1301;p40"/>
            <p:cNvSpPr/>
            <p:nvPr/>
          </p:nvSpPr>
          <p:spPr>
            <a:xfrm>
              <a:off x="6966644"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2" name="Google Shape;1302;p40"/>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1303" name="Google Shape;1303;p40"/>
            <p:cNvSpPr/>
            <p:nvPr/>
          </p:nvSpPr>
          <p:spPr>
            <a:xfrm>
              <a:off x="9288363" y="0"/>
              <a:ext cx="2902148" cy="377586"/>
            </a:xfrm>
            <a:prstGeom prst="chevron">
              <a:avLst>
                <a:gd name="adj" fmla="val 50000"/>
              </a:avLst>
            </a:prstGeom>
            <a:solidFill>
              <a:srgbClr val="CBCBCB"/>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4" name="Google Shape;1304;p40"/>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sp>
        <p:nvSpPr>
          <p:cNvPr id="1305" name="Google Shape;1305;p40"/>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dirty="0"/>
              <a:t>P2P</a:t>
            </a:r>
            <a:r>
              <a:rPr lang="zh-TW" altLang="en-US" dirty="0"/>
              <a:t>借</a:t>
            </a:r>
            <a:r>
              <a:rPr lang="zh-TW" dirty="0"/>
              <a:t>貸風險</a:t>
            </a:r>
            <a:r>
              <a:rPr lang="en-US" altLang="zh-TW" dirty="0"/>
              <a:t> - </a:t>
            </a:r>
            <a:r>
              <a:rPr lang="zh-TW" dirty="0"/>
              <a:t>信用風險</a:t>
            </a:r>
            <a:endParaRPr dirty="0"/>
          </a:p>
        </p:txBody>
      </p:sp>
      <p:graphicFrame>
        <p:nvGraphicFramePr>
          <p:cNvPr id="1306" name="Google Shape;1306;p40"/>
          <p:cNvGraphicFramePr/>
          <p:nvPr>
            <p:extLst>
              <p:ext uri="{D42A27DB-BD31-4B8C-83A1-F6EECF244321}">
                <p14:modId xmlns:p14="http://schemas.microsoft.com/office/powerpoint/2010/main" val="4221507897"/>
              </p:ext>
            </p:extLst>
          </p:nvPr>
        </p:nvGraphicFramePr>
        <p:xfrm>
          <a:off x="1068404" y="1424000"/>
          <a:ext cx="10200950" cy="4241530"/>
        </p:xfrm>
        <a:graphic>
          <a:graphicData uri="http://schemas.openxmlformats.org/drawingml/2006/table">
            <a:tbl>
              <a:tblPr firstRow="1" bandRow="1">
                <a:noFill/>
                <a:tableStyleId>{BDA3261A-8F1D-494D-93B5-01723F85044D}</a:tableStyleId>
              </a:tblPr>
              <a:tblGrid>
                <a:gridCol w="5100475">
                  <a:extLst>
                    <a:ext uri="{9D8B030D-6E8A-4147-A177-3AD203B41FA5}">
                      <a16:colId xmlns:a16="http://schemas.microsoft.com/office/drawing/2014/main" val="20000"/>
                    </a:ext>
                  </a:extLst>
                </a:gridCol>
                <a:gridCol w="5100475">
                  <a:extLst>
                    <a:ext uri="{9D8B030D-6E8A-4147-A177-3AD203B41FA5}">
                      <a16:colId xmlns:a16="http://schemas.microsoft.com/office/drawing/2014/main" val="20001"/>
                    </a:ext>
                  </a:extLst>
                </a:gridCol>
              </a:tblGrid>
              <a:tr h="1017600">
                <a:tc>
                  <a:txBody>
                    <a:bodyPr/>
                    <a:lstStyle/>
                    <a:p>
                      <a:pPr marL="0" marR="0" lvl="0" indent="0" algn="ctr" rtl="0">
                        <a:lnSpc>
                          <a:spcPct val="100000"/>
                        </a:lnSpc>
                        <a:spcBef>
                          <a:spcPts val="0"/>
                        </a:spcBef>
                        <a:spcAft>
                          <a:spcPts val="0"/>
                        </a:spcAft>
                        <a:buClr>
                          <a:schemeClr val="dk1"/>
                        </a:buClr>
                        <a:buSzPts val="3200"/>
                        <a:buFont typeface="Corbel"/>
                        <a:buNone/>
                      </a:pPr>
                      <a:r>
                        <a:rPr lang="zh-TW" sz="3200"/>
                        <a:t>借款人</a:t>
                      </a:r>
                      <a:endParaRPr/>
                    </a:p>
                  </a:txBody>
                  <a:tcPr marL="91450" marR="91450" marT="45725" marB="45725" anchor="ctr"/>
                </a:tc>
                <a:tc>
                  <a:txBody>
                    <a:bodyPr/>
                    <a:lstStyle/>
                    <a:p>
                      <a:pPr marL="0" marR="0" lvl="0" indent="0" algn="ctr" rtl="0">
                        <a:lnSpc>
                          <a:spcPct val="100000"/>
                        </a:lnSpc>
                        <a:spcBef>
                          <a:spcPts val="0"/>
                        </a:spcBef>
                        <a:spcAft>
                          <a:spcPts val="0"/>
                        </a:spcAft>
                        <a:buClr>
                          <a:schemeClr val="dk1"/>
                        </a:buClr>
                        <a:buSzPts val="3200"/>
                        <a:buFont typeface="Corbel"/>
                        <a:buNone/>
                      </a:pPr>
                      <a:r>
                        <a:rPr lang="zh-TW" sz="3200"/>
                        <a:t>P2P網貸平台</a:t>
                      </a:r>
                      <a:endParaRPr/>
                    </a:p>
                  </a:txBody>
                  <a:tcPr marL="91450" marR="91450" marT="45725" marB="45725" anchor="ctr"/>
                </a:tc>
                <a:extLst>
                  <a:ext uri="{0D108BD9-81ED-4DB2-BD59-A6C34878D82A}">
                    <a16:rowId xmlns:a16="http://schemas.microsoft.com/office/drawing/2014/main" val="10000"/>
                  </a:ext>
                </a:extLst>
              </a:tr>
              <a:tr h="1017600">
                <a:tc>
                  <a:txBody>
                    <a:bodyPr/>
                    <a:lstStyle/>
                    <a:p>
                      <a:pPr marL="0" marR="0" lvl="0" indent="0" algn="l" rtl="0">
                        <a:lnSpc>
                          <a:spcPct val="100000"/>
                        </a:lnSpc>
                        <a:spcBef>
                          <a:spcPts val="0"/>
                        </a:spcBef>
                        <a:spcAft>
                          <a:spcPts val="0"/>
                        </a:spcAft>
                        <a:buClr>
                          <a:schemeClr val="dk1"/>
                        </a:buClr>
                        <a:buSzPts val="2400"/>
                        <a:buFont typeface="Corbel"/>
                        <a:buNone/>
                      </a:pPr>
                      <a:r>
                        <a:rPr lang="zh-TW" sz="2400"/>
                        <a:t>借款人惡意欺詐</a:t>
                      </a:r>
                      <a:endParaRPr sz="2400"/>
                    </a:p>
                    <a:p>
                      <a:pPr marL="0" marR="0" lvl="0" indent="0" algn="l" rtl="0">
                        <a:lnSpc>
                          <a:spcPct val="100000"/>
                        </a:lnSpc>
                        <a:spcBef>
                          <a:spcPts val="0"/>
                        </a:spcBef>
                        <a:spcAft>
                          <a:spcPts val="0"/>
                        </a:spcAft>
                        <a:buClr>
                          <a:schemeClr val="dk1"/>
                        </a:buClr>
                        <a:buSzPts val="2400"/>
                        <a:buFont typeface="Corbel"/>
                        <a:buNone/>
                      </a:pPr>
                      <a:r>
                        <a:rPr lang="zh-TW" sz="2400"/>
                        <a:t>例如編造資料或在不同平台重複貸款</a:t>
                      </a:r>
                      <a:endParaRPr/>
                    </a:p>
                  </a:txBody>
                  <a:tcPr marL="91450" marR="91450" marT="45725" marB="45725" anchor="ctr"/>
                </a:tc>
                <a:tc>
                  <a:txBody>
                    <a:bodyPr/>
                    <a:lstStyle/>
                    <a:p>
                      <a:pPr marL="0" marR="0" lvl="0" indent="0" algn="l" rtl="0">
                        <a:lnSpc>
                          <a:spcPct val="100000"/>
                        </a:lnSpc>
                        <a:spcBef>
                          <a:spcPts val="0"/>
                        </a:spcBef>
                        <a:spcAft>
                          <a:spcPts val="0"/>
                        </a:spcAft>
                        <a:buClr>
                          <a:schemeClr val="dk1"/>
                        </a:buClr>
                        <a:buSzPts val="2400"/>
                        <a:buFont typeface="Corbel"/>
                        <a:buNone/>
                      </a:pPr>
                      <a:r>
                        <a:rPr lang="zh-TW" sz="2400" dirty="0"/>
                        <a:t>網貸平台惡意欺詐</a:t>
                      </a:r>
                      <a:endParaRPr sz="2400" dirty="0"/>
                    </a:p>
                    <a:p>
                      <a:pPr marL="0" marR="0" lvl="0" indent="0" algn="l" rtl="0">
                        <a:lnSpc>
                          <a:spcPct val="100000"/>
                        </a:lnSpc>
                        <a:spcBef>
                          <a:spcPts val="0"/>
                        </a:spcBef>
                        <a:spcAft>
                          <a:spcPts val="0"/>
                        </a:spcAft>
                        <a:buClr>
                          <a:schemeClr val="dk1"/>
                        </a:buClr>
                        <a:buSzPts val="2400"/>
                        <a:buFont typeface="Corbel"/>
                        <a:buNone/>
                      </a:pPr>
                      <a:r>
                        <a:rPr lang="zh-TW" sz="2400" dirty="0"/>
                        <a:t>例如虛構借款人資訊，騙取借款</a:t>
                      </a:r>
                      <a:endParaRPr dirty="0"/>
                    </a:p>
                  </a:txBody>
                  <a:tcPr marL="91450" marR="91450" marT="45725" marB="45725" anchor="ctr"/>
                </a:tc>
                <a:extLst>
                  <a:ext uri="{0D108BD9-81ED-4DB2-BD59-A6C34878D82A}">
                    <a16:rowId xmlns:a16="http://schemas.microsoft.com/office/drawing/2014/main" val="10001"/>
                  </a:ext>
                </a:extLst>
              </a:tr>
              <a:tr h="1017600">
                <a:tc>
                  <a:txBody>
                    <a:bodyPr/>
                    <a:lstStyle/>
                    <a:p>
                      <a:pPr marL="0" marR="0" lvl="0" indent="0" algn="l" rtl="0">
                        <a:lnSpc>
                          <a:spcPct val="100000"/>
                        </a:lnSpc>
                        <a:spcBef>
                          <a:spcPts val="0"/>
                        </a:spcBef>
                        <a:spcAft>
                          <a:spcPts val="0"/>
                        </a:spcAft>
                        <a:buClr>
                          <a:schemeClr val="dk1"/>
                        </a:buClr>
                        <a:buSzPts val="2400"/>
                        <a:buFont typeface="Corbel"/>
                        <a:buNone/>
                      </a:pPr>
                      <a:r>
                        <a:rPr lang="zh-TW" sz="2400"/>
                        <a:t>到期借款人很可能會無力償還借款</a:t>
                      </a:r>
                      <a:endParaRPr/>
                    </a:p>
                  </a:txBody>
                  <a:tcPr marL="91450" marR="91450" marT="45725" marB="45725" anchor="ctr"/>
                </a:tc>
                <a:tc>
                  <a:txBody>
                    <a:bodyPr/>
                    <a:lstStyle/>
                    <a:p>
                      <a:pPr marL="0" marR="0" lvl="0" indent="0" algn="l" rtl="0">
                        <a:lnSpc>
                          <a:spcPct val="100000"/>
                        </a:lnSpc>
                        <a:spcBef>
                          <a:spcPts val="0"/>
                        </a:spcBef>
                        <a:spcAft>
                          <a:spcPts val="0"/>
                        </a:spcAft>
                        <a:buClr>
                          <a:schemeClr val="dk1"/>
                        </a:buClr>
                        <a:buSzPts val="2400"/>
                        <a:buFont typeface="Corbel"/>
                        <a:buNone/>
                      </a:pPr>
                      <a:r>
                        <a:rPr lang="zh-TW" sz="2400"/>
                        <a:t>出借人不知道資金真實去向，風險很難控制</a:t>
                      </a:r>
                      <a:endParaRPr/>
                    </a:p>
                  </a:txBody>
                  <a:tcPr marL="91450" marR="91450" marT="45725" marB="45725" anchor="ctr"/>
                </a:tc>
                <a:extLst>
                  <a:ext uri="{0D108BD9-81ED-4DB2-BD59-A6C34878D82A}">
                    <a16:rowId xmlns:a16="http://schemas.microsoft.com/office/drawing/2014/main" val="10002"/>
                  </a:ext>
                </a:extLst>
              </a:tr>
              <a:tr h="1017600">
                <a:tc>
                  <a:txBody>
                    <a:bodyPr/>
                    <a:lstStyle/>
                    <a:p>
                      <a:pPr marL="0" marR="0" lvl="0" indent="0" algn="l" rtl="0">
                        <a:lnSpc>
                          <a:spcPct val="100000"/>
                        </a:lnSpc>
                        <a:spcBef>
                          <a:spcPts val="0"/>
                        </a:spcBef>
                        <a:spcAft>
                          <a:spcPts val="0"/>
                        </a:spcAft>
                        <a:buClr>
                          <a:schemeClr val="dk1"/>
                        </a:buClr>
                        <a:buSzPts val="2400"/>
                        <a:buFont typeface="Corbel"/>
                        <a:buNone/>
                      </a:pPr>
                      <a:r>
                        <a:rPr lang="zh-TW" sz="2400"/>
                        <a:t>如果借款沒擔保，會造成出借人損失；如果借款有擔保，會造成擔保公司損失</a:t>
                      </a:r>
                      <a:endParaRPr/>
                    </a:p>
                  </a:txBody>
                  <a:tcPr marL="91450" marR="91450" marT="45725" marB="45725" anchor="ctr"/>
                </a:tc>
                <a:tc>
                  <a:txBody>
                    <a:bodyPr/>
                    <a:lstStyle/>
                    <a:p>
                      <a:pPr marL="0" marR="0" lvl="0" indent="0" algn="l" rtl="0">
                        <a:lnSpc>
                          <a:spcPct val="100000"/>
                        </a:lnSpc>
                        <a:spcBef>
                          <a:spcPts val="0"/>
                        </a:spcBef>
                        <a:spcAft>
                          <a:spcPts val="0"/>
                        </a:spcAft>
                        <a:buClr>
                          <a:schemeClr val="dk1"/>
                        </a:buClr>
                        <a:buSzPts val="2400"/>
                        <a:buFont typeface="Corbel"/>
                        <a:buNone/>
                      </a:pPr>
                      <a:r>
                        <a:rPr lang="zh-TW" sz="2400" dirty="0"/>
                        <a:t>如果經營不善而關門或者老闆跑，出借人將遭受損失</a:t>
                      </a:r>
                      <a:endParaRPr dirty="0"/>
                    </a:p>
                  </a:txBody>
                  <a:tcPr marL="91450" marR="91450" marT="45725" marB="45725" anchor="ctr"/>
                </a:tc>
                <a:extLst>
                  <a:ext uri="{0D108BD9-81ED-4DB2-BD59-A6C34878D82A}">
                    <a16:rowId xmlns:a16="http://schemas.microsoft.com/office/drawing/2014/main" val="10003"/>
                  </a:ext>
                </a:extLst>
              </a:tr>
            </a:tbl>
          </a:graphicData>
        </a:graphic>
      </p:graphicFrame>
      <p:sp>
        <p:nvSpPr>
          <p:cNvPr id="1307" name="Google Shape;1307;p40"/>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292"/>
        <p:cNvGrpSpPr/>
        <p:nvPr/>
      </p:nvGrpSpPr>
      <p:grpSpPr>
        <a:xfrm>
          <a:off x="0" y="0"/>
          <a:ext cx="0" cy="0"/>
          <a:chOff x="0" y="0"/>
          <a:chExt cx="0" cy="0"/>
        </a:xfrm>
      </p:grpSpPr>
      <p:sp>
        <p:nvSpPr>
          <p:cNvPr id="1293" name="Google Shape;1293;p40"/>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44</a:t>
            </a:fld>
            <a:endParaRPr/>
          </a:p>
        </p:txBody>
      </p:sp>
      <p:grpSp>
        <p:nvGrpSpPr>
          <p:cNvPr id="1294" name="Google Shape;1294;p40"/>
          <p:cNvGrpSpPr/>
          <p:nvPr/>
        </p:nvGrpSpPr>
        <p:grpSpPr>
          <a:xfrm>
            <a:off x="1488" y="-12459"/>
            <a:ext cx="12189023" cy="377586"/>
            <a:chOff x="1488" y="0"/>
            <a:chExt cx="12189023" cy="377586"/>
          </a:xfrm>
        </p:grpSpPr>
        <p:sp>
          <p:nvSpPr>
            <p:cNvPr id="1295" name="Google Shape;1295;p40"/>
            <p:cNvSpPr/>
            <p:nvPr/>
          </p:nvSpPr>
          <p:spPr>
            <a:xfrm>
              <a:off x="1488" y="0"/>
              <a:ext cx="2902148" cy="377586"/>
            </a:xfrm>
            <a:prstGeom prst="homePlate">
              <a:avLst>
                <a:gd name="adj" fmla="val 50000"/>
              </a:avLst>
            </a:prstGeom>
            <a:no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6" name="Google Shape;1296;p40"/>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關於貸款</a:t>
              </a:r>
              <a:endParaRPr/>
            </a:p>
          </p:txBody>
        </p:sp>
        <p:sp>
          <p:nvSpPr>
            <p:cNvPr id="1297" name="Google Shape;1297;p40"/>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8" name="Google Shape;1298;p40"/>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P2P網貸的運作</a:t>
              </a:r>
              <a:endParaRPr/>
            </a:p>
          </p:txBody>
        </p:sp>
        <p:sp>
          <p:nvSpPr>
            <p:cNvPr id="1299" name="Google Shape;1299;p40"/>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0" name="Google Shape;1300;p40"/>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1301" name="Google Shape;1301;p40"/>
            <p:cNvSpPr/>
            <p:nvPr/>
          </p:nvSpPr>
          <p:spPr>
            <a:xfrm>
              <a:off x="6966644"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2" name="Google Shape;1302;p40"/>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1303" name="Google Shape;1303;p40"/>
            <p:cNvSpPr/>
            <p:nvPr/>
          </p:nvSpPr>
          <p:spPr>
            <a:xfrm>
              <a:off x="9288363" y="0"/>
              <a:ext cx="2902148" cy="377586"/>
            </a:xfrm>
            <a:prstGeom prst="chevron">
              <a:avLst>
                <a:gd name="adj" fmla="val 50000"/>
              </a:avLst>
            </a:prstGeom>
            <a:solidFill>
              <a:srgbClr val="CBCBCB"/>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4" name="Google Shape;1304;p40"/>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sp>
        <p:nvSpPr>
          <p:cNvPr id="1305" name="Google Shape;1305;p40"/>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dirty="0"/>
              <a:t>P2P</a:t>
            </a:r>
            <a:r>
              <a:rPr lang="zh-TW" altLang="en-US" dirty="0"/>
              <a:t>借</a:t>
            </a:r>
            <a:r>
              <a:rPr lang="zh-TW" dirty="0"/>
              <a:t>貸風險</a:t>
            </a:r>
            <a:r>
              <a:rPr lang="en-US" altLang="zh-TW" dirty="0"/>
              <a:t> - </a:t>
            </a:r>
            <a:r>
              <a:rPr lang="zh-TW" altLang="en-US" dirty="0"/>
              <a:t>駭客</a:t>
            </a:r>
            <a:r>
              <a:rPr lang="zh-TW" dirty="0"/>
              <a:t>風險</a:t>
            </a:r>
            <a:endParaRPr dirty="0"/>
          </a:p>
        </p:txBody>
      </p:sp>
      <p:sp>
        <p:nvSpPr>
          <p:cNvPr id="1307" name="Google Shape;1307;p40"/>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
        <p:nvSpPr>
          <p:cNvPr id="17" name="Google Shape;1135;p31">
            <a:extLst>
              <a:ext uri="{FF2B5EF4-FFF2-40B4-BE49-F238E27FC236}">
                <a16:creationId xmlns:a16="http://schemas.microsoft.com/office/drawing/2014/main" id="{39473128-060D-42C4-92CA-9FF8989F7130}"/>
              </a:ext>
            </a:extLst>
          </p:cNvPr>
          <p:cNvSpPr txBox="1">
            <a:spLocks noGrp="1"/>
          </p:cNvSpPr>
          <p:nvPr>
            <p:ph type="body" idx="1"/>
          </p:nvPr>
        </p:nvSpPr>
        <p:spPr>
          <a:xfrm>
            <a:off x="612057" y="1474839"/>
            <a:ext cx="11002297" cy="4702124"/>
          </a:xfrm>
          <a:prstGeom prst="rect">
            <a:avLst/>
          </a:prstGeom>
          <a:noFill/>
          <a:ln>
            <a:noFill/>
          </a:ln>
        </p:spPr>
        <p:txBody>
          <a:bodyPr spcFirstLastPara="1" wrap="square" lIns="91425" tIns="45700" rIns="91425" bIns="45700" anchor="t" anchorCtr="0">
            <a:normAutofit/>
          </a:bodyPr>
          <a:lstStyle/>
          <a:p>
            <a:pPr indent="-457200">
              <a:spcBef>
                <a:spcPts val="0"/>
              </a:spcBef>
              <a:spcAft>
                <a:spcPts val="1200"/>
              </a:spcAft>
              <a:buSzPts val="3600"/>
            </a:pPr>
            <a:r>
              <a:rPr lang="zh-TW" altLang="en-US" sz="2800" dirty="0"/>
              <a:t>將出借人的資訊替換成自己的資訊，導致出借人的收益被轉移到駭客的帳戶</a:t>
            </a:r>
            <a:endParaRPr sz="2800" dirty="0"/>
          </a:p>
          <a:p>
            <a:pPr indent="-457200">
              <a:spcBef>
                <a:spcPts val="0"/>
              </a:spcBef>
              <a:spcAft>
                <a:spcPts val="1200"/>
              </a:spcAft>
              <a:buSzPts val="3600"/>
            </a:pPr>
            <a:r>
              <a:rPr lang="zh-TW" altLang="en-US" sz="2800" dirty="0"/>
              <a:t>平台管理制度的缺陷，導致平台用戶的個人隱私洩露</a:t>
            </a:r>
            <a:endParaRPr sz="2800" dirty="0"/>
          </a:p>
        </p:txBody>
      </p:sp>
    </p:spTree>
    <p:extLst>
      <p:ext uri="{BB962C8B-B14F-4D97-AF65-F5344CB8AC3E}">
        <p14:creationId xmlns:p14="http://schemas.microsoft.com/office/powerpoint/2010/main" val="70591898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330"/>
        <p:cNvGrpSpPr/>
        <p:nvPr/>
      </p:nvGrpSpPr>
      <p:grpSpPr>
        <a:xfrm>
          <a:off x="0" y="0"/>
          <a:ext cx="0" cy="0"/>
          <a:chOff x="0" y="0"/>
          <a:chExt cx="0" cy="0"/>
        </a:xfrm>
      </p:grpSpPr>
      <p:sp>
        <p:nvSpPr>
          <p:cNvPr id="1331" name="Google Shape;1331;p42"/>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dirty="0"/>
              <a:t>P2P</a:t>
            </a:r>
            <a:r>
              <a:rPr lang="zh-TW" altLang="en-US" dirty="0"/>
              <a:t>借</a:t>
            </a:r>
            <a:r>
              <a:rPr lang="zh-TW" dirty="0"/>
              <a:t>貸趨勢</a:t>
            </a:r>
            <a:endParaRPr dirty="0"/>
          </a:p>
        </p:txBody>
      </p:sp>
      <p:grpSp>
        <p:nvGrpSpPr>
          <p:cNvPr id="1332" name="Google Shape;1332;p42"/>
          <p:cNvGrpSpPr/>
          <p:nvPr/>
        </p:nvGrpSpPr>
        <p:grpSpPr>
          <a:xfrm>
            <a:off x="-4315653" y="733884"/>
            <a:ext cx="12249077" cy="6330523"/>
            <a:chOff x="-5316355" y="-814174"/>
            <a:chExt cx="12249077" cy="6330523"/>
          </a:xfrm>
        </p:grpSpPr>
        <p:sp>
          <p:nvSpPr>
            <p:cNvPr id="1333" name="Google Shape;1333;p42"/>
            <p:cNvSpPr/>
            <p:nvPr/>
          </p:nvSpPr>
          <p:spPr>
            <a:xfrm>
              <a:off x="-5316355" y="-814174"/>
              <a:ext cx="6330523" cy="6330523"/>
            </a:xfrm>
            <a:prstGeom prst="blockArc">
              <a:avLst>
                <a:gd name="adj1" fmla="val 18900000"/>
                <a:gd name="adj2" fmla="val 2700000"/>
                <a:gd name="adj3" fmla="val 341"/>
              </a:avLst>
            </a:prstGeom>
            <a:noFill/>
            <a:ln w="12700" cap="flat" cmpd="sng">
              <a:solidFill>
                <a:srgbClr val="AB5F64"/>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 name="Google Shape;1334;p42"/>
            <p:cNvSpPr/>
            <p:nvPr/>
          </p:nvSpPr>
          <p:spPr>
            <a:xfrm>
              <a:off x="378149" y="247616"/>
              <a:ext cx="6554573" cy="495044"/>
            </a:xfrm>
            <a:prstGeom prst="rect">
              <a:avLst/>
            </a:prstGeom>
            <a:solidFill>
              <a:srgbClr val="9F2635">
                <a:alpha val="89803"/>
              </a:srgb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5" name="Google Shape;1335;p42"/>
            <p:cNvSpPr txBox="1"/>
            <p:nvPr/>
          </p:nvSpPr>
          <p:spPr>
            <a:xfrm>
              <a:off x="378149" y="247616"/>
              <a:ext cx="6554573" cy="495044"/>
            </a:xfrm>
            <a:prstGeom prst="rect">
              <a:avLst/>
            </a:prstGeom>
            <a:noFill/>
            <a:ln>
              <a:noFill/>
            </a:ln>
          </p:spPr>
          <p:txBody>
            <a:bodyPr spcFirstLastPara="1" wrap="square" lIns="392925" tIns="48250" rIns="48250" bIns="48250" anchor="ctr" anchorCtr="0">
              <a:noAutofit/>
            </a:bodyPr>
            <a:lstStyle/>
            <a:p>
              <a:pPr marL="0" marR="0" lvl="0" indent="0" algn="l" rtl="0">
                <a:lnSpc>
                  <a:spcPct val="90000"/>
                </a:lnSpc>
                <a:spcBef>
                  <a:spcPts val="0"/>
                </a:spcBef>
                <a:spcAft>
                  <a:spcPts val="0"/>
                </a:spcAft>
                <a:buClr>
                  <a:schemeClr val="lt1"/>
                </a:buClr>
                <a:buSzPts val="1900"/>
                <a:buFont typeface="Corbel"/>
                <a:buNone/>
              </a:pPr>
              <a:r>
                <a:rPr lang="zh-TW" sz="1900" dirty="0">
                  <a:solidFill>
                    <a:schemeClr val="lt1"/>
                  </a:solidFill>
                  <a:latin typeface="Corbel"/>
                  <a:ea typeface="Corbel"/>
                  <a:cs typeface="Corbel"/>
                  <a:sym typeface="Corbel"/>
                </a:rPr>
                <a:t>市場走向微觀</a:t>
              </a:r>
              <a:endParaRPr dirty="0"/>
            </a:p>
          </p:txBody>
        </p:sp>
        <p:sp>
          <p:nvSpPr>
            <p:cNvPr id="1336" name="Google Shape;1336;p42"/>
            <p:cNvSpPr/>
            <p:nvPr/>
          </p:nvSpPr>
          <p:spPr>
            <a:xfrm>
              <a:off x="68746" y="185735"/>
              <a:ext cx="618806" cy="618806"/>
            </a:xfrm>
            <a:prstGeom prst="ellipse">
              <a:avLst/>
            </a:prstGeom>
            <a:solidFill>
              <a:schemeClr val="lt1"/>
            </a:solidFill>
            <a:ln w="12700" cap="flat" cmpd="sng">
              <a:solidFill>
                <a:srgbClr val="9F2635">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 name="Google Shape;1337;p42"/>
            <p:cNvSpPr/>
            <p:nvPr/>
          </p:nvSpPr>
          <p:spPr>
            <a:xfrm>
              <a:off x="785357" y="990089"/>
              <a:ext cx="6147365" cy="495044"/>
            </a:xfrm>
            <a:prstGeom prst="rect">
              <a:avLst/>
            </a:prstGeom>
            <a:solidFill>
              <a:srgbClr val="9F2635">
                <a:alpha val="81960"/>
              </a:srgb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 name="Google Shape;1338;p42"/>
            <p:cNvSpPr txBox="1"/>
            <p:nvPr/>
          </p:nvSpPr>
          <p:spPr>
            <a:xfrm>
              <a:off x="785357" y="990089"/>
              <a:ext cx="6147365" cy="495044"/>
            </a:xfrm>
            <a:prstGeom prst="rect">
              <a:avLst/>
            </a:prstGeom>
            <a:noFill/>
            <a:ln>
              <a:noFill/>
            </a:ln>
          </p:spPr>
          <p:txBody>
            <a:bodyPr spcFirstLastPara="1" wrap="square" lIns="392925" tIns="48250" rIns="48250" bIns="48250" anchor="ctr" anchorCtr="0">
              <a:noAutofit/>
            </a:bodyPr>
            <a:lstStyle/>
            <a:p>
              <a:pPr marL="0" marR="0" lvl="0" indent="0" algn="l" rtl="0">
                <a:lnSpc>
                  <a:spcPct val="90000"/>
                </a:lnSpc>
                <a:spcBef>
                  <a:spcPts val="0"/>
                </a:spcBef>
                <a:spcAft>
                  <a:spcPts val="0"/>
                </a:spcAft>
                <a:buClr>
                  <a:schemeClr val="lt1"/>
                </a:buClr>
                <a:buSzPts val="1900"/>
                <a:buFont typeface="Corbel"/>
                <a:buNone/>
              </a:pPr>
              <a:r>
                <a:rPr lang="zh-TW" sz="1900">
                  <a:solidFill>
                    <a:schemeClr val="lt1"/>
                  </a:solidFill>
                  <a:latin typeface="Corbel"/>
                  <a:ea typeface="Corbel"/>
                  <a:cs typeface="Corbel"/>
                  <a:sym typeface="Corbel"/>
                </a:rPr>
                <a:t>商業銀行介入</a:t>
              </a:r>
              <a:endParaRPr sz="1900">
                <a:solidFill>
                  <a:schemeClr val="lt1"/>
                </a:solidFill>
                <a:latin typeface="Corbel"/>
                <a:ea typeface="Corbel"/>
                <a:cs typeface="Corbel"/>
                <a:sym typeface="Corbel"/>
              </a:endParaRPr>
            </a:p>
          </p:txBody>
        </p:sp>
        <p:sp>
          <p:nvSpPr>
            <p:cNvPr id="1339" name="Google Shape;1339;p42"/>
            <p:cNvSpPr/>
            <p:nvPr/>
          </p:nvSpPr>
          <p:spPr>
            <a:xfrm>
              <a:off x="475954" y="928209"/>
              <a:ext cx="618806" cy="618806"/>
            </a:xfrm>
            <a:prstGeom prst="ellipse">
              <a:avLst/>
            </a:prstGeom>
            <a:solidFill>
              <a:schemeClr val="lt1"/>
            </a:solidFill>
            <a:ln w="12700" cap="flat" cmpd="sng">
              <a:solidFill>
                <a:srgbClr val="9F2635">
                  <a:alpha val="81960"/>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 name="Google Shape;1340;p42"/>
            <p:cNvSpPr/>
            <p:nvPr/>
          </p:nvSpPr>
          <p:spPr>
            <a:xfrm>
              <a:off x="971563" y="1732563"/>
              <a:ext cx="5961159" cy="495044"/>
            </a:xfrm>
            <a:prstGeom prst="rect">
              <a:avLst/>
            </a:prstGeom>
            <a:solidFill>
              <a:srgbClr val="9F2635">
                <a:alpha val="74117"/>
              </a:srgb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1" name="Google Shape;1341;p42"/>
            <p:cNvSpPr txBox="1"/>
            <p:nvPr/>
          </p:nvSpPr>
          <p:spPr>
            <a:xfrm>
              <a:off x="971563" y="1732563"/>
              <a:ext cx="5961159" cy="495044"/>
            </a:xfrm>
            <a:prstGeom prst="rect">
              <a:avLst/>
            </a:prstGeom>
            <a:noFill/>
            <a:ln>
              <a:noFill/>
            </a:ln>
          </p:spPr>
          <p:txBody>
            <a:bodyPr spcFirstLastPara="1" wrap="square" lIns="392925" tIns="48250" rIns="48250" bIns="48250" anchor="ctr" anchorCtr="0">
              <a:noAutofit/>
            </a:bodyPr>
            <a:lstStyle/>
            <a:p>
              <a:pPr marL="0" marR="0" lvl="0" indent="0" algn="l" rtl="0">
                <a:lnSpc>
                  <a:spcPct val="90000"/>
                </a:lnSpc>
                <a:spcBef>
                  <a:spcPts val="0"/>
                </a:spcBef>
                <a:spcAft>
                  <a:spcPts val="0"/>
                </a:spcAft>
                <a:buClr>
                  <a:schemeClr val="lt1"/>
                </a:buClr>
                <a:buSzPts val="1900"/>
                <a:buFont typeface="Corbel"/>
                <a:buNone/>
              </a:pPr>
              <a:r>
                <a:rPr lang="zh-TW" sz="1900">
                  <a:solidFill>
                    <a:schemeClr val="lt1"/>
                  </a:solidFill>
                  <a:latin typeface="Corbel"/>
                  <a:ea typeface="Corbel"/>
                  <a:cs typeface="Corbel"/>
                  <a:sym typeface="Corbel"/>
                </a:rPr>
                <a:t>企業細化轉型</a:t>
              </a:r>
              <a:endParaRPr/>
            </a:p>
          </p:txBody>
        </p:sp>
        <p:sp>
          <p:nvSpPr>
            <p:cNvPr id="1342" name="Google Shape;1342;p42"/>
            <p:cNvSpPr/>
            <p:nvPr/>
          </p:nvSpPr>
          <p:spPr>
            <a:xfrm>
              <a:off x="662160" y="1670682"/>
              <a:ext cx="618806" cy="618806"/>
            </a:xfrm>
            <a:prstGeom prst="ellipse">
              <a:avLst/>
            </a:prstGeom>
            <a:solidFill>
              <a:schemeClr val="lt1"/>
            </a:solidFill>
            <a:ln w="12700" cap="flat" cmpd="sng">
              <a:solidFill>
                <a:srgbClr val="9F2635">
                  <a:alpha val="74117"/>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3" name="Google Shape;1343;p42"/>
            <p:cNvSpPr/>
            <p:nvPr/>
          </p:nvSpPr>
          <p:spPr>
            <a:xfrm>
              <a:off x="971563" y="2474566"/>
              <a:ext cx="5961159" cy="495044"/>
            </a:xfrm>
            <a:prstGeom prst="rect">
              <a:avLst/>
            </a:prstGeom>
            <a:solidFill>
              <a:srgbClr val="9F2635">
                <a:alpha val="65882"/>
              </a:srgb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4" name="Google Shape;1344;p42"/>
            <p:cNvSpPr txBox="1"/>
            <p:nvPr/>
          </p:nvSpPr>
          <p:spPr>
            <a:xfrm>
              <a:off x="971563" y="2474566"/>
              <a:ext cx="5961159" cy="495044"/>
            </a:xfrm>
            <a:prstGeom prst="rect">
              <a:avLst/>
            </a:prstGeom>
            <a:noFill/>
            <a:ln>
              <a:noFill/>
            </a:ln>
          </p:spPr>
          <p:txBody>
            <a:bodyPr spcFirstLastPara="1" wrap="square" lIns="392925" tIns="48250" rIns="48250" bIns="48250" anchor="ctr" anchorCtr="0">
              <a:noAutofit/>
            </a:bodyPr>
            <a:lstStyle/>
            <a:p>
              <a:pPr lvl="0">
                <a:lnSpc>
                  <a:spcPct val="90000"/>
                </a:lnSpc>
                <a:buClr>
                  <a:schemeClr val="lt1"/>
                </a:buClr>
                <a:buSzPts val="1900"/>
              </a:pPr>
              <a:r>
                <a:rPr lang="zh-TW" altLang="en-US" sz="1900" dirty="0">
                  <a:solidFill>
                    <a:schemeClr val="lt1"/>
                  </a:solidFill>
                  <a:latin typeface="Corbel"/>
                  <a:ea typeface="Corbel"/>
                  <a:cs typeface="Corbel"/>
                  <a:sym typeface="Corbel"/>
                </a:rPr>
                <a:t>金融科技分析與評估大數據</a:t>
              </a:r>
              <a:endParaRPr sz="1900" dirty="0">
                <a:solidFill>
                  <a:schemeClr val="lt1"/>
                </a:solidFill>
                <a:latin typeface="Corbel"/>
                <a:ea typeface="Corbel"/>
                <a:cs typeface="Corbel"/>
                <a:sym typeface="Corbel"/>
              </a:endParaRPr>
            </a:p>
          </p:txBody>
        </p:sp>
        <p:sp>
          <p:nvSpPr>
            <p:cNvPr id="1345" name="Google Shape;1345;p42"/>
            <p:cNvSpPr/>
            <p:nvPr/>
          </p:nvSpPr>
          <p:spPr>
            <a:xfrm>
              <a:off x="662160" y="2412685"/>
              <a:ext cx="618806" cy="618806"/>
            </a:xfrm>
            <a:prstGeom prst="ellipse">
              <a:avLst/>
            </a:prstGeom>
            <a:solidFill>
              <a:schemeClr val="lt1"/>
            </a:solidFill>
            <a:ln w="12700" cap="flat" cmpd="sng">
              <a:solidFill>
                <a:srgbClr val="9F2635">
                  <a:alpha val="65882"/>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 name="Google Shape;1346;p42"/>
            <p:cNvSpPr/>
            <p:nvPr/>
          </p:nvSpPr>
          <p:spPr>
            <a:xfrm>
              <a:off x="785357" y="3217040"/>
              <a:ext cx="6147365" cy="495044"/>
            </a:xfrm>
            <a:prstGeom prst="rect">
              <a:avLst/>
            </a:prstGeom>
            <a:solidFill>
              <a:srgbClr val="9F2635">
                <a:alpha val="58039"/>
              </a:srgb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7" name="Google Shape;1347;p42"/>
            <p:cNvSpPr txBox="1"/>
            <p:nvPr/>
          </p:nvSpPr>
          <p:spPr>
            <a:xfrm>
              <a:off x="785357" y="3217040"/>
              <a:ext cx="6147365" cy="495044"/>
            </a:xfrm>
            <a:prstGeom prst="rect">
              <a:avLst/>
            </a:prstGeom>
            <a:noFill/>
            <a:ln>
              <a:noFill/>
            </a:ln>
          </p:spPr>
          <p:txBody>
            <a:bodyPr spcFirstLastPara="1" wrap="square" lIns="392925" tIns="48250" rIns="48250" bIns="48250" anchor="ctr" anchorCtr="0">
              <a:noAutofit/>
            </a:bodyPr>
            <a:lstStyle/>
            <a:p>
              <a:pPr lvl="0">
                <a:lnSpc>
                  <a:spcPct val="90000"/>
                </a:lnSpc>
                <a:buClr>
                  <a:schemeClr val="lt1"/>
                </a:buClr>
                <a:buSzPts val="1900"/>
              </a:pPr>
              <a:r>
                <a:rPr lang="zh-TW" altLang="en-US" sz="1900" dirty="0">
                  <a:solidFill>
                    <a:schemeClr val="lt1"/>
                  </a:solidFill>
                  <a:latin typeface="Corbel"/>
                  <a:ea typeface="Corbel"/>
                  <a:cs typeface="Corbel"/>
                  <a:sym typeface="Corbel"/>
                </a:rPr>
                <a:t>更準確的個人信用評估</a:t>
              </a:r>
              <a:endParaRPr dirty="0"/>
            </a:p>
          </p:txBody>
        </p:sp>
        <p:sp>
          <p:nvSpPr>
            <p:cNvPr id="1348" name="Google Shape;1348;p42"/>
            <p:cNvSpPr/>
            <p:nvPr/>
          </p:nvSpPr>
          <p:spPr>
            <a:xfrm>
              <a:off x="475954" y="3155159"/>
              <a:ext cx="618806" cy="618806"/>
            </a:xfrm>
            <a:prstGeom prst="ellipse">
              <a:avLst/>
            </a:prstGeom>
            <a:solidFill>
              <a:schemeClr val="lt1"/>
            </a:solidFill>
            <a:ln w="12700" cap="flat" cmpd="sng">
              <a:solidFill>
                <a:srgbClr val="9F2635">
                  <a:alpha val="58039"/>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9" name="Google Shape;1349;p42"/>
            <p:cNvSpPr/>
            <p:nvPr/>
          </p:nvSpPr>
          <p:spPr>
            <a:xfrm>
              <a:off x="378149" y="3959513"/>
              <a:ext cx="6554573" cy="495044"/>
            </a:xfrm>
            <a:prstGeom prst="rect">
              <a:avLst/>
            </a:prstGeom>
            <a:solidFill>
              <a:srgbClr val="9F2635">
                <a:alpha val="49803"/>
              </a:srgb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 name="Google Shape;1350;p42"/>
            <p:cNvSpPr txBox="1"/>
            <p:nvPr/>
          </p:nvSpPr>
          <p:spPr>
            <a:xfrm>
              <a:off x="378149" y="3959513"/>
              <a:ext cx="6554573" cy="495044"/>
            </a:xfrm>
            <a:prstGeom prst="rect">
              <a:avLst/>
            </a:prstGeom>
            <a:noFill/>
            <a:ln>
              <a:noFill/>
            </a:ln>
          </p:spPr>
          <p:txBody>
            <a:bodyPr spcFirstLastPara="1" wrap="square" lIns="392925" tIns="48250" rIns="48250" bIns="48250" anchor="ctr" anchorCtr="0">
              <a:noAutofit/>
            </a:bodyPr>
            <a:lstStyle/>
            <a:p>
              <a:pPr lvl="0">
                <a:lnSpc>
                  <a:spcPct val="90000"/>
                </a:lnSpc>
                <a:buClr>
                  <a:schemeClr val="lt1"/>
                </a:buClr>
                <a:buSzPts val="1900"/>
              </a:pPr>
              <a:r>
                <a:rPr lang="zh-TW" altLang="en-US" sz="1900" dirty="0">
                  <a:solidFill>
                    <a:schemeClr val="lt1"/>
                  </a:solidFill>
                  <a:latin typeface="Corbel"/>
                  <a:ea typeface="Corbel"/>
                  <a:cs typeface="Corbel"/>
                  <a:sym typeface="Corbel"/>
                </a:rPr>
                <a:t>分散式投資</a:t>
              </a:r>
              <a:endParaRPr sz="1900" dirty="0">
                <a:solidFill>
                  <a:schemeClr val="lt1"/>
                </a:solidFill>
                <a:latin typeface="Corbel"/>
                <a:ea typeface="Corbel"/>
                <a:cs typeface="Corbel"/>
                <a:sym typeface="Corbel"/>
              </a:endParaRPr>
            </a:p>
          </p:txBody>
        </p:sp>
        <p:sp>
          <p:nvSpPr>
            <p:cNvPr id="1351" name="Google Shape;1351;p42"/>
            <p:cNvSpPr/>
            <p:nvPr/>
          </p:nvSpPr>
          <p:spPr>
            <a:xfrm>
              <a:off x="68746" y="3897632"/>
              <a:ext cx="618806" cy="618806"/>
            </a:xfrm>
            <a:prstGeom prst="ellipse">
              <a:avLst/>
            </a:prstGeom>
            <a:solidFill>
              <a:schemeClr val="lt1"/>
            </a:solidFill>
            <a:ln w="12700" cap="flat" cmpd="sng">
              <a:solidFill>
                <a:srgbClr val="9F2635">
                  <a:alpha val="4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52" name="Google Shape;1352;p42"/>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45</a:t>
            </a:fld>
            <a:endParaRPr/>
          </a:p>
        </p:txBody>
      </p:sp>
      <p:grpSp>
        <p:nvGrpSpPr>
          <p:cNvPr id="1353" name="Google Shape;1353;p42"/>
          <p:cNvGrpSpPr/>
          <p:nvPr/>
        </p:nvGrpSpPr>
        <p:grpSpPr>
          <a:xfrm>
            <a:off x="1488" y="-12459"/>
            <a:ext cx="12189023" cy="377586"/>
            <a:chOff x="1488" y="0"/>
            <a:chExt cx="12189023" cy="377586"/>
          </a:xfrm>
        </p:grpSpPr>
        <p:sp>
          <p:nvSpPr>
            <p:cNvPr id="1354" name="Google Shape;1354;p42"/>
            <p:cNvSpPr/>
            <p:nvPr/>
          </p:nvSpPr>
          <p:spPr>
            <a:xfrm>
              <a:off x="1488" y="0"/>
              <a:ext cx="2902148" cy="377586"/>
            </a:xfrm>
            <a:prstGeom prst="homePlate">
              <a:avLst>
                <a:gd name="adj" fmla="val 50000"/>
              </a:avLst>
            </a:prstGeom>
            <a:no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5" name="Google Shape;1355;p42"/>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關於貸款</a:t>
              </a:r>
              <a:endParaRPr/>
            </a:p>
          </p:txBody>
        </p:sp>
        <p:sp>
          <p:nvSpPr>
            <p:cNvPr id="1356" name="Google Shape;1356;p42"/>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 name="Google Shape;1357;p42"/>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P2P網貸的運作</a:t>
              </a:r>
              <a:endParaRPr/>
            </a:p>
          </p:txBody>
        </p:sp>
        <p:sp>
          <p:nvSpPr>
            <p:cNvPr id="1358" name="Google Shape;1358;p42"/>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9" name="Google Shape;1359;p42"/>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1360" name="Google Shape;1360;p42"/>
            <p:cNvSpPr/>
            <p:nvPr/>
          </p:nvSpPr>
          <p:spPr>
            <a:xfrm>
              <a:off x="6966644"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1" name="Google Shape;1361;p42"/>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1362" name="Google Shape;1362;p42"/>
            <p:cNvSpPr/>
            <p:nvPr/>
          </p:nvSpPr>
          <p:spPr>
            <a:xfrm>
              <a:off x="9288363" y="0"/>
              <a:ext cx="2902148" cy="377586"/>
            </a:xfrm>
            <a:prstGeom prst="chevron">
              <a:avLst>
                <a:gd name="adj" fmla="val 50000"/>
              </a:avLst>
            </a:prstGeom>
            <a:solidFill>
              <a:srgbClr val="CBCBCB"/>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 name="Google Shape;1363;p42"/>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sp>
        <p:nvSpPr>
          <p:cNvPr id="1364" name="Google Shape;1364;p42"/>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5"/>
          <p:cNvSpPr txBox="1">
            <a:spLocks noGrp="1"/>
          </p:cNvSpPr>
          <p:nvPr>
            <p:ph type="title"/>
          </p:nvPr>
        </p:nvSpPr>
        <p:spPr>
          <a:xfrm>
            <a:off x="594851" y="406670"/>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1"/>
              </a:buClr>
              <a:buSzPts val="4200"/>
              <a:buFont typeface="Corbel"/>
              <a:buNone/>
            </a:pPr>
            <a:r>
              <a:rPr lang="zh-TW">
                <a:solidFill>
                  <a:schemeClr val="accent1"/>
                </a:solidFill>
              </a:rPr>
              <a:t>簽訂貸款契約</a:t>
            </a:r>
            <a:endParaRPr sz="3000">
              <a:latin typeface="Corbel"/>
              <a:ea typeface="Corbel"/>
              <a:cs typeface="Corbel"/>
              <a:sym typeface="Corbel"/>
            </a:endParaRPr>
          </a:p>
        </p:txBody>
      </p:sp>
      <p:sp>
        <p:nvSpPr>
          <p:cNvPr id="156" name="Google Shape;156;p5"/>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5</a:t>
            </a:fld>
            <a:endParaRPr/>
          </a:p>
        </p:txBody>
      </p:sp>
      <p:grpSp>
        <p:nvGrpSpPr>
          <p:cNvPr id="157" name="Google Shape;157;p5"/>
          <p:cNvGrpSpPr/>
          <p:nvPr/>
        </p:nvGrpSpPr>
        <p:grpSpPr>
          <a:xfrm>
            <a:off x="1488" y="-12459"/>
            <a:ext cx="12189023" cy="377586"/>
            <a:chOff x="1488" y="0"/>
            <a:chExt cx="12189023" cy="377586"/>
          </a:xfrm>
        </p:grpSpPr>
        <p:sp>
          <p:nvSpPr>
            <p:cNvPr id="158" name="Google Shape;158;p5"/>
            <p:cNvSpPr/>
            <p:nvPr/>
          </p:nvSpPr>
          <p:spPr>
            <a:xfrm>
              <a:off x="1488" y="0"/>
              <a:ext cx="2902148" cy="377586"/>
            </a:xfrm>
            <a:prstGeom prst="homePlate">
              <a:avLst>
                <a:gd name="adj" fmla="val 50000"/>
              </a:avLst>
            </a:prstGeom>
            <a:solidFill>
              <a:srgbClr val="CBCBCB"/>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5"/>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關於貸款</a:t>
              </a:r>
              <a:endParaRPr/>
            </a:p>
          </p:txBody>
        </p:sp>
        <p:sp>
          <p:nvSpPr>
            <p:cNvPr id="160" name="Google Shape;160;p5"/>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5"/>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P2P網貸的運作</a:t>
              </a:r>
              <a:endParaRPr/>
            </a:p>
          </p:txBody>
        </p:sp>
        <p:sp>
          <p:nvSpPr>
            <p:cNvPr id="162" name="Google Shape;162;p5"/>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5"/>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164" name="Google Shape;164;p5"/>
            <p:cNvSpPr/>
            <p:nvPr/>
          </p:nvSpPr>
          <p:spPr>
            <a:xfrm>
              <a:off x="6966644"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5"/>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166" name="Google Shape;166;p5"/>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5"/>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pic>
        <p:nvPicPr>
          <p:cNvPr id="168" name="Google Shape;168;p5"/>
          <p:cNvPicPr preferRelativeResize="0"/>
          <p:nvPr/>
        </p:nvPicPr>
        <p:blipFill rotWithShape="1">
          <a:blip r:embed="rId3">
            <a:alphaModFix/>
          </a:blip>
          <a:srcRect l="53859" t="32369" r="12591" b="21258"/>
          <a:stretch/>
        </p:blipFill>
        <p:spPr>
          <a:xfrm>
            <a:off x="6439301" y="1231901"/>
            <a:ext cx="5140642" cy="4945062"/>
          </a:xfrm>
          <a:prstGeom prst="rect">
            <a:avLst/>
          </a:prstGeom>
          <a:noFill/>
          <a:ln>
            <a:noFill/>
          </a:ln>
        </p:spPr>
      </p:pic>
      <p:sp>
        <p:nvSpPr>
          <p:cNvPr id="169" name="Google Shape;169;p5"/>
          <p:cNvSpPr txBox="1">
            <a:spLocks noGrp="1"/>
          </p:cNvSpPr>
          <p:nvPr>
            <p:ph type="body" idx="1"/>
          </p:nvPr>
        </p:nvSpPr>
        <p:spPr>
          <a:xfrm>
            <a:off x="612057" y="1474839"/>
            <a:ext cx="5682865" cy="4702124"/>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600"/>
              </a:spcAft>
              <a:buClr>
                <a:schemeClr val="dk1"/>
              </a:buClr>
              <a:buSzPts val="2800"/>
              <a:buChar char="•"/>
            </a:pPr>
            <a:r>
              <a:rPr lang="zh-TW" sz="2800" dirty="0">
                <a:latin typeface="Corbel"/>
                <a:ea typeface="Corbel"/>
                <a:cs typeface="Corbel"/>
                <a:sym typeface="Corbel"/>
              </a:rPr>
              <a:t>當借款人向金融機構提出，貸款申請，經核准與之簽貸款契約訂貸款契約時，應特別注意以下貸款契約條款： </a:t>
            </a:r>
            <a:endParaRPr sz="2800" dirty="0">
              <a:latin typeface="Corbel"/>
              <a:ea typeface="Corbel"/>
              <a:cs typeface="Corbel"/>
              <a:sym typeface="Corbel"/>
            </a:endParaRPr>
          </a:p>
        </p:txBody>
      </p:sp>
      <p:sp>
        <p:nvSpPr>
          <p:cNvPr id="170" name="Google Shape;170;p5"/>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6"/>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accent2"/>
              </a:buClr>
              <a:buSzPts val="4200"/>
              <a:buFont typeface="Corbel"/>
              <a:buNone/>
            </a:pPr>
            <a:r>
              <a:rPr lang="zh-TW" dirty="0">
                <a:latin typeface="Corbel"/>
                <a:ea typeface="Corbel"/>
                <a:cs typeface="Corbel"/>
                <a:sym typeface="Corbel"/>
              </a:rPr>
              <a:t>P2P借貸 (Peer to Peer Lending)</a:t>
            </a:r>
            <a:endParaRPr sz="3000" dirty="0">
              <a:latin typeface="Corbel"/>
              <a:ea typeface="Corbel"/>
              <a:cs typeface="Corbel"/>
              <a:sym typeface="Corbel"/>
            </a:endParaRPr>
          </a:p>
        </p:txBody>
      </p:sp>
      <p:sp>
        <p:nvSpPr>
          <p:cNvPr id="176" name="Google Shape;176;p6"/>
          <p:cNvSpPr txBox="1">
            <a:spLocks noGrp="1"/>
          </p:cNvSpPr>
          <p:nvPr>
            <p:ph type="body" idx="1"/>
          </p:nvPr>
        </p:nvSpPr>
        <p:spPr>
          <a:xfrm>
            <a:off x="612057" y="1474839"/>
            <a:ext cx="11002297" cy="4702124"/>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600"/>
              </a:spcAft>
              <a:buClr>
                <a:schemeClr val="dk1"/>
              </a:buClr>
              <a:buSzPts val="2800"/>
              <a:buChar char="•"/>
            </a:pPr>
            <a:r>
              <a:rPr lang="zh-TW" sz="2800" b="1" dirty="0">
                <a:latin typeface="Corbel"/>
                <a:ea typeface="Corbel"/>
                <a:cs typeface="Corbel"/>
                <a:sym typeface="Corbel"/>
              </a:rPr>
              <a:t>定義</a:t>
            </a:r>
            <a:endParaRPr sz="2800" b="1" dirty="0">
              <a:latin typeface="Corbel"/>
              <a:ea typeface="Corbel"/>
              <a:cs typeface="Corbel"/>
              <a:sym typeface="Corbel"/>
            </a:endParaRPr>
          </a:p>
          <a:p>
            <a:pPr marL="685800" lvl="2" indent="-228600">
              <a:spcAft>
                <a:spcPts val="600"/>
              </a:spcAft>
              <a:buSzPts val="2800"/>
            </a:pPr>
            <a:r>
              <a:rPr lang="zh-TW" sz="2800" dirty="0">
                <a:latin typeface="Corbel"/>
                <a:ea typeface="Corbel"/>
                <a:cs typeface="Corbel"/>
                <a:sym typeface="Corbel"/>
              </a:rPr>
              <a:t>P2P借貸是指</a:t>
            </a:r>
            <a:r>
              <a:rPr lang="zh-TW" altLang="en-US" sz="2800" dirty="0"/>
              <a:t>在網際網路</a:t>
            </a:r>
            <a:r>
              <a:rPr lang="zh-TW" altLang="en-US" sz="2800" dirty="0">
                <a:latin typeface="Corbel"/>
                <a:ea typeface="Corbel"/>
                <a:cs typeface="Corbel"/>
                <a:sym typeface="Corbel"/>
              </a:rPr>
              <a:t>上</a:t>
            </a:r>
            <a:r>
              <a:rPr lang="zh-TW" sz="2800" dirty="0">
                <a:latin typeface="Corbel"/>
                <a:ea typeface="Corbel"/>
                <a:cs typeface="Corbel"/>
                <a:sym typeface="Corbel"/>
              </a:rPr>
              <a:t>提供平台，借貸雙方在此平台上自由</a:t>
            </a:r>
            <a:r>
              <a:rPr lang="zh-TW" sz="2800" b="1" dirty="0">
                <a:latin typeface="Corbel"/>
                <a:ea typeface="Corbel"/>
                <a:cs typeface="Corbel"/>
                <a:sym typeface="Corbel"/>
              </a:rPr>
              <a:t>競價</a:t>
            </a:r>
            <a:r>
              <a:rPr lang="zh-TW" sz="2800" dirty="0">
                <a:latin typeface="Corbel"/>
                <a:ea typeface="Corbel"/>
                <a:cs typeface="Corbel"/>
                <a:sym typeface="Corbel"/>
              </a:rPr>
              <a:t>、</a:t>
            </a:r>
            <a:r>
              <a:rPr lang="zh-TW" sz="2800" b="1" dirty="0">
                <a:latin typeface="Corbel"/>
                <a:ea typeface="Corbel"/>
                <a:cs typeface="Corbel"/>
                <a:sym typeface="Corbel"/>
              </a:rPr>
              <a:t>撮合</a:t>
            </a:r>
            <a:r>
              <a:rPr lang="zh-TW" sz="2800" dirty="0">
                <a:latin typeface="Corbel"/>
                <a:ea typeface="Corbel"/>
                <a:cs typeface="Corbel"/>
                <a:sym typeface="Corbel"/>
              </a:rPr>
              <a:t>成交的一種資金借貸方式</a:t>
            </a:r>
            <a:r>
              <a:rPr lang="zh-TW" altLang="en-US" sz="2800" dirty="0"/>
              <a:t>，而平台通常充當媒人，不干預資金流動。</a:t>
            </a:r>
            <a:endParaRPr sz="2800" dirty="0">
              <a:latin typeface="Corbel"/>
              <a:ea typeface="Corbel"/>
              <a:cs typeface="Corbel"/>
              <a:sym typeface="Corbel"/>
            </a:endParaRPr>
          </a:p>
          <a:p>
            <a:pPr marL="685800" lvl="2" indent="-228600" algn="l" rtl="0">
              <a:lnSpc>
                <a:spcPct val="100000"/>
              </a:lnSpc>
              <a:spcBef>
                <a:spcPts val="500"/>
              </a:spcBef>
              <a:spcAft>
                <a:spcPts val="600"/>
              </a:spcAft>
              <a:buClr>
                <a:schemeClr val="dk1"/>
              </a:buClr>
              <a:buSzPts val="2800"/>
              <a:buChar char="•"/>
            </a:pPr>
            <a:r>
              <a:rPr lang="zh-TW" sz="2800" dirty="0">
                <a:latin typeface="Corbel"/>
                <a:ea typeface="Corbel"/>
                <a:cs typeface="Corbel"/>
                <a:sym typeface="Corbel"/>
              </a:rPr>
              <a:t>這種方式最早起源於英國，之後在世界各國快速發展起來</a:t>
            </a:r>
            <a:endParaRPr dirty="0"/>
          </a:p>
          <a:p>
            <a:pPr marL="228600" lvl="0" indent="-76200" algn="l" rtl="0">
              <a:lnSpc>
                <a:spcPct val="100000"/>
              </a:lnSpc>
              <a:spcBef>
                <a:spcPts val="1000"/>
              </a:spcBef>
              <a:spcAft>
                <a:spcPts val="600"/>
              </a:spcAft>
              <a:buClr>
                <a:schemeClr val="dk1"/>
              </a:buClr>
              <a:buSzPts val="2400"/>
              <a:buNone/>
            </a:pPr>
            <a:endParaRPr sz="2400" dirty="0">
              <a:latin typeface="Corbel"/>
              <a:ea typeface="Corbel"/>
              <a:cs typeface="Corbel"/>
              <a:sym typeface="Corbel"/>
            </a:endParaRPr>
          </a:p>
        </p:txBody>
      </p:sp>
      <p:sp>
        <p:nvSpPr>
          <p:cNvPr id="177" name="Google Shape;177;p6"/>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6</a:t>
            </a:fld>
            <a:endParaRPr/>
          </a:p>
        </p:txBody>
      </p:sp>
      <p:grpSp>
        <p:nvGrpSpPr>
          <p:cNvPr id="178" name="Google Shape;178;p6"/>
          <p:cNvGrpSpPr/>
          <p:nvPr/>
        </p:nvGrpSpPr>
        <p:grpSpPr>
          <a:xfrm>
            <a:off x="1488" y="-12459"/>
            <a:ext cx="12189023" cy="377586"/>
            <a:chOff x="1488" y="0"/>
            <a:chExt cx="12189023" cy="377586"/>
          </a:xfrm>
        </p:grpSpPr>
        <p:sp>
          <p:nvSpPr>
            <p:cNvPr id="179" name="Google Shape;179;p6"/>
            <p:cNvSpPr/>
            <p:nvPr/>
          </p:nvSpPr>
          <p:spPr>
            <a:xfrm>
              <a:off x="1488" y="0"/>
              <a:ext cx="2902148" cy="377586"/>
            </a:xfrm>
            <a:prstGeom prst="homePlate">
              <a:avLst>
                <a:gd name="adj" fmla="val 50000"/>
              </a:avLst>
            </a:prstGeom>
            <a:solidFill>
              <a:srgbClr val="CBCBCB"/>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6"/>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關於貸款</a:t>
              </a:r>
              <a:endParaRPr/>
            </a:p>
          </p:txBody>
        </p:sp>
        <p:sp>
          <p:nvSpPr>
            <p:cNvPr id="181" name="Google Shape;181;p6"/>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6"/>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P2P網貸的運作</a:t>
              </a:r>
              <a:endParaRPr/>
            </a:p>
          </p:txBody>
        </p:sp>
        <p:sp>
          <p:nvSpPr>
            <p:cNvPr id="183" name="Google Shape;183;p6"/>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6"/>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185" name="Google Shape;185;p6"/>
            <p:cNvSpPr/>
            <p:nvPr/>
          </p:nvSpPr>
          <p:spPr>
            <a:xfrm>
              <a:off x="6966644"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6"/>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187" name="Google Shape;187;p6"/>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6"/>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pic>
        <p:nvPicPr>
          <p:cNvPr id="189" name="Google Shape;189;p6"/>
          <p:cNvPicPr preferRelativeResize="0"/>
          <p:nvPr/>
        </p:nvPicPr>
        <p:blipFill rotWithShape="1">
          <a:blip r:embed="rId3">
            <a:alphaModFix/>
          </a:blip>
          <a:srcRect/>
          <a:stretch/>
        </p:blipFill>
        <p:spPr>
          <a:xfrm>
            <a:off x="4010881" y="4000922"/>
            <a:ext cx="4170236" cy="2330898"/>
          </a:xfrm>
          <a:prstGeom prst="rect">
            <a:avLst/>
          </a:prstGeom>
          <a:noFill/>
          <a:ln>
            <a:noFill/>
          </a:ln>
        </p:spPr>
      </p:pic>
      <p:sp>
        <p:nvSpPr>
          <p:cNvPr id="190" name="Google Shape;190;p6"/>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Google Shape;254;g2293ed2cb08_0_53"/>
          <p:cNvSpPr txBox="1">
            <a:spLocks noGrp="1"/>
          </p:cNvSpPr>
          <p:nvPr>
            <p:ph type="title"/>
          </p:nvPr>
        </p:nvSpPr>
        <p:spPr>
          <a:xfrm>
            <a:off x="612057" y="365126"/>
            <a:ext cx="11002200" cy="954900"/>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accent2"/>
              </a:buClr>
              <a:buSzPts val="4200"/>
              <a:buFont typeface="Corbel"/>
              <a:buNone/>
            </a:pPr>
            <a:r>
              <a:rPr lang="zh-TW">
                <a:latin typeface="Corbel"/>
                <a:ea typeface="Corbel"/>
                <a:cs typeface="Corbel"/>
                <a:sym typeface="Corbel"/>
              </a:rPr>
              <a:t>P2P網貸 (Peer to Peer Lending)</a:t>
            </a:r>
            <a:endParaRPr sz="3000">
              <a:latin typeface="Corbel"/>
              <a:ea typeface="Corbel"/>
              <a:cs typeface="Corbel"/>
              <a:sym typeface="Corbel"/>
            </a:endParaRPr>
          </a:p>
        </p:txBody>
      </p:sp>
      <p:sp>
        <p:nvSpPr>
          <p:cNvPr id="255" name="Google Shape;255;g2293ed2cb08_0_53"/>
          <p:cNvSpPr txBox="1">
            <a:spLocks noGrp="1"/>
          </p:cNvSpPr>
          <p:nvPr>
            <p:ph type="sldNum" idx="12"/>
          </p:nvPr>
        </p:nvSpPr>
        <p:spPr>
          <a:xfrm>
            <a:off x="9325232" y="647831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7</a:t>
            </a:fld>
            <a:endParaRPr/>
          </a:p>
        </p:txBody>
      </p:sp>
      <p:grpSp>
        <p:nvGrpSpPr>
          <p:cNvPr id="256" name="Google Shape;256;g2293ed2cb08_0_53"/>
          <p:cNvGrpSpPr/>
          <p:nvPr/>
        </p:nvGrpSpPr>
        <p:grpSpPr>
          <a:xfrm>
            <a:off x="1488" y="-12459"/>
            <a:ext cx="12189075" cy="377700"/>
            <a:chOff x="1488" y="0"/>
            <a:chExt cx="12189075" cy="377700"/>
          </a:xfrm>
        </p:grpSpPr>
        <p:sp>
          <p:nvSpPr>
            <p:cNvPr id="257" name="Google Shape;257;g2293ed2cb08_0_53"/>
            <p:cNvSpPr/>
            <p:nvPr/>
          </p:nvSpPr>
          <p:spPr>
            <a:xfrm>
              <a:off x="1488" y="0"/>
              <a:ext cx="2902200" cy="377700"/>
            </a:xfrm>
            <a:prstGeom prst="homePlate">
              <a:avLst>
                <a:gd name="adj" fmla="val 50000"/>
              </a:avLst>
            </a:prstGeom>
            <a:solidFill>
              <a:srgbClr val="CBCBCB"/>
            </a:solid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g2293ed2cb08_0_53"/>
            <p:cNvSpPr txBox="1"/>
            <p:nvPr/>
          </p:nvSpPr>
          <p:spPr>
            <a:xfrm>
              <a:off x="1488" y="0"/>
              <a:ext cx="2807700" cy="377700"/>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關於貸款</a:t>
              </a:r>
              <a:endParaRPr/>
            </a:p>
          </p:txBody>
        </p:sp>
        <p:sp>
          <p:nvSpPr>
            <p:cNvPr id="259" name="Google Shape;259;g2293ed2cb08_0_53"/>
            <p:cNvSpPr/>
            <p:nvPr/>
          </p:nvSpPr>
          <p:spPr>
            <a:xfrm>
              <a:off x="2323207" y="0"/>
              <a:ext cx="2902200" cy="377700"/>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g2293ed2cb08_0_53"/>
            <p:cNvSpPr txBox="1"/>
            <p:nvPr/>
          </p:nvSpPr>
          <p:spPr>
            <a:xfrm>
              <a:off x="2512000" y="0"/>
              <a:ext cx="2524500" cy="377700"/>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P2P網貸的運作</a:t>
              </a:r>
              <a:endParaRPr/>
            </a:p>
          </p:txBody>
        </p:sp>
        <p:sp>
          <p:nvSpPr>
            <p:cNvPr id="261" name="Google Shape;261;g2293ed2cb08_0_53"/>
            <p:cNvSpPr/>
            <p:nvPr/>
          </p:nvSpPr>
          <p:spPr>
            <a:xfrm>
              <a:off x="4644925" y="0"/>
              <a:ext cx="2902200" cy="377700"/>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g2293ed2cb08_0_53"/>
            <p:cNvSpPr txBox="1"/>
            <p:nvPr/>
          </p:nvSpPr>
          <p:spPr>
            <a:xfrm>
              <a:off x="4833718" y="0"/>
              <a:ext cx="2524500" cy="377700"/>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263" name="Google Shape;263;g2293ed2cb08_0_53"/>
            <p:cNvSpPr/>
            <p:nvPr/>
          </p:nvSpPr>
          <p:spPr>
            <a:xfrm>
              <a:off x="6966644" y="0"/>
              <a:ext cx="2902200" cy="377700"/>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g2293ed2cb08_0_53"/>
            <p:cNvSpPr txBox="1"/>
            <p:nvPr/>
          </p:nvSpPr>
          <p:spPr>
            <a:xfrm>
              <a:off x="7155437" y="0"/>
              <a:ext cx="2524500" cy="377700"/>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265" name="Google Shape;265;g2293ed2cb08_0_53"/>
            <p:cNvSpPr/>
            <p:nvPr/>
          </p:nvSpPr>
          <p:spPr>
            <a:xfrm>
              <a:off x="9288363" y="0"/>
              <a:ext cx="2902200" cy="377700"/>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g2293ed2cb08_0_53"/>
            <p:cNvSpPr txBox="1"/>
            <p:nvPr/>
          </p:nvSpPr>
          <p:spPr>
            <a:xfrm>
              <a:off x="9477156" y="0"/>
              <a:ext cx="2524500" cy="377700"/>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sp>
        <p:nvSpPr>
          <p:cNvPr id="267" name="Google Shape;267;g2293ed2cb08_0_53"/>
          <p:cNvSpPr txBox="1">
            <a:spLocks noGrp="1"/>
          </p:cNvSpPr>
          <p:nvPr>
            <p:ph type="ftr" idx="11"/>
          </p:nvPr>
        </p:nvSpPr>
        <p:spPr>
          <a:xfrm>
            <a:off x="133865" y="6478310"/>
            <a:ext cx="11553600" cy="379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
        <p:nvSpPr>
          <p:cNvPr id="268" name="Google Shape;268;g2293ed2cb08_0_53"/>
          <p:cNvSpPr txBox="1">
            <a:spLocks noGrp="1"/>
          </p:cNvSpPr>
          <p:nvPr>
            <p:ph type="body" idx="1"/>
          </p:nvPr>
        </p:nvSpPr>
        <p:spPr>
          <a:xfrm>
            <a:off x="612057" y="1474839"/>
            <a:ext cx="11002200" cy="4702200"/>
          </a:xfrm>
          <a:prstGeom prst="rect">
            <a:avLst/>
          </a:prstGeom>
          <a:noFill/>
          <a:ln>
            <a:noFill/>
          </a:ln>
        </p:spPr>
        <p:txBody>
          <a:bodyPr spcFirstLastPara="1" wrap="square" lIns="91425" tIns="45700" rIns="91425" bIns="45700" anchor="t" anchorCtr="0">
            <a:normAutofit/>
          </a:bodyPr>
          <a:lstStyle/>
          <a:p>
            <a:pPr marL="228600" lvl="0" indent="-228600" algn="l" rtl="0">
              <a:lnSpc>
                <a:spcPct val="120000"/>
              </a:lnSpc>
              <a:spcBef>
                <a:spcPts val="0"/>
              </a:spcBef>
              <a:spcAft>
                <a:spcPts val="0"/>
              </a:spcAft>
              <a:buClr>
                <a:schemeClr val="dk1"/>
              </a:buClr>
              <a:buSzPts val="2600"/>
              <a:buChar char="•"/>
            </a:pPr>
            <a:r>
              <a:rPr lang="zh-TW">
                <a:latin typeface="Corbel"/>
                <a:ea typeface="Corbel"/>
                <a:cs typeface="Corbel"/>
                <a:sym typeface="Corbel"/>
              </a:rPr>
              <a:t>發展史</a:t>
            </a:r>
            <a:endParaRPr>
              <a:latin typeface="Corbel"/>
              <a:ea typeface="Corbel"/>
              <a:cs typeface="Corbel"/>
              <a:sym typeface="Corbel"/>
            </a:endParaRPr>
          </a:p>
        </p:txBody>
      </p:sp>
      <p:pic>
        <p:nvPicPr>
          <p:cNvPr id="269" name="Google Shape;269;g2293ed2cb08_0_53"/>
          <p:cNvPicPr preferRelativeResize="0"/>
          <p:nvPr/>
        </p:nvPicPr>
        <p:blipFill>
          <a:blip r:embed="rId3">
            <a:alphaModFix/>
          </a:blip>
          <a:stretch>
            <a:fillRect/>
          </a:stretch>
        </p:blipFill>
        <p:spPr>
          <a:xfrm>
            <a:off x="1731759" y="1947164"/>
            <a:ext cx="8728482" cy="4250563"/>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323" name="Google Shape;323;g2293ed2cb08_0_3"/>
          <p:cNvSpPr txBox="1">
            <a:spLocks noGrp="1"/>
          </p:cNvSpPr>
          <p:nvPr>
            <p:ph type="sldNum" idx="12"/>
          </p:nvPr>
        </p:nvSpPr>
        <p:spPr>
          <a:xfrm>
            <a:off x="9325232" y="647831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8</a:t>
            </a:fld>
            <a:endParaRPr/>
          </a:p>
        </p:txBody>
      </p:sp>
      <p:grpSp>
        <p:nvGrpSpPr>
          <p:cNvPr id="324" name="Google Shape;324;g2293ed2cb08_0_3"/>
          <p:cNvGrpSpPr/>
          <p:nvPr/>
        </p:nvGrpSpPr>
        <p:grpSpPr>
          <a:xfrm>
            <a:off x="1488" y="-12459"/>
            <a:ext cx="12189075" cy="377700"/>
            <a:chOff x="1488" y="0"/>
            <a:chExt cx="12189075" cy="377700"/>
          </a:xfrm>
        </p:grpSpPr>
        <p:sp>
          <p:nvSpPr>
            <p:cNvPr id="325" name="Google Shape;325;g2293ed2cb08_0_3"/>
            <p:cNvSpPr/>
            <p:nvPr/>
          </p:nvSpPr>
          <p:spPr>
            <a:xfrm>
              <a:off x="1488" y="0"/>
              <a:ext cx="2902200" cy="377700"/>
            </a:xfrm>
            <a:prstGeom prst="homePlate">
              <a:avLst>
                <a:gd name="adj" fmla="val 50000"/>
              </a:avLst>
            </a:prstGeom>
            <a:no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g2293ed2cb08_0_3"/>
            <p:cNvSpPr txBox="1"/>
            <p:nvPr/>
          </p:nvSpPr>
          <p:spPr>
            <a:xfrm>
              <a:off x="1488" y="0"/>
              <a:ext cx="2807700" cy="377700"/>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關於貸款</a:t>
              </a:r>
              <a:endParaRPr/>
            </a:p>
          </p:txBody>
        </p:sp>
        <p:sp>
          <p:nvSpPr>
            <p:cNvPr id="327" name="Google Shape;327;g2293ed2cb08_0_3"/>
            <p:cNvSpPr/>
            <p:nvPr/>
          </p:nvSpPr>
          <p:spPr>
            <a:xfrm>
              <a:off x="2323207" y="0"/>
              <a:ext cx="2902200" cy="377700"/>
            </a:xfrm>
            <a:prstGeom prst="chevron">
              <a:avLst>
                <a:gd name="adj" fmla="val 50000"/>
              </a:avLst>
            </a:prstGeom>
            <a:solidFill>
              <a:srgbClr val="CBCBCB"/>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g2293ed2cb08_0_3"/>
            <p:cNvSpPr txBox="1"/>
            <p:nvPr/>
          </p:nvSpPr>
          <p:spPr>
            <a:xfrm>
              <a:off x="2512000" y="0"/>
              <a:ext cx="2524500" cy="377700"/>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P2P網貸的運作</a:t>
              </a:r>
              <a:endParaRPr/>
            </a:p>
          </p:txBody>
        </p:sp>
        <p:sp>
          <p:nvSpPr>
            <p:cNvPr id="329" name="Google Shape;329;g2293ed2cb08_0_3"/>
            <p:cNvSpPr/>
            <p:nvPr/>
          </p:nvSpPr>
          <p:spPr>
            <a:xfrm>
              <a:off x="4644925" y="0"/>
              <a:ext cx="2902200" cy="377700"/>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g2293ed2cb08_0_3"/>
            <p:cNvSpPr txBox="1"/>
            <p:nvPr/>
          </p:nvSpPr>
          <p:spPr>
            <a:xfrm>
              <a:off x="4833718" y="0"/>
              <a:ext cx="2524500" cy="377700"/>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331" name="Google Shape;331;g2293ed2cb08_0_3"/>
            <p:cNvSpPr/>
            <p:nvPr/>
          </p:nvSpPr>
          <p:spPr>
            <a:xfrm>
              <a:off x="6966644" y="0"/>
              <a:ext cx="2902200" cy="377700"/>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g2293ed2cb08_0_3"/>
            <p:cNvSpPr txBox="1"/>
            <p:nvPr/>
          </p:nvSpPr>
          <p:spPr>
            <a:xfrm>
              <a:off x="7155437" y="0"/>
              <a:ext cx="2524500" cy="377700"/>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333" name="Google Shape;333;g2293ed2cb08_0_3"/>
            <p:cNvSpPr/>
            <p:nvPr/>
          </p:nvSpPr>
          <p:spPr>
            <a:xfrm>
              <a:off x="9288363" y="0"/>
              <a:ext cx="2902200" cy="377700"/>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g2293ed2cb08_0_3"/>
            <p:cNvSpPr txBox="1"/>
            <p:nvPr/>
          </p:nvSpPr>
          <p:spPr>
            <a:xfrm>
              <a:off x="9477156" y="0"/>
              <a:ext cx="2524500" cy="377700"/>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sp>
        <p:nvSpPr>
          <p:cNvPr id="335" name="Google Shape;335;g2293ed2cb08_0_3"/>
          <p:cNvSpPr txBox="1">
            <a:spLocks noGrp="1"/>
          </p:cNvSpPr>
          <p:nvPr>
            <p:ph type="ftr" idx="11"/>
          </p:nvPr>
        </p:nvSpPr>
        <p:spPr>
          <a:xfrm>
            <a:off x="133865" y="6478310"/>
            <a:ext cx="11553600" cy="379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
        <p:nvSpPr>
          <p:cNvPr id="336" name="Google Shape;336;g2293ed2cb08_0_3"/>
          <p:cNvSpPr txBox="1">
            <a:spLocks noGrp="1"/>
          </p:cNvSpPr>
          <p:nvPr>
            <p:ph type="title"/>
          </p:nvPr>
        </p:nvSpPr>
        <p:spPr>
          <a:xfrm>
            <a:off x="612057" y="365126"/>
            <a:ext cx="11002200" cy="954900"/>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accent2"/>
              </a:buClr>
              <a:buSzPts val="4200"/>
              <a:buFont typeface="Corbel"/>
              <a:buNone/>
            </a:pPr>
            <a:r>
              <a:rPr lang="zh-TW">
                <a:latin typeface="Corbel"/>
                <a:ea typeface="Corbel"/>
                <a:cs typeface="Corbel"/>
                <a:sym typeface="Corbel"/>
              </a:rPr>
              <a:t>P2P網貸的運作</a:t>
            </a:r>
            <a:endParaRPr sz="3000">
              <a:latin typeface="Corbel"/>
              <a:ea typeface="Corbel"/>
              <a:cs typeface="Corbel"/>
              <a:sym typeface="Corbel"/>
            </a:endParaRPr>
          </a:p>
        </p:txBody>
      </p:sp>
      <p:pic>
        <p:nvPicPr>
          <p:cNvPr id="337" name="Google Shape;337;g2293ed2cb08_0_3"/>
          <p:cNvPicPr preferRelativeResize="0"/>
          <p:nvPr/>
        </p:nvPicPr>
        <p:blipFill>
          <a:blip r:embed="rId3">
            <a:alphaModFix/>
          </a:blip>
          <a:stretch>
            <a:fillRect/>
          </a:stretch>
        </p:blipFill>
        <p:spPr>
          <a:xfrm>
            <a:off x="1071172" y="1320026"/>
            <a:ext cx="10083969" cy="4921061"/>
          </a:xfrm>
          <a:prstGeom prst="rect">
            <a:avLst/>
          </a:prstGeom>
          <a:noFill/>
          <a:ln>
            <a:noFill/>
          </a:ln>
        </p:spPr>
      </p:pic>
      <p:sp>
        <p:nvSpPr>
          <p:cNvPr id="17" name="文字方塊 16">
            <a:extLst>
              <a:ext uri="{FF2B5EF4-FFF2-40B4-BE49-F238E27FC236}">
                <a16:creationId xmlns:a16="http://schemas.microsoft.com/office/drawing/2014/main" id="{7511CB91-F161-450B-9EBA-4623B0CC6FEF}"/>
              </a:ext>
            </a:extLst>
          </p:cNvPr>
          <p:cNvSpPr txBox="1"/>
          <p:nvPr/>
        </p:nvSpPr>
        <p:spPr>
          <a:xfrm>
            <a:off x="1491089" y="2410389"/>
            <a:ext cx="951636" cy="369332"/>
          </a:xfrm>
          <a:prstGeom prst="rect">
            <a:avLst/>
          </a:prstGeom>
          <a:solidFill>
            <a:srgbClr val="013B63"/>
          </a:solidFill>
        </p:spPr>
        <p:txBody>
          <a:bodyPr wrap="square" rtlCol="0" anchor="ctr">
            <a:spAutoFit/>
          </a:bodyPr>
          <a:lstStyle/>
          <a:p>
            <a:pPr algn="ctr"/>
            <a:r>
              <a:rPr lang="zh-TW" altLang="en-US" sz="1800" b="1" dirty="0">
                <a:solidFill>
                  <a:schemeClr val="bg1"/>
                </a:solidFill>
                <a:latin typeface="Corbel" panose="020B0503020204020204" pitchFamily="34" charset="0"/>
              </a:rPr>
              <a:t>出借人</a:t>
            </a:r>
          </a:p>
        </p:txBody>
      </p:sp>
      <p:sp>
        <p:nvSpPr>
          <p:cNvPr id="18" name="文字方塊 17">
            <a:extLst>
              <a:ext uri="{FF2B5EF4-FFF2-40B4-BE49-F238E27FC236}">
                <a16:creationId xmlns:a16="http://schemas.microsoft.com/office/drawing/2014/main" id="{7282157D-9ED1-4136-88EC-0FE80CFE812F}"/>
              </a:ext>
            </a:extLst>
          </p:cNvPr>
          <p:cNvSpPr txBox="1"/>
          <p:nvPr/>
        </p:nvSpPr>
        <p:spPr>
          <a:xfrm>
            <a:off x="9787770" y="2410389"/>
            <a:ext cx="951636" cy="369332"/>
          </a:xfrm>
          <a:prstGeom prst="rect">
            <a:avLst/>
          </a:prstGeom>
          <a:solidFill>
            <a:srgbClr val="60A4C1"/>
          </a:solidFill>
        </p:spPr>
        <p:txBody>
          <a:bodyPr wrap="square" rtlCol="0" anchor="ctr">
            <a:spAutoFit/>
          </a:bodyPr>
          <a:lstStyle/>
          <a:p>
            <a:pPr algn="ctr"/>
            <a:r>
              <a:rPr lang="zh-TW" altLang="en-US" sz="1800" b="1" dirty="0">
                <a:solidFill>
                  <a:schemeClr val="bg1"/>
                </a:solidFill>
                <a:latin typeface="Corbel" panose="020B0503020204020204" pitchFamily="34" charset="0"/>
              </a:rPr>
              <a:t>借款人</a:t>
            </a:r>
          </a:p>
        </p:txBody>
      </p:sp>
      <p:sp>
        <p:nvSpPr>
          <p:cNvPr id="20" name="文字方塊 19">
            <a:extLst>
              <a:ext uri="{FF2B5EF4-FFF2-40B4-BE49-F238E27FC236}">
                <a16:creationId xmlns:a16="http://schemas.microsoft.com/office/drawing/2014/main" id="{93E6BB30-FAF5-43D9-B12F-2A11BD920DB6}"/>
              </a:ext>
            </a:extLst>
          </p:cNvPr>
          <p:cNvSpPr txBox="1"/>
          <p:nvPr/>
        </p:nvSpPr>
        <p:spPr>
          <a:xfrm>
            <a:off x="6966644" y="2937053"/>
            <a:ext cx="1887728" cy="369332"/>
          </a:xfrm>
          <a:prstGeom prst="rect">
            <a:avLst/>
          </a:prstGeom>
          <a:solidFill>
            <a:schemeClr val="bg1"/>
          </a:solidFill>
        </p:spPr>
        <p:txBody>
          <a:bodyPr wrap="square" rtlCol="0" anchor="ctr">
            <a:spAutoFit/>
          </a:bodyPr>
          <a:lstStyle/>
          <a:p>
            <a:pPr algn="ctr"/>
            <a:r>
              <a:rPr lang="en-US" altLang="zh-TW" sz="1800" b="1" dirty="0">
                <a:solidFill>
                  <a:schemeClr val="tx1"/>
                </a:solidFill>
                <a:latin typeface="Corbel" panose="020B0503020204020204" pitchFamily="34" charset="0"/>
              </a:rPr>
              <a:t>1.</a:t>
            </a:r>
            <a:r>
              <a:rPr lang="zh-TW" altLang="en-US" sz="1800" b="1" dirty="0">
                <a:solidFill>
                  <a:schemeClr val="tx1"/>
                </a:solidFill>
                <a:latin typeface="Corbel" panose="020B0503020204020204" pitchFamily="34" charset="0"/>
              </a:rPr>
              <a:t>發布資訊</a:t>
            </a:r>
          </a:p>
        </p:txBody>
      </p:sp>
      <p:sp>
        <p:nvSpPr>
          <p:cNvPr id="21" name="文字方塊 20">
            <a:extLst>
              <a:ext uri="{FF2B5EF4-FFF2-40B4-BE49-F238E27FC236}">
                <a16:creationId xmlns:a16="http://schemas.microsoft.com/office/drawing/2014/main" id="{F9FE3567-237C-4E31-AE9A-95EF9AC51A54}"/>
              </a:ext>
            </a:extLst>
          </p:cNvPr>
          <p:cNvSpPr txBox="1"/>
          <p:nvPr/>
        </p:nvSpPr>
        <p:spPr>
          <a:xfrm>
            <a:off x="3311536" y="2937053"/>
            <a:ext cx="1887728" cy="369332"/>
          </a:xfrm>
          <a:prstGeom prst="rect">
            <a:avLst/>
          </a:prstGeom>
          <a:solidFill>
            <a:schemeClr val="bg1"/>
          </a:solidFill>
        </p:spPr>
        <p:txBody>
          <a:bodyPr wrap="square" rtlCol="0" anchor="ctr">
            <a:spAutoFit/>
          </a:bodyPr>
          <a:lstStyle/>
          <a:p>
            <a:pPr algn="ctr"/>
            <a:r>
              <a:rPr lang="en-US" altLang="zh-TW" sz="1800" b="1" dirty="0">
                <a:solidFill>
                  <a:schemeClr val="tx1"/>
                </a:solidFill>
                <a:latin typeface="Corbel" panose="020B0503020204020204" pitchFamily="34" charset="0"/>
              </a:rPr>
              <a:t>2.</a:t>
            </a:r>
            <a:r>
              <a:rPr lang="zh-TW" altLang="en-US" sz="1800" b="1" dirty="0">
                <a:solidFill>
                  <a:schemeClr val="tx1"/>
                </a:solidFill>
                <a:latin typeface="Corbel" panose="020B0503020204020204" pitchFamily="34" charset="0"/>
              </a:rPr>
              <a:t>獲得資訊</a:t>
            </a:r>
          </a:p>
        </p:txBody>
      </p:sp>
      <p:sp>
        <p:nvSpPr>
          <p:cNvPr id="22" name="文字方塊 21">
            <a:extLst>
              <a:ext uri="{FF2B5EF4-FFF2-40B4-BE49-F238E27FC236}">
                <a16:creationId xmlns:a16="http://schemas.microsoft.com/office/drawing/2014/main" id="{382E3AE8-30AF-470A-A82D-4473FE68ADDC}"/>
              </a:ext>
            </a:extLst>
          </p:cNvPr>
          <p:cNvSpPr txBox="1"/>
          <p:nvPr/>
        </p:nvSpPr>
        <p:spPr>
          <a:xfrm>
            <a:off x="5141634" y="2327074"/>
            <a:ext cx="1887728" cy="369332"/>
          </a:xfrm>
          <a:prstGeom prst="rect">
            <a:avLst/>
          </a:prstGeom>
          <a:solidFill>
            <a:schemeClr val="bg1"/>
          </a:solidFill>
        </p:spPr>
        <p:txBody>
          <a:bodyPr wrap="square" rtlCol="0" anchor="ctr">
            <a:spAutoFit/>
          </a:bodyPr>
          <a:lstStyle/>
          <a:p>
            <a:pPr algn="ctr"/>
            <a:r>
              <a:rPr lang="en-US" altLang="zh-TW" sz="1800" b="1" dirty="0">
                <a:solidFill>
                  <a:schemeClr val="tx1"/>
                </a:solidFill>
                <a:latin typeface="Corbel" panose="020B0503020204020204" pitchFamily="34" charset="0"/>
              </a:rPr>
              <a:t>3.</a:t>
            </a:r>
            <a:r>
              <a:rPr lang="zh-TW" altLang="en-US" sz="1800" b="1" dirty="0">
                <a:solidFill>
                  <a:schemeClr val="tx1"/>
                </a:solidFill>
                <a:latin typeface="Corbel" panose="020B0503020204020204" pitchFamily="34" charset="0"/>
              </a:rPr>
              <a:t>簽訂協議</a:t>
            </a:r>
          </a:p>
        </p:txBody>
      </p:sp>
      <p:sp>
        <p:nvSpPr>
          <p:cNvPr id="23" name="文字方塊 22">
            <a:extLst>
              <a:ext uri="{FF2B5EF4-FFF2-40B4-BE49-F238E27FC236}">
                <a16:creationId xmlns:a16="http://schemas.microsoft.com/office/drawing/2014/main" id="{E051EB98-FE49-4676-A241-AB4C8B0E4AB8}"/>
              </a:ext>
            </a:extLst>
          </p:cNvPr>
          <p:cNvSpPr txBox="1"/>
          <p:nvPr/>
        </p:nvSpPr>
        <p:spPr>
          <a:xfrm>
            <a:off x="6966644" y="3859086"/>
            <a:ext cx="1887728" cy="369332"/>
          </a:xfrm>
          <a:prstGeom prst="rect">
            <a:avLst/>
          </a:prstGeom>
          <a:solidFill>
            <a:schemeClr val="bg1"/>
          </a:solidFill>
        </p:spPr>
        <p:txBody>
          <a:bodyPr wrap="square" rtlCol="0" anchor="ctr">
            <a:spAutoFit/>
          </a:bodyPr>
          <a:lstStyle/>
          <a:p>
            <a:pPr algn="ctr"/>
            <a:r>
              <a:rPr lang="en-US" altLang="zh-TW" sz="1800" b="1" dirty="0">
                <a:solidFill>
                  <a:schemeClr val="tx1"/>
                </a:solidFill>
                <a:latin typeface="Corbel" panose="020B0503020204020204" pitchFamily="34" charset="0"/>
              </a:rPr>
              <a:t>4.</a:t>
            </a:r>
            <a:r>
              <a:rPr lang="zh-TW" altLang="en-US" sz="1800" b="1" dirty="0">
                <a:solidFill>
                  <a:schemeClr val="tx1"/>
                </a:solidFill>
                <a:latin typeface="Corbel" panose="020B0503020204020204" pitchFamily="34" charset="0"/>
              </a:rPr>
              <a:t>借出資金</a:t>
            </a:r>
          </a:p>
        </p:txBody>
      </p:sp>
      <p:sp>
        <p:nvSpPr>
          <p:cNvPr id="24" name="文字方塊 23">
            <a:extLst>
              <a:ext uri="{FF2B5EF4-FFF2-40B4-BE49-F238E27FC236}">
                <a16:creationId xmlns:a16="http://schemas.microsoft.com/office/drawing/2014/main" id="{C3312FE2-FCFC-4176-AE4B-1C93A9E41821}"/>
              </a:ext>
            </a:extLst>
          </p:cNvPr>
          <p:cNvSpPr txBox="1"/>
          <p:nvPr/>
        </p:nvSpPr>
        <p:spPr>
          <a:xfrm>
            <a:off x="3275080" y="4589070"/>
            <a:ext cx="2321718" cy="369332"/>
          </a:xfrm>
          <a:prstGeom prst="rect">
            <a:avLst/>
          </a:prstGeom>
          <a:solidFill>
            <a:schemeClr val="bg1"/>
          </a:solidFill>
        </p:spPr>
        <p:txBody>
          <a:bodyPr wrap="square" rtlCol="0" anchor="ctr">
            <a:spAutoFit/>
          </a:bodyPr>
          <a:lstStyle/>
          <a:p>
            <a:pPr algn="ctr"/>
            <a:r>
              <a:rPr lang="en-US" altLang="zh-TW" sz="1800" b="1" dirty="0">
                <a:solidFill>
                  <a:schemeClr val="tx1"/>
                </a:solidFill>
                <a:latin typeface="Corbel" panose="020B0503020204020204" pitchFamily="34" charset="0"/>
              </a:rPr>
              <a:t>5.</a:t>
            </a:r>
            <a:r>
              <a:rPr lang="zh-TW" altLang="en-US" sz="1800" b="1" dirty="0">
                <a:solidFill>
                  <a:schemeClr val="tx1"/>
                </a:solidFill>
                <a:latin typeface="Corbel" panose="020B0503020204020204" pitchFamily="34" charset="0"/>
              </a:rPr>
              <a:t>按照協議還本付息</a:t>
            </a:r>
          </a:p>
        </p:txBody>
      </p:sp>
      <p:sp>
        <p:nvSpPr>
          <p:cNvPr id="25" name="文字方塊 24">
            <a:extLst>
              <a:ext uri="{FF2B5EF4-FFF2-40B4-BE49-F238E27FC236}">
                <a16:creationId xmlns:a16="http://schemas.microsoft.com/office/drawing/2014/main" id="{EDA2ECE3-3FF4-40AC-B2A8-D1AE6EC21221}"/>
              </a:ext>
            </a:extLst>
          </p:cNvPr>
          <p:cNvSpPr txBox="1"/>
          <p:nvPr/>
        </p:nvSpPr>
        <p:spPr>
          <a:xfrm>
            <a:off x="5169292" y="5871755"/>
            <a:ext cx="1887728" cy="369332"/>
          </a:xfrm>
          <a:prstGeom prst="rect">
            <a:avLst/>
          </a:prstGeom>
          <a:solidFill>
            <a:schemeClr val="bg1"/>
          </a:solidFill>
        </p:spPr>
        <p:txBody>
          <a:bodyPr wrap="square" rtlCol="0" anchor="ctr">
            <a:spAutoFit/>
          </a:bodyPr>
          <a:lstStyle/>
          <a:p>
            <a:pPr algn="ctr"/>
            <a:r>
              <a:rPr lang="zh-TW" altLang="en-US" sz="1800" b="1" dirty="0">
                <a:solidFill>
                  <a:schemeClr val="tx1"/>
                </a:solidFill>
                <a:latin typeface="Corbel" panose="020B0503020204020204" pitchFamily="34" charset="0"/>
              </a:rPr>
              <a:t>擔保機構</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sp>
        <p:nvSpPr>
          <p:cNvPr id="369" name="Google Shape;369;p9"/>
          <p:cNvSpPr txBox="1"/>
          <p:nvPr/>
        </p:nvSpPr>
        <p:spPr>
          <a:xfrm>
            <a:off x="4914231" y="1654659"/>
            <a:ext cx="1878940" cy="1595793"/>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0"/>
              </a:spcBef>
              <a:spcAft>
                <a:spcPts val="0"/>
              </a:spcAft>
              <a:buClr>
                <a:schemeClr val="dk1"/>
              </a:buClr>
              <a:buSzPts val="2400"/>
              <a:buFont typeface="Corbel"/>
              <a:buNone/>
            </a:pPr>
            <a:r>
              <a:rPr lang="zh-TW" sz="2400" dirty="0">
                <a:solidFill>
                  <a:schemeClr val="dk1"/>
                </a:solidFill>
                <a:latin typeface="Corbel" panose="020B0503020204020204" pitchFamily="34" charset="0"/>
                <a:ea typeface="Corbel"/>
                <a:cs typeface="Corbel"/>
                <a:sym typeface="Corbel"/>
              </a:rPr>
              <a:t>考察平台</a:t>
            </a:r>
            <a:endParaRPr dirty="0">
              <a:latin typeface="Corbel" panose="020B0503020204020204" pitchFamily="34" charset="0"/>
            </a:endParaRPr>
          </a:p>
        </p:txBody>
      </p:sp>
      <p:sp>
        <p:nvSpPr>
          <p:cNvPr id="64" name="Google Shape;399;p9">
            <a:extLst>
              <a:ext uri="{FF2B5EF4-FFF2-40B4-BE49-F238E27FC236}">
                <a16:creationId xmlns:a16="http://schemas.microsoft.com/office/drawing/2014/main" id="{04A07DF0-6A7A-4094-9D4B-B40402B4502D}"/>
              </a:ext>
            </a:extLst>
          </p:cNvPr>
          <p:cNvSpPr txBox="1"/>
          <p:nvPr/>
        </p:nvSpPr>
        <p:spPr>
          <a:xfrm>
            <a:off x="4914231" y="3259432"/>
            <a:ext cx="1878940" cy="1595793"/>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0"/>
              </a:spcBef>
              <a:spcAft>
                <a:spcPts val="0"/>
              </a:spcAft>
              <a:buClr>
                <a:schemeClr val="dk1"/>
              </a:buClr>
              <a:buSzPts val="2400"/>
              <a:buFont typeface="Corbel"/>
              <a:buNone/>
            </a:pPr>
            <a:r>
              <a:rPr lang="zh-TW" sz="2400" dirty="0">
                <a:solidFill>
                  <a:schemeClr val="dk1"/>
                </a:solidFill>
                <a:latin typeface="Corbel" panose="020B0503020204020204" pitchFamily="34" charset="0"/>
                <a:ea typeface="Corbel"/>
                <a:cs typeface="Corbel"/>
                <a:sym typeface="Corbel"/>
              </a:rPr>
              <a:t>儲值時</a:t>
            </a:r>
            <a:endParaRPr dirty="0">
              <a:latin typeface="Corbel" panose="020B0503020204020204" pitchFamily="34" charset="0"/>
            </a:endParaRPr>
          </a:p>
        </p:txBody>
      </p:sp>
      <p:cxnSp>
        <p:nvCxnSpPr>
          <p:cNvPr id="367" name="Google Shape;367;p9"/>
          <p:cNvCxnSpPr/>
          <p:nvPr/>
        </p:nvCxnSpPr>
        <p:spPr>
          <a:xfrm>
            <a:off x="4914231" y="1654659"/>
            <a:ext cx="6132459" cy="0"/>
          </a:xfrm>
          <a:prstGeom prst="straightConnector1">
            <a:avLst/>
          </a:prstGeom>
          <a:solidFill>
            <a:srgbClr val="4E8541">
              <a:alpha val="89803"/>
            </a:srgbClr>
          </a:solidFill>
          <a:ln w="12700" cap="flat" cmpd="sng">
            <a:solidFill>
              <a:srgbClr val="4E8541">
                <a:alpha val="89803"/>
              </a:srgbClr>
            </a:solidFill>
            <a:prstDash val="solid"/>
            <a:miter lim="800000"/>
            <a:headEnd type="none" w="sm" len="sm"/>
            <a:tailEnd type="none" w="sm" len="sm"/>
          </a:ln>
        </p:spPr>
      </p:cxnSp>
      <p:sp>
        <p:nvSpPr>
          <p:cNvPr id="368" name="Google Shape;368;p9"/>
          <p:cNvSpPr/>
          <p:nvPr/>
        </p:nvSpPr>
        <p:spPr>
          <a:xfrm>
            <a:off x="4914231" y="1654659"/>
            <a:ext cx="1878940" cy="1595793"/>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orbel" panose="020B0503020204020204" pitchFamily="34" charset="0"/>
            </a:endParaRPr>
          </a:p>
        </p:txBody>
      </p:sp>
      <p:sp>
        <p:nvSpPr>
          <p:cNvPr id="370" name="Google Shape;370;p9"/>
          <p:cNvSpPr/>
          <p:nvPr/>
        </p:nvSpPr>
        <p:spPr>
          <a:xfrm>
            <a:off x="6872851" y="1673419"/>
            <a:ext cx="4169923" cy="375182"/>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orbel" panose="020B0503020204020204" pitchFamily="34" charset="0"/>
            </a:endParaRPr>
          </a:p>
        </p:txBody>
      </p:sp>
      <p:sp>
        <p:nvSpPr>
          <p:cNvPr id="371" name="Google Shape;371;p9"/>
          <p:cNvSpPr txBox="1"/>
          <p:nvPr/>
        </p:nvSpPr>
        <p:spPr>
          <a:xfrm>
            <a:off x="6872851" y="1673419"/>
            <a:ext cx="4169923" cy="375182"/>
          </a:xfrm>
          <a:prstGeom prst="rect">
            <a:avLst/>
          </a:prstGeom>
          <a:noFill/>
          <a:ln>
            <a:noFill/>
          </a:ln>
        </p:spPr>
        <p:txBody>
          <a:bodyPr spcFirstLastPara="1" wrap="square" lIns="68575" tIns="68575" rIns="68575" bIns="68575" anchor="t" anchorCtr="0">
            <a:noAutofit/>
          </a:bodyPr>
          <a:lstStyle/>
          <a:p>
            <a:pPr marL="0" marR="0" lvl="0" indent="0" algn="l" rtl="0">
              <a:lnSpc>
                <a:spcPct val="90000"/>
              </a:lnSpc>
              <a:spcBef>
                <a:spcPts val="0"/>
              </a:spcBef>
              <a:spcAft>
                <a:spcPts val="0"/>
              </a:spcAft>
              <a:buClr>
                <a:schemeClr val="dk1"/>
              </a:buClr>
              <a:buSzPts val="1800"/>
              <a:buFont typeface="Corbel"/>
              <a:buNone/>
            </a:pPr>
            <a:r>
              <a:rPr lang="zh-TW" sz="1800" dirty="0">
                <a:solidFill>
                  <a:schemeClr val="dk1"/>
                </a:solidFill>
                <a:latin typeface="Corbel" panose="020B0503020204020204" pitchFamily="34" charset="0"/>
                <a:ea typeface="Corbel"/>
                <a:cs typeface="Corbel"/>
                <a:sym typeface="Corbel"/>
              </a:rPr>
              <a:t>平台規模與交易量大小</a:t>
            </a:r>
            <a:endParaRPr dirty="0">
              <a:latin typeface="Corbel" panose="020B0503020204020204" pitchFamily="34" charset="0"/>
            </a:endParaRPr>
          </a:p>
        </p:txBody>
      </p:sp>
      <p:cxnSp>
        <p:nvCxnSpPr>
          <p:cNvPr id="372" name="Google Shape;372;p9"/>
          <p:cNvCxnSpPr/>
          <p:nvPr/>
        </p:nvCxnSpPr>
        <p:spPr>
          <a:xfrm>
            <a:off x="6793171" y="2048601"/>
            <a:ext cx="4249603" cy="0"/>
          </a:xfrm>
          <a:prstGeom prst="straightConnector1">
            <a:avLst/>
          </a:prstGeom>
          <a:solidFill>
            <a:srgbClr val="4E8541"/>
          </a:solidFill>
          <a:ln w="12700" cap="flat" cmpd="sng">
            <a:solidFill>
              <a:srgbClr val="4E8541"/>
            </a:solidFill>
            <a:prstDash val="solid"/>
            <a:miter lim="800000"/>
            <a:headEnd type="none" w="sm" len="sm"/>
            <a:tailEnd type="none" w="sm" len="sm"/>
          </a:ln>
        </p:spPr>
      </p:cxnSp>
      <p:sp>
        <p:nvSpPr>
          <p:cNvPr id="373" name="Google Shape;373;p9"/>
          <p:cNvSpPr/>
          <p:nvPr/>
        </p:nvSpPr>
        <p:spPr>
          <a:xfrm>
            <a:off x="6872851" y="2067361"/>
            <a:ext cx="4169923" cy="375182"/>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orbel" panose="020B0503020204020204" pitchFamily="34" charset="0"/>
            </a:endParaRPr>
          </a:p>
        </p:txBody>
      </p:sp>
      <p:sp>
        <p:nvSpPr>
          <p:cNvPr id="374" name="Google Shape;374;p9"/>
          <p:cNvSpPr txBox="1"/>
          <p:nvPr/>
        </p:nvSpPr>
        <p:spPr>
          <a:xfrm>
            <a:off x="6872851" y="2067361"/>
            <a:ext cx="4169923" cy="375182"/>
          </a:xfrm>
          <a:prstGeom prst="rect">
            <a:avLst/>
          </a:prstGeom>
          <a:noFill/>
          <a:ln>
            <a:noFill/>
          </a:ln>
        </p:spPr>
        <p:txBody>
          <a:bodyPr spcFirstLastPara="1" wrap="square" lIns="68575" tIns="68575" rIns="68575" bIns="68575" anchor="t" anchorCtr="0">
            <a:noAutofit/>
          </a:bodyPr>
          <a:lstStyle/>
          <a:p>
            <a:pPr marL="0" marR="0" lvl="0" indent="0" algn="l" rtl="0">
              <a:lnSpc>
                <a:spcPct val="90000"/>
              </a:lnSpc>
              <a:spcBef>
                <a:spcPts val="0"/>
              </a:spcBef>
              <a:spcAft>
                <a:spcPts val="0"/>
              </a:spcAft>
              <a:buClr>
                <a:schemeClr val="dk1"/>
              </a:buClr>
              <a:buSzPts val="1800"/>
              <a:buFont typeface="Corbel"/>
              <a:buNone/>
            </a:pPr>
            <a:r>
              <a:rPr lang="zh-TW" sz="1800" dirty="0">
                <a:solidFill>
                  <a:schemeClr val="dk1"/>
                </a:solidFill>
                <a:latin typeface="Corbel" panose="020B0503020204020204" pitchFamily="34" charset="0"/>
                <a:ea typeface="Corbel"/>
                <a:cs typeface="Corbel"/>
                <a:sym typeface="Corbel"/>
              </a:rPr>
              <a:t>整體利率高低</a:t>
            </a:r>
            <a:endParaRPr dirty="0">
              <a:latin typeface="Corbel" panose="020B0503020204020204" pitchFamily="34" charset="0"/>
            </a:endParaRPr>
          </a:p>
        </p:txBody>
      </p:sp>
      <p:cxnSp>
        <p:nvCxnSpPr>
          <p:cNvPr id="375" name="Google Shape;375;p9"/>
          <p:cNvCxnSpPr/>
          <p:nvPr/>
        </p:nvCxnSpPr>
        <p:spPr>
          <a:xfrm>
            <a:off x="6793171" y="2442543"/>
            <a:ext cx="4249603" cy="0"/>
          </a:xfrm>
          <a:prstGeom prst="straightConnector1">
            <a:avLst/>
          </a:prstGeom>
          <a:solidFill>
            <a:srgbClr val="4E8541"/>
          </a:solidFill>
          <a:ln w="12700" cap="flat" cmpd="sng">
            <a:solidFill>
              <a:srgbClr val="4E8541"/>
            </a:solidFill>
            <a:prstDash val="solid"/>
            <a:miter lim="800000"/>
            <a:headEnd type="none" w="sm" len="sm"/>
            <a:tailEnd type="none" w="sm" len="sm"/>
          </a:ln>
        </p:spPr>
      </p:cxnSp>
      <p:sp>
        <p:nvSpPr>
          <p:cNvPr id="376" name="Google Shape;376;p9"/>
          <p:cNvSpPr/>
          <p:nvPr/>
        </p:nvSpPr>
        <p:spPr>
          <a:xfrm>
            <a:off x="6872851" y="2461303"/>
            <a:ext cx="4169923" cy="375182"/>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orbel" panose="020B0503020204020204" pitchFamily="34" charset="0"/>
            </a:endParaRPr>
          </a:p>
        </p:txBody>
      </p:sp>
      <p:sp>
        <p:nvSpPr>
          <p:cNvPr id="377" name="Google Shape;377;p9"/>
          <p:cNvSpPr txBox="1"/>
          <p:nvPr/>
        </p:nvSpPr>
        <p:spPr>
          <a:xfrm>
            <a:off x="6872851" y="2461303"/>
            <a:ext cx="4169923" cy="375182"/>
          </a:xfrm>
          <a:prstGeom prst="rect">
            <a:avLst/>
          </a:prstGeom>
          <a:noFill/>
          <a:ln>
            <a:noFill/>
          </a:ln>
        </p:spPr>
        <p:txBody>
          <a:bodyPr spcFirstLastPara="1" wrap="square" lIns="68575" tIns="68575" rIns="68575" bIns="68575" anchor="t" anchorCtr="0">
            <a:noAutofit/>
          </a:bodyPr>
          <a:lstStyle/>
          <a:p>
            <a:pPr marL="0" marR="0" lvl="0" indent="0" algn="l" rtl="0">
              <a:lnSpc>
                <a:spcPct val="90000"/>
              </a:lnSpc>
              <a:spcBef>
                <a:spcPts val="0"/>
              </a:spcBef>
              <a:spcAft>
                <a:spcPts val="0"/>
              </a:spcAft>
              <a:buClr>
                <a:schemeClr val="dk1"/>
              </a:buClr>
              <a:buSzPts val="1800"/>
              <a:buFont typeface="Corbel"/>
              <a:buNone/>
            </a:pPr>
            <a:r>
              <a:rPr lang="zh-TW" sz="1800">
                <a:solidFill>
                  <a:schemeClr val="dk1"/>
                </a:solidFill>
                <a:latin typeface="Corbel" panose="020B0503020204020204" pitchFamily="34" charset="0"/>
                <a:ea typeface="Corbel"/>
                <a:cs typeface="Corbel"/>
                <a:sym typeface="Corbel"/>
              </a:rPr>
              <a:t>有沒有擔保機構進行擔保</a:t>
            </a:r>
            <a:endParaRPr>
              <a:latin typeface="Corbel" panose="020B0503020204020204" pitchFamily="34" charset="0"/>
            </a:endParaRPr>
          </a:p>
        </p:txBody>
      </p:sp>
      <p:cxnSp>
        <p:nvCxnSpPr>
          <p:cNvPr id="378" name="Google Shape;378;p9"/>
          <p:cNvCxnSpPr/>
          <p:nvPr/>
        </p:nvCxnSpPr>
        <p:spPr>
          <a:xfrm>
            <a:off x="6793171" y="2836485"/>
            <a:ext cx="4249603" cy="0"/>
          </a:xfrm>
          <a:prstGeom prst="straightConnector1">
            <a:avLst/>
          </a:prstGeom>
          <a:solidFill>
            <a:srgbClr val="4E8541"/>
          </a:solidFill>
          <a:ln w="12700" cap="flat" cmpd="sng">
            <a:solidFill>
              <a:srgbClr val="4E8541"/>
            </a:solidFill>
            <a:prstDash val="solid"/>
            <a:miter lim="800000"/>
            <a:headEnd type="none" w="sm" len="sm"/>
            <a:tailEnd type="none" w="sm" len="sm"/>
          </a:ln>
        </p:spPr>
      </p:cxnSp>
      <p:sp>
        <p:nvSpPr>
          <p:cNvPr id="379" name="Google Shape;379;p9"/>
          <p:cNvSpPr/>
          <p:nvPr/>
        </p:nvSpPr>
        <p:spPr>
          <a:xfrm>
            <a:off x="6872851" y="2855245"/>
            <a:ext cx="4169923" cy="375182"/>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orbel" panose="020B0503020204020204" pitchFamily="34" charset="0"/>
            </a:endParaRPr>
          </a:p>
        </p:txBody>
      </p:sp>
      <p:sp>
        <p:nvSpPr>
          <p:cNvPr id="380" name="Google Shape;380;p9"/>
          <p:cNvSpPr txBox="1"/>
          <p:nvPr/>
        </p:nvSpPr>
        <p:spPr>
          <a:xfrm>
            <a:off x="6872851" y="2855245"/>
            <a:ext cx="4169923" cy="375182"/>
          </a:xfrm>
          <a:prstGeom prst="rect">
            <a:avLst/>
          </a:prstGeom>
          <a:noFill/>
          <a:ln>
            <a:noFill/>
          </a:ln>
        </p:spPr>
        <p:txBody>
          <a:bodyPr spcFirstLastPara="1" wrap="square" lIns="68575" tIns="68575" rIns="68575" bIns="68575" anchor="t" anchorCtr="0">
            <a:noAutofit/>
          </a:bodyPr>
          <a:lstStyle/>
          <a:p>
            <a:pPr marL="0" marR="0" lvl="0" indent="0" algn="l" rtl="0">
              <a:lnSpc>
                <a:spcPct val="90000"/>
              </a:lnSpc>
              <a:spcBef>
                <a:spcPts val="0"/>
              </a:spcBef>
              <a:spcAft>
                <a:spcPts val="0"/>
              </a:spcAft>
              <a:buClr>
                <a:schemeClr val="dk1"/>
              </a:buClr>
              <a:buSzPts val="1800"/>
              <a:buFont typeface="Corbel"/>
              <a:buNone/>
            </a:pPr>
            <a:r>
              <a:rPr lang="zh-TW" sz="1800">
                <a:solidFill>
                  <a:schemeClr val="dk1"/>
                </a:solidFill>
                <a:latin typeface="Corbel" panose="020B0503020204020204" pitchFamily="34" charset="0"/>
                <a:ea typeface="Corbel"/>
                <a:cs typeface="Corbel"/>
                <a:sym typeface="Corbel"/>
              </a:rPr>
              <a:t>到期前能不能轉讓</a:t>
            </a:r>
            <a:endParaRPr>
              <a:latin typeface="Corbel" panose="020B0503020204020204" pitchFamily="34" charset="0"/>
            </a:endParaRPr>
          </a:p>
        </p:txBody>
      </p:sp>
      <p:cxnSp>
        <p:nvCxnSpPr>
          <p:cNvPr id="381" name="Google Shape;381;p9"/>
          <p:cNvCxnSpPr/>
          <p:nvPr/>
        </p:nvCxnSpPr>
        <p:spPr>
          <a:xfrm>
            <a:off x="6793171" y="3230427"/>
            <a:ext cx="4249603" cy="0"/>
          </a:xfrm>
          <a:prstGeom prst="straightConnector1">
            <a:avLst/>
          </a:prstGeom>
          <a:solidFill>
            <a:srgbClr val="4E8541"/>
          </a:solidFill>
          <a:ln w="12700" cap="flat" cmpd="sng">
            <a:solidFill>
              <a:srgbClr val="4E8541"/>
            </a:solidFill>
            <a:prstDash val="solid"/>
            <a:miter lim="800000"/>
            <a:headEnd type="none" w="sm" len="sm"/>
            <a:tailEnd type="none" w="sm" len="sm"/>
          </a:ln>
        </p:spPr>
      </p:cxnSp>
      <p:cxnSp>
        <p:nvCxnSpPr>
          <p:cNvPr id="382" name="Google Shape;382;p9"/>
          <p:cNvCxnSpPr/>
          <p:nvPr/>
        </p:nvCxnSpPr>
        <p:spPr>
          <a:xfrm>
            <a:off x="4914231" y="3280933"/>
            <a:ext cx="6132459" cy="0"/>
          </a:xfrm>
          <a:prstGeom prst="straightConnector1">
            <a:avLst/>
          </a:prstGeom>
          <a:solidFill>
            <a:srgbClr val="4E8541">
              <a:alpha val="69803"/>
            </a:srgbClr>
          </a:solidFill>
          <a:ln w="12700" cap="flat" cmpd="sng">
            <a:solidFill>
              <a:srgbClr val="4E8541">
                <a:alpha val="69803"/>
              </a:srgbClr>
            </a:solidFill>
            <a:prstDash val="solid"/>
            <a:miter lim="800000"/>
            <a:headEnd type="none" w="sm" len="sm"/>
            <a:tailEnd type="none" w="sm" len="sm"/>
          </a:ln>
        </p:spPr>
      </p:cxnSp>
      <p:sp>
        <p:nvSpPr>
          <p:cNvPr id="383" name="Google Shape;383;p9"/>
          <p:cNvSpPr/>
          <p:nvPr/>
        </p:nvSpPr>
        <p:spPr>
          <a:xfrm>
            <a:off x="4914231" y="3250453"/>
            <a:ext cx="1878940" cy="1595793"/>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orbel" panose="020B0503020204020204" pitchFamily="34" charset="0"/>
            </a:endParaRPr>
          </a:p>
        </p:txBody>
      </p:sp>
      <p:sp>
        <p:nvSpPr>
          <p:cNvPr id="384" name="Google Shape;384;p9"/>
          <p:cNvSpPr txBox="1"/>
          <p:nvPr/>
        </p:nvSpPr>
        <p:spPr>
          <a:xfrm>
            <a:off x="4914231" y="3752326"/>
            <a:ext cx="1878940" cy="1595793"/>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0"/>
              </a:spcBef>
              <a:spcAft>
                <a:spcPts val="0"/>
              </a:spcAft>
              <a:buClr>
                <a:schemeClr val="dk1"/>
              </a:buClr>
              <a:buSzPts val="2400"/>
              <a:buFont typeface="Corbel"/>
              <a:buNone/>
            </a:pPr>
            <a:r>
              <a:rPr lang="zh-TW" sz="2400" dirty="0">
                <a:solidFill>
                  <a:schemeClr val="dk1"/>
                </a:solidFill>
                <a:latin typeface="Corbel" panose="020B0503020204020204" pitchFamily="34" charset="0"/>
                <a:ea typeface="Corbel"/>
                <a:cs typeface="Corbel"/>
                <a:sym typeface="Corbel"/>
              </a:rPr>
              <a:t>考察項目</a:t>
            </a:r>
            <a:endParaRPr dirty="0">
              <a:latin typeface="Corbel" panose="020B0503020204020204" pitchFamily="34" charset="0"/>
            </a:endParaRPr>
          </a:p>
        </p:txBody>
      </p:sp>
      <p:sp>
        <p:nvSpPr>
          <p:cNvPr id="385" name="Google Shape;385;p9"/>
          <p:cNvSpPr/>
          <p:nvPr/>
        </p:nvSpPr>
        <p:spPr>
          <a:xfrm>
            <a:off x="6872851" y="3269212"/>
            <a:ext cx="4169923" cy="375182"/>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orbel" panose="020B0503020204020204" pitchFamily="34" charset="0"/>
            </a:endParaRPr>
          </a:p>
        </p:txBody>
      </p:sp>
      <p:sp>
        <p:nvSpPr>
          <p:cNvPr id="386" name="Google Shape;386;p9"/>
          <p:cNvSpPr txBox="1"/>
          <p:nvPr/>
        </p:nvSpPr>
        <p:spPr>
          <a:xfrm>
            <a:off x="6872851" y="3771085"/>
            <a:ext cx="4169923" cy="375182"/>
          </a:xfrm>
          <a:prstGeom prst="rect">
            <a:avLst/>
          </a:prstGeom>
          <a:noFill/>
          <a:ln>
            <a:noFill/>
          </a:ln>
        </p:spPr>
        <p:txBody>
          <a:bodyPr spcFirstLastPara="1" wrap="square" lIns="68575" tIns="68575" rIns="68575" bIns="68575" anchor="t" anchorCtr="0">
            <a:noAutofit/>
          </a:bodyPr>
          <a:lstStyle/>
          <a:p>
            <a:pPr marL="0" marR="0" lvl="0" indent="0" algn="l" rtl="0">
              <a:lnSpc>
                <a:spcPct val="90000"/>
              </a:lnSpc>
              <a:spcBef>
                <a:spcPts val="0"/>
              </a:spcBef>
              <a:spcAft>
                <a:spcPts val="0"/>
              </a:spcAft>
              <a:buClr>
                <a:schemeClr val="dk1"/>
              </a:buClr>
              <a:buSzPts val="1800"/>
              <a:buFont typeface="Corbel"/>
              <a:buNone/>
            </a:pPr>
            <a:r>
              <a:rPr lang="zh-TW" altLang="en-US" sz="1800" dirty="0">
                <a:solidFill>
                  <a:schemeClr val="dk1"/>
                </a:solidFill>
                <a:latin typeface="Corbel" panose="020B0503020204020204" pitchFamily="34" charset="0"/>
                <a:ea typeface="Corbel"/>
                <a:cs typeface="Corbel"/>
                <a:sym typeface="Corbel"/>
              </a:rPr>
              <a:t>評估借款人之信用與紀錄</a:t>
            </a:r>
            <a:r>
              <a:rPr lang="zh-TW" sz="1800" dirty="0">
                <a:solidFill>
                  <a:schemeClr val="dk1"/>
                </a:solidFill>
                <a:latin typeface="Corbel" panose="020B0503020204020204" pitchFamily="34" charset="0"/>
                <a:ea typeface="Corbel"/>
                <a:cs typeface="Corbel"/>
                <a:sym typeface="Corbel"/>
              </a:rPr>
              <a:t>項目用途</a:t>
            </a:r>
            <a:endParaRPr dirty="0">
              <a:latin typeface="Corbel" panose="020B0503020204020204" pitchFamily="34" charset="0"/>
            </a:endParaRPr>
          </a:p>
        </p:txBody>
      </p:sp>
      <p:cxnSp>
        <p:nvCxnSpPr>
          <p:cNvPr id="387" name="Google Shape;387;p9"/>
          <p:cNvCxnSpPr/>
          <p:nvPr/>
        </p:nvCxnSpPr>
        <p:spPr>
          <a:xfrm>
            <a:off x="6793171" y="3664715"/>
            <a:ext cx="4249603" cy="0"/>
          </a:xfrm>
          <a:prstGeom prst="straightConnector1">
            <a:avLst/>
          </a:prstGeom>
          <a:solidFill>
            <a:srgbClr val="4E8541"/>
          </a:solidFill>
          <a:ln w="12700" cap="flat" cmpd="sng">
            <a:solidFill>
              <a:srgbClr val="4E8541"/>
            </a:solidFill>
            <a:prstDash val="solid"/>
            <a:miter lim="800000"/>
            <a:headEnd type="none" w="sm" len="sm"/>
            <a:tailEnd type="none" w="sm" len="sm"/>
          </a:ln>
        </p:spPr>
      </p:cxnSp>
      <p:sp>
        <p:nvSpPr>
          <p:cNvPr id="388" name="Google Shape;388;p9"/>
          <p:cNvSpPr/>
          <p:nvPr/>
        </p:nvSpPr>
        <p:spPr>
          <a:xfrm>
            <a:off x="6872851" y="3683474"/>
            <a:ext cx="4169923" cy="375182"/>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orbel" panose="020B0503020204020204" pitchFamily="34" charset="0"/>
            </a:endParaRPr>
          </a:p>
        </p:txBody>
      </p:sp>
      <p:sp>
        <p:nvSpPr>
          <p:cNvPr id="389" name="Google Shape;389;p9"/>
          <p:cNvSpPr txBox="1"/>
          <p:nvPr/>
        </p:nvSpPr>
        <p:spPr>
          <a:xfrm>
            <a:off x="6872851" y="4928953"/>
            <a:ext cx="4169923" cy="375182"/>
          </a:xfrm>
          <a:prstGeom prst="rect">
            <a:avLst/>
          </a:prstGeom>
          <a:noFill/>
          <a:ln>
            <a:noFill/>
          </a:ln>
        </p:spPr>
        <p:txBody>
          <a:bodyPr spcFirstLastPara="1" wrap="square" lIns="68575" tIns="68575" rIns="68575" bIns="68575" anchor="t" anchorCtr="0">
            <a:noAutofit/>
          </a:bodyPr>
          <a:lstStyle/>
          <a:p>
            <a:pPr lvl="0">
              <a:lnSpc>
                <a:spcPct val="90000"/>
              </a:lnSpc>
              <a:buClr>
                <a:schemeClr val="dk1"/>
              </a:buClr>
              <a:buSzPts val="1800"/>
            </a:pPr>
            <a:r>
              <a:rPr lang="zh-TW" altLang="en-US" sz="1800" dirty="0">
                <a:solidFill>
                  <a:schemeClr val="dk1"/>
                </a:solidFill>
                <a:latin typeface="Corbel" panose="020B0503020204020204" pitchFamily="34" charset="0"/>
                <a:ea typeface="Corbel"/>
                <a:cs typeface="Corbel"/>
                <a:sym typeface="Corbel"/>
              </a:rPr>
              <a:t>使否具有債權保障</a:t>
            </a:r>
            <a:endParaRPr dirty="0">
              <a:latin typeface="Corbel" panose="020B0503020204020204" pitchFamily="34" charset="0"/>
            </a:endParaRPr>
          </a:p>
        </p:txBody>
      </p:sp>
      <p:sp>
        <p:nvSpPr>
          <p:cNvPr id="391" name="Google Shape;391;p9"/>
          <p:cNvSpPr/>
          <p:nvPr/>
        </p:nvSpPr>
        <p:spPr>
          <a:xfrm>
            <a:off x="6872851" y="3695441"/>
            <a:ext cx="4169923" cy="375182"/>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orbel" panose="020B0503020204020204" pitchFamily="34" charset="0"/>
            </a:endParaRPr>
          </a:p>
        </p:txBody>
      </p:sp>
      <p:sp>
        <p:nvSpPr>
          <p:cNvPr id="392" name="Google Shape;392;p9"/>
          <p:cNvSpPr txBox="1"/>
          <p:nvPr/>
        </p:nvSpPr>
        <p:spPr>
          <a:xfrm>
            <a:off x="6872851" y="4558969"/>
            <a:ext cx="4169923" cy="375182"/>
          </a:xfrm>
          <a:prstGeom prst="rect">
            <a:avLst/>
          </a:prstGeom>
          <a:noFill/>
          <a:ln>
            <a:noFill/>
          </a:ln>
        </p:spPr>
        <p:txBody>
          <a:bodyPr spcFirstLastPara="1" wrap="square" lIns="68575" tIns="68575" rIns="68575" bIns="68575" anchor="t" anchorCtr="0">
            <a:noAutofit/>
          </a:bodyPr>
          <a:lstStyle/>
          <a:p>
            <a:pPr lvl="0">
              <a:lnSpc>
                <a:spcPct val="90000"/>
              </a:lnSpc>
              <a:buClr>
                <a:schemeClr val="dk1"/>
              </a:buClr>
              <a:buSzPts val="1800"/>
            </a:pPr>
            <a:r>
              <a:rPr lang="zh-TW" altLang="zh-TW" sz="1800" dirty="0">
                <a:solidFill>
                  <a:schemeClr val="dk1"/>
                </a:solidFill>
                <a:latin typeface="Corbel" panose="020B0503020204020204" pitchFamily="34" charset="0"/>
                <a:ea typeface="Corbel"/>
                <a:cs typeface="Corbel"/>
                <a:sym typeface="Corbel"/>
              </a:rPr>
              <a:t>還款</a:t>
            </a:r>
            <a:r>
              <a:rPr lang="zh-TW" altLang="en-US" sz="1800" dirty="0">
                <a:solidFill>
                  <a:schemeClr val="dk1"/>
                </a:solidFill>
                <a:latin typeface="Corbel" panose="020B0503020204020204" pitchFamily="34" charset="0"/>
                <a:ea typeface="Corbel"/>
                <a:cs typeface="Corbel"/>
                <a:sym typeface="Corbel"/>
              </a:rPr>
              <a:t>來源、</a:t>
            </a:r>
            <a:r>
              <a:rPr lang="zh-TW" altLang="zh-TW" sz="1800" dirty="0">
                <a:solidFill>
                  <a:schemeClr val="dk1"/>
                </a:solidFill>
                <a:latin typeface="Corbel" panose="020B0503020204020204" pitchFamily="34" charset="0"/>
                <a:ea typeface="Corbel"/>
                <a:cs typeface="Corbel"/>
                <a:sym typeface="Corbel"/>
              </a:rPr>
              <a:t>方式</a:t>
            </a:r>
            <a:r>
              <a:rPr lang="zh-TW" altLang="en-US" sz="1800" dirty="0">
                <a:solidFill>
                  <a:schemeClr val="dk1"/>
                </a:solidFill>
                <a:latin typeface="Corbel" panose="020B0503020204020204" pitchFamily="34" charset="0"/>
                <a:ea typeface="Corbel"/>
                <a:cs typeface="Corbel"/>
                <a:sym typeface="Corbel"/>
              </a:rPr>
              <a:t>和利率</a:t>
            </a:r>
            <a:endParaRPr dirty="0">
              <a:latin typeface="Corbel" panose="020B0503020204020204" pitchFamily="34" charset="0"/>
            </a:endParaRPr>
          </a:p>
        </p:txBody>
      </p:sp>
      <p:cxnSp>
        <p:nvCxnSpPr>
          <p:cNvPr id="393" name="Google Shape;393;p9"/>
          <p:cNvCxnSpPr/>
          <p:nvPr/>
        </p:nvCxnSpPr>
        <p:spPr>
          <a:xfrm>
            <a:off x="6793171" y="4090944"/>
            <a:ext cx="4249603" cy="0"/>
          </a:xfrm>
          <a:prstGeom prst="straightConnector1">
            <a:avLst/>
          </a:prstGeom>
          <a:solidFill>
            <a:srgbClr val="4E8541"/>
          </a:solidFill>
          <a:ln w="12700" cap="flat" cmpd="sng">
            <a:solidFill>
              <a:srgbClr val="4E8541"/>
            </a:solidFill>
            <a:prstDash val="solid"/>
            <a:miter lim="800000"/>
            <a:headEnd type="none" w="sm" len="sm"/>
            <a:tailEnd type="none" w="sm" len="sm"/>
          </a:ln>
        </p:spPr>
      </p:cxnSp>
      <p:sp>
        <p:nvSpPr>
          <p:cNvPr id="394" name="Google Shape;394;p9"/>
          <p:cNvSpPr/>
          <p:nvPr/>
        </p:nvSpPr>
        <p:spPr>
          <a:xfrm>
            <a:off x="6872851" y="4109703"/>
            <a:ext cx="4169923" cy="375182"/>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orbel" panose="020B0503020204020204" pitchFamily="34" charset="0"/>
            </a:endParaRPr>
          </a:p>
        </p:txBody>
      </p:sp>
      <p:sp>
        <p:nvSpPr>
          <p:cNvPr id="395" name="Google Shape;395;p9"/>
          <p:cNvSpPr txBox="1"/>
          <p:nvPr/>
        </p:nvSpPr>
        <p:spPr>
          <a:xfrm>
            <a:off x="6872851" y="4142686"/>
            <a:ext cx="4169923" cy="375182"/>
          </a:xfrm>
          <a:prstGeom prst="rect">
            <a:avLst/>
          </a:prstGeom>
          <a:noFill/>
          <a:ln>
            <a:noFill/>
          </a:ln>
        </p:spPr>
        <p:txBody>
          <a:bodyPr spcFirstLastPara="1" wrap="square" lIns="68575" tIns="68575" rIns="68575" bIns="68575" anchor="t" anchorCtr="0">
            <a:noAutofit/>
          </a:bodyPr>
          <a:lstStyle/>
          <a:p>
            <a:pPr marL="0" marR="0" lvl="0" indent="0" algn="l" rtl="0">
              <a:lnSpc>
                <a:spcPct val="90000"/>
              </a:lnSpc>
              <a:spcBef>
                <a:spcPts val="0"/>
              </a:spcBef>
              <a:spcAft>
                <a:spcPts val="0"/>
              </a:spcAft>
              <a:buClr>
                <a:schemeClr val="dk1"/>
              </a:buClr>
              <a:buSzPts val="1800"/>
              <a:buFont typeface="Corbel"/>
              <a:buNone/>
            </a:pPr>
            <a:r>
              <a:rPr lang="zh-TW" altLang="en-US" sz="1800" dirty="0">
                <a:solidFill>
                  <a:schemeClr val="dk1"/>
                </a:solidFill>
                <a:latin typeface="Corbel" panose="020B0503020204020204" pitchFamily="34" charset="0"/>
                <a:ea typeface="Corbel"/>
                <a:cs typeface="Corbel"/>
                <a:sym typeface="Corbel"/>
              </a:rPr>
              <a:t>了解項目資金用途</a:t>
            </a:r>
            <a:endParaRPr dirty="0">
              <a:latin typeface="Corbel" panose="020B0503020204020204" pitchFamily="34" charset="0"/>
            </a:endParaRPr>
          </a:p>
        </p:txBody>
      </p:sp>
      <p:cxnSp>
        <p:nvCxnSpPr>
          <p:cNvPr id="396" name="Google Shape;396;p9"/>
          <p:cNvCxnSpPr/>
          <p:nvPr/>
        </p:nvCxnSpPr>
        <p:spPr>
          <a:xfrm>
            <a:off x="6793171" y="4484886"/>
            <a:ext cx="4249603" cy="0"/>
          </a:xfrm>
          <a:prstGeom prst="straightConnector1">
            <a:avLst/>
          </a:prstGeom>
          <a:solidFill>
            <a:srgbClr val="4E8541"/>
          </a:solidFill>
          <a:ln w="12700" cap="flat" cmpd="sng">
            <a:solidFill>
              <a:srgbClr val="4E8541"/>
            </a:solidFill>
            <a:prstDash val="solid"/>
            <a:miter lim="800000"/>
            <a:headEnd type="none" w="sm" len="sm"/>
            <a:tailEnd type="none" w="sm" len="sm"/>
          </a:ln>
        </p:spPr>
      </p:cxnSp>
      <p:cxnSp>
        <p:nvCxnSpPr>
          <p:cNvPr id="397" name="Google Shape;397;p9"/>
          <p:cNvCxnSpPr/>
          <p:nvPr/>
        </p:nvCxnSpPr>
        <p:spPr>
          <a:xfrm>
            <a:off x="4914231" y="3729409"/>
            <a:ext cx="6132459" cy="0"/>
          </a:xfrm>
          <a:prstGeom prst="straightConnector1">
            <a:avLst/>
          </a:prstGeom>
          <a:solidFill>
            <a:srgbClr val="4E8541">
              <a:alpha val="49803"/>
            </a:srgbClr>
          </a:solidFill>
          <a:ln w="12700" cap="flat" cmpd="sng">
            <a:solidFill>
              <a:srgbClr val="4E8541">
                <a:alpha val="49803"/>
              </a:srgbClr>
            </a:solidFill>
            <a:prstDash val="solid"/>
            <a:miter lim="800000"/>
            <a:headEnd type="none" w="sm" len="sm"/>
            <a:tailEnd type="none" w="sm" len="sm"/>
          </a:ln>
        </p:spPr>
      </p:cxnSp>
      <p:sp>
        <p:nvSpPr>
          <p:cNvPr id="398" name="Google Shape;398;p9"/>
          <p:cNvSpPr/>
          <p:nvPr/>
        </p:nvSpPr>
        <p:spPr>
          <a:xfrm>
            <a:off x="4914231" y="4846246"/>
            <a:ext cx="1878940" cy="1595793"/>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9"/>
          <p:cNvSpPr/>
          <p:nvPr/>
        </p:nvSpPr>
        <p:spPr>
          <a:xfrm>
            <a:off x="6872851" y="4577376"/>
            <a:ext cx="4169923" cy="1449304"/>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orbel" panose="020B0503020204020204" pitchFamily="34" charset="0"/>
            </a:endParaRPr>
          </a:p>
        </p:txBody>
      </p:sp>
      <p:sp>
        <p:nvSpPr>
          <p:cNvPr id="65" name="Google Shape;401;p9">
            <a:extLst>
              <a:ext uri="{FF2B5EF4-FFF2-40B4-BE49-F238E27FC236}">
                <a16:creationId xmlns:a16="http://schemas.microsoft.com/office/drawing/2014/main" id="{6935184C-5345-47A0-BD74-86390535A9E0}"/>
              </a:ext>
            </a:extLst>
          </p:cNvPr>
          <p:cNvSpPr txBox="1"/>
          <p:nvPr/>
        </p:nvSpPr>
        <p:spPr>
          <a:xfrm>
            <a:off x="6872851" y="3331897"/>
            <a:ext cx="4169923" cy="351575"/>
          </a:xfrm>
          <a:prstGeom prst="rect">
            <a:avLst/>
          </a:prstGeom>
          <a:noFill/>
          <a:ln>
            <a:noFill/>
          </a:ln>
        </p:spPr>
        <p:txBody>
          <a:bodyPr spcFirstLastPara="1" wrap="square" lIns="68575" tIns="68575" rIns="68575" bIns="68575" anchor="t" anchorCtr="0">
            <a:noAutofit/>
          </a:bodyPr>
          <a:lstStyle/>
          <a:p>
            <a:pPr marL="0" marR="0" lvl="0" indent="0" algn="l" rtl="0">
              <a:lnSpc>
                <a:spcPct val="90000"/>
              </a:lnSpc>
              <a:spcBef>
                <a:spcPts val="0"/>
              </a:spcBef>
              <a:spcAft>
                <a:spcPts val="0"/>
              </a:spcAft>
              <a:buClr>
                <a:schemeClr val="dk1"/>
              </a:buClr>
              <a:buSzPts val="1800"/>
              <a:buFont typeface="Corbel"/>
              <a:buNone/>
            </a:pPr>
            <a:r>
              <a:rPr lang="zh-TW" sz="1800" dirty="0">
                <a:solidFill>
                  <a:schemeClr val="dk1"/>
                </a:solidFill>
                <a:latin typeface="Corbel" panose="020B0503020204020204" pitchFamily="34" charset="0"/>
                <a:ea typeface="Corbel"/>
                <a:cs typeface="Corbel"/>
                <a:sym typeface="Corbel"/>
              </a:rPr>
              <a:t>是否有托管帳戶</a:t>
            </a:r>
            <a:endParaRPr dirty="0">
              <a:latin typeface="Corbel" panose="020B0503020204020204" pitchFamily="34" charset="0"/>
            </a:endParaRPr>
          </a:p>
        </p:txBody>
      </p:sp>
      <p:sp>
        <p:nvSpPr>
          <p:cNvPr id="342" name="Google Shape;342;p9"/>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accent2"/>
              </a:buClr>
              <a:buSzPts val="4200"/>
              <a:buFont typeface="Corbel"/>
              <a:buNone/>
            </a:pPr>
            <a:r>
              <a:rPr lang="zh-TW" dirty="0"/>
              <a:t>出借人</a:t>
            </a:r>
            <a:r>
              <a:rPr lang="zh-TW" altLang="en-US" dirty="0">
                <a:latin typeface="Lato" panose="02020500000000000000" charset="0"/>
              </a:rPr>
              <a:t>（投資人）投資</a:t>
            </a:r>
            <a:r>
              <a:rPr lang="zh-TW" dirty="0"/>
              <a:t>步驟</a:t>
            </a:r>
            <a:endParaRPr sz="3000" dirty="0">
              <a:latin typeface="Corbel"/>
              <a:ea typeface="Corbel"/>
              <a:cs typeface="Corbel"/>
              <a:sym typeface="Corbel"/>
            </a:endParaRPr>
          </a:p>
        </p:txBody>
      </p:sp>
      <p:sp>
        <p:nvSpPr>
          <p:cNvPr id="343" name="Google Shape;343;p9"/>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9</a:t>
            </a:fld>
            <a:endParaRPr/>
          </a:p>
        </p:txBody>
      </p:sp>
      <p:grpSp>
        <p:nvGrpSpPr>
          <p:cNvPr id="344" name="Google Shape;344;p9"/>
          <p:cNvGrpSpPr/>
          <p:nvPr/>
        </p:nvGrpSpPr>
        <p:grpSpPr>
          <a:xfrm>
            <a:off x="1488" y="-12459"/>
            <a:ext cx="12189023" cy="377586"/>
            <a:chOff x="1488" y="0"/>
            <a:chExt cx="12189023" cy="377586"/>
          </a:xfrm>
        </p:grpSpPr>
        <p:sp>
          <p:nvSpPr>
            <p:cNvPr id="345" name="Google Shape;345;p9"/>
            <p:cNvSpPr/>
            <p:nvPr/>
          </p:nvSpPr>
          <p:spPr>
            <a:xfrm>
              <a:off x="1488" y="0"/>
              <a:ext cx="2902148" cy="377586"/>
            </a:xfrm>
            <a:prstGeom prst="homePlate">
              <a:avLst>
                <a:gd name="adj" fmla="val 50000"/>
              </a:avLst>
            </a:prstGeom>
            <a:noFill/>
            <a:ln w="12700" cap="flat" cmpd="sng">
              <a:solidFill>
                <a:srgbClr val="CBCBCB"/>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9"/>
            <p:cNvSpPr txBox="1"/>
            <p:nvPr/>
          </p:nvSpPr>
          <p:spPr>
            <a:xfrm>
              <a:off x="1488" y="0"/>
              <a:ext cx="2807752"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關於貸款</a:t>
              </a:r>
              <a:endParaRPr/>
            </a:p>
          </p:txBody>
        </p:sp>
        <p:sp>
          <p:nvSpPr>
            <p:cNvPr id="347" name="Google Shape;347;p9"/>
            <p:cNvSpPr/>
            <p:nvPr/>
          </p:nvSpPr>
          <p:spPr>
            <a:xfrm>
              <a:off x="2323207" y="0"/>
              <a:ext cx="2902148" cy="377586"/>
            </a:xfrm>
            <a:prstGeom prst="chevron">
              <a:avLst>
                <a:gd name="adj" fmla="val 50000"/>
              </a:avLst>
            </a:prstGeom>
            <a:solidFill>
              <a:srgbClr val="CBCBCB"/>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9"/>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P2P網貸的運作</a:t>
              </a:r>
              <a:endParaRPr/>
            </a:p>
          </p:txBody>
        </p:sp>
        <p:sp>
          <p:nvSpPr>
            <p:cNvPr id="349" name="Google Shape;349;p9"/>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9"/>
            <p:cNvSpPr txBox="1"/>
            <p:nvPr/>
          </p:nvSpPr>
          <p:spPr>
            <a:xfrm>
              <a:off x="4833718"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創新模式</a:t>
              </a:r>
              <a:endParaRPr/>
            </a:p>
          </p:txBody>
        </p:sp>
        <p:sp>
          <p:nvSpPr>
            <p:cNvPr id="351" name="Google Shape;351;p9"/>
            <p:cNvSpPr/>
            <p:nvPr/>
          </p:nvSpPr>
          <p:spPr>
            <a:xfrm>
              <a:off x="6966644"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9"/>
            <p:cNvSpPr txBox="1"/>
            <p:nvPr/>
          </p:nvSpPr>
          <p:spPr>
            <a:xfrm>
              <a:off x="715543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市場與案例</a:t>
              </a:r>
              <a:endParaRPr/>
            </a:p>
          </p:txBody>
        </p:sp>
        <p:sp>
          <p:nvSpPr>
            <p:cNvPr id="353" name="Google Shape;353;p9"/>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9"/>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1400"/>
                <a:buFont typeface="Corbel"/>
                <a:buNone/>
              </a:pPr>
              <a:r>
                <a:rPr lang="zh-TW" sz="1400">
                  <a:solidFill>
                    <a:schemeClr val="lt1"/>
                  </a:solidFill>
                  <a:latin typeface="Corbel"/>
                  <a:ea typeface="Corbel"/>
                  <a:cs typeface="Corbel"/>
                  <a:sym typeface="Corbel"/>
                </a:rPr>
                <a:t>機會與挑戰</a:t>
              </a:r>
              <a:endParaRPr/>
            </a:p>
          </p:txBody>
        </p:sp>
      </p:grpSp>
      <p:grpSp>
        <p:nvGrpSpPr>
          <p:cNvPr id="355" name="Google Shape;355;p9"/>
          <p:cNvGrpSpPr/>
          <p:nvPr/>
        </p:nvGrpSpPr>
        <p:grpSpPr>
          <a:xfrm>
            <a:off x="1055635" y="1636426"/>
            <a:ext cx="3303865" cy="4356164"/>
            <a:chOff x="0" y="2084"/>
            <a:chExt cx="3303865" cy="4356164"/>
          </a:xfrm>
        </p:grpSpPr>
        <p:sp>
          <p:nvSpPr>
            <p:cNvPr id="356" name="Google Shape;356;p9"/>
            <p:cNvSpPr/>
            <p:nvPr/>
          </p:nvSpPr>
          <p:spPr>
            <a:xfrm>
              <a:off x="0" y="3744012"/>
              <a:ext cx="3303865" cy="614236"/>
            </a:xfrm>
            <a:prstGeom prst="rect">
              <a:avLst/>
            </a:prstGeom>
            <a:solidFill>
              <a:srgbClr val="4E8541"/>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orbel" panose="020B0503020204020204" pitchFamily="34" charset="0"/>
              </a:endParaRPr>
            </a:p>
          </p:txBody>
        </p:sp>
        <p:sp>
          <p:nvSpPr>
            <p:cNvPr id="357" name="Google Shape;357;p9"/>
            <p:cNvSpPr txBox="1"/>
            <p:nvPr/>
          </p:nvSpPr>
          <p:spPr>
            <a:xfrm>
              <a:off x="0" y="3744012"/>
              <a:ext cx="3303865" cy="614236"/>
            </a:xfrm>
            <a:prstGeom prst="rect">
              <a:avLst/>
            </a:prstGeom>
            <a:noFill/>
            <a:ln>
              <a:noFill/>
            </a:ln>
          </p:spPr>
          <p:txBody>
            <a:bodyPr spcFirstLastPara="1" wrap="square" lIns="120900" tIns="120900" rIns="120900" bIns="120900" anchor="ctr" anchorCtr="0">
              <a:noAutofit/>
            </a:bodyPr>
            <a:lstStyle/>
            <a:p>
              <a:pPr marL="0" marR="0" lvl="0" indent="0" algn="ctr" rtl="0">
                <a:lnSpc>
                  <a:spcPct val="90000"/>
                </a:lnSpc>
                <a:spcBef>
                  <a:spcPts val="0"/>
                </a:spcBef>
                <a:spcAft>
                  <a:spcPts val="0"/>
                </a:spcAft>
                <a:buClr>
                  <a:schemeClr val="lt1"/>
                </a:buClr>
                <a:buSzPts val="1700"/>
                <a:buFont typeface="Corbel"/>
                <a:buNone/>
              </a:pPr>
              <a:r>
                <a:rPr lang="zh-TW" sz="1700">
                  <a:solidFill>
                    <a:schemeClr val="lt1"/>
                  </a:solidFill>
                  <a:latin typeface="Corbel" panose="020B0503020204020204" pitchFamily="34" charset="0"/>
                  <a:ea typeface="Corbel"/>
                  <a:cs typeface="Corbel"/>
                  <a:sym typeface="Corbel"/>
                </a:rPr>
                <a:t>等待還款</a:t>
              </a:r>
              <a:endParaRPr>
                <a:latin typeface="Corbel" panose="020B0503020204020204" pitchFamily="34" charset="0"/>
              </a:endParaRPr>
            </a:p>
          </p:txBody>
        </p:sp>
        <p:sp>
          <p:nvSpPr>
            <p:cNvPr id="358" name="Google Shape;358;p9"/>
            <p:cNvSpPr/>
            <p:nvPr/>
          </p:nvSpPr>
          <p:spPr>
            <a:xfrm rot="10800000">
              <a:off x="0" y="2808530"/>
              <a:ext cx="3303865" cy="944695"/>
            </a:xfrm>
            <a:prstGeom prst="upArrowCallout">
              <a:avLst>
                <a:gd name="adj1" fmla="val 25000"/>
                <a:gd name="adj2" fmla="val 25000"/>
                <a:gd name="adj3" fmla="val 25000"/>
                <a:gd name="adj4" fmla="val 64977"/>
              </a:avLst>
            </a:prstGeom>
            <a:solidFill>
              <a:srgbClr val="4E8541"/>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orbel" panose="020B0503020204020204" pitchFamily="34" charset="0"/>
              </a:endParaRPr>
            </a:p>
          </p:txBody>
        </p:sp>
        <p:sp>
          <p:nvSpPr>
            <p:cNvPr id="359" name="Google Shape;359;p9"/>
            <p:cNvSpPr txBox="1"/>
            <p:nvPr/>
          </p:nvSpPr>
          <p:spPr>
            <a:xfrm>
              <a:off x="0" y="2808530"/>
              <a:ext cx="3303865" cy="613834"/>
            </a:xfrm>
            <a:prstGeom prst="rect">
              <a:avLst/>
            </a:prstGeom>
            <a:noFill/>
            <a:ln>
              <a:noFill/>
            </a:ln>
          </p:spPr>
          <p:txBody>
            <a:bodyPr spcFirstLastPara="1" wrap="square" lIns="120900" tIns="120900" rIns="120900" bIns="120900" anchor="ctr" anchorCtr="0">
              <a:noAutofit/>
            </a:bodyPr>
            <a:lstStyle/>
            <a:p>
              <a:pPr marL="0" marR="0" lvl="0" indent="0" algn="ctr" rtl="0">
                <a:lnSpc>
                  <a:spcPct val="90000"/>
                </a:lnSpc>
                <a:spcBef>
                  <a:spcPts val="0"/>
                </a:spcBef>
                <a:spcAft>
                  <a:spcPts val="0"/>
                </a:spcAft>
                <a:buClr>
                  <a:schemeClr val="lt1"/>
                </a:buClr>
                <a:buSzPts val="1700"/>
                <a:buFont typeface="Corbel"/>
                <a:buNone/>
              </a:pPr>
              <a:r>
                <a:rPr lang="zh-TW" sz="1700" dirty="0">
                  <a:solidFill>
                    <a:schemeClr val="lt1"/>
                  </a:solidFill>
                  <a:latin typeface="Corbel" panose="020B0503020204020204" pitchFamily="34" charset="0"/>
                  <a:ea typeface="Corbel"/>
                  <a:cs typeface="Corbel"/>
                  <a:sym typeface="Corbel"/>
                </a:rPr>
                <a:t>選擇</a:t>
              </a:r>
              <a:r>
                <a:rPr lang="zh-TW" altLang="en-US" sz="1700" dirty="0">
                  <a:solidFill>
                    <a:schemeClr val="lt1"/>
                  </a:solidFill>
                  <a:latin typeface="Corbel" panose="020B0503020204020204" pitchFamily="34" charset="0"/>
                  <a:ea typeface="Corbel"/>
                  <a:cs typeface="Corbel"/>
                  <a:sym typeface="Corbel"/>
                </a:rPr>
                <a:t>投資</a:t>
              </a:r>
              <a:r>
                <a:rPr lang="zh-TW" sz="1700" dirty="0">
                  <a:solidFill>
                    <a:schemeClr val="lt1"/>
                  </a:solidFill>
                  <a:latin typeface="Corbel" panose="020B0503020204020204" pitchFamily="34" charset="0"/>
                  <a:ea typeface="Corbel"/>
                  <a:cs typeface="Corbel"/>
                  <a:sym typeface="Corbel"/>
                </a:rPr>
                <a:t>項目</a:t>
              </a:r>
              <a:endParaRPr dirty="0">
                <a:latin typeface="Corbel" panose="020B0503020204020204" pitchFamily="34" charset="0"/>
              </a:endParaRPr>
            </a:p>
          </p:txBody>
        </p:sp>
        <p:sp>
          <p:nvSpPr>
            <p:cNvPr id="360" name="Google Shape;360;p9"/>
            <p:cNvSpPr/>
            <p:nvPr/>
          </p:nvSpPr>
          <p:spPr>
            <a:xfrm rot="10800000">
              <a:off x="0" y="1873048"/>
              <a:ext cx="3303865" cy="944695"/>
            </a:xfrm>
            <a:prstGeom prst="upArrowCallout">
              <a:avLst>
                <a:gd name="adj1" fmla="val 25000"/>
                <a:gd name="adj2" fmla="val 25000"/>
                <a:gd name="adj3" fmla="val 25000"/>
                <a:gd name="adj4" fmla="val 64977"/>
              </a:avLst>
            </a:prstGeom>
            <a:solidFill>
              <a:srgbClr val="4E8541"/>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orbel" panose="020B0503020204020204" pitchFamily="34" charset="0"/>
              </a:endParaRPr>
            </a:p>
          </p:txBody>
        </p:sp>
        <p:sp>
          <p:nvSpPr>
            <p:cNvPr id="361" name="Google Shape;361;p9"/>
            <p:cNvSpPr txBox="1"/>
            <p:nvPr/>
          </p:nvSpPr>
          <p:spPr>
            <a:xfrm>
              <a:off x="0" y="1873048"/>
              <a:ext cx="3303865" cy="613834"/>
            </a:xfrm>
            <a:prstGeom prst="rect">
              <a:avLst/>
            </a:prstGeom>
            <a:noFill/>
            <a:ln>
              <a:noFill/>
            </a:ln>
          </p:spPr>
          <p:txBody>
            <a:bodyPr spcFirstLastPara="1" wrap="square" lIns="120900" tIns="120900" rIns="120900" bIns="120900" anchor="ctr" anchorCtr="0">
              <a:noAutofit/>
            </a:bodyPr>
            <a:lstStyle/>
            <a:p>
              <a:pPr marL="0" marR="0" lvl="0" indent="0" algn="ctr" rtl="0">
                <a:lnSpc>
                  <a:spcPct val="90000"/>
                </a:lnSpc>
                <a:spcBef>
                  <a:spcPts val="0"/>
                </a:spcBef>
                <a:spcAft>
                  <a:spcPts val="0"/>
                </a:spcAft>
                <a:buClr>
                  <a:schemeClr val="lt1"/>
                </a:buClr>
                <a:buSzPts val="1700"/>
                <a:buFont typeface="Corbel"/>
                <a:buNone/>
              </a:pPr>
              <a:r>
                <a:rPr lang="zh-TW" sz="1700">
                  <a:solidFill>
                    <a:schemeClr val="lt1"/>
                  </a:solidFill>
                  <a:latin typeface="Corbel" panose="020B0503020204020204" pitchFamily="34" charset="0"/>
                  <a:ea typeface="Corbel"/>
                  <a:cs typeface="Corbel"/>
                  <a:sym typeface="Corbel"/>
                </a:rPr>
                <a:t>帳戶儲值</a:t>
              </a:r>
              <a:endParaRPr>
                <a:latin typeface="Corbel" panose="020B0503020204020204" pitchFamily="34" charset="0"/>
              </a:endParaRPr>
            </a:p>
          </p:txBody>
        </p:sp>
        <p:sp>
          <p:nvSpPr>
            <p:cNvPr id="362" name="Google Shape;362;p9"/>
            <p:cNvSpPr/>
            <p:nvPr/>
          </p:nvSpPr>
          <p:spPr>
            <a:xfrm rot="10800000">
              <a:off x="0" y="937566"/>
              <a:ext cx="3303865" cy="944695"/>
            </a:xfrm>
            <a:prstGeom prst="upArrowCallout">
              <a:avLst>
                <a:gd name="adj1" fmla="val 25000"/>
                <a:gd name="adj2" fmla="val 25000"/>
                <a:gd name="adj3" fmla="val 25000"/>
                <a:gd name="adj4" fmla="val 64977"/>
              </a:avLst>
            </a:prstGeom>
            <a:solidFill>
              <a:srgbClr val="4E8541"/>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orbel" panose="020B0503020204020204" pitchFamily="34" charset="0"/>
              </a:endParaRPr>
            </a:p>
          </p:txBody>
        </p:sp>
        <p:sp>
          <p:nvSpPr>
            <p:cNvPr id="363" name="Google Shape;363;p9"/>
            <p:cNvSpPr txBox="1"/>
            <p:nvPr/>
          </p:nvSpPr>
          <p:spPr>
            <a:xfrm>
              <a:off x="0" y="937566"/>
              <a:ext cx="3303865" cy="613834"/>
            </a:xfrm>
            <a:prstGeom prst="rect">
              <a:avLst/>
            </a:prstGeom>
            <a:noFill/>
            <a:ln>
              <a:noFill/>
            </a:ln>
          </p:spPr>
          <p:txBody>
            <a:bodyPr spcFirstLastPara="1" wrap="square" lIns="120900" tIns="120900" rIns="120900" bIns="120900" anchor="ctr" anchorCtr="0">
              <a:noAutofit/>
            </a:bodyPr>
            <a:lstStyle/>
            <a:p>
              <a:pPr marL="0" marR="0" lvl="0" indent="0" algn="ctr" rtl="0">
                <a:lnSpc>
                  <a:spcPct val="90000"/>
                </a:lnSpc>
                <a:spcBef>
                  <a:spcPts val="0"/>
                </a:spcBef>
                <a:spcAft>
                  <a:spcPts val="0"/>
                </a:spcAft>
                <a:buClr>
                  <a:schemeClr val="lt1"/>
                </a:buClr>
                <a:buSzPts val="1700"/>
                <a:buFont typeface="Corbel"/>
                <a:buNone/>
              </a:pPr>
              <a:r>
                <a:rPr lang="zh-TW" sz="1700" dirty="0">
                  <a:solidFill>
                    <a:schemeClr val="lt1"/>
                  </a:solidFill>
                  <a:latin typeface="Corbel" panose="020B0503020204020204" pitchFamily="34" charset="0"/>
                  <a:ea typeface="Corbel"/>
                  <a:cs typeface="Corbel"/>
                  <a:sym typeface="Corbel"/>
                </a:rPr>
                <a:t>註冊、認證</a:t>
              </a:r>
              <a:endParaRPr dirty="0">
                <a:latin typeface="Corbel" panose="020B0503020204020204" pitchFamily="34" charset="0"/>
              </a:endParaRPr>
            </a:p>
          </p:txBody>
        </p:sp>
        <p:sp>
          <p:nvSpPr>
            <p:cNvPr id="364" name="Google Shape;364;p9"/>
            <p:cNvSpPr/>
            <p:nvPr/>
          </p:nvSpPr>
          <p:spPr>
            <a:xfrm rot="10800000">
              <a:off x="0" y="2084"/>
              <a:ext cx="3303865" cy="944695"/>
            </a:xfrm>
            <a:prstGeom prst="upArrowCallout">
              <a:avLst>
                <a:gd name="adj1" fmla="val 25000"/>
                <a:gd name="adj2" fmla="val 25000"/>
                <a:gd name="adj3" fmla="val 25000"/>
                <a:gd name="adj4" fmla="val 64977"/>
              </a:avLst>
            </a:prstGeom>
            <a:solidFill>
              <a:srgbClr val="4E8541"/>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orbel" panose="020B0503020204020204" pitchFamily="34" charset="0"/>
              </a:endParaRPr>
            </a:p>
          </p:txBody>
        </p:sp>
        <p:sp>
          <p:nvSpPr>
            <p:cNvPr id="365" name="Google Shape;365;p9"/>
            <p:cNvSpPr txBox="1"/>
            <p:nvPr/>
          </p:nvSpPr>
          <p:spPr>
            <a:xfrm>
              <a:off x="0" y="2084"/>
              <a:ext cx="3303865" cy="613834"/>
            </a:xfrm>
            <a:prstGeom prst="rect">
              <a:avLst/>
            </a:prstGeom>
            <a:noFill/>
            <a:ln>
              <a:noFill/>
            </a:ln>
          </p:spPr>
          <p:txBody>
            <a:bodyPr spcFirstLastPara="1" wrap="square" lIns="120900" tIns="120900" rIns="120900" bIns="120900" anchor="ctr" anchorCtr="0">
              <a:noAutofit/>
            </a:bodyPr>
            <a:lstStyle/>
            <a:p>
              <a:pPr marL="0" marR="0" lvl="0" indent="0" algn="ctr" rtl="0">
                <a:lnSpc>
                  <a:spcPct val="90000"/>
                </a:lnSpc>
                <a:spcBef>
                  <a:spcPts val="0"/>
                </a:spcBef>
                <a:spcAft>
                  <a:spcPts val="0"/>
                </a:spcAft>
                <a:buClr>
                  <a:schemeClr val="lt1"/>
                </a:buClr>
                <a:buSzPts val="1700"/>
                <a:buFont typeface="Corbel"/>
                <a:buNone/>
              </a:pPr>
              <a:r>
                <a:rPr lang="zh-TW" sz="1700">
                  <a:solidFill>
                    <a:schemeClr val="lt1"/>
                  </a:solidFill>
                  <a:latin typeface="Corbel" panose="020B0503020204020204" pitchFamily="34" charset="0"/>
                  <a:ea typeface="Corbel"/>
                  <a:cs typeface="Corbel"/>
                  <a:sym typeface="Corbel"/>
                </a:rPr>
                <a:t>選擇平台</a:t>
              </a:r>
              <a:endParaRPr>
                <a:latin typeface="Corbel" panose="020B0503020204020204" pitchFamily="34" charset="0"/>
              </a:endParaRPr>
            </a:p>
          </p:txBody>
        </p:sp>
      </p:grpSp>
      <p:sp>
        <p:nvSpPr>
          <p:cNvPr id="403" name="Google Shape;403;p9"/>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cxnSp>
        <p:nvCxnSpPr>
          <p:cNvPr id="73" name="Google Shape;387;p9">
            <a:extLst>
              <a:ext uri="{FF2B5EF4-FFF2-40B4-BE49-F238E27FC236}">
                <a16:creationId xmlns:a16="http://schemas.microsoft.com/office/drawing/2014/main" id="{D4F461D9-B4BF-45DB-90F4-8EBA10BF3345}"/>
              </a:ext>
            </a:extLst>
          </p:cNvPr>
          <p:cNvCxnSpPr/>
          <p:nvPr/>
        </p:nvCxnSpPr>
        <p:spPr>
          <a:xfrm>
            <a:off x="6793171" y="4856430"/>
            <a:ext cx="4249603" cy="0"/>
          </a:xfrm>
          <a:prstGeom prst="straightConnector1">
            <a:avLst/>
          </a:prstGeom>
          <a:solidFill>
            <a:srgbClr val="4E8541"/>
          </a:solidFill>
          <a:ln w="12700" cap="flat" cmpd="sng">
            <a:solidFill>
              <a:srgbClr val="4E8541"/>
            </a:solidFill>
            <a:prstDash val="solid"/>
            <a:miter lim="800000"/>
            <a:headEnd type="none" w="sm" len="sm"/>
            <a:tailEnd type="none" w="sm" len="sm"/>
          </a:ln>
        </p:spPr>
      </p:cxnSp>
      <p:sp>
        <p:nvSpPr>
          <p:cNvPr id="74" name="Google Shape;388;p9">
            <a:extLst>
              <a:ext uri="{FF2B5EF4-FFF2-40B4-BE49-F238E27FC236}">
                <a16:creationId xmlns:a16="http://schemas.microsoft.com/office/drawing/2014/main" id="{1D456242-5F17-411B-8C4A-4AD66F2073EB}"/>
              </a:ext>
            </a:extLst>
          </p:cNvPr>
          <p:cNvSpPr/>
          <p:nvPr/>
        </p:nvSpPr>
        <p:spPr>
          <a:xfrm>
            <a:off x="6872851" y="4111263"/>
            <a:ext cx="4169923" cy="375182"/>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orbel" panose="020B0503020204020204" pitchFamily="34" charset="0"/>
            </a:endParaRPr>
          </a:p>
        </p:txBody>
      </p:sp>
      <p:cxnSp>
        <p:nvCxnSpPr>
          <p:cNvPr id="75" name="Google Shape;390;p9">
            <a:extLst>
              <a:ext uri="{FF2B5EF4-FFF2-40B4-BE49-F238E27FC236}">
                <a16:creationId xmlns:a16="http://schemas.microsoft.com/office/drawing/2014/main" id="{2DBC6D97-8CFF-4640-909F-6B7D4C6224A9}"/>
              </a:ext>
            </a:extLst>
          </p:cNvPr>
          <p:cNvCxnSpPr/>
          <p:nvPr/>
        </p:nvCxnSpPr>
        <p:spPr>
          <a:xfrm>
            <a:off x="6793171" y="5250372"/>
            <a:ext cx="4249603" cy="0"/>
          </a:xfrm>
          <a:prstGeom prst="straightConnector1">
            <a:avLst/>
          </a:prstGeom>
          <a:solidFill>
            <a:srgbClr val="4E8541"/>
          </a:solidFill>
          <a:ln w="12700" cap="flat" cmpd="sng">
            <a:solidFill>
              <a:srgbClr val="4E8541"/>
            </a:solidFill>
            <a:prstDash val="solid"/>
            <a:miter lim="800000"/>
            <a:headEnd type="none" w="sm" len="sm"/>
            <a:tailEnd type="none" w="sm" len="sm"/>
          </a:ln>
        </p:spPr>
      </p:cxnSp>
      <p:sp>
        <p:nvSpPr>
          <p:cNvPr id="76" name="Google Shape;391;p9">
            <a:extLst>
              <a:ext uri="{FF2B5EF4-FFF2-40B4-BE49-F238E27FC236}">
                <a16:creationId xmlns:a16="http://schemas.microsoft.com/office/drawing/2014/main" id="{8AAE31D5-8CB2-4009-B3C8-F52BA6E06540}"/>
              </a:ext>
            </a:extLst>
          </p:cNvPr>
          <p:cNvSpPr/>
          <p:nvPr/>
        </p:nvSpPr>
        <p:spPr>
          <a:xfrm>
            <a:off x="6872851" y="5269131"/>
            <a:ext cx="4169923" cy="375182"/>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Corbel" panose="020B0503020204020204" pitchFamily="34" charset="0"/>
            </a:endParaRPr>
          </a:p>
        </p:txBody>
      </p:sp>
      <p:cxnSp>
        <p:nvCxnSpPr>
          <p:cNvPr id="77" name="Google Shape;393;p9">
            <a:extLst>
              <a:ext uri="{FF2B5EF4-FFF2-40B4-BE49-F238E27FC236}">
                <a16:creationId xmlns:a16="http://schemas.microsoft.com/office/drawing/2014/main" id="{12979B88-F620-4C50-9A9A-A9B447D94D99}"/>
              </a:ext>
            </a:extLst>
          </p:cNvPr>
          <p:cNvCxnSpPr/>
          <p:nvPr/>
        </p:nvCxnSpPr>
        <p:spPr>
          <a:xfrm>
            <a:off x="6793171" y="5644314"/>
            <a:ext cx="4249603" cy="0"/>
          </a:xfrm>
          <a:prstGeom prst="straightConnector1">
            <a:avLst/>
          </a:prstGeom>
          <a:solidFill>
            <a:srgbClr val="4E8541"/>
          </a:solidFill>
          <a:ln w="12700" cap="flat" cmpd="sng">
            <a:solidFill>
              <a:srgbClr val="4E8541"/>
            </a:solidFill>
            <a:prstDash val="solid"/>
            <a:miter lim="800000"/>
            <a:headEnd type="none" w="sm" len="sm"/>
            <a:tailEnd type="none" w="sm" len="sm"/>
          </a:ln>
        </p:spPr>
      </p:cxnSp>
      <p:sp>
        <p:nvSpPr>
          <p:cNvPr id="80" name="Google Shape;386;p9">
            <a:extLst>
              <a:ext uri="{FF2B5EF4-FFF2-40B4-BE49-F238E27FC236}">
                <a16:creationId xmlns:a16="http://schemas.microsoft.com/office/drawing/2014/main" id="{E8D9A132-9F4C-43B9-8A02-C92311F61EB3}"/>
              </a:ext>
            </a:extLst>
          </p:cNvPr>
          <p:cNvSpPr txBox="1"/>
          <p:nvPr/>
        </p:nvSpPr>
        <p:spPr>
          <a:xfrm>
            <a:off x="6872850" y="5311595"/>
            <a:ext cx="4169923" cy="375182"/>
          </a:xfrm>
          <a:prstGeom prst="rect">
            <a:avLst/>
          </a:prstGeom>
          <a:noFill/>
          <a:ln>
            <a:noFill/>
          </a:ln>
        </p:spPr>
        <p:txBody>
          <a:bodyPr spcFirstLastPara="1" wrap="square" lIns="68575" tIns="68575" rIns="68575" bIns="68575" anchor="t" anchorCtr="0">
            <a:noAutofit/>
          </a:bodyPr>
          <a:lstStyle/>
          <a:p>
            <a:pPr lvl="0">
              <a:lnSpc>
                <a:spcPct val="90000"/>
              </a:lnSpc>
              <a:buClr>
                <a:schemeClr val="dk1"/>
              </a:buClr>
              <a:buSzPts val="1800"/>
            </a:pPr>
            <a:r>
              <a:rPr lang="zh-TW" altLang="en-US" sz="1800" dirty="0">
                <a:latin typeface="Corbel" panose="020B0503020204020204" pitchFamily="34" charset="0"/>
              </a:rPr>
              <a:t>評估授信展望</a:t>
            </a:r>
            <a:endParaRPr dirty="0">
              <a:latin typeface="Corbel" panose="020B0503020204020204" pitchFamily="34" charset="0"/>
            </a:endParaRPr>
          </a:p>
        </p:txBody>
      </p:sp>
    </p:spTree>
  </p:cSld>
  <p:clrMapOvr>
    <a:masterClrMapping/>
  </p:clrMapOvr>
</p:sld>
</file>

<file path=ppt/theme/theme1.xml><?xml version="1.0" encoding="utf-8"?>
<a:theme xmlns:a="http://schemas.openxmlformats.org/drawingml/2006/main" name="Office 佈景主題">
  <a:themeElements>
    <a:clrScheme name="自訂 5">
      <a:dk1>
        <a:srgbClr val="000000"/>
      </a:dk1>
      <a:lt1>
        <a:srgbClr val="FFFFFF"/>
      </a:lt1>
      <a:dk2>
        <a:srgbClr val="323232"/>
      </a:dk2>
      <a:lt2>
        <a:srgbClr val="E3DED1"/>
      </a:lt2>
      <a:accent1>
        <a:srgbClr val="9F2936"/>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384</TotalTime>
  <Words>5189</Words>
  <Application>Microsoft Office PowerPoint</Application>
  <PresentationFormat>寬螢幕</PresentationFormat>
  <Paragraphs>839</Paragraphs>
  <Slides>45</Slides>
  <Notes>45</Notes>
  <HiddenSlides>0</HiddenSlides>
  <MMClips>0</MMClips>
  <ScaleCrop>false</ScaleCrop>
  <HeadingPairs>
    <vt:vector size="6" baseType="variant">
      <vt:variant>
        <vt:lpstr>使用字型</vt:lpstr>
      </vt:variant>
      <vt:variant>
        <vt:i4>5</vt:i4>
      </vt:variant>
      <vt:variant>
        <vt:lpstr>佈景主題</vt:lpstr>
      </vt:variant>
      <vt:variant>
        <vt:i4>1</vt:i4>
      </vt:variant>
      <vt:variant>
        <vt:lpstr>投影片標題</vt:lpstr>
      </vt:variant>
      <vt:variant>
        <vt:i4>45</vt:i4>
      </vt:variant>
    </vt:vector>
  </HeadingPairs>
  <TitlesOfParts>
    <vt:vector size="51" baseType="lpstr">
      <vt:lpstr>Lato</vt:lpstr>
      <vt:lpstr>Arial</vt:lpstr>
      <vt:lpstr>微軟正黑體</vt:lpstr>
      <vt:lpstr>Corbel</vt:lpstr>
      <vt:lpstr>Calibri</vt:lpstr>
      <vt:lpstr>Office 佈景主題</vt:lpstr>
      <vt:lpstr>第七章 P2P借貸</vt:lpstr>
      <vt:lpstr>PowerPoint 簡報</vt:lpstr>
      <vt:lpstr>What is Peer to Peer Lending?</vt:lpstr>
      <vt:lpstr>貸款 Lending</vt:lpstr>
      <vt:lpstr>簽訂貸款契約</vt:lpstr>
      <vt:lpstr>P2P借貸 (Peer to Peer Lending)</vt:lpstr>
      <vt:lpstr>P2P網貸 (Peer to Peer Lending)</vt:lpstr>
      <vt:lpstr>P2P網貸的運作</vt:lpstr>
      <vt:lpstr>出借人（投資人）投資步驟</vt:lpstr>
      <vt:lpstr>借款人借款步驟</vt:lpstr>
      <vt:lpstr>利率方式一：由雙方協商確定</vt:lpstr>
      <vt:lpstr>利率方式二：借款人信用等級分級</vt:lpstr>
      <vt:lpstr>利率方式三：出借人對利率投標</vt:lpstr>
      <vt:lpstr>創新模式 - P2P 借貸的類型</vt:lpstr>
      <vt:lpstr>純平台模式</vt:lpstr>
      <vt:lpstr>債權轉讓模式</vt:lpstr>
      <vt:lpstr>純線上模式</vt:lpstr>
      <vt:lpstr>線上與線下結合模式</vt:lpstr>
      <vt:lpstr>無擔保模式</vt:lpstr>
      <vt:lpstr>第三方擔保模式</vt:lpstr>
      <vt:lpstr>平台自身擔保模式</vt:lpstr>
      <vt:lpstr>抵押貸款模式</vt:lpstr>
      <vt:lpstr>社交網路模式</vt:lpstr>
      <vt:lpstr>案例一、Zopa：英國2005年世界首創</vt:lpstr>
      <vt:lpstr>案例一、Zopa：英國2005年世界首創</vt:lpstr>
      <vt:lpstr>案例二、Lending Club：美國</vt:lpstr>
      <vt:lpstr>案例二、Lending Club：美國</vt:lpstr>
      <vt:lpstr>案例三、拍拍貸：2007中國第一家</vt:lpstr>
      <vt:lpstr>案例四、LnB：互利金融™平台</vt:lpstr>
      <vt:lpstr>案例五、鄉民貸：P2P Lending網路借貸平台</vt:lpstr>
      <vt:lpstr>P2P平台模式比較</vt:lpstr>
      <vt:lpstr>P2P在中國之發展</vt:lpstr>
      <vt:lpstr>中國之發展模式 - 針對平台對接的對象分類</vt:lpstr>
      <vt:lpstr>P2P借貸平台機會與挑戰</vt:lpstr>
      <vt:lpstr>機會－借款人</vt:lpstr>
      <vt:lpstr>機會－投資人</vt:lpstr>
      <vt:lpstr>挑戰－民間借貸中介</vt:lpstr>
      <vt:lpstr>挑戰－傳統銀行</vt:lpstr>
      <vt:lpstr>挑戰－監管機構</vt:lpstr>
      <vt:lpstr>P2P借貸風險 - 操作風險</vt:lpstr>
      <vt:lpstr>P2P借貸風險 - 流動風險</vt:lpstr>
      <vt:lpstr>P2P借貸風險 - 市場風險</vt:lpstr>
      <vt:lpstr>P2P借貸風險 - 信用風險</vt:lpstr>
      <vt:lpstr>P2P借貸風險 - 駭客風險</vt:lpstr>
      <vt:lpstr>P2P借貸趨勢</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P2P借貸</dc:title>
  <dc:creator>yen lin</dc:creator>
  <cp:lastModifiedBy>德全 林</cp:lastModifiedBy>
  <cp:revision>21</cp:revision>
  <dcterms:created xsi:type="dcterms:W3CDTF">2016-06-16T05:53:04Z</dcterms:created>
  <dcterms:modified xsi:type="dcterms:W3CDTF">2023-06-27T10:06:44Z</dcterms:modified>
</cp:coreProperties>
</file>