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428" r:id="rId2"/>
    <p:sldId id="429" r:id="rId3"/>
    <p:sldId id="431" r:id="rId4"/>
    <p:sldId id="430" r:id="rId5"/>
    <p:sldId id="447" r:id="rId6"/>
    <p:sldId id="432" r:id="rId7"/>
    <p:sldId id="448" r:id="rId8"/>
    <p:sldId id="434" r:id="rId9"/>
    <p:sldId id="437" r:id="rId10"/>
    <p:sldId id="449" r:id="rId11"/>
    <p:sldId id="433" r:id="rId12"/>
    <p:sldId id="463" r:id="rId13"/>
    <p:sldId id="438" r:id="rId14"/>
    <p:sldId id="439" r:id="rId15"/>
    <p:sldId id="450" r:id="rId16"/>
    <p:sldId id="440" r:id="rId17"/>
    <p:sldId id="451" r:id="rId18"/>
    <p:sldId id="441" r:id="rId19"/>
    <p:sldId id="464" r:id="rId20"/>
    <p:sldId id="466" r:id="rId21"/>
    <p:sldId id="452" r:id="rId22"/>
    <p:sldId id="453" r:id="rId23"/>
    <p:sldId id="442" r:id="rId24"/>
    <p:sldId id="454" r:id="rId25"/>
    <p:sldId id="458" r:id="rId26"/>
    <p:sldId id="457" r:id="rId27"/>
    <p:sldId id="459" r:id="rId28"/>
    <p:sldId id="465" r:id="rId29"/>
    <p:sldId id="468" r:id="rId30"/>
    <p:sldId id="461" r:id="rId31"/>
    <p:sldId id="462" r:id="rId32"/>
    <p:sldId id="455" r:id="rId33"/>
    <p:sldId id="444" r:id="rId34"/>
    <p:sldId id="445" r:id="rId35"/>
    <p:sldId id="456" r:id="rId36"/>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1)第三方支付" id="{BD378396-98E2-4773-82A8-F43B13580010}">
          <p14:sldIdLst>
            <p14:sldId id="428"/>
            <p14:sldId id="429"/>
            <p14:sldId id="431"/>
            <p14:sldId id="430"/>
            <p14:sldId id="447"/>
            <p14:sldId id="432"/>
            <p14:sldId id="448"/>
            <p14:sldId id="434"/>
            <p14:sldId id="437"/>
            <p14:sldId id="449"/>
            <p14:sldId id="433"/>
            <p14:sldId id="463"/>
            <p14:sldId id="438"/>
            <p14:sldId id="439"/>
            <p14:sldId id="450"/>
            <p14:sldId id="440"/>
            <p14:sldId id="451"/>
            <p14:sldId id="441"/>
            <p14:sldId id="464"/>
            <p14:sldId id="466"/>
            <p14:sldId id="452"/>
            <p14:sldId id="453"/>
            <p14:sldId id="442"/>
            <p14:sldId id="454"/>
            <p14:sldId id="458"/>
            <p14:sldId id="457"/>
            <p14:sldId id="459"/>
            <p14:sldId id="465"/>
            <p14:sldId id="468"/>
            <p14:sldId id="461"/>
            <p14:sldId id="462"/>
            <p14:sldId id="455"/>
            <p14:sldId id="444"/>
            <p14:sldId id="445"/>
            <p14:sldId id="45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91" autoAdjust="0"/>
    <p:restoredTop sz="82143" autoAdjust="0"/>
  </p:normalViewPr>
  <p:slideViewPr>
    <p:cSldViewPr snapToGrid="0">
      <p:cViewPr varScale="1">
        <p:scale>
          <a:sx n="79" d="100"/>
          <a:sy n="79" d="100"/>
        </p:scale>
        <p:origin x="608"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15060" custLinFactNeighborY="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區塊鏈</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智能合約</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noFill/>
        <a:ln>
          <a:solidFill>
            <a:schemeClr val="tx2">
              <a:lumMod val="25000"/>
              <a:lumOff val="75000"/>
            </a:schemeClr>
          </a:solidFill>
        </a:ln>
      </dgm:spPr>
      <dgm:t>
        <a:bodyPr/>
        <a:lstStyle/>
        <a:p>
          <a:r>
            <a:rPr lang="zh-TW" altLang="en-US" dirty="0"/>
            <a:t>機器信任機制</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pt>
  </dgm:ptLst>
  <dgm:cxnLst>
    <dgm:cxn modelId="{4BB4E506-040C-438C-BBED-EB7800C5C086}" type="presOf" srcId="{252357BE-30EA-49F7-9DBD-B5F30B4F4A9D}" destId="{AFF030F6-8D1D-42AA-8527-70CC9827071F}"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24F6216D-4892-444E-9EA1-86F819A35B8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F2A1D7F-2303-4EBC-A23B-9775E775324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89D2ECA-8E04-4E51-9A7C-D9D4D3079A9E}"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9691B8F0-0367-44D9-B460-07872ED2C1DD}" type="presOf" srcId="{5FF2D4FE-A551-4F3F-AAC9-90D5FFA8619A}" destId="{565F66ED-5189-46DB-A579-BEA28FE6D986}"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0"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0"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no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機器信任機制</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區塊鏈</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智能合約</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2023/7/3</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2023/7/3</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sz="1200" b="0" i="0" kern="1200" dirty="0">
                <a:solidFill>
                  <a:schemeClr val="tx1"/>
                </a:solidFill>
                <a:effectLst/>
                <a:latin typeface="+mn-lt"/>
                <a:ea typeface="+mn-ea"/>
                <a:cs typeface="+mn-cs"/>
              </a:rPr>
              <a:t>在區塊鏈的世界中，每個都有存取帳本的權利，但不是每個節點都可以記帳，只有運算力最強的節點，才有記帳的權利，參與計算的節點就稱為「礦工」，而做運算這個動作就叫做「挖礦」。挖礦這個動作是由挖礦程式去做執行的，程式是公開透明的，因此大家想要執行挖礦，就要配合這套規則，也因此不會發生需要懷疑此筆新增的交易是否是真或假的情況。因為比特幣的世界中每十分鐘僅能增加一個新的區域，所以如果有越多的人在挖礦就代表有越多人在競爭，計算難度也會越高。在記帳時，礦工就會去檢查此交易是否合法，包括檢查交易的內容、交易的發起者與接受者，舉例來說，當Ａ要轉</a:t>
            </a:r>
            <a:r>
              <a:rPr lang="en-US" altLang="zh-TW" sz="1200" b="0" i="0" kern="1200" dirty="0">
                <a:solidFill>
                  <a:schemeClr val="tx1"/>
                </a:solidFill>
                <a:effectLst/>
                <a:latin typeface="+mn-lt"/>
                <a:ea typeface="+mn-ea"/>
                <a:cs typeface="+mn-cs"/>
              </a:rPr>
              <a:t>1000</a:t>
            </a:r>
            <a:r>
              <a:rPr lang="zh-TW" altLang="en-US" sz="1200" b="0" i="0" kern="1200" dirty="0">
                <a:solidFill>
                  <a:schemeClr val="tx1"/>
                </a:solidFill>
                <a:effectLst/>
                <a:latin typeface="+mn-lt"/>
                <a:ea typeface="+mn-ea"/>
                <a:cs typeface="+mn-cs"/>
              </a:rPr>
              <a:t>元至Ｂ的帳戶時，礦工就會去檢查這筆交易是否為Ａ發起的，以及，這筆交易是否有重複，避免重複有交易的情況發生。當了解基本區塊鏈的運作原理後，我們可以再深入去瞭解背後的運算原理，這邊就會提及一個重要的概念，就是密碼學中的「雜湊函數」。雜湊函數的意思是，當你把一串數字丟進去雜湊函數的函式後，此串數字會被編碼或改變成一組長度固定且獨一無二的值，我們稱之為雜湊值（</a:t>
            </a:r>
            <a:r>
              <a:rPr lang="en-US" altLang="zh-TW" sz="1200" b="0" i="0" kern="1200" dirty="0">
                <a:solidFill>
                  <a:schemeClr val="tx1"/>
                </a:solidFill>
                <a:effectLst/>
                <a:latin typeface="+mn-lt"/>
                <a:ea typeface="+mn-ea"/>
                <a:cs typeface="+mn-cs"/>
              </a:rPr>
              <a:t>hash</a:t>
            </a:r>
            <a:r>
              <a:rPr lang="zh-TW" altLang="en-US" sz="1200" b="0" i="0" kern="1200" dirty="0">
                <a:solidFill>
                  <a:schemeClr val="tx1"/>
                </a:solidFill>
                <a:effectLst/>
                <a:latin typeface="+mn-lt"/>
                <a:ea typeface="+mn-ea"/>
                <a:cs typeface="+mn-cs"/>
              </a:rPr>
              <a:t>值），也就是說，不管你丟什麼內容進去，雜湊函數都會給你固定且唯一的雜湊值，只要你丟進去的數字有一點不同，都會產生出截然不同且唯一的雜湊值，此外這個雜湊值是不可逆的，你無法從雜湊值中，計算出原本的那一串數字。因為有了這個特性，雜湊函數可以被用來產生每筆交易的編號，而這些編號會與前個區域的雜湊值合成為新區塊的雜湊值。這樣的用意是，當交易的內容如果被做竄改，算出來後的雜湊值會不同，這時礦工就會發現交易的內容有做過更改，就會捨棄掉該筆交易，因此可以確保區塊鏈的世界中，達到不可篡改且不可沒滅的特色。以比特幣為例，每個區塊都會有多個欄位，欄位包括了交易內容、上一個區框的雜湊函數以及「隨機數」，其中，隨機數是礦工唯一能更改的欄位，礦工的工作就是調整隨機數，然後將其放入雜湊函數中，並做計算直至數字符合，當符合條件後，就會將此區塊串連到鏈上，結束一筆記帳。 上面有提到，因為每十分鐘僅能增加一個新的區域，所以越多人挖礦，計算的難度也會跟著提高，此外，挖礦的運算資源非常的龐大，唯有運算資源強的人才能獲取記帳權。比特幣機制中，為了鼓勵越多人參與挖礦，其給予了獎勵機制，當成功挖到框的人可以獲取交易的手續費，以及一筆固定的獎勵金。雖然挖礦獎勵會隨著時間減半，但隨著在比特幣中的交易量提升，礦工能獲取的交易手續費也會跟這提升，依然能促使大家挖礦。</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10</a:t>
            </a:fld>
            <a:endParaRPr lang="zh-TW" altLang="en-US"/>
          </a:p>
        </p:txBody>
      </p:sp>
    </p:spTree>
    <p:extLst>
      <p:ext uri="{BB962C8B-B14F-4D97-AF65-F5344CB8AC3E}">
        <p14:creationId xmlns:p14="http://schemas.microsoft.com/office/powerpoint/2010/main" val="3948554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1934286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299054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13</a:t>
            </a:fld>
            <a:endParaRPr lang="zh-TW" altLang="en-US"/>
          </a:p>
        </p:txBody>
      </p:sp>
    </p:spTree>
    <p:extLst>
      <p:ext uri="{BB962C8B-B14F-4D97-AF65-F5344CB8AC3E}">
        <p14:creationId xmlns:p14="http://schemas.microsoft.com/office/powerpoint/2010/main" val="4290515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優點：</a:t>
            </a:r>
          </a:p>
          <a:p>
            <a:pPr rtl="0"/>
            <a:r>
              <a:rPr lang="zh-TW" altLang="en-US" dirty="0"/>
              <a:t>去中心化：</a:t>
            </a:r>
          </a:p>
          <a:p>
            <a:pPr rtl="0"/>
            <a:r>
              <a:rPr lang="zh-TW" altLang="en-US" dirty="0"/>
              <a:t>區塊鏈是以網路型態的方式來運作，不論是節點、數據，或是使用者皆是以點對點的方式連結，不必再經由一個中心節點來間接傳輸。以比特幣為例，即使並沒有一個像是中央銀行般的機構，數位貨幣的交易透過非集中化的機制，仍然可以透過可信任的機制運作。去中心化可以說是區塊鏈中最典型的特點之一，他使用分散式儲存與計算能力，來讓整個網路中各個節點都能夠擁有相同的權利與義務。系統中的數據交由網路中全部的節點共同來維護，而不再依靠中央處理節點。</a:t>
            </a:r>
          </a:p>
          <a:p>
            <a:pPr rtl="0"/>
            <a:r>
              <a:rPr lang="zh-TW" altLang="en-US" dirty="0"/>
              <a:t>共同維護公開帳本：</a:t>
            </a:r>
          </a:p>
          <a:p>
            <a:pPr rtl="0"/>
            <a:r>
              <a:rPr lang="zh-TW" altLang="en-US" dirty="0"/>
              <a:t>加入區塊鏈的各個節點，共同維護並享有同一份紀錄交易的帳本，在共同的資訊平台上運作。如果帳本上的資訊有所更動，其中的各個參與方、各個節點都會得到訊息。例如，比特幣的每一筆交易對每個帳戶都是公開的資訊。這樣的好處是能夠避免資料被竄改，因為一但有人想要竄改，所有的人都會接收到訊息。</a:t>
            </a:r>
          </a:p>
          <a:p>
            <a:pPr rtl="0"/>
            <a:r>
              <a:rPr lang="zh-TW" altLang="en-US" dirty="0"/>
              <a:t>防止抹滅或是竄改：</a:t>
            </a:r>
          </a:p>
          <a:p>
            <a:pPr rtl="0"/>
            <a:r>
              <a:rPr lang="zh-TW" altLang="en-US" dirty="0"/>
              <a:t>以雜湊為基礎，能夠保障資訊的完整性，因為雜湊函數為一種單向不可逆推的方程式。再加上因為區塊鏈上的所有節點都會共同維護同一個帳本，所以如果資訊被抹滅或竄改，共享同一區塊鏈的使用者必定可以察覺資訊已被更動，進而還原最初儲存的正確資訊。</a:t>
            </a:r>
          </a:p>
          <a:p>
            <a:pPr rtl="0"/>
            <a:r>
              <a:rPr lang="zh-TW" altLang="en-US" dirty="0"/>
              <a:t>具備時戳：</a:t>
            </a:r>
          </a:p>
          <a:p>
            <a:pPr rtl="0"/>
            <a:r>
              <a:rPr lang="zh-TW" altLang="en-US" dirty="0"/>
              <a:t>區塊鏈的參與者共用一個時間軸，而在資訊有改動發生的時候，就會像是寄出郵件郵局會蓋上郵戳一樣，區塊鏈則以「時戳」顯示資訊變動。時間戳是一個能表示一份資料在某個特定時間之前已經是存在著的且為完整可驗證的資料，通常是一串字符序列，唯一的標是某一特定的時間。時戳常常用於各種電子商務以及金融活動中，可以用來支撐網路公開密鑰基礎設施的不可否認性。</a:t>
            </a:r>
          </a:p>
          <a:p>
            <a:pPr rtl="0"/>
            <a:r>
              <a:rPr lang="zh-TW" altLang="en-US" dirty="0"/>
              <a:t>自動解決交易衝突：</a:t>
            </a:r>
          </a:p>
          <a:p>
            <a:pPr rtl="0"/>
            <a:r>
              <a:rPr lang="zh-TW" altLang="en-US" dirty="0"/>
              <a:t>在區塊鏈之中如果有一個交易發生了，第二個使用同一批數位貨幣的交易就不會進行。例如以比特幣為例，當一個比特幣由</a:t>
            </a:r>
            <a:r>
              <a:rPr lang="en-US" altLang="zh-TW" dirty="0"/>
              <a:t>A</a:t>
            </a:r>
            <a:r>
              <a:rPr lang="zh-TW" altLang="en-US" dirty="0"/>
              <a:t>轉手到</a:t>
            </a:r>
            <a:r>
              <a:rPr lang="en-US" altLang="zh-TW" dirty="0"/>
              <a:t>B</a:t>
            </a:r>
            <a:r>
              <a:rPr lang="zh-TW" altLang="en-US" dirty="0"/>
              <a:t>時，</a:t>
            </a:r>
            <a:r>
              <a:rPr lang="en-US" altLang="zh-TW" dirty="0"/>
              <a:t>A</a:t>
            </a:r>
            <a:r>
              <a:rPr lang="zh-TW" altLang="en-US" dirty="0"/>
              <a:t>就無法再轉給第二個人了，如此一來交易衝突就以資訊自動化方式處理掉了。</a:t>
            </a:r>
          </a:p>
          <a:p>
            <a:pPr rtl="0"/>
            <a:r>
              <a:rPr lang="zh-TW" altLang="en-US" dirty="0"/>
              <a:t>匿名性：</a:t>
            </a:r>
          </a:p>
          <a:p>
            <a:pPr rtl="0"/>
            <a:r>
              <a:rPr lang="zh-TW" altLang="en-US" dirty="0"/>
              <a:t>在區塊鏈中的買賣雙方是不需要透過公開身份的方式來確認彼此身份，因為節點與節點之間在交換訊息時，區鏈中的程序會依循著固定的算法，去自行判斷交易活動是否有效，所以數據在交互上是可以達到匿名性的。</a:t>
            </a:r>
          </a:p>
          <a:p>
            <a:pPr rtl="0"/>
            <a:r>
              <a:rPr lang="zh-TW" altLang="en-US" dirty="0"/>
              <a:t>打破訊息不對稱：</a:t>
            </a:r>
          </a:p>
          <a:p>
            <a:pPr rtl="0"/>
            <a:r>
              <a:rPr lang="zh-TW" altLang="en-US" dirty="0"/>
              <a:t>區塊鏈中其中一個最關鍵的應用就是打破訊息得不對稱性。傳統上在交易時，都會有一方掌握較多的資訊，讓他能掌握更多的資源去做談判，及當交易活動的發號者，容易造成交易的不公平性。舉例來說，金融業者掌握的訊息很多，可以作為主導者或是中介機構，讓其能獲取較多的利益。在房地產交易中，房地產的開發商擁有較多的土地與銷售價格的資訊，基於訊息的不對稱性進行獲利。這時，區塊鏈的應用即能派上用場，透過公開透明的系統，開始打破了訊息的不對稱性，讓交易活動更加透明化。</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2491999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2406885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區塊鏈技術至今已經經歷了不少次數的演化過程，而其大致可分為以下四個階段：</a:t>
            </a:r>
          </a:p>
          <a:p>
            <a:pPr rtl="0"/>
            <a:r>
              <a:rPr lang="en-US" altLang="zh-TW" dirty="0" err="1"/>
              <a:t>Blockchain</a:t>
            </a:r>
            <a:r>
              <a:rPr lang="en-US" altLang="zh-TW" dirty="0"/>
              <a:t> 1.0──</a:t>
            </a:r>
            <a:r>
              <a:rPr lang="zh-TW" altLang="en-US" dirty="0"/>
              <a:t>加密貨幣：</a:t>
            </a:r>
          </a:p>
          <a:p>
            <a:pPr rtl="0"/>
            <a:r>
              <a:rPr lang="zh-TW" altLang="en-US" dirty="0"/>
              <a:t>即為支持數位貨幣與支付系統的去中心化，也就是區塊鏈技術最一開始的應用範圍。</a:t>
            </a:r>
          </a:p>
          <a:p>
            <a:pPr rtl="0"/>
            <a:r>
              <a:rPr lang="en-US" altLang="zh-TW" dirty="0" err="1"/>
              <a:t>Blockchain</a:t>
            </a:r>
            <a:r>
              <a:rPr lang="en-US" altLang="zh-TW" dirty="0"/>
              <a:t> 2.0──</a:t>
            </a:r>
            <a:r>
              <a:rPr lang="zh-TW" altLang="en-US" dirty="0"/>
              <a:t>智慧資產、智慧契約：</a:t>
            </a:r>
          </a:p>
          <a:p>
            <a:pPr rtl="0"/>
            <a:r>
              <a:rPr lang="zh-TW" altLang="en-US" dirty="0"/>
              <a:t>進化成市場的去中心化，可作貨幣以外的數位資產轉移，如股票、債券等。像是</a:t>
            </a:r>
            <a:r>
              <a:rPr lang="en-US" altLang="zh-TW" dirty="0"/>
              <a:t>Colored Coin</a:t>
            </a:r>
            <a:r>
              <a:rPr lang="zh-TW" altLang="en-US" dirty="0"/>
              <a:t>便是基於比特幣區塊鏈的開源協議，可在比特幣區塊鏈上發行多項資產。</a:t>
            </a:r>
          </a:p>
          <a:p>
            <a:pPr rtl="0"/>
            <a:r>
              <a:rPr lang="en-US" altLang="zh-TW" dirty="0" err="1"/>
              <a:t>Blockchain</a:t>
            </a:r>
            <a:r>
              <a:rPr lang="en-US" altLang="zh-TW" dirty="0"/>
              <a:t> 2.5──</a:t>
            </a:r>
            <a:r>
              <a:rPr lang="zh-TW" altLang="en-US" dirty="0"/>
              <a:t>金融領域應用、資料層：</a:t>
            </a:r>
          </a:p>
          <a:p>
            <a:pPr rtl="0"/>
            <a:r>
              <a:rPr lang="zh-TW" altLang="en-US" dirty="0"/>
              <a:t>強調代幣（貨幣橋）的應用、分散式帳本、資料層區塊鏈，及結合人工智慧等金融應用。</a:t>
            </a:r>
          </a:p>
          <a:p>
            <a:pPr rtl="0"/>
            <a:r>
              <a:rPr lang="en-US" altLang="zh-TW" dirty="0" err="1"/>
              <a:t>Blockchain</a:t>
            </a:r>
            <a:r>
              <a:rPr lang="en-US" altLang="zh-TW" dirty="0"/>
              <a:t> 3.0──</a:t>
            </a:r>
            <a:r>
              <a:rPr lang="zh-TW" altLang="en-US" dirty="0"/>
              <a:t>更複雜的智慧契約：</a:t>
            </a:r>
          </a:p>
          <a:p>
            <a:pPr rtl="0"/>
            <a:r>
              <a:rPr lang="zh-TW" altLang="en-US" dirty="0"/>
              <a:t>為更複雜的智慧合約，將區塊鏈用於政府、醫療、科學、文化與藝術等領域。</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3144834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近幾年來，越來越多人關注區塊鏈與智能錢包等幾項應用，也有不少組合及服務運用在市場，讓錢包不單只是存放的地方，更是進階成為了人們專屬的「個人銀行」，此現象大幅降低了一般民眾進入金融領域的門檻。然而，要將「普惠金融」普及化，還包括了一大關鍵「易用性」。區塊鏈無法真正達到普及化及為人所畏懼的其中一項原因就是用戶的使用者體驗太差，使得此項應用無法被普羅大眾所使用。舉例來說，當用戶想要申請區塊鏈的電子錢包時，可能就會因爲錢包的地址等資訊而卻步。</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17</a:t>
            </a:fld>
            <a:endParaRPr lang="zh-TW" altLang="en-US"/>
          </a:p>
        </p:txBody>
      </p:sp>
    </p:spTree>
    <p:extLst>
      <p:ext uri="{BB962C8B-B14F-4D97-AF65-F5344CB8AC3E}">
        <p14:creationId xmlns:p14="http://schemas.microsoft.com/office/powerpoint/2010/main" val="4011828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區塊鏈目前最積極應用的領域之一是匯款結算，</a:t>
            </a:r>
            <a:endParaRPr lang="en-US" altLang="zh-TW" dirty="0"/>
          </a:p>
          <a:p>
            <a:pPr rtl="0"/>
            <a:endParaRPr lang="en-US" altLang="zh-TW" dirty="0"/>
          </a:p>
          <a:p>
            <a:pPr rtl="0"/>
            <a:r>
              <a:rPr lang="zh-TW" altLang="en-US" dirty="0"/>
              <a:t>跨境匯款的宗旨在於讓全球用戶享受到便捷、快速、安全、合規的金融服務。相較於傳統跨境匯款，區塊鏈的跨境匯款應用具有很多優勢：</a:t>
            </a:r>
            <a:endParaRPr lang="en-US" altLang="zh-TW" dirty="0"/>
          </a:p>
          <a:p>
            <a:pPr rtl="0"/>
            <a:r>
              <a:rPr lang="zh-TW" altLang="en-US" dirty="0"/>
              <a:t>一是更加快捷，秒到帳；</a:t>
            </a:r>
            <a:endParaRPr lang="en-US" altLang="zh-TW" dirty="0"/>
          </a:p>
          <a:p>
            <a:pPr rtl="0"/>
            <a:r>
              <a:rPr lang="zh-TW" altLang="en-US" dirty="0"/>
              <a:t>二是 </a:t>
            </a:r>
            <a:r>
              <a:rPr lang="en-US" altLang="zh-TW" dirty="0"/>
              <a:t>7*24 </a:t>
            </a:r>
            <a:r>
              <a:rPr lang="zh-TW" altLang="en-US" dirty="0"/>
              <a:t>皆可通過手機匯款；</a:t>
            </a:r>
            <a:endParaRPr lang="en-US" altLang="zh-TW" dirty="0"/>
          </a:p>
          <a:p>
            <a:pPr rtl="0"/>
            <a:r>
              <a:rPr lang="zh-TW" altLang="en-US" dirty="0"/>
              <a:t>三是手續費更低，優惠率更大；</a:t>
            </a:r>
            <a:endParaRPr lang="en-US" altLang="zh-TW" dirty="0"/>
          </a:p>
          <a:p>
            <a:pPr rtl="0"/>
            <a:r>
              <a:rPr lang="zh-TW" altLang="en-US" dirty="0"/>
              <a:t>四是全程可追溯，且個人信息被嚴密保護；</a:t>
            </a:r>
            <a:endParaRPr lang="en-US" altLang="zh-TW" dirty="0"/>
          </a:p>
          <a:p>
            <a:pPr rtl="0"/>
            <a:r>
              <a:rPr lang="zh-TW" altLang="en-US" dirty="0"/>
              <a:t>五是各方信息一目瞭然，實時更新，無需通過監管從各方分別獲得信息。</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16948755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21</a:t>
            </a:fld>
            <a:endParaRPr lang="zh-TW" altLang="en-US"/>
          </a:p>
        </p:txBody>
      </p:sp>
    </p:spTree>
    <p:extLst>
      <p:ext uri="{BB962C8B-B14F-4D97-AF65-F5344CB8AC3E}">
        <p14:creationId xmlns:p14="http://schemas.microsoft.com/office/powerpoint/2010/main" val="1026031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22</a:t>
            </a:fld>
            <a:endParaRPr lang="zh-TW" altLang="en-US"/>
          </a:p>
        </p:txBody>
      </p:sp>
    </p:spTree>
    <p:extLst>
      <p:ext uri="{BB962C8B-B14F-4D97-AF65-F5344CB8AC3E}">
        <p14:creationId xmlns:p14="http://schemas.microsoft.com/office/powerpoint/2010/main" val="4262970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791554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智能合約（</a:t>
            </a:r>
            <a:r>
              <a:rPr lang="en-US" altLang="zh-TW" dirty="0"/>
              <a:t>smart contract</a:t>
            </a:r>
            <a:r>
              <a:rPr lang="zh-TW" altLang="en-US" dirty="0"/>
              <a:t>）為區塊鏈中制訂合約時會用到的一種特殊協議，</a:t>
            </a:r>
            <a:r>
              <a:rPr lang="en-US" altLang="zh-TW" dirty="0"/>
              <a:t>1994 </a:t>
            </a:r>
            <a:r>
              <a:rPr lang="zh-TW" altLang="en-US" dirty="0"/>
              <a:t>年由</a:t>
            </a:r>
            <a:r>
              <a:rPr lang="en-US" altLang="zh-TW" dirty="0"/>
              <a:t>Nick Szabo</a:t>
            </a:r>
            <a:r>
              <a:rPr lang="zh-TW" altLang="en-US" dirty="0"/>
              <a:t>提出，他提議可以把交易條款用程式自動化處理。我們以自動販賣機作為例子來解釋智能合約的概念：</a:t>
            </a:r>
          </a:p>
          <a:p>
            <a:pPr rtl="0"/>
            <a:r>
              <a:rPr lang="zh-TW" altLang="en-US" dirty="0"/>
              <a:t>假如用戶投</a:t>
            </a:r>
            <a:r>
              <a:rPr lang="en-US" altLang="zh-TW" dirty="0"/>
              <a:t>100</a:t>
            </a:r>
            <a:r>
              <a:rPr lang="zh-TW" altLang="en-US" dirty="0"/>
              <a:t>元，按下</a:t>
            </a:r>
            <a:r>
              <a:rPr lang="en-US" altLang="zh-TW" dirty="0"/>
              <a:t>A</a:t>
            </a:r>
            <a:r>
              <a:rPr lang="zh-TW" altLang="en-US" dirty="0"/>
              <a:t>鍵，自動售貨機就會掉出零食</a:t>
            </a:r>
          </a:p>
          <a:p>
            <a:pPr rtl="0"/>
            <a:r>
              <a:rPr lang="zh-TW" altLang="en-US" dirty="0"/>
              <a:t>假如用戶投</a:t>
            </a:r>
            <a:r>
              <a:rPr lang="en-US" altLang="zh-TW" dirty="0"/>
              <a:t>150</a:t>
            </a:r>
            <a:r>
              <a:rPr lang="zh-TW" altLang="en-US" dirty="0"/>
              <a:t>元，按下</a:t>
            </a:r>
            <a:r>
              <a:rPr lang="en-US" altLang="zh-TW" dirty="0"/>
              <a:t>B</a:t>
            </a:r>
            <a:r>
              <a:rPr lang="zh-TW" altLang="en-US" dirty="0"/>
              <a:t>鍵，自動售貨機就會掉黑咖啡</a:t>
            </a:r>
          </a:p>
          <a:p>
            <a:pPr rtl="0"/>
            <a:r>
              <a:rPr lang="zh-TW" altLang="en-US" dirty="0"/>
              <a:t>假如用戶投</a:t>
            </a:r>
            <a:r>
              <a:rPr lang="en-US" altLang="zh-TW" dirty="0"/>
              <a:t>200</a:t>
            </a:r>
            <a:r>
              <a:rPr lang="zh-TW" altLang="en-US" dirty="0"/>
              <a:t>元，按下</a:t>
            </a:r>
            <a:r>
              <a:rPr lang="en-US" altLang="zh-TW" dirty="0"/>
              <a:t>C</a:t>
            </a:r>
            <a:r>
              <a:rPr lang="zh-TW" altLang="en-US" dirty="0"/>
              <a:t>鍵，拿鐵就會從自動售貨機中掉出</a:t>
            </a:r>
          </a:p>
          <a:p>
            <a:pPr rtl="0"/>
            <a:r>
              <a:rPr lang="zh-TW" altLang="en-US" dirty="0"/>
              <a:t>這很容易理解，當用戶與自動售貨機交互時，只要條件滿足，就會有相應的價值轉移</a:t>
            </a:r>
            <a:r>
              <a:rPr lang="en-US" altLang="zh-TW" dirty="0"/>
              <a:t>(</a:t>
            </a:r>
            <a:r>
              <a:rPr lang="zh-TW" altLang="en-US" dirty="0"/>
              <a:t>各種零食的錢</a:t>
            </a:r>
            <a:r>
              <a:rPr lang="en-US" altLang="zh-TW" dirty="0"/>
              <a:t>)</a:t>
            </a:r>
            <a:r>
              <a:rPr lang="zh-TW" altLang="en-US" dirty="0"/>
              <a:t>，所有這些都是通過計算機的軟硬件自動執行的，不需要第三方的介入。智能合約就是這樣的概念。</a:t>
            </a:r>
          </a:p>
          <a:p>
            <a:pPr rtl="0"/>
            <a:r>
              <a:rPr lang="zh-TW" altLang="en-US" dirty="0"/>
              <a:t>其實，當首次知道智能合約的由來時，就像上面的讀者一樣，會突然感到困惑</a:t>
            </a:r>
            <a:r>
              <a:rPr lang="en-US" altLang="zh-TW" dirty="0"/>
              <a:t>——</a:t>
            </a:r>
            <a:r>
              <a:rPr lang="zh-TW" altLang="en-US" dirty="0"/>
              <a:t>智能合約很奇怪？ </a:t>
            </a:r>
          </a:p>
          <a:p>
            <a:pPr rtl="0"/>
            <a:r>
              <a:rPr lang="zh-TW" altLang="en-US" dirty="0"/>
              <a:t>後來多了解了一下，發現這個想法只是被尼克薩伯的例子捆住了。自動售貨機只是個能夠讓大家明白「條件自動執行」的例子。實際上，尼克薩伯所假想的應該是一個平台，允許大家通過一些常用的軟件工具將交易條件表達成自動執行的代碼，從而實現自動的「價值轉移」。</a:t>
            </a:r>
          </a:p>
          <a:p>
            <a:pPr rtl="0"/>
            <a:r>
              <a:rPr lang="zh-TW" altLang="en-US" dirty="0"/>
              <a:t>假如只看自動售貨機的例子，智能合約確實能夠由一個集中的系統來處理，但是要實現尼克薩伯的理想，就必須有一個存儲程序代碼和運行程序的平台。問題來了。因為涉及到「價值轉移」，所以對每個人都至關重要。平台應該從誰開始跑？</a:t>
            </a:r>
          </a:p>
          <a:p>
            <a:pPr rtl="0"/>
            <a:r>
              <a:rPr lang="zh-TW" altLang="en-US" dirty="0"/>
              <a:t>找政府？尋找有信譽的大企業？尋找社會賢人？不論找誰，這些人都有篡改代碼和充實自己的動機。反正有錢人就有糾紛，有人就有江湖。在沒有合適的平台的情況下，尼克薩伯的理想自然難以實現。</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2875534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智能合約的基本原理是構建→存儲→執行。</a:t>
            </a:r>
          </a:p>
          <a:p>
            <a:pPr rtl="0"/>
            <a:r>
              <a:rPr lang="zh-TW" altLang="en-US" dirty="0"/>
              <a:t>智能合約是基於應用程序的邏輯來實現買賣合同中的條件以及條款，所以每個區塊鏈平台提供的智能合約都有所不同。但一般來說，智能合約的操作多是「事件驅動」；一但智能合約程序安置在區塊鏈平台上，當合同設置的事件發生時，將建立一些條件來觸發合同的特定功能並開始程序的執行；資產常被轉移以作為執行的結果。以網上購買數字音樂為例，可以開發一個智能交易合約，明確定義每首數字音樂的發行方式，按照作曲者、作詞者、製作人、網購平台設定發行比例；消費者一但完成網上支付手續，就觸發轉賬功能，費用自動按比例劃入相關人員賬戶。</a:t>
            </a:r>
          </a:p>
          <a:p>
            <a:pPr rtl="0"/>
            <a:r>
              <a:rPr lang="zh-TW" altLang="en-US" dirty="0"/>
              <a:t>上面例子中的事件為買賣合同自主觸發了智能合約的傳遞函數，屬於區塊鏈內部的事件；然而，智能合約依賴的大多數都是外部的事件或是條件，它們的信息由區塊鏈以外的系統來管理。智能合約需要向這些外部系統請求相關信息。比如，由於天氣的劇烈變化，許多作物可能會遭受大量損失。我們可以為此類農業損失制定一份智能保險合同，並規定農民可以在一定的氣候條件下得到相應的賠償。這時觸發理賠事件的條件需要依賴於中央氣象局的氣象記錄，所以智能合約需要定時向氣象局系統索要氣象數據。我們將這樣的權威的外部數據源稱為</a:t>
            </a:r>
            <a:r>
              <a:rPr lang="en-US" altLang="zh-TW" dirty="0"/>
              <a:t>Oracle</a:t>
            </a:r>
            <a:r>
              <a:rPr lang="zh-TW" altLang="en-US" dirty="0"/>
              <a:t>，而許多智能合約的重要基礎就是安全且有效地訪問外部</a:t>
            </a:r>
            <a:r>
              <a:rPr lang="en-US" altLang="zh-TW" dirty="0"/>
              <a:t>Oracle</a:t>
            </a:r>
            <a:r>
              <a:rPr lang="zh-TW" altLang="en-US" dirty="0"/>
              <a:t>數據。</a:t>
            </a:r>
          </a:p>
          <a:p>
            <a:pPr rtl="0"/>
            <a:r>
              <a:rPr lang="zh-TW" altLang="en-US" dirty="0"/>
              <a:t>智能契約與上面所說的傳統契約的差別在於「智能」，不牽涉到人的主觀思想，全部都是代碼。智能合約是寫在區塊鏈上的一段代碼。一但觸發了合同中的條款，代碼將自動執行，換言之就是條件滿足後就會執行。智能合約由區塊鏈的好幾個用戶共同簽訂，可以用於用戶之間的任何交易。雙方的權利以及義務在協議中都有明確規定，開發商以電子方式對這些權利和義務進行編程，代碼中包括了能夠觸發合同自動執行的條件。比如你把閒置的房屋租給</a:t>
            </a:r>
            <a:r>
              <a:rPr lang="en-US" altLang="zh-TW" dirty="0"/>
              <a:t>A</a:t>
            </a:r>
            <a:r>
              <a:rPr lang="zh-TW" altLang="en-US" dirty="0"/>
              <a:t>，那這個智能租賃規定，</a:t>
            </a:r>
            <a:r>
              <a:rPr lang="en-US" altLang="zh-TW" dirty="0"/>
              <a:t>A</a:t>
            </a:r>
            <a:r>
              <a:rPr lang="zh-TW" altLang="en-US" dirty="0"/>
              <a:t>需要在每個月</a:t>
            </a:r>
            <a:r>
              <a:rPr lang="en-US" altLang="zh-TW" dirty="0"/>
              <a:t>5</a:t>
            </a:r>
            <a:r>
              <a:rPr lang="zh-TW" altLang="en-US" dirty="0"/>
              <a:t>號之前把房租付清，你收到錢後就必須把鑰匙交給對方。而一但編碼完成，這個智能合約就會上傳到區塊鏈，也就是全網驗證節點拿到你與</a:t>
            </a:r>
            <a:r>
              <a:rPr lang="en-US" altLang="zh-TW" dirty="0"/>
              <a:t>a</a:t>
            </a:r>
            <a:r>
              <a:rPr lang="zh-TW" altLang="en-US" dirty="0"/>
              <a:t>之間的租賃合同。</a:t>
            </a:r>
          </a:p>
          <a:p>
            <a:pPr rtl="0"/>
            <a:r>
              <a:rPr lang="zh-TW" altLang="en-US" dirty="0"/>
              <a:t>智能合約定時檢查有沒有相關事件和触發條件；符合條件的事件將被推送到隊列中進行驗證。區塊鏈的驗證節點會先驗證事件的簽名來保障它的有效性；在大部分的認證節點達到共識後，智能合約就會成功執行，然後告知用戶。合同成功持行後就會被移出該區塊。還沒有執行的合同將持續等待下一輪處理，直到執行成功為止。</a:t>
            </a:r>
          </a:p>
          <a:p>
            <a:pPr rtl="0"/>
            <a:r>
              <a:rPr lang="zh-TW" altLang="en-US" dirty="0"/>
              <a:t>假設安置到</a:t>
            </a:r>
            <a:r>
              <a:rPr lang="en-US" altLang="zh-TW" dirty="0" err="1"/>
              <a:t>Ethereum</a:t>
            </a:r>
            <a:r>
              <a:rPr lang="zh-TW" altLang="en-US" dirty="0"/>
              <a:t>的智能契約會消耗</a:t>
            </a:r>
            <a:r>
              <a:rPr lang="en-US" altLang="zh-TW" dirty="0" err="1"/>
              <a:t>Ethereum</a:t>
            </a:r>
            <a:r>
              <a:rPr lang="zh-TW" altLang="en-US" dirty="0"/>
              <a:t>。這樣就像把真正的仲裁員、法官和執行者轉移到區塊鏈。雖然它們變成了代碼，但還是寶貴的計算機資源。智能合約也遵循「少即是多」，邏輯不能太複雜，否則會消耗太多以太幣。</a:t>
            </a:r>
          </a:p>
          <a:p>
            <a:pPr rtl="0"/>
            <a:r>
              <a:rPr lang="zh-TW" altLang="en-US" dirty="0"/>
              <a:t>智能合約可以應用於很多領域，如選舉、物流、管理、銀行、房地產、物聯網等。區塊鍊網絡上的數據是加密匿名的，這樣的特點可以減少選票被操控的機會；所以區塊鏈對投票機制的完善很有幫助。另外，區塊鏈科技在物聯網供應方面取得很大的突破。物聯網供應鏈漫長而復雜。通過智能合約，供應鏈中的每個參與者都可以看到物流跟蹤，使買賣更快且更高效。</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63448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2545520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1943651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4260452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無論是傳統合約還是智能合約，都需要考慮合約條件的設定，以防止合約被輕易毀約。在簽訂契約時，雙方的同意不代表一定會遵守，因此需要思考如何處理一方毀約的情況，包括如何進行補償使另一方滿意或恢復到合約未發生前的狀態。</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31</a:t>
            </a:fld>
            <a:endParaRPr lang="zh-TW" altLang="en-US"/>
          </a:p>
        </p:txBody>
      </p:sp>
    </p:spTree>
    <p:extLst>
      <p:ext uri="{BB962C8B-B14F-4D97-AF65-F5344CB8AC3E}">
        <p14:creationId xmlns:p14="http://schemas.microsoft.com/office/powerpoint/2010/main" val="3849568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35751250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33</a:t>
            </a:fld>
            <a:endParaRPr lang="zh-TW" altLang="en-US"/>
          </a:p>
        </p:txBody>
      </p:sp>
    </p:spTree>
    <p:extLst>
      <p:ext uri="{BB962C8B-B14F-4D97-AF65-F5344CB8AC3E}">
        <p14:creationId xmlns:p14="http://schemas.microsoft.com/office/powerpoint/2010/main" val="1325550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sz="1200" b="0" i="0" u="none" strike="noStrike" kern="1200" dirty="0">
                <a:solidFill>
                  <a:schemeClr val="tx1"/>
                </a:solidFill>
                <a:effectLst/>
                <a:latin typeface="+mn-lt"/>
                <a:ea typeface="+mn-ea"/>
                <a:cs typeface="+mn-cs"/>
              </a:rPr>
              <a:t>信任在社會科學中被認為是一種人與人之間相互依賴的關係。不管是個人與個人或是團體與團體之間，彼此之間都在尋求各自的道德守則、法律和承諾。為什麼說人與人之間需要信任？只有兩個人之間存在信任，才能建立真實、穩定的關係。你相信國家發行的法幣，而不相信無依據的貨幣。普遍來說，相較於陌生人你更可能相信朋友，相較於陌生人你更可能相信家人，相較於陌生人你更可能相信政府。當陌生人之間要進行互動，甚至是關係到金錢上的交互行為，你可能無法直接的相信對方，若是這中間有一個公正的第三方，雙方只要相信公正的第三方，會相較於陌生人個別的點對點相信來的容易及快速。</a:t>
            </a:r>
            <a:endParaRPr lang="zh-TW" altLang="en-US" b="0" dirty="0">
              <a:effectLst/>
            </a:endParaRPr>
          </a:p>
          <a:p>
            <a:pPr rtl="0"/>
            <a:r>
              <a:rPr lang="zh-TW" altLang="en-US" sz="1200" b="0" i="0" u="none" strike="noStrike" kern="1200" dirty="0">
                <a:solidFill>
                  <a:schemeClr val="tx1"/>
                </a:solidFill>
                <a:effectLst/>
                <a:latin typeface="+mn-lt"/>
                <a:ea typeface="+mn-ea"/>
                <a:cs typeface="+mn-cs"/>
              </a:rPr>
              <a:t>信任機制是人們往來的基礎，上一章提到，可以用第三方信任機制來解決此問題，第三方信任機制為陌生人帶來得以信任的合作基礎，但是第三方支付平台的也存在著許多潛在的風險。首先，對於在平台內的資金運用，第三方平台扮演著「資金保管人」的角色，其並不具有資金的所有權，但當使用人數增加時，這筆資金將累積越來越多，對於第三方公司而言，會獲得固定的存款或利息，因此，如何對於這些利息做有效的分配，將是一大問題。其次，是資訊安全的問題，當第三方支付平台未能做好安全性的控管，很有可能成為虛假交易與非法資金洗錢的管道。最後一點是，第三方支付能支配交易款項，當沒有做好各部門的良好監控下，可能造成越權濫用交易資金的問題。</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第三方平台也會帶來成本增加，而上述這些大多是因為「人」所帶來的風險。俗話說：「人非聖賢、孰能無過」，只要是人就都會有犯錯的時候，有時可能只是點無心的小錯，例如眼花看錯數字、不小心打錯等，但也有因為貪圖利益關係而故意做些違法的事情。這時需要一個去除「人」這個因子的第三方機制──也就是機器信任機制，使其可以數位化、自動執行，進而減少人為上的疏失或是惡意破壞。</a:t>
            </a:r>
            <a:endParaRPr lang="zh-TW" altLang="en-US" b="0" dirty="0">
              <a:effectLst/>
            </a:endParaRPr>
          </a:p>
          <a:p>
            <a:pPr rtl="0"/>
            <a:r>
              <a:rPr lang="zh-TW" altLang="en-US" sz="1200" b="0" i="0" u="none" strike="noStrike" kern="1200" dirty="0">
                <a:solidFill>
                  <a:schemeClr val="tx1"/>
                </a:solidFill>
                <a:effectLst/>
                <a:latin typeface="+mn-lt"/>
                <a:ea typeface="+mn-ea"/>
                <a:cs typeface="+mn-cs"/>
              </a:rPr>
              <a:t>在現今電腦越來越普及的狀況下，也讓區塊鏈的基礎──分散式帳本得以運作，區塊鏈也因此得以蓬勃發展。區塊鏈不單只有應用在貨幣上，其分佈且能應用的範圍相當廣泛，像是身分證紀錄、商標專利以及著作權等等的無形資產，都可以編成數位資產。在文藝復興時期，印刷術的發明將聖經變成人人遵守且不怕他人更動的契約，讓人們可以信任，而區塊鏈更將此契約精神以數位合約智能合約的方式執行。智慧合約的核心精神是「透過程式自動執行兩方資產上的轉移」，只要設定的條件有達成就能夠使合約自動生效。</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當然，看似全能、安全性很高的區塊鏈也是存在著問題與缺陷，例如幫助假資訊的傳播、缺乏監管與追索權等等，而這些都是未來需要政府好好規定的部分。</a:t>
            </a:r>
            <a:endParaRPr lang="zh-TW" altLang="en-US" b="0" dirty="0">
              <a:effectLst/>
            </a:endParaRPr>
          </a:p>
          <a:p>
            <a:br>
              <a:rPr lang="zh-TW" altLang="en-US" dirty="0"/>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35043457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34</a:t>
            </a:fld>
            <a:endParaRPr lang="zh-TW" altLang="en-US"/>
          </a:p>
        </p:txBody>
      </p:sp>
    </p:spTree>
    <p:extLst>
      <p:ext uri="{BB962C8B-B14F-4D97-AF65-F5344CB8AC3E}">
        <p14:creationId xmlns:p14="http://schemas.microsoft.com/office/powerpoint/2010/main" val="3926787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1714521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en-US" altLang="zh-TW" sz="1200" b="0" i="0" u="none" strike="noStrike" kern="1200" dirty="0">
                <a:solidFill>
                  <a:schemeClr val="tx1"/>
                </a:solidFill>
                <a:effectLst/>
                <a:latin typeface="+mn-lt"/>
                <a:ea typeface="+mn-ea"/>
                <a:cs typeface="+mn-cs"/>
              </a:rPr>
              <a:t>Fintech </a:t>
            </a:r>
            <a:r>
              <a:rPr lang="zh-TW" altLang="en-US" sz="1200" b="0" i="0" u="none" strike="noStrike" kern="1200" dirty="0">
                <a:solidFill>
                  <a:schemeClr val="tx1"/>
                </a:solidFill>
                <a:effectLst/>
                <a:latin typeface="+mn-lt"/>
                <a:ea typeface="+mn-ea"/>
                <a:cs typeface="+mn-cs"/>
              </a:rPr>
              <a:t>金融科技等相關名詞已經是越來越多人所知道的範疇，且店家也開始運用新興技術往金融服務業邁進，例如透過大數據分析、雲端運算、智慧裝置等技術，運用電子支付、投資、群眾募資、保險科技、投資顧問上。其中最具代表性的範疇就是</a:t>
            </a:r>
            <a:r>
              <a:rPr lang="en-US" altLang="zh-TW" sz="1200" b="0" i="0" u="none" strike="noStrike" kern="1200" dirty="0">
                <a:solidFill>
                  <a:schemeClr val="tx1"/>
                </a:solidFill>
                <a:effectLst/>
                <a:latin typeface="+mn-lt"/>
                <a:ea typeface="+mn-ea"/>
                <a:cs typeface="+mn-cs"/>
              </a:rPr>
              <a:t>P2P</a:t>
            </a:r>
            <a:r>
              <a:rPr lang="zh-TW" altLang="en-US" sz="1200" b="0" i="0" u="none" strike="noStrike" kern="1200" dirty="0">
                <a:solidFill>
                  <a:schemeClr val="tx1"/>
                </a:solidFill>
                <a:effectLst/>
                <a:latin typeface="+mn-lt"/>
                <a:ea typeface="+mn-ea"/>
                <a:cs typeface="+mn-cs"/>
              </a:rPr>
              <a:t>網路借貸。其運作的方式是借款人與出資人是透過借貸平台做媒合，中間不透過任何金融機構參與，可免除原本的金融機構的手續費，借貸報酬可以較高，因此也吸引許多民眾的投入。</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然而在近幾年內，許多</a:t>
            </a:r>
            <a:r>
              <a:rPr lang="en-US" altLang="zh-TW" sz="1200" b="0" i="0" u="none" strike="noStrike" kern="1200" dirty="0">
                <a:solidFill>
                  <a:schemeClr val="tx1"/>
                </a:solidFill>
                <a:effectLst/>
                <a:latin typeface="+mn-lt"/>
                <a:ea typeface="+mn-ea"/>
                <a:cs typeface="+mn-cs"/>
              </a:rPr>
              <a:t>P2P</a:t>
            </a:r>
            <a:r>
              <a:rPr lang="zh-TW" altLang="en-US" sz="1200" b="0" i="0" u="none" strike="noStrike" kern="1200" dirty="0">
                <a:solidFill>
                  <a:schemeClr val="tx1"/>
                </a:solidFill>
                <a:effectLst/>
                <a:latin typeface="+mn-lt"/>
                <a:ea typeface="+mn-ea"/>
                <a:cs typeface="+mn-cs"/>
              </a:rPr>
              <a:t>借貸平台紛紛倒閉，造成許多投資人與借貸者都賠了錢</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除此之外，眾籌平台也是一代表性的例子，眾籌平台是一個提供給創業者或想開發新產品的業界依募資平台，讓他們可以藉由此平台宣傳其創新想法，平台集結了創業者與投資者，讓他們彼此溝通。市面上有眾多募資成功的案例，讓創意法想者成功募到資金，以發展他們的理想。然而目前的募資平台大多停擺或退出市場。種種第三方信任平台，在大家都很相信這個第三方平台的情況下，也可能在一夕之間，說倒閉就倒閉，再加上金融危機、個人利益很可能導致第三方信任平台的信任崩毀。</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眾多的機制只要有「人」的因素介入，都有可能因為人性的關係，而產生風險。舉例來說，中古世紀，人們往往信賴國王、教宗，但因為是人，就可能有個人利益可圖甚至迫害相信他們的人；而這時因為印刷術、識字的普及，讓人們得以相信一個非人的權威，也就是聖經。而在現今的情況下，第三方平台也因為人的因素出現了各種問題，這時便需要一個非人的信任機制，在電腦普及的情況下，也讓區塊鏈的基礎</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分散式帳本得以運作，區塊鏈也因此得以發展。</a:t>
            </a:r>
            <a:endParaRPr lang="zh-TW" altLang="en-US" b="0" dirty="0">
              <a:effectLst/>
            </a:endParaRPr>
          </a:p>
          <a:p>
            <a:br>
              <a:rPr lang="zh-TW" altLang="en-US" dirty="0"/>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1002028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en-US" altLang="zh-TW" sz="1200" b="0" i="0" u="none" strike="noStrike" kern="1200" dirty="0">
                <a:solidFill>
                  <a:schemeClr val="tx1"/>
                </a:solidFill>
                <a:effectLst/>
                <a:latin typeface="+mn-lt"/>
                <a:ea typeface="+mn-ea"/>
                <a:cs typeface="+mn-cs"/>
              </a:rPr>
              <a:t>Fintech </a:t>
            </a:r>
            <a:r>
              <a:rPr lang="zh-TW" altLang="en-US" sz="1200" b="0" i="0" u="none" strike="noStrike" kern="1200" dirty="0">
                <a:solidFill>
                  <a:schemeClr val="tx1"/>
                </a:solidFill>
                <a:effectLst/>
                <a:latin typeface="+mn-lt"/>
                <a:ea typeface="+mn-ea"/>
                <a:cs typeface="+mn-cs"/>
              </a:rPr>
              <a:t>金融科技等相關名詞已經是越來越多人所知道的範疇，且店家也開始運用新興技術往金融服務業邁進，例如透過大數據分析、雲端運算、智慧裝置等技術，運用電子支付、投資、群眾募資、保險科技、投資顧問上。其中最具代表性的範疇就是</a:t>
            </a:r>
            <a:r>
              <a:rPr lang="en-US" altLang="zh-TW" sz="1200" b="0" i="0" u="none" strike="noStrike" kern="1200" dirty="0">
                <a:solidFill>
                  <a:schemeClr val="tx1"/>
                </a:solidFill>
                <a:effectLst/>
                <a:latin typeface="+mn-lt"/>
                <a:ea typeface="+mn-ea"/>
                <a:cs typeface="+mn-cs"/>
              </a:rPr>
              <a:t>P2P</a:t>
            </a:r>
            <a:r>
              <a:rPr lang="zh-TW" altLang="en-US" sz="1200" b="0" i="0" u="none" strike="noStrike" kern="1200" dirty="0">
                <a:solidFill>
                  <a:schemeClr val="tx1"/>
                </a:solidFill>
                <a:effectLst/>
                <a:latin typeface="+mn-lt"/>
                <a:ea typeface="+mn-ea"/>
                <a:cs typeface="+mn-cs"/>
              </a:rPr>
              <a:t>網路借貸。其運作的方式是借款人與出資人是透過借貸平台做媒合，中間不透過任何金融機構參與，可免除原本的金融機構的手續費，借貸報酬可以較高，因此也吸引許多民眾的投入。</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然而在近幾年內，許多</a:t>
            </a:r>
            <a:r>
              <a:rPr lang="en-US" altLang="zh-TW" sz="1200" b="0" i="0" u="none" strike="noStrike" kern="1200" dirty="0">
                <a:solidFill>
                  <a:schemeClr val="tx1"/>
                </a:solidFill>
                <a:effectLst/>
                <a:latin typeface="+mn-lt"/>
                <a:ea typeface="+mn-ea"/>
                <a:cs typeface="+mn-cs"/>
              </a:rPr>
              <a:t>P2P</a:t>
            </a:r>
            <a:r>
              <a:rPr lang="zh-TW" altLang="en-US" sz="1200" b="0" i="0" u="none" strike="noStrike" kern="1200" dirty="0">
                <a:solidFill>
                  <a:schemeClr val="tx1"/>
                </a:solidFill>
                <a:effectLst/>
                <a:latin typeface="+mn-lt"/>
                <a:ea typeface="+mn-ea"/>
                <a:cs typeface="+mn-cs"/>
              </a:rPr>
              <a:t>借貸平台紛紛倒閉，造成許多投資人與借貸者都賠了錢</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除此之外，眾籌平台也是一代表性的例子，眾籌平台是一個提供給創業者或想開發新產品的業界依募資平台，讓他們可以藉由此平台宣傳其創新想法，平台集結了創業者與投資者，讓他們彼此溝通。市面上有眾多募資成功的案例，讓創意法想者成功募到資金，以發展他們的理想。然而目前的募資平台大多停擺或退出市場。種種第三方信任平台，在大家都很相信這個第三方平台的情況下，也可能在一夕之間，說倒閉就倒閉，再加上金融危機、個人利益很可能導致第三方信任平台的信任崩毀。</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眾多的機制只要有「人」的因素介入，都有可能因為人性的關係，而產生風險。舉例來說，中古世紀，人們往往信賴國王、教宗，但因為是人，就可能有個人利益可圖甚至迫害相信他們的人；而這時因為印刷術、識字的普及，讓人們得以相信一個非人的權威，也就是聖經。而在現今的情況下，第三方平台也因為人的因素出現了各種問題，這時便需要一個非人的信任機制，在電腦普及的情況下，也讓區塊鏈的基礎</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分散式帳本得以運作，區塊鏈也因此得以發展。</a:t>
            </a:r>
            <a:endParaRPr lang="zh-TW" altLang="en-US" b="0" dirty="0">
              <a:effectLst/>
            </a:endParaRPr>
          </a:p>
          <a:p>
            <a:br>
              <a:rPr lang="zh-TW" altLang="en-US" dirty="0"/>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3839785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機器信任機制的信任灌注在無法破壞的去中心化電腦程式，對計算機演算法的信任取代了對政府貨幣發行單位的信任。而「去中心化」是區塊鏈最核心的精神，達到訊息不可篡改性及不可偽造性，且無需第三方機構的介入，而做到</a:t>
            </a:r>
            <a:r>
              <a:rPr lang="en-US" altLang="zh-TW" dirty="0"/>
              <a:t>P2P</a:t>
            </a:r>
            <a:r>
              <a:rPr lang="zh-TW" altLang="en-US" dirty="0"/>
              <a:t>交易。相關技術包含了自動執行的智能合約、密碼學的加密功能以及分散式帳本。區塊鏈的核心技術包含：</a:t>
            </a:r>
          </a:p>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3927482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同時更新紀錄在各自擁有的帳本裡。每一個節點的帳本中，皆會依照時間產生一筆一筆的交易紀錄，而這些紀錄就是區塊鏈上的「區塊」。當交易的紀錄越多時，區塊的數量也會隨著增加、帳本也會跟著無限增長。</a:t>
            </a:r>
          </a:p>
          <a:p>
            <a:pPr rtl="0"/>
            <a:r>
              <a:rPr lang="zh-TW" altLang="en-US" dirty="0"/>
              <a:t>鏈：</a:t>
            </a:r>
          </a:p>
          <a:p>
            <a:pPr rtl="0"/>
            <a:r>
              <a:rPr lang="zh-TW" altLang="en-US" dirty="0"/>
              <a:t>前項已經有先說明過，當新的交易紀錄產生的時候，便會誕生一個新的區塊，而這些區塊會互相串連在一起，成為一條區塊「鏈」。講的通俗一點，區塊鏈技術可以當成是一種大家一起參與紀帳的功能。為了確保每個區塊的帳本能夠完全同步，每個記帳者電腦內都會保存同一份帳本，要讓記帳者間彼此達成共識，共享這本帳本，只要有修改大家都會知道，透過此鏈，每個區塊的訊息鏈都會與上一個區塊彼此相接。因為全部的人都會知道有新的帳本產生了，所以就不會有人會想要惡意去竄改帳本，這樣就有效符合區塊鏈不可隨意修改的特性。</a:t>
            </a:r>
          </a:p>
          <a:p>
            <a:pPr rtl="0"/>
            <a:r>
              <a:rPr lang="zh-TW" altLang="en-US" dirty="0"/>
              <a:t>數位簽章：</a:t>
            </a:r>
          </a:p>
          <a:p>
            <a:pPr rtl="0"/>
            <a:r>
              <a:rPr lang="zh-TW" altLang="en-US" dirty="0"/>
              <a:t>數位簽章在區塊鏈中最主要的功用為用於接收資訊的那一方，因為不能夠確定收到的資料是不是真的就是原本的寄送人所發送出來的，因此需要透過數位簽章的功能來確保收到資料的正確性，也可以避免資料被中途攔截或是被竄改的情況發生。當</a:t>
            </a:r>
            <a:r>
              <a:rPr lang="en-US" altLang="zh-TW" dirty="0"/>
              <a:t>A</a:t>
            </a:r>
            <a:r>
              <a:rPr lang="zh-TW" altLang="en-US" dirty="0"/>
              <a:t>發起交易時會拿私鑰來簽章、進行加密，之後會將已經加密過的訊息傳給</a:t>
            </a:r>
            <a:r>
              <a:rPr lang="en-US" altLang="zh-TW" dirty="0"/>
              <a:t>B</a:t>
            </a:r>
            <a:r>
              <a:rPr lang="zh-TW" altLang="en-US" dirty="0"/>
              <a:t>。 </a:t>
            </a:r>
            <a:r>
              <a:rPr lang="en-US" altLang="zh-TW" dirty="0"/>
              <a:t>B</a:t>
            </a:r>
            <a:r>
              <a:rPr lang="zh-TW" altLang="en-US" dirty="0"/>
              <a:t>在進行驗證時只需要確認該筆資料能夠用</a:t>
            </a:r>
            <a:r>
              <a:rPr lang="en-US" altLang="zh-TW" dirty="0"/>
              <a:t>A</a:t>
            </a:r>
            <a:r>
              <a:rPr lang="zh-TW" altLang="en-US" dirty="0"/>
              <a:t>的公鑰成功解碼的話，就能知道該筆交易真的是由</a:t>
            </a:r>
            <a:r>
              <a:rPr lang="en-US" altLang="zh-TW" dirty="0"/>
              <a:t>A</a:t>
            </a:r>
            <a:r>
              <a:rPr lang="zh-TW" altLang="en-US" dirty="0"/>
              <a:t>發起的，並且在傳送的途中並沒有遭到改寫，以作身份的證明。</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a:t>
            </a:fld>
            <a:endParaRPr lang="zh-TW" altLang="en-US"/>
          </a:p>
        </p:txBody>
      </p:sp>
    </p:spTree>
    <p:extLst>
      <p:ext uri="{BB962C8B-B14F-4D97-AF65-F5344CB8AC3E}">
        <p14:creationId xmlns:p14="http://schemas.microsoft.com/office/powerpoint/2010/main" val="2524759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a:t>
            </a:fld>
            <a:endParaRPr lang="zh-TW" altLang="en-US"/>
          </a:p>
        </p:txBody>
      </p:sp>
    </p:spTree>
    <p:extLst>
      <p:ext uri="{BB962C8B-B14F-4D97-AF65-F5344CB8AC3E}">
        <p14:creationId xmlns:p14="http://schemas.microsoft.com/office/powerpoint/2010/main" val="1280568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dirty="0"/>
              <a:t>區塊鏈所採用的是</a:t>
            </a:r>
            <a:r>
              <a:rPr lang="en-US" altLang="zh-TW" dirty="0"/>
              <a:t>P2P</a:t>
            </a:r>
            <a:r>
              <a:rPr lang="zh-TW" altLang="en-US" dirty="0"/>
              <a:t>網路架構，各節點都會有一份透明且公開的帳本，且這帳本是透過各節點夠同維護的。每當發生新的交易時，所有節點（電腦）的帳本會一起同步更新，使得各節點達到同步的作用，因此，不會有一方說付錢了，但另一方卻說未收的情況，達到交易的公開透明性。在區塊鏈的運作原理中，每個交易資訊會依照新增的時間先後被打包成「區塊」各自串連起來，且被存在網路當中，這樣區塊接區塊的方式，我們稱做為「鏈」。比較值得注意的是，區塊後面並不只有連接一個區塊，可能會連接兩個區塊，這時我們就會稱作「分叉」，意思是兩條鏈的意思。在一般情況下，為了確保統一版本的帳本，比較短的鏈會被捨棄掉，而比較長的鏈會被保留。不過，就算每個在網路上的電腦（節點）都擁有帳本存取權，也不代表說每個節點都可以更改帳本。想要獲取記帳權，就要透過「挖礦」去取得，挖礦的意思是各點比賽去算出複雜的運算問題，獲勝的節點可以獲取每一批交易的記帳權，方可進行記帳，換句話說，要能獲取記帳權的節點，其運算力是要最佳的。</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464837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sz="5400" dirty="0">
                <a:latin typeface="+mn-ea"/>
                <a:ea typeface="+mn-ea"/>
              </a:rPr>
              <a:t>第三章 區塊鏈信任與智慧合約</a:t>
            </a:r>
            <a:endParaRPr sz="5400" dirty="0">
              <a:latin typeface="+mn-ea"/>
              <a:ea typeface="+mn-ea"/>
              <a:sym typeface="Helvetica"/>
            </a:endParaRPr>
          </a:p>
        </p:txBody>
      </p:sp>
      <p:sp>
        <p:nvSpPr>
          <p:cNvPr id="2" name="子標題 1"/>
          <p:cNvSpPr>
            <a:spLocks noGrp="1"/>
          </p:cNvSpPr>
          <p:nvPr>
            <p:ph type="subTitle" idx="1"/>
          </p:nvPr>
        </p:nvSpPr>
        <p:spPr/>
        <p:txBody>
          <a:bodyPr>
            <a:normAutofit fontScale="85000" lnSpcReduction="10000"/>
          </a:bodyPr>
          <a:lstStyle/>
          <a:p>
            <a:r>
              <a:rPr kumimoji="1" lang="en-US" altLang="zh-TW" sz="4000" b="1" dirty="0">
                <a:solidFill>
                  <a:schemeClr val="accent2"/>
                </a:solidFill>
                <a:latin typeface="+mn-ea"/>
              </a:rPr>
              <a:t>Blockchain</a:t>
            </a:r>
            <a:r>
              <a:rPr kumimoji="1" lang="zh-TW" altLang="en-US" sz="4000" b="1" dirty="0">
                <a:solidFill>
                  <a:schemeClr val="accent2"/>
                </a:solidFill>
                <a:latin typeface="+mn-ea"/>
              </a:rPr>
              <a:t> </a:t>
            </a:r>
            <a:r>
              <a:rPr kumimoji="1" lang="en-US" altLang="zh-TW" sz="4000" b="1" dirty="0">
                <a:solidFill>
                  <a:schemeClr val="accent2"/>
                </a:solidFill>
                <a:latin typeface="+mn-ea"/>
              </a:rPr>
              <a:t>&amp;</a:t>
            </a:r>
            <a:r>
              <a:rPr kumimoji="1" lang="zh-TW" altLang="en-US" sz="4000" b="1" dirty="0">
                <a:solidFill>
                  <a:schemeClr val="accent2"/>
                </a:solidFill>
                <a:latin typeface="+mn-ea"/>
              </a:rPr>
              <a:t> </a:t>
            </a:r>
            <a:r>
              <a:rPr kumimoji="1" lang="en-US" altLang="zh-TW" sz="4000" b="1" dirty="0">
                <a:solidFill>
                  <a:schemeClr val="accent2"/>
                </a:solidFill>
                <a:latin typeface="+mn-ea"/>
              </a:rPr>
              <a:t>Smart Contract</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a:solidFill>
                  <a:sysClr val="windowText" lastClr="000000"/>
                </a:solidFill>
              </a:rPr>
              <a:t>《2023</a:t>
            </a:r>
            <a:r>
              <a:rPr lang="zh-TW" altLang="en-US" sz="2000" kern="0" dirty="0">
                <a:solidFill>
                  <a:sysClr val="windowText" lastClr="000000"/>
                </a:solidFill>
              </a:rPr>
              <a:t>數位金融</a:t>
            </a:r>
            <a:r>
              <a:rPr lang="en-US" altLang="zh-TW" sz="2000" kern="0" dirty="0">
                <a:solidFill>
                  <a:sysClr val="windowText" lastClr="000000"/>
                </a:solidFill>
              </a:rPr>
              <a:t>》                                                                                                                                             NYCU.IIM.IEBI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區塊鏈核心價值：密碼學</a:t>
            </a:r>
            <a:endParaRPr kumimoji="1" lang="zh-TW" altLang="en-US" dirty="0"/>
          </a:p>
        </p:txBody>
      </p:sp>
      <p:sp>
        <p:nvSpPr>
          <p:cNvPr id="8" name="內容版面配置區 7"/>
          <p:cNvSpPr>
            <a:spLocks noGrp="1"/>
          </p:cNvSpPr>
          <p:nvPr>
            <p:ph idx="1"/>
          </p:nvPr>
        </p:nvSpPr>
        <p:spPr/>
        <p:txBody>
          <a:bodyPr>
            <a:normAutofit/>
          </a:bodyPr>
          <a:lstStyle/>
          <a:p>
            <a:r>
              <a:rPr lang="zh-TW" altLang="en-US" sz="2400" dirty="0"/>
              <a:t>區塊鏈中的每個節點都有存取帳本的權利，但只有運算力最強的節點才有記帳的權利，這些節點被稱為「礦工」。</a:t>
            </a:r>
            <a:endParaRPr lang="en-US" altLang="zh-TW" sz="2400" dirty="0"/>
          </a:p>
          <a:p>
            <a:endParaRPr lang="zh-TW" altLang="en-US" sz="800" dirty="0"/>
          </a:p>
          <a:p>
            <a:r>
              <a:rPr lang="zh-TW" altLang="en-US" sz="2400" dirty="0"/>
              <a:t>礦工透過挖礦程式執行挖礦動作，挖礦程式是公開透明的，確保交易的真實性和合法性。</a:t>
            </a:r>
          </a:p>
          <a:p>
            <a:pPr lvl="1"/>
            <a:r>
              <a:rPr lang="zh-TW" altLang="en-US" sz="2000" dirty="0"/>
              <a:t>雜湊函數確保交易的不可篡改性。</a:t>
            </a:r>
          </a:p>
          <a:p>
            <a:pPr lvl="1"/>
            <a:r>
              <a:rPr lang="zh-TW" altLang="en-US" sz="2000" dirty="0"/>
              <a:t>礦工調整隨機數並計算雜湊值，直至符合條件，完成一筆記帳。</a:t>
            </a:r>
            <a:endParaRPr lang="en-US" altLang="zh-TW" sz="2000" dirty="0"/>
          </a:p>
          <a:p>
            <a:pPr lvl="1"/>
            <a:endParaRPr lang="zh-TW" altLang="en-US" sz="800" dirty="0"/>
          </a:p>
          <a:p>
            <a:r>
              <a:rPr lang="zh-TW" altLang="en-US" sz="2400" dirty="0"/>
              <a:t>挖礦需要龐大的運算資源，只有運算資源強的人才能獲得記帳權，為鼓勵挖礦參與，比特幣提供獎勵機制，包括交易手續費和固定的獎勵金。</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10</a:t>
            </a:fld>
            <a:endParaRPr lang="en-US" altLang="zh-TW"/>
          </a:p>
        </p:txBody>
      </p:sp>
      <p:graphicFrame>
        <p:nvGraphicFramePr>
          <p:cNvPr id="10" name="資料庫圖表 9"/>
          <p:cNvGraphicFramePr/>
          <p:nvPr>
            <p:extLst>
              <p:ext uri="{D42A27DB-BD31-4B8C-83A1-F6EECF244321}">
                <p14:modId xmlns:p14="http://schemas.microsoft.com/office/powerpoint/2010/main" val="70910265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371169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區塊鏈的運作</a:t>
            </a:r>
            <a:endParaRPr kumimoji="1" lang="zh-TW" altLang="en-US" dirty="0"/>
          </a:p>
        </p:txBody>
      </p:sp>
      <p:sp>
        <p:nvSpPr>
          <p:cNvPr id="8" name="內容版面配置區 7"/>
          <p:cNvSpPr>
            <a:spLocks noGrp="1"/>
          </p:cNvSpPr>
          <p:nvPr>
            <p:ph idx="1"/>
          </p:nvPr>
        </p:nvSpPr>
        <p:spPr/>
        <p:txBody>
          <a:bodyPr/>
          <a:lstStyle/>
          <a:p>
            <a:pPr marL="0" indent="0">
              <a:buNone/>
            </a:pPr>
            <a:r>
              <a:rPr lang="zh-TW" altLang="en-US" dirty="0"/>
              <a:t>以比特幣為例</a:t>
            </a:r>
            <a:endParaRPr lang="en-US" altLang="zh-TW" dirty="0"/>
          </a:p>
          <a:p>
            <a:r>
              <a:rPr lang="zh-TW" altLang="en-US" dirty="0"/>
              <a:t>首先</a:t>
            </a:r>
            <a:r>
              <a:rPr lang="en-US" altLang="zh-TW" dirty="0"/>
              <a:t>A</a:t>
            </a:r>
            <a:r>
              <a:rPr lang="zh-TW" altLang="en-US" dirty="0"/>
              <a:t>會先發出「我要建一個新區塊」的請求，然後在自己的錢包中輸入買賣金額以及</a:t>
            </a:r>
            <a:r>
              <a:rPr lang="en-US" altLang="zh-TW" dirty="0"/>
              <a:t>B</a:t>
            </a:r>
            <a:r>
              <a:rPr lang="zh-TW" altLang="en-US" dirty="0"/>
              <a:t>的比特幣地址，再拿私鑰在買賣訊息上簽章。</a:t>
            </a:r>
            <a:endParaRPr lang="en-US" altLang="zh-TW" dirty="0"/>
          </a:p>
          <a:p>
            <a:r>
              <a:rPr lang="zh-TW" altLang="en-US" dirty="0"/>
              <a:t>誕生新「區塊」代表新交易</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11</a:t>
            </a:fld>
            <a:endParaRPr lang="en-US" altLang="zh-TW"/>
          </a:p>
        </p:txBody>
      </p:sp>
      <p:graphicFrame>
        <p:nvGraphicFramePr>
          <p:cNvPr id="10" name="資料庫圖表 9"/>
          <p:cNvGraphicFramePr/>
          <p:nvPr>
            <p:extLst>
              <p:ext uri="{D42A27DB-BD31-4B8C-83A1-F6EECF244321}">
                <p14:modId xmlns:p14="http://schemas.microsoft.com/office/powerpoint/2010/main" val="222376128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 name="圖片 3"/>
          <p:cNvPicPr>
            <a:picLocks noChangeAspect="1"/>
          </p:cNvPicPr>
          <p:nvPr/>
        </p:nvPicPr>
        <p:blipFill>
          <a:blip r:embed="rId8"/>
          <a:stretch>
            <a:fillRect/>
          </a:stretch>
        </p:blipFill>
        <p:spPr>
          <a:xfrm>
            <a:off x="5125496" y="3098650"/>
            <a:ext cx="6889771" cy="2981863"/>
          </a:xfrm>
          <a:prstGeom prst="rect">
            <a:avLst/>
          </a:prstGeom>
        </p:spPr>
      </p:pic>
    </p:spTree>
    <p:extLst>
      <p:ext uri="{BB962C8B-B14F-4D97-AF65-F5344CB8AC3E}">
        <p14:creationId xmlns:p14="http://schemas.microsoft.com/office/powerpoint/2010/main" val="70307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區塊鏈的運作</a:t>
            </a:r>
            <a:endParaRPr kumimoji="1" lang="zh-TW" altLang="en-US" dirty="0"/>
          </a:p>
        </p:txBody>
      </p:sp>
      <p:sp>
        <p:nvSpPr>
          <p:cNvPr id="8" name="內容版面配置區 7"/>
          <p:cNvSpPr>
            <a:spLocks noGrp="1"/>
          </p:cNvSpPr>
          <p:nvPr>
            <p:ph idx="1"/>
          </p:nvPr>
        </p:nvSpPr>
        <p:spPr>
          <a:xfrm>
            <a:off x="612057" y="1474839"/>
            <a:ext cx="6266411" cy="4702124"/>
          </a:xfrm>
        </p:spPr>
        <p:txBody>
          <a:bodyPr/>
          <a:lstStyle/>
          <a:p>
            <a:pPr>
              <a:lnSpc>
                <a:spcPct val="150000"/>
              </a:lnSpc>
            </a:pPr>
            <a:r>
              <a:rPr lang="zh-TW" altLang="en-US" dirty="0"/>
              <a:t>透過</a:t>
            </a:r>
            <a:r>
              <a:rPr lang="en-US" altLang="zh-TW" dirty="0"/>
              <a:t>P2P</a:t>
            </a:r>
            <a:r>
              <a:rPr lang="zh-TW" altLang="en-US" dirty="0"/>
              <a:t>網路廣播到區塊鏈上的每個節點</a:t>
            </a:r>
            <a:endParaRPr lang="en-US" altLang="zh-TW" dirty="0"/>
          </a:p>
          <a:p>
            <a:pPr>
              <a:lnSpc>
                <a:spcPct val="150000"/>
              </a:lnSpc>
            </a:pPr>
            <a:r>
              <a:rPr lang="zh-TW" altLang="en-US" dirty="0"/>
              <a:t>所有節點都確認且成立此交易後，區塊就會被新增至鏈上，</a:t>
            </a:r>
            <a:r>
              <a:rPr lang="en-US" altLang="zh-TW" dirty="0"/>
              <a:t>A</a:t>
            </a:r>
            <a:r>
              <a:rPr lang="zh-TW" altLang="en-US" dirty="0"/>
              <a:t>的錢就會轉到</a:t>
            </a:r>
            <a:r>
              <a:rPr lang="en-US" altLang="zh-TW" dirty="0"/>
              <a:t>B</a:t>
            </a:r>
            <a:r>
              <a:rPr lang="zh-TW" altLang="en-US" dirty="0"/>
              <a:t>帳戶。</a:t>
            </a:r>
          </a:p>
          <a:p>
            <a:pPr>
              <a:lnSpc>
                <a:spcPct val="150000"/>
              </a:lnSpc>
            </a:pPr>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12</a:t>
            </a:fld>
            <a:endParaRPr lang="en-US" altLang="zh-TW"/>
          </a:p>
        </p:txBody>
      </p:sp>
      <p:graphicFrame>
        <p:nvGraphicFramePr>
          <p:cNvPr id="10" name="資料庫圖表 9"/>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6" name="圖片 5"/>
          <p:cNvPicPr>
            <a:picLocks noChangeAspect="1"/>
          </p:cNvPicPr>
          <p:nvPr/>
        </p:nvPicPr>
        <p:blipFill>
          <a:blip r:embed="rId8"/>
          <a:stretch>
            <a:fillRect/>
          </a:stretch>
        </p:blipFill>
        <p:spPr>
          <a:xfrm>
            <a:off x="7322250" y="2490090"/>
            <a:ext cx="4257693" cy="3369864"/>
          </a:xfrm>
          <a:prstGeom prst="rect">
            <a:avLst/>
          </a:prstGeom>
        </p:spPr>
      </p:pic>
    </p:spTree>
    <p:extLst>
      <p:ext uri="{BB962C8B-B14F-4D97-AF65-F5344CB8AC3E}">
        <p14:creationId xmlns:p14="http://schemas.microsoft.com/office/powerpoint/2010/main" val="272077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區塊鏈的運作</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13</a:t>
            </a:fld>
            <a:endParaRPr lang="en-US" altLang="zh-TW"/>
          </a:p>
        </p:txBody>
      </p:sp>
      <p:graphicFrame>
        <p:nvGraphicFramePr>
          <p:cNvPr id="10" name="資料庫圖表 9"/>
          <p:cNvGraphicFramePr/>
          <p:nvPr>
            <p:extLst>
              <p:ext uri="{D42A27DB-BD31-4B8C-83A1-F6EECF244321}">
                <p14:modId xmlns:p14="http://schemas.microsoft.com/office/powerpoint/2010/main" val="133406619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9" name="Picture 2" descr="http://www.wealth.com.tw/files/87453f7519b44b54948ed3505c9574d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2334" y="1319982"/>
            <a:ext cx="7656067" cy="4804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870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區塊鏈的特性</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14</a:t>
            </a:fld>
            <a:endParaRPr lang="en-US" altLang="zh-TW"/>
          </a:p>
        </p:txBody>
      </p:sp>
      <p:graphicFrame>
        <p:nvGraphicFramePr>
          <p:cNvPr id="10" name="資料庫圖表 9"/>
          <p:cNvGraphicFramePr/>
          <p:nvPr>
            <p:extLst>
              <p:ext uri="{D42A27DB-BD31-4B8C-83A1-F6EECF244321}">
                <p14:modId xmlns:p14="http://schemas.microsoft.com/office/powerpoint/2010/main" val="18421405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內容版面配置區 2"/>
          <p:cNvSpPr>
            <a:spLocks noGrp="1"/>
          </p:cNvSpPr>
          <p:nvPr>
            <p:ph idx="1"/>
          </p:nvPr>
        </p:nvSpPr>
        <p:spPr/>
        <p:txBody>
          <a:bodyPr>
            <a:normAutofit lnSpcReduction="10000"/>
          </a:bodyPr>
          <a:lstStyle/>
          <a:p>
            <a:pPr marL="0" indent="0">
              <a:buNone/>
            </a:pPr>
            <a:r>
              <a:rPr lang="zh-TW" altLang="en-US" sz="2800" dirty="0"/>
              <a:t>１）去中心化作為分散式節點</a:t>
            </a:r>
          </a:p>
          <a:p>
            <a:pPr lvl="1"/>
            <a:r>
              <a:rPr lang="zh-TW" altLang="en-US" sz="2800" dirty="0"/>
              <a:t>由每個參與其中的礦工提供運算資源協助記錄帳本</a:t>
            </a:r>
            <a:endParaRPr lang="en-US" altLang="zh-TW" sz="2800" dirty="0"/>
          </a:p>
          <a:p>
            <a:pPr marL="0" lvl="1" indent="0">
              <a:spcBef>
                <a:spcPts val="1000"/>
              </a:spcBef>
              <a:buNone/>
            </a:pPr>
            <a:r>
              <a:rPr lang="zh-TW" altLang="en-US" sz="2800" dirty="0"/>
              <a:t>２）不可否認</a:t>
            </a:r>
            <a:endParaRPr lang="en-US" altLang="zh-TW" sz="2800" dirty="0"/>
          </a:p>
          <a:p>
            <a:pPr lvl="1"/>
            <a:r>
              <a:rPr lang="zh-TW" altLang="en-US" sz="2800" dirty="0"/>
              <a:t>每個交易動作執行時間都會被依序記錄下來，在往後的變更中以利對照</a:t>
            </a:r>
            <a:endParaRPr lang="en-US" altLang="zh-TW" sz="2800" dirty="0"/>
          </a:p>
          <a:p>
            <a:pPr marL="0" lvl="1" indent="0">
              <a:spcBef>
                <a:spcPts val="1000"/>
              </a:spcBef>
              <a:buNone/>
            </a:pPr>
            <a:r>
              <a:rPr lang="zh-TW" altLang="en-US" sz="2800" dirty="0"/>
              <a:t>３）難以竄改</a:t>
            </a:r>
          </a:p>
          <a:p>
            <a:pPr lvl="1"/>
            <a:r>
              <a:rPr lang="zh-TW" altLang="en-US" sz="2800" dirty="0"/>
              <a:t>不斷延長的區塊鏈中所添加的每筆交易都會對照現有的總帳進行查核，以大數法則防止某部分使用者進行非法變更</a:t>
            </a:r>
            <a:endParaRPr lang="en-US" altLang="zh-TW" sz="2800" dirty="0"/>
          </a:p>
          <a:p>
            <a:pPr marL="0" lvl="1" indent="0">
              <a:spcBef>
                <a:spcPts val="1000"/>
              </a:spcBef>
              <a:buNone/>
            </a:pPr>
            <a:r>
              <a:rPr lang="zh-TW" altLang="en-US" sz="2800" dirty="0"/>
              <a:t>４）獲利</a:t>
            </a:r>
          </a:p>
          <a:p>
            <a:pPr lvl="1"/>
            <a:r>
              <a:rPr lang="zh-TW" altLang="en-US" sz="2800" dirty="0"/>
              <a:t>獎勵提供紀錄區塊鏈運算資源的「礦工」</a:t>
            </a:r>
          </a:p>
        </p:txBody>
      </p:sp>
    </p:spTree>
    <p:extLst>
      <p:ext uri="{BB962C8B-B14F-4D97-AF65-F5344CB8AC3E}">
        <p14:creationId xmlns:p14="http://schemas.microsoft.com/office/powerpoint/2010/main" val="1277216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區塊鏈的特性</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15</a:t>
            </a:fld>
            <a:endParaRPr lang="en-US" altLang="zh-TW"/>
          </a:p>
        </p:txBody>
      </p:sp>
      <p:graphicFrame>
        <p:nvGraphicFramePr>
          <p:cNvPr id="10" name="資料庫圖表 9"/>
          <p:cNvGraphicFramePr/>
          <p:nvPr>
            <p:extLst>
              <p:ext uri="{D42A27DB-BD31-4B8C-83A1-F6EECF244321}">
                <p14:modId xmlns:p14="http://schemas.microsoft.com/office/powerpoint/2010/main" val="180684143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graphicFrame>
        <p:nvGraphicFramePr>
          <p:cNvPr id="4" name="表格 3"/>
          <p:cNvGraphicFramePr>
            <a:graphicFrameLocks noGrp="1"/>
          </p:cNvGraphicFramePr>
          <p:nvPr>
            <p:extLst>
              <p:ext uri="{D42A27DB-BD31-4B8C-83A1-F6EECF244321}">
                <p14:modId xmlns:p14="http://schemas.microsoft.com/office/powerpoint/2010/main" val="1862329347"/>
              </p:ext>
            </p:extLst>
          </p:nvPr>
        </p:nvGraphicFramePr>
        <p:xfrm>
          <a:off x="2049205" y="1858348"/>
          <a:ext cx="8128000" cy="39776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31502470"/>
                    </a:ext>
                  </a:extLst>
                </a:gridCol>
                <a:gridCol w="4064000">
                  <a:extLst>
                    <a:ext uri="{9D8B030D-6E8A-4147-A177-3AD203B41FA5}">
                      <a16:colId xmlns:a16="http://schemas.microsoft.com/office/drawing/2014/main" val="1408952063"/>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t>優點</a:t>
                      </a:r>
                      <a:endParaRPr lang="en-US" altLang="zh-TW" sz="2400" dirty="0"/>
                    </a:p>
                    <a:p>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t>缺點</a:t>
                      </a:r>
                      <a:endParaRPr lang="en-US" altLang="zh-TW" sz="2400" dirty="0"/>
                    </a:p>
                  </a:txBody>
                  <a:tcPr/>
                </a:tc>
                <a:extLst>
                  <a:ext uri="{0D108BD9-81ED-4DB2-BD59-A6C34878D82A}">
                    <a16:rowId xmlns:a16="http://schemas.microsoft.com/office/drawing/2014/main" val="2150608702"/>
                  </a:ext>
                </a:extLst>
              </a:tr>
              <a:tr h="370840">
                <a:tc>
                  <a:txBody>
                    <a:bodyPr/>
                    <a:lstStyle/>
                    <a:p>
                      <a:pPr marL="742950" lvl="1" indent="-285750">
                        <a:lnSpc>
                          <a:spcPct val="150000"/>
                        </a:lnSpc>
                        <a:buFont typeface="Arial" panose="020B0604020202020204" pitchFamily="34" charset="0"/>
                        <a:buChar char="•"/>
                      </a:pPr>
                      <a:r>
                        <a:rPr lang="zh-TW" altLang="en-US" dirty="0">
                          <a:latin typeface="+mn-ea"/>
                        </a:rPr>
                        <a:t>去中心化</a:t>
                      </a:r>
                      <a:endParaRPr lang="en-US" altLang="zh-TW" dirty="0">
                        <a:latin typeface="+mn-ea"/>
                      </a:endParaRPr>
                    </a:p>
                    <a:p>
                      <a:pPr marL="742950" lvl="1" indent="-285750">
                        <a:lnSpc>
                          <a:spcPct val="150000"/>
                        </a:lnSpc>
                        <a:buFont typeface="Arial" panose="020B0604020202020204" pitchFamily="34" charset="0"/>
                        <a:buChar char="•"/>
                      </a:pPr>
                      <a:r>
                        <a:rPr lang="zh-TW" altLang="en-US" dirty="0">
                          <a:latin typeface="+mn-ea"/>
                        </a:rPr>
                        <a:t>共同維護公開帳本</a:t>
                      </a:r>
                      <a:endParaRPr lang="en-US" altLang="zh-TW" dirty="0">
                        <a:latin typeface="+mn-ea"/>
                      </a:endParaRPr>
                    </a:p>
                    <a:p>
                      <a:pPr marL="742950" lvl="1" indent="-285750">
                        <a:lnSpc>
                          <a:spcPct val="150000"/>
                        </a:lnSpc>
                        <a:buFont typeface="Arial" panose="020B0604020202020204" pitchFamily="34" charset="0"/>
                        <a:buChar char="•"/>
                      </a:pPr>
                      <a:r>
                        <a:rPr lang="zh-TW" altLang="en-US" dirty="0">
                          <a:latin typeface="+mn-ea"/>
                        </a:rPr>
                        <a:t>防止抹滅或是竄改</a:t>
                      </a:r>
                      <a:endParaRPr lang="en-US" altLang="zh-TW" dirty="0">
                        <a:latin typeface="+mn-ea"/>
                      </a:endParaRPr>
                    </a:p>
                    <a:p>
                      <a:pPr marL="742950" lvl="1" indent="-285750">
                        <a:lnSpc>
                          <a:spcPct val="150000"/>
                        </a:lnSpc>
                        <a:buFont typeface="Arial" panose="020B0604020202020204" pitchFamily="34" charset="0"/>
                        <a:buChar char="•"/>
                      </a:pPr>
                      <a:r>
                        <a:rPr lang="zh-TW" altLang="en-US" dirty="0">
                          <a:latin typeface="+mn-ea"/>
                        </a:rPr>
                        <a:t>具備時戳</a:t>
                      </a:r>
                      <a:endParaRPr lang="en-US" altLang="zh-TW" dirty="0">
                        <a:latin typeface="+mn-ea"/>
                      </a:endParaRPr>
                    </a:p>
                    <a:p>
                      <a:pPr marL="742950" lvl="1" indent="-285750">
                        <a:lnSpc>
                          <a:spcPct val="150000"/>
                        </a:lnSpc>
                        <a:buFont typeface="Arial" panose="020B0604020202020204" pitchFamily="34" charset="0"/>
                        <a:buChar char="•"/>
                      </a:pPr>
                      <a:r>
                        <a:rPr lang="zh-TW" altLang="en-US" dirty="0">
                          <a:latin typeface="+mn-ea"/>
                        </a:rPr>
                        <a:t>自動解決交易衝突</a:t>
                      </a:r>
                      <a:endParaRPr lang="en-US" altLang="zh-TW" dirty="0">
                        <a:latin typeface="+mn-ea"/>
                      </a:endParaRPr>
                    </a:p>
                    <a:p>
                      <a:pPr marL="742950" lvl="1" indent="-285750">
                        <a:lnSpc>
                          <a:spcPct val="150000"/>
                        </a:lnSpc>
                        <a:buFont typeface="Arial" panose="020B0604020202020204" pitchFamily="34" charset="0"/>
                        <a:buChar char="•"/>
                      </a:pPr>
                      <a:r>
                        <a:rPr lang="zh-TW" altLang="en-US" dirty="0">
                          <a:latin typeface="+mn-ea"/>
                        </a:rPr>
                        <a:t>匿名性</a:t>
                      </a:r>
                      <a:endParaRPr lang="en-US" altLang="zh-TW" dirty="0">
                        <a:latin typeface="+mn-ea"/>
                      </a:endParaRPr>
                    </a:p>
                    <a:p>
                      <a:pPr marL="742950" lvl="1" indent="-285750">
                        <a:lnSpc>
                          <a:spcPct val="150000"/>
                        </a:lnSpc>
                        <a:buFont typeface="Arial" panose="020B0604020202020204" pitchFamily="34" charset="0"/>
                        <a:buChar char="•"/>
                      </a:pPr>
                      <a:r>
                        <a:rPr lang="zh-TW" altLang="en-US" dirty="0">
                          <a:latin typeface="+mn-ea"/>
                        </a:rPr>
                        <a:t>打破訊息不對稱</a:t>
                      </a:r>
                    </a:p>
                    <a:p>
                      <a:endParaRPr lang="zh-TW" altLang="en-US" dirty="0"/>
                    </a:p>
                  </a:txBody>
                  <a:tcPr/>
                </a:tc>
                <a:tc>
                  <a:txBody>
                    <a:bodyPr/>
                    <a:lstStyle/>
                    <a:p>
                      <a:pPr marL="742950" lvl="1" indent="-285750">
                        <a:lnSpc>
                          <a:spcPct val="150000"/>
                        </a:lnSpc>
                        <a:buFont typeface="Arial" panose="020B0604020202020204" pitchFamily="34" charset="0"/>
                        <a:buChar char="•"/>
                      </a:pPr>
                      <a:r>
                        <a:rPr lang="zh-TW" altLang="en-US" dirty="0"/>
                        <a:t>交易速度太慢</a:t>
                      </a:r>
                      <a:endParaRPr lang="en-US" altLang="zh-TW" dirty="0"/>
                    </a:p>
                    <a:p>
                      <a:pPr marL="742950" lvl="1" indent="-285750">
                        <a:lnSpc>
                          <a:spcPct val="150000"/>
                        </a:lnSpc>
                        <a:buFont typeface="Arial" panose="020B0604020202020204" pitchFamily="34" charset="0"/>
                        <a:buChar char="•"/>
                      </a:pPr>
                      <a:r>
                        <a:rPr lang="zh-TW" altLang="en-US" dirty="0"/>
                        <a:t>缺乏隱私</a:t>
                      </a:r>
                      <a:endParaRPr lang="en-US" altLang="zh-TW" dirty="0"/>
                    </a:p>
                    <a:p>
                      <a:pPr marL="742950" lvl="1" indent="-285750">
                        <a:lnSpc>
                          <a:spcPct val="150000"/>
                        </a:lnSpc>
                        <a:buFont typeface="Arial" panose="020B0604020202020204" pitchFamily="34" charset="0"/>
                        <a:buChar char="•"/>
                      </a:pPr>
                      <a:r>
                        <a:rPr lang="zh-TW" altLang="en-US" dirty="0"/>
                        <a:t>不可逆和撤銷</a:t>
                      </a:r>
                      <a:endParaRPr lang="en-US" altLang="zh-TW" dirty="0"/>
                    </a:p>
                    <a:p>
                      <a:pPr marL="742950" lvl="1" indent="-285750">
                        <a:lnSpc>
                          <a:spcPct val="150000"/>
                        </a:lnSpc>
                        <a:buFont typeface="Arial" panose="020B0604020202020204" pitchFamily="34" charset="0"/>
                        <a:buChar char="•"/>
                      </a:pPr>
                      <a:r>
                        <a:rPr lang="zh-TW" altLang="en-US" dirty="0"/>
                        <a:t>系統數據量和性能負載</a:t>
                      </a:r>
                      <a:endParaRPr lang="en-US" altLang="zh-TW" dirty="0"/>
                    </a:p>
                    <a:p>
                      <a:pPr marL="742950" lvl="1" indent="-285750">
                        <a:lnSpc>
                          <a:spcPct val="150000"/>
                        </a:lnSpc>
                        <a:buFont typeface="Arial" panose="020B0604020202020204" pitchFamily="34" charset="0"/>
                        <a:buChar char="•"/>
                      </a:pPr>
                      <a:r>
                        <a:rPr lang="zh-TW" altLang="en-US" dirty="0"/>
                        <a:t>區塊鏈的延遲性</a:t>
                      </a:r>
                      <a:endParaRPr lang="en-US" altLang="zh-TW" dirty="0"/>
                    </a:p>
                    <a:p>
                      <a:pPr marL="742950" lvl="1" indent="-285750">
                        <a:lnSpc>
                          <a:spcPct val="150000"/>
                        </a:lnSpc>
                        <a:buFont typeface="Arial" panose="020B0604020202020204" pitchFamily="34" charset="0"/>
                        <a:buChar char="•"/>
                      </a:pPr>
                      <a:r>
                        <a:rPr lang="zh-TW" altLang="en-US" dirty="0"/>
                        <a:t>能耗問題</a:t>
                      </a:r>
                    </a:p>
                    <a:p>
                      <a:endParaRPr lang="zh-TW" altLang="en-US" dirty="0"/>
                    </a:p>
                  </a:txBody>
                  <a:tcPr/>
                </a:tc>
                <a:extLst>
                  <a:ext uri="{0D108BD9-81ED-4DB2-BD59-A6C34878D82A}">
                    <a16:rowId xmlns:a16="http://schemas.microsoft.com/office/drawing/2014/main" val="158131615"/>
                  </a:ext>
                </a:extLst>
              </a:tr>
            </a:tbl>
          </a:graphicData>
        </a:graphic>
      </p:graphicFrame>
    </p:spTree>
    <p:extLst>
      <p:ext uri="{BB962C8B-B14F-4D97-AF65-F5344CB8AC3E}">
        <p14:creationId xmlns:p14="http://schemas.microsoft.com/office/powerpoint/2010/main" val="817721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區塊鏈技術的演化</a:t>
            </a:r>
            <a:endParaRPr kumimoji="1" lang="zh-TW" altLang="en-US" dirty="0"/>
          </a:p>
        </p:txBody>
      </p:sp>
      <p:sp>
        <p:nvSpPr>
          <p:cNvPr id="8" name="內容版面配置區 7"/>
          <p:cNvSpPr>
            <a:spLocks noGrp="1"/>
          </p:cNvSpPr>
          <p:nvPr>
            <p:ph idx="1"/>
          </p:nvPr>
        </p:nvSpPr>
        <p:spPr>
          <a:xfrm>
            <a:off x="612057" y="1474839"/>
            <a:ext cx="11002297" cy="1148854"/>
          </a:xfrm>
        </p:spPr>
        <p:txBody>
          <a:bodyPr/>
          <a:lstStyle/>
          <a:p>
            <a:r>
              <a:rPr lang="zh-TW" altLang="en-US" dirty="0"/>
              <a:t>區塊鏈技術至今已經經歷了不少次數的演化過程，而其大致可分為以下四個階段</a:t>
            </a:r>
          </a:p>
          <a:p>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16</a:t>
            </a:fld>
            <a:endParaRPr lang="en-US" altLang="zh-TW"/>
          </a:p>
        </p:txBody>
      </p:sp>
      <p:graphicFrame>
        <p:nvGraphicFramePr>
          <p:cNvPr id="10" name="資料庫圖表 9"/>
          <p:cNvGraphicFramePr/>
          <p:nvPr>
            <p:extLst>
              <p:ext uri="{D42A27DB-BD31-4B8C-83A1-F6EECF244321}">
                <p14:modId xmlns:p14="http://schemas.microsoft.com/office/powerpoint/2010/main" val="4175813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grpSp>
        <p:nvGrpSpPr>
          <p:cNvPr id="9" name="群組 8"/>
          <p:cNvGrpSpPr/>
          <p:nvPr/>
        </p:nvGrpSpPr>
        <p:grpSpPr>
          <a:xfrm>
            <a:off x="14805" y="4186103"/>
            <a:ext cx="12196800" cy="2110821"/>
            <a:chOff x="14805" y="969205"/>
            <a:chExt cx="12196800" cy="2110821"/>
          </a:xfrm>
        </p:grpSpPr>
        <p:cxnSp>
          <p:nvCxnSpPr>
            <p:cNvPr id="11" name="Shape 640"/>
            <p:cNvCxnSpPr/>
            <p:nvPr/>
          </p:nvCxnSpPr>
          <p:spPr>
            <a:xfrm flipV="1">
              <a:off x="14805" y="2149475"/>
              <a:ext cx="12196800" cy="26446"/>
            </a:xfrm>
            <a:prstGeom prst="straightConnector1">
              <a:avLst/>
            </a:prstGeom>
            <a:noFill/>
            <a:ln w="19050" cap="rnd" cmpd="sng">
              <a:solidFill>
                <a:schemeClr val="accent3">
                  <a:lumMod val="60000"/>
                  <a:lumOff val="40000"/>
                </a:schemeClr>
              </a:solidFill>
              <a:prstDash val="dash"/>
              <a:round/>
              <a:headEnd type="none" w="lg" len="lg"/>
              <a:tailEnd type="none" w="lg" len="lg"/>
            </a:ln>
          </p:spPr>
        </p:cxnSp>
        <p:grpSp>
          <p:nvGrpSpPr>
            <p:cNvPr id="13" name="群組 12"/>
            <p:cNvGrpSpPr/>
            <p:nvPr/>
          </p:nvGrpSpPr>
          <p:grpSpPr>
            <a:xfrm>
              <a:off x="1242299" y="969205"/>
              <a:ext cx="600225" cy="1474606"/>
              <a:chOff x="1895325" y="1287568"/>
              <a:chExt cx="419099" cy="1070838"/>
            </a:xfrm>
            <a:solidFill>
              <a:schemeClr val="accent3">
                <a:lumMod val="60000"/>
                <a:lumOff val="40000"/>
              </a:schemeClr>
            </a:solidFill>
          </p:grpSpPr>
          <p:sp>
            <p:nvSpPr>
              <p:cNvPr id="20"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21" name="Shape 642"/>
              <p:cNvCxnSpPr/>
              <p:nvPr/>
            </p:nvCxnSpPr>
            <p:spPr>
              <a:xfrm flipV="1">
                <a:off x="2107453" y="1287568"/>
                <a:ext cx="0" cy="876300"/>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nvGrpSpPr>
            <p:cNvPr id="14" name="群組 13"/>
            <p:cNvGrpSpPr/>
            <p:nvPr/>
          </p:nvGrpSpPr>
          <p:grpSpPr>
            <a:xfrm>
              <a:off x="4225707" y="1866277"/>
              <a:ext cx="600225" cy="1213749"/>
              <a:chOff x="1895325" y="1939007"/>
              <a:chExt cx="419099" cy="881407"/>
            </a:xfrm>
            <a:solidFill>
              <a:schemeClr val="accent3">
                <a:lumMod val="60000"/>
                <a:lumOff val="40000"/>
              </a:schemeClr>
            </a:solidFill>
          </p:grpSpPr>
          <p:sp>
            <p:nvSpPr>
              <p:cNvPr id="18"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19" name="Shape 642"/>
              <p:cNvCxnSpPr/>
              <p:nvPr/>
            </p:nvCxnSpPr>
            <p:spPr>
              <a:xfrm>
                <a:off x="2104874" y="2144662"/>
                <a:ext cx="2617" cy="675752"/>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nvGrpSpPr>
            <p:cNvPr id="15" name="群組 14"/>
            <p:cNvGrpSpPr/>
            <p:nvPr/>
          </p:nvGrpSpPr>
          <p:grpSpPr>
            <a:xfrm>
              <a:off x="8381850" y="1667654"/>
              <a:ext cx="600225" cy="776155"/>
              <a:chOff x="1895325" y="1794773"/>
              <a:chExt cx="419099" cy="563633"/>
            </a:xfrm>
            <a:solidFill>
              <a:schemeClr val="accent3">
                <a:lumMod val="60000"/>
                <a:lumOff val="40000"/>
              </a:schemeClr>
            </a:solidFill>
          </p:grpSpPr>
          <p:sp>
            <p:nvSpPr>
              <p:cNvPr id="16"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17" name="Shape 642"/>
              <p:cNvCxnSpPr/>
              <p:nvPr/>
            </p:nvCxnSpPr>
            <p:spPr>
              <a:xfrm flipV="1">
                <a:off x="2104874" y="1794773"/>
                <a:ext cx="0" cy="353934"/>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sp>
        <p:nvSpPr>
          <p:cNvPr id="22" name="Shape 238"/>
          <p:cNvSpPr txBox="1"/>
          <p:nvPr/>
        </p:nvSpPr>
        <p:spPr>
          <a:xfrm>
            <a:off x="355817" y="2929167"/>
            <a:ext cx="3869889" cy="1232808"/>
          </a:xfrm>
          <a:prstGeom prst="rect">
            <a:avLst/>
          </a:prstGeom>
          <a:noFill/>
          <a:ln>
            <a:solidFill>
              <a:schemeClr val="accent3">
                <a:lumMod val="60000"/>
                <a:lumOff val="40000"/>
              </a:schemeClr>
            </a:solidFill>
          </a:ln>
        </p:spPr>
        <p:txBody>
          <a:bodyPr lIns="91425" tIns="91425" rIns="91425" bIns="91425" anchor="ctr" anchorCtr="0">
            <a:noAutofit/>
          </a:bodyPr>
          <a:lstStyle/>
          <a:p>
            <a:r>
              <a:rPr lang="en-US" altLang="zh-TW" sz="2400" b="1" dirty="0" err="1"/>
              <a:t>Blockchain</a:t>
            </a:r>
            <a:r>
              <a:rPr lang="en-US" altLang="zh-TW" sz="2400" b="1" dirty="0"/>
              <a:t> 1.0</a:t>
            </a:r>
            <a:r>
              <a:rPr lang="zh-TW" altLang="en-US" sz="2400" b="1" dirty="0"/>
              <a:t> ： 加密貨幣</a:t>
            </a:r>
          </a:p>
          <a:p>
            <a:pPr lvl="1"/>
            <a:r>
              <a:rPr lang="zh-TW" altLang="en-US" dirty="0"/>
              <a:t>數位貨幣與支付系統去中心化</a:t>
            </a:r>
          </a:p>
        </p:txBody>
      </p:sp>
      <p:sp>
        <p:nvSpPr>
          <p:cNvPr id="23" name="矩形 22"/>
          <p:cNvSpPr/>
          <p:nvPr/>
        </p:nvSpPr>
        <p:spPr>
          <a:xfrm>
            <a:off x="5860717" y="2933214"/>
            <a:ext cx="5469250" cy="1938992"/>
          </a:xfrm>
          <a:prstGeom prst="rect">
            <a:avLst/>
          </a:prstGeom>
          <a:ln>
            <a:solidFill>
              <a:schemeClr val="accent3">
                <a:lumMod val="60000"/>
                <a:lumOff val="40000"/>
              </a:schemeClr>
            </a:solidFill>
          </a:ln>
        </p:spPr>
        <p:txBody>
          <a:bodyPr wrap="square">
            <a:spAutoFit/>
          </a:bodyPr>
          <a:lstStyle/>
          <a:p>
            <a:r>
              <a:rPr lang="en-US" altLang="zh-TW" sz="2400" b="1" dirty="0" err="1"/>
              <a:t>Blockchain</a:t>
            </a:r>
            <a:r>
              <a:rPr lang="en-US" altLang="zh-TW" sz="2400" b="1" dirty="0"/>
              <a:t> 2.5</a:t>
            </a:r>
            <a:r>
              <a:rPr lang="zh-TW" altLang="en-US" sz="2400" b="1" dirty="0"/>
              <a:t>：金融領域應用、資料層</a:t>
            </a:r>
          </a:p>
          <a:p>
            <a:pPr lvl="1"/>
            <a:r>
              <a:rPr lang="zh-TW" altLang="en-US" dirty="0"/>
              <a:t>強調代幣（貨幣橋）應用、分散式帳本、資料層區塊鏈，及結合人工智慧等金融應用</a:t>
            </a:r>
          </a:p>
          <a:p>
            <a:r>
              <a:rPr lang="en-US" altLang="zh-TW" sz="2400" b="1" dirty="0" err="1"/>
              <a:t>Blockchain</a:t>
            </a:r>
            <a:r>
              <a:rPr lang="en-US" altLang="zh-TW" sz="2400" b="1" dirty="0"/>
              <a:t> 3.0</a:t>
            </a:r>
            <a:r>
              <a:rPr lang="zh-TW" altLang="en-US" sz="2400" b="1" dirty="0"/>
              <a:t>：更複雜的智慧契約</a:t>
            </a:r>
          </a:p>
          <a:p>
            <a:pPr lvl="1"/>
            <a:r>
              <a:rPr lang="zh-TW" altLang="en-US" dirty="0"/>
              <a:t>更複雜的智慧合約，將區塊鏈用於政府、醫療、科學、文化與藝術等領域</a:t>
            </a:r>
          </a:p>
        </p:txBody>
      </p:sp>
      <p:sp>
        <p:nvSpPr>
          <p:cNvPr id="24" name="矩形 23"/>
          <p:cNvSpPr/>
          <p:nvPr/>
        </p:nvSpPr>
        <p:spPr>
          <a:xfrm>
            <a:off x="1008074" y="5517131"/>
            <a:ext cx="1934417" cy="646331"/>
          </a:xfrm>
          <a:prstGeom prst="rect">
            <a:avLst/>
          </a:prstGeom>
        </p:spPr>
        <p:txBody>
          <a:bodyPr wrap="square">
            <a:spAutoFit/>
          </a:bodyPr>
          <a:lstStyle/>
          <a:p>
            <a:r>
              <a:rPr lang="en-US" altLang="zh-TW" sz="3600" b="1" dirty="0"/>
              <a:t>2008</a:t>
            </a:r>
            <a:r>
              <a:rPr lang="zh-TW" altLang="en-US" sz="3600" b="1" dirty="0"/>
              <a:t>後</a:t>
            </a:r>
          </a:p>
        </p:txBody>
      </p:sp>
      <p:sp>
        <p:nvSpPr>
          <p:cNvPr id="25" name="矩形 24"/>
          <p:cNvSpPr/>
          <p:nvPr/>
        </p:nvSpPr>
        <p:spPr>
          <a:xfrm>
            <a:off x="8142299" y="5582903"/>
            <a:ext cx="2385024" cy="646331"/>
          </a:xfrm>
          <a:prstGeom prst="rect">
            <a:avLst/>
          </a:prstGeom>
        </p:spPr>
        <p:txBody>
          <a:bodyPr wrap="square">
            <a:spAutoFit/>
          </a:bodyPr>
          <a:lstStyle/>
          <a:p>
            <a:r>
              <a:rPr lang="en-US" altLang="zh-TW" sz="3600" b="1" dirty="0"/>
              <a:t>2014</a:t>
            </a:r>
            <a:r>
              <a:rPr lang="zh-TW" altLang="en-US" sz="3600" b="1" dirty="0"/>
              <a:t>年後</a:t>
            </a:r>
          </a:p>
        </p:txBody>
      </p:sp>
      <p:sp>
        <p:nvSpPr>
          <p:cNvPr id="26" name="矩形 25"/>
          <p:cNvSpPr/>
          <p:nvPr/>
        </p:nvSpPr>
        <p:spPr>
          <a:xfrm>
            <a:off x="3560591" y="4545167"/>
            <a:ext cx="2385024" cy="646331"/>
          </a:xfrm>
          <a:prstGeom prst="rect">
            <a:avLst/>
          </a:prstGeom>
        </p:spPr>
        <p:txBody>
          <a:bodyPr wrap="square">
            <a:spAutoFit/>
          </a:bodyPr>
          <a:lstStyle/>
          <a:p>
            <a:r>
              <a:rPr lang="en-US" altLang="zh-TW" sz="3600" b="1" dirty="0"/>
              <a:t>2012</a:t>
            </a:r>
            <a:r>
              <a:rPr lang="zh-TW" altLang="en-US" sz="3600" b="1" dirty="0"/>
              <a:t>年後</a:t>
            </a:r>
          </a:p>
        </p:txBody>
      </p:sp>
    </p:spTree>
    <p:extLst>
      <p:ext uri="{BB962C8B-B14F-4D97-AF65-F5344CB8AC3E}">
        <p14:creationId xmlns:p14="http://schemas.microsoft.com/office/powerpoint/2010/main" val="2259448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區塊鏈象徵意義：普惠金融</a:t>
            </a:r>
            <a:endParaRPr kumimoji="1" lang="zh-TW" altLang="en-US" dirty="0"/>
          </a:p>
        </p:txBody>
      </p:sp>
      <p:sp>
        <p:nvSpPr>
          <p:cNvPr id="8" name="內容版面配置區 7"/>
          <p:cNvSpPr>
            <a:spLocks noGrp="1"/>
          </p:cNvSpPr>
          <p:nvPr>
            <p:ph idx="1"/>
          </p:nvPr>
        </p:nvSpPr>
        <p:spPr/>
        <p:txBody>
          <a:bodyPr/>
          <a:lstStyle/>
          <a:p>
            <a:r>
              <a:rPr lang="zh-TW" altLang="en-US" dirty="0"/>
              <a:t>區塊鏈無法真正達到普及化及為人所畏懼的其中一項原因就是用戶的使用者體驗太差，使得此項應用無法被普羅大眾所使用</a:t>
            </a:r>
            <a:endParaRPr lang="en-US" altLang="zh-TW" dirty="0"/>
          </a:p>
          <a:p>
            <a:pPr lvl="1"/>
            <a:r>
              <a:rPr lang="zh-TW" altLang="en-US" dirty="0"/>
              <a:t>區塊鏈是達到普惠金融的其中一項方法</a:t>
            </a:r>
            <a:endParaRPr lang="en-US" altLang="zh-TW" dirty="0"/>
          </a:p>
          <a:p>
            <a:pPr lvl="1"/>
            <a:r>
              <a:rPr lang="zh-TW" altLang="en-US" dirty="0"/>
              <a:t>要達到普惠金融，需要依賴技術（如圖）</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17</a:t>
            </a:fld>
            <a:endParaRPr lang="en-US" altLang="zh-TW"/>
          </a:p>
        </p:txBody>
      </p:sp>
      <p:graphicFrame>
        <p:nvGraphicFramePr>
          <p:cNvPr id="10" name="資料庫圖表 9"/>
          <p:cNvGraphicFramePr/>
          <p:nvPr>
            <p:extLst>
              <p:ext uri="{D42A27DB-BD31-4B8C-83A1-F6EECF244321}">
                <p14:modId xmlns:p14="http://schemas.microsoft.com/office/powerpoint/2010/main" val="141145793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 name="圖片 3"/>
          <p:cNvPicPr>
            <a:picLocks noChangeAspect="1"/>
          </p:cNvPicPr>
          <p:nvPr/>
        </p:nvPicPr>
        <p:blipFill>
          <a:blip r:embed="rId8"/>
          <a:stretch>
            <a:fillRect/>
          </a:stretch>
        </p:blipFill>
        <p:spPr>
          <a:xfrm>
            <a:off x="7487670" y="2515676"/>
            <a:ext cx="4580762" cy="3816144"/>
          </a:xfrm>
          <a:prstGeom prst="rect">
            <a:avLst/>
          </a:prstGeom>
        </p:spPr>
      </p:pic>
    </p:spTree>
    <p:extLst>
      <p:ext uri="{BB962C8B-B14F-4D97-AF65-F5344CB8AC3E}">
        <p14:creationId xmlns:p14="http://schemas.microsoft.com/office/powerpoint/2010/main" val="146063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區塊鏈象徵意義：普惠金融</a:t>
            </a:r>
            <a:endParaRPr kumimoji="1" lang="zh-TW" altLang="en-US" dirty="0"/>
          </a:p>
        </p:txBody>
      </p:sp>
      <p:sp>
        <p:nvSpPr>
          <p:cNvPr id="8" name="內容版面配置區 7"/>
          <p:cNvSpPr>
            <a:spLocks noGrp="1"/>
          </p:cNvSpPr>
          <p:nvPr>
            <p:ph idx="1"/>
          </p:nvPr>
        </p:nvSpPr>
        <p:spPr/>
        <p:txBody>
          <a:bodyPr/>
          <a:lstStyle/>
          <a:p>
            <a:r>
              <a:rPr lang="zh-TW" altLang="en-US" dirty="0"/>
              <a:t>區塊鏈目前最積極應用的領域之一是匯款結算</a:t>
            </a:r>
            <a:endParaRPr lang="en-US" altLang="zh-TW" dirty="0"/>
          </a:p>
          <a:p>
            <a:r>
              <a:rPr lang="zh-TW" altLang="en-US" dirty="0"/>
              <a:t>相較於傳統跨境匯款，區塊鏈的跨境匯款應用具有５個優勢：</a:t>
            </a:r>
            <a:endParaRPr lang="en-US" altLang="zh-TW" dirty="0"/>
          </a:p>
          <a:p>
            <a:pPr marL="914400" lvl="1" indent="-457200">
              <a:buFont typeface="+mj-lt"/>
              <a:buAutoNum type="arabicPeriod"/>
            </a:pPr>
            <a:r>
              <a:rPr lang="zh-TW" altLang="en-US" dirty="0"/>
              <a:t>更加快捷</a:t>
            </a:r>
            <a:endParaRPr lang="en-US" altLang="zh-TW" dirty="0"/>
          </a:p>
          <a:p>
            <a:pPr marL="914400" lvl="1" indent="-457200">
              <a:buFont typeface="+mj-lt"/>
              <a:buAutoNum type="arabicPeriod"/>
            </a:pPr>
            <a:r>
              <a:rPr lang="zh-TW" altLang="en-US" dirty="0"/>
              <a:t> </a:t>
            </a:r>
            <a:r>
              <a:rPr lang="en-US" altLang="zh-TW" dirty="0"/>
              <a:t>7*24 </a:t>
            </a:r>
            <a:r>
              <a:rPr lang="zh-TW" altLang="en-US" dirty="0"/>
              <a:t>皆可通過手機匯款</a:t>
            </a:r>
          </a:p>
          <a:p>
            <a:pPr marL="914400" lvl="1" indent="-457200">
              <a:buFont typeface="+mj-lt"/>
              <a:buAutoNum type="arabicPeriod"/>
            </a:pPr>
            <a:r>
              <a:rPr lang="zh-TW" altLang="en-US" dirty="0"/>
              <a:t>手續費更低，優惠率更大</a:t>
            </a:r>
          </a:p>
          <a:p>
            <a:pPr marL="914400" lvl="1" indent="-457200">
              <a:buFont typeface="+mj-lt"/>
              <a:buAutoNum type="arabicPeriod"/>
            </a:pPr>
            <a:r>
              <a:rPr lang="zh-TW" altLang="en-US" dirty="0"/>
              <a:t>全程可追溯，且個人訊息被嚴密保護</a:t>
            </a:r>
          </a:p>
          <a:p>
            <a:pPr marL="914400" lvl="1" indent="-457200">
              <a:buFont typeface="+mj-lt"/>
              <a:buAutoNum type="arabicPeriod"/>
            </a:pPr>
            <a:r>
              <a:rPr lang="zh-TW" altLang="en-US" dirty="0"/>
              <a:t>各方訊息一目瞭然，即時更新</a:t>
            </a:r>
          </a:p>
          <a:p>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18</a:t>
            </a:fld>
            <a:endParaRPr lang="en-US" altLang="zh-TW"/>
          </a:p>
        </p:txBody>
      </p:sp>
      <p:graphicFrame>
        <p:nvGraphicFramePr>
          <p:cNvPr id="10" name="資料庫圖表 9"/>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293506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區塊鏈應用</a:t>
            </a:r>
          </a:p>
        </p:txBody>
      </p:sp>
      <p:sp>
        <p:nvSpPr>
          <p:cNvPr id="3" name="內容版面配置區 2"/>
          <p:cNvSpPr>
            <a:spLocks noGrp="1"/>
          </p:cNvSpPr>
          <p:nvPr>
            <p:ph idx="1"/>
          </p:nvPr>
        </p:nvSpPr>
        <p:spPr/>
        <p:txBody>
          <a:bodyPr/>
          <a:lstStyle/>
          <a:p>
            <a:pPr>
              <a:buFont typeface="Wingdings" panose="05000000000000000000" pitchFamily="2" charset="2"/>
              <a:buChar char="Ø"/>
            </a:pPr>
            <a:r>
              <a:rPr lang="zh-TW" altLang="en-US" sz="2800" b="1" dirty="0">
                <a:solidFill>
                  <a:srgbClr val="C00000"/>
                </a:solidFill>
              </a:rPr>
              <a:t>金融</a:t>
            </a:r>
            <a:endParaRPr lang="en-US" altLang="zh-TW" sz="2800" b="1" dirty="0">
              <a:solidFill>
                <a:srgbClr val="C00000"/>
              </a:solidFill>
            </a:endParaRPr>
          </a:p>
          <a:p>
            <a:r>
              <a:rPr lang="zh-TW" altLang="en-US" dirty="0"/>
              <a:t>股票市場交易清算</a:t>
            </a:r>
            <a:endParaRPr lang="en-US" altLang="zh-TW" dirty="0"/>
          </a:p>
          <a:p>
            <a:pPr lvl="1"/>
            <a:r>
              <a:rPr lang="zh-TW" altLang="en-US" dirty="0"/>
              <a:t>原需費時三天，使用區塊鏈只需十分鐘</a:t>
            </a:r>
            <a:endParaRPr lang="en-US" altLang="zh-TW" dirty="0"/>
          </a:p>
          <a:p>
            <a:r>
              <a:rPr lang="zh-TW" altLang="en-US" dirty="0"/>
              <a:t>無須透過交易所中介，直接發行有價證券</a:t>
            </a:r>
            <a:endParaRPr lang="en-US" altLang="zh-TW" dirty="0"/>
          </a:p>
          <a:p>
            <a:pPr lvl="1"/>
            <a:r>
              <a:rPr lang="zh-TW" altLang="en-US" dirty="0"/>
              <a:t>美國網購業者</a:t>
            </a:r>
            <a:r>
              <a:rPr lang="en-US" altLang="zh-TW" dirty="0"/>
              <a:t>Overstock</a:t>
            </a:r>
            <a:r>
              <a:rPr lang="zh-TW" altLang="en-US" dirty="0"/>
              <a:t>發行</a:t>
            </a:r>
            <a:r>
              <a:rPr lang="en-US" altLang="zh-TW" dirty="0"/>
              <a:t>5</a:t>
            </a:r>
            <a:r>
              <a:rPr lang="zh-TW" altLang="en-US" dirty="0"/>
              <a:t>億證券，節省</a:t>
            </a:r>
            <a:r>
              <a:rPr lang="en-US" altLang="zh-TW" dirty="0"/>
              <a:t>8</a:t>
            </a:r>
            <a:r>
              <a:rPr lang="zh-TW" altLang="en-US" dirty="0"/>
              <a:t>成以上的管理與中介成本</a:t>
            </a:r>
            <a:endParaRPr lang="en-US" altLang="zh-TW" dirty="0"/>
          </a:p>
          <a:p>
            <a:pPr marL="228600" lvl="1">
              <a:spcBef>
                <a:spcPts val="1000"/>
              </a:spcBef>
            </a:pPr>
            <a:r>
              <a:rPr lang="zh-TW" altLang="en-US" sz="2600" dirty="0"/>
              <a:t>比特幣交易</a:t>
            </a:r>
            <a:r>
              <a:rPr lang="zh-TW" altLang="en-US" sz="2800" dirty="0"/>
              <a:t>、</a:t>
            </a:r>
            <a:r>
              <a:rPr lang="zh-TW" altLang="en-US" sz="2600" dirty="0"/>
              <a:t>匯款</a:t>
            </a:r>
            <a:r>
              <a:rPr lang="zh-TW" altLang="en-US" sz="2800" dirty="0"/>
              <a:t>、</a:t>
            </a:r>
            <a:r>
              <a:rPr lang="zh-TW" altLang="en-US" sz="2600" dirty="0"/>
              <a:t>股票交易</a:t>
            </a:r>
            <a:r>
              <a:rPr lang="zh-TW" altLang="en-US" sz="2800" dirty="0"/>
              <a:t>、</a:t>
            </a:r>
            <a:r>
              <a:rPr lang="zh-TW" altLang="en-US" sz="2600" dirty="0"/>
              <a:t>有價證券發行</a:t>
            </a:r>
            <a:r>
              <a:rPr lang="zh-TW" altLang="en-US" sz="2800" dirty="0"/>
              <a:t>、</a:t>
            </a:r>
            <a:r>
              <a:rPr lang="zh-TW" altLang="en-US" sz="2600" dirty="0"/>
              <a:t>相關股票交易將無須經由證券公司</a:t>
            </a:r>
            <a:r>
              <a:rPr lang="zh-TW" altLang="en-US" sz="2800" dirty="0"/>
              <a:t>、</a:t>
            </a:r>
            <a:r>
              <a:rPr lang="zh-TW" altLang="en-US" sz="2600" dirty="0"/>
              <a:t>信託公司</a:t>
            </a:r>
            <a:r>
              <a:rPr lang="zh-TW" altLang="en-US" sz="2800" dirty="0"/>
              <a:t>、與</a:t>
            </a:r>
            <a:r>
              <a:rPr lang="zh-TW" altLang="en-US" sz="2600" dirty="0"/>
              <a:t>證券保管機構即可進行業務</a:t>
            </a:r>
            <a:endParaRPr lang="en-US" altLang="zh-TW" sz="2600" dirty="0"/>
          </a:p>
          <a:p>
            <a:pPr marL="228600" lvl="1">
              <a:spcBef>
                <a:spcPts val="1000"/>
              </a:spcBef>
            </a:pPr>
            <a:r>
              <a:rPr lang="zh-TW" altLang="en-US" sz="2600" dirty="0"/>
              <a:t>未來可能廣泛應用於</a:t>
            </a:r>
            <a:r>
              <a:rPr lang="en-US" altLang="zh-TW" sz="2600" dirty="0"/>
              <a:t>:</a:t>
            </a:r>
            <a:r>
              <a:rPr lang="zh-TW" altLang="en-US" sz="2600" dirty="0"/>
              <a:t> </a:t>
            </a:r>
            <a:r>
              <a:rPr lang="zh-TW" altLang="en-US" sz="2600" b="1" dirty="0"/>
              <a:t>匯款、支付、清算、群眾募資、微貸、證券發行管理紀錄、遺囑信託、資產管理、貿易保險</a:t>
            </a:r>
            <a:endParaRPr lang="en-US" altLang="zh-TW" sz="2600" b="1" dirty="0"/>
          </a:p>
          <a:p>
            <a:pPr marL="0" indent="0">
              <a:buNone/>
            </a:pPr>
            <a:endParaRPr lang="en-US" altLang="zh-TW" dirty="0"/>
          </a:p>
          <a:p>
            <a:pPr marL="0" indent="0">
              <a:buNone/>
            </a:pPr>
            <a:endParaRPr lang="en-US" altLang="zh-TW" dirty="0"/>
          </a:p>
          <a:p>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NCTU.IIM.IEBI Lab</a:t>
            </a:r>
            <a:endParaRPr lang="zh-TW" altLang="en-US" dirty="0"/>
          </a:p>
        </p:txBody>
      </p:sp>
      <p:graphicFrame>
        <p:nvGraphicFramePr>
          <p:cNvPr id="9" name="資料庫圖表 8">
            <a:extLst>
              <a:ext uri="{FF2B5EF4-FFF2-40B4-BE49-F238E27FC236}">
                <a16:creationId xmlns:a16="http://schemas.microsoft.com/office/drawing/2014/main" id="{1CB74421-A7C0-44BE-A76E-EBBD452DFB14}"/>
              </a:ext>
            </a:extLst>
          </p:cNvPr>
          <p:cNvGraphicFramePr/>
          <p:nvPr>
            <p:extLst>
              <p:ext uri="{D42A27DB-BD31-4B8C-83A1-F6EECF244321}">
                <p14:modId xmlns:p14="http://schemas.microsoft.com/office/powerpoint/2010/main" val="264797177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5724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r>
              <a:rPr lang="zh-TW" altLang="en-US" dirty="0"/>
              <a:t>機器信任機制</a:t>
            </a:r>
            <a:endParaRPr lang="en-US" altLang="zh-TW" dirty="0"/>
          </a:p>
          <a:p>
            <a:r>
              <a:rPr lang="zh-TW" altLang="en-US" sz="2600" dirty="0"/>
              <a:t>區塊鏈</a:t>
            </a:r>
            <a:endParaRPr lang="en-US" altLang="zh-TW" sz="2600" dirty="0"/>
          </a:p>
          <a:p>
            <a:pPr lvl="1"/>
            <a:r>
              <a:rPr lang="zh-TW" altLang="en-US" sz="2600" dirty="0"/>
              <a:t>技術</a:t>
            </a:r>
            <a:endParaRPr lang="en-US" altLang="zh-TW" sz="2600" dirty="0"/>
          </a:p>
          <a:p>
            <a:pPr lvl="1"/>
            <a:r>
              <a:rPr lang="zh-TW" altLang="en-US" dirty="0"/>
              <a:t>區塊鏈象徵意義：普惠金融</a:t>
            </a:r>
            <a:endParaRPr lang="en-US" altLang="zh-TW" dirty="0"/>
          </a:p>
          <a:p>
            <a:r>
              <a:rPr lang="zh-TW" altLang="en-US" dirty="0"/>
              <a:t>智能合約</a:t>
            </a:r>
            <a:endParaRPr lang="en-US" altLang="zh-TW" dirty="0"/>
          </a:p>
          <a:p>
            <a:r>
              <a:rPr lang="zh-TW" altLang="en-US" dirty="0"/>
              <a:t>區塊鏈與智能合約的應用發展</a:t>
            </a:r>
            <a:endParaRPr lang="en-US" altLang="zh-TW" dirty="0"/>
          </a:p>
          <a:p>
            <a:r>
              <a:rPr lang="zh-TW" altLang="en-US" dirty="0"/>
              <a:t>區塊鏈的風險議題和挑戰</a:t>
            </a:r>
            <a:endParaRPr lang="en-US" altLang="zh-TW" sz="26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區塊鏈應用</a:t>
            </a:r>
            <a:endParaRPr lang="zh-TW" altLang="en-US" dirty="0"/>
          </a:p>
        </p:txBody>
      </p:sp>
      <p:sp>
        <p:nvSpPr>
          <p:cNvPr id="3" name="內容版面配置區 2"/>
          <p:cNvSpPr>
            <a:spLocks noGrp="1"/>
          </p:cNvSpPr>
          <p:nvPr>
            <p:ph idx="1"/>
          </p:nvPr>
        </p:nvSpPr>
        <p:spPr/>
        <p:txBody>
          <a:bodyPr>
            <a:normAutofit/>
          </a:bodyPr>
          <a:lstStyle/>
          <a:p>
            <a:pPr>
              <a:buFont typeface="Wingdings" panose="05000000000000000000" pitchFamily="2" charset="2"/>
              <a:buChar char="Ø"/>
            </a:pPr>
            <a:r>
              <a:rPr lang="zh-TW" altLang="en-US" sz="2800" b="1" dirty="0">
                <a:solidFill>
                  <a:srgbClr val="C00000"/>
                </a:solidFill>
              </a:rPr>
              <a:t>博弈產業</a:t>
            </a:r>
            <a:r>
              <a:rPr lang="en-US" altLang="zh-TW" sz="2800" dirty="0"/>
              <a:t>—</a:t>
            </a:r>
            <a:r>
              <a:rPr lang="zh-TW" altLang="en-US" sz="2800" dirty="0"/>
              <a:t>建立公平公正的亂數產生系統</a:t>
            </a:r>
            <a:r>
              <a:rPr lang="en-US" altLang="zh-TW" sz="2800" dirty="0"/>
              <a:t>(</a:t>
            </a:r>
            <a:r>
              <a:rPr lang="zh-TW" altLang="en-US" sz="2800" dirty="0"/>
              <a:t>中本聰骰子</a:t>
            </a:r>
            <a:r>
              <a:rPr lang="en-US" altLang="zh-TW" sz="2800" dirty="0"/>
              <a:t>)</a:t>
            </a:r>
          </a:p>
          <a:p>
            <a:pPr marL="0" indent="0">
              <a:buNone/>
            </a:pPr>
            <a:r>
              <a:rPr lang="zh-TW" altLang="en-US" sz="2800" dirty="0"/>
              <a:t>利用交易送往區塊鏈時所產生的雜湊亂數作為押注的幸運號碼供賭徒下注</a:t>
            </a:r>
            <a:endParaRPr lang="en-US" altLang="zh-TW" sz="2800" dirty="0"/>
          </a:p>
          <a:p>
            <a:pPr marL="0" indent="0">
              <a:buNone/>
            </a:pPr>
            <a:endParaRPr lang="en-US" altLang="zh-TW" sz="2800" dirty="0"/>
          </a:p>
          <a:p>
            <a:pPr>
              <a:buFont typeface="Wingdings" panose="05000000000000000000" pitchFamily="2" charset="2"/>
              <a:buChar char="Ø"/>
            </a:pPr>
            <a:r>
              <a:rPr lang="zh-TW" altLang="en-US" sz="2800" b="1" dirty="0">
                <a:solidFill>
                  <a:srgbClr val="C00000"/>
                </a:solidFill>
              </a:rPr>
              <a:t>群眾募資</a:t>
            </a:r>
            <a:r>
              <a:rPr lang="en-US" altLang="zh-TW" sz="2800" dirty="0"/>
              <a:t>—</a:t>
            </a:r>
            <a:r>
              <a:rPr lang="zh-TW" altLang="en-US" sz="2800" dirty="0"/>
              <a:t>加密電子貨幣保證契約</a:t>
            </a:r>
            <a:endParaRPr lang="en-US" altLang="zh-TW" sz="2800" dirty="0"/>
          </a:p>
          <a:p>
            <a:pPr marL="0" indent="0">
              <a:buNone/>
            </a:pPr>
            <a:r>
              <a:rPr lang="zh-TW" altLang="en-US" sz="2800" dirty="0"/>
              <a:t>以區塊鏈作為電子錢包防止惡意竄改，募資金額達成時，自動接通到發起者資金的錢包中；當募資金額沒有達到目標時，即送回所有人的個人錢包</a:t>
            </a:r>
            <a:endParaRPr lang="en-US" altLang="zh-TW" sz="2800" dirty="0"/>
          </a:p>
          <a:p>
            <a:endParaRPr lang="en-US" altLang="zh-TW" sz="2800" dirty="0"/>
          </a:p>
          <a:p>
            <a:endParaRPr lang="en-US" altLang="zh-TW" sz="2800" dirty="0"/>
          </a:p>
          <a:p>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20</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NCTU.IIM.IEBI Lab</a:t>
            </a:r>
            <a:endParaRPr lang="zh-TW" altLang="en-US" dirty="0"/>
          </a:p>
        </p:txBody>
      </p:sp>
      <p:graphicFrame>
        <p:nvGraphicFramePr>
          <p:cNvPr id="9" name="資料庫圖表 8">
            <a:extLst>
              <a:ext uri="{FF2B5EF4-FFF2-40B4-BE49-F238E27FC236}">
                <a16:creationId xmlns:a16="http://schemas.microsoft.com/office/drawing/2014/main" id="{A77A29B6-6CE5-44F5-BA28-422BEA5F43AD}"/>
              </a:ext>
            </a:extLst>
          </p:cNvPr>
          <p:cNvGraphicFramePr/>
          <p:nvPr>
            <p:extLst>
              <p:ext uri="{D42A27DB-BD31-4B8C-83A1-F6EECF244321}">
                <p14:modId xmlns:p14="http://schemas.microsoft.com/office/powerpoint/2010/main" val="264797177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7603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區塊鏈的價值</a:t>
            </a:r>
            <a:endParaRPr kumimoji="1" lang="zh-TW" altLang="en-US" dirty="0"/>
          </a:p>
        </p:txBody>
      </p:sp>
      <p:sp>
        <p:nvSpPr>
          <p:cNvPr id="8" name="內容版面配置區 7"/>
          <p:cNvSpPr>
            <a:spLocks noGrp="1"/>
          </p:cNvSpPr>
          <p:nvPr>
            <p:ph idx="1"/>
          </p:nvPr>
        </p:nvSpPr>
        <p:spPr/>
        <p:txBody>
          <a:bodyPr/>
          <a:lstStyle/>
          <a:p>
            <a:r>
              <a:rPr lang="zh-TW" altLang="en-US" dirty="0"/>
              <a:t>價值之於參與機構：</a:t>
            </a:r>
          </a:p>
          <a:p>
            <a:pPr lvl="1"/>
            <a:r>
              <a:rPr lang="zh-TW" altLang="en-US" dirty="0"/>
              <a:t>更低的成本價值、更高的資金效率以及更高的信息透明性。</a:t>
            </a:r>
          </a:p>
          <a:p>
            <a:r>
              <a:rPr lang="zh-TW" altLang="en-US" dirty="0"/>
              <a:t>價值之於監管方：</a:t>
            </a:r>
          </a:p>
          <a:p>
            <a:pPr lvl="1"/>
            <a:r>
              <a:rPr lang="zh-TW" altLang="en-US" dirty="0"/>
              <a:t>更值得信任的交易報表，可以準實時監控可疑的交易，支持準實時主動發佈監管政策。</a:t>
            </a:r>
          </a:p>
          <a:p>
            <a:r>
              <a:rPr lang="zh-TW" altLang="en-US" dirty="0"/>
              <a:t>價值之於用戶：</a:t>
            </a:r>
          </a:p>
          <a:p>
            <a:pPr lvl="1"/>
            <a:r>
              <a:rPr lang="zh-TW" altLang="en-US" dirty="0"/>
              <a:t>準實時到帳，費率更低廉且費用透明化，普惠觸達，覆蓋面廣。</a:t>
            </a:r>
          </a:p>
          <a:p>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21</a:t>
            </a:fld>
            <a:endParaRPr lang="en-US" altLang="zh-TW"/>
          </a:p>
        </p:txBody>
      </p:sp>
      <p:graphicFrame>
        <p:nvGraphicFramePr>
          <p:cNvPr id="10" name="資料庫圖表 9"/>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4140344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聯盟鏈</a:t>
            </a:r>
          </a:p>
        </p:txBody>
      </p:sp>
      <p:sp>
        <p:nvSpPr>
          <p:cNvPr id="8" name="內容版面配置區 7"/>
          <p:cNvSpPr>
            <a:spLocks noGrp="1"/>
          </p:cNvSpPr>
          <p:nvPr>
            <p:ph idx="1"/>
          </p:nvPr>
        </p:nvSpPr>
        <p:spPr/>
        <p:txBody>
          <a:bodyPr>
            <a:normAutofit/>
          </a:bodyPr>
          <a:lstStyle/>
          <a:p>
            <a:r>
              <a:rPr lang="zh-TW" altLang="en-US" dirty="0"/>
              <a:t>銀行積極嘗試的一種應用私鏈，結合公有鏈與私有鏈的特點。</a:t>
            </a:r>
            <a:endParaRPr lang="en-US" altLang="zh-TW" dirty="0"/>
          </a:p>
          <a:p>
            <a:r>
              <a:rPr lang="zh-TW" altLang="en-US" dirty="0"/>
              <a:t>它的優勢有：</a:t>
            </a:r>
          </a:p>
          <a:p>
            <a:pPr lvl="1"/>
            <a:r>
              <a:rPr lang="zh-TW" altLang="en-US" dirty="0"/>
              <a:t>交易成本更低廉</a:t>
            </a:r>
          </a:p>
          <a:p>
            <a:pPr lvl="1"/>
            <a:r>
              <a:rPr lang="zh-TW" altLang="en-US" dirty="0"/>
              <a:t>節點有好連接的特性</a:t>
            </a:r>
          </a:p>
          <a:p>
            <a:pPr lvl="1"/>
            <a:r>
              <a:rPr lang="zh-TW" altLang="en-US" dirty="0"/>
              <a:t>更好的隱私保護</a:t>
            </a:r>
          </a:p>
          <a:p>
            <a:pPr lvl="1"/>
            <a:r>
              <a:rPr lang="zh-TW" altLang="en-US" dirty="0"/>
              <a:t>更加彈性</a:t>
            </a:r>
          </a:p>
          <a:p>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22</a:t>
            </a:fld>
            <a:endParaRPr lang="en-US" altLang="zh-TW"/>
          </a:p>
        </p:txBody>
      </p:sp>
      <p:graphicFrame>
        <p:nvGraphicFramePr>
          <p:cNvPr id="10" name="資料庫圖表 9"/>
          <p:cNvGraphicFramePr/>
          <p:nvPr>
            <p:extLst>
              <p:ext uri="{D42A27DB-BD31-4B8C-83A1-F6EECF244321}">
                <p14:modId xmlns:p14="http://schemas.microsoft.com/office/powerpoint/2010/main" val="380093821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604452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a:t>
            </a:r>
            <a:endParaRPr kumimoji="1" lang="zh-TW" altLang="en-US" dirty="0"/>
          </a:p>
        </p:txBody>
      </p:sp>
      <p:sp>
        <p:nvSpPr>
          <p:cNvPr id="8" name="內容版面配置區 7"/>
          <p:cNvSpPr>
            <a:spLocks noGrp="1"/>
          </p:cNvSpPr>
          <p:nvPr>
            <p:ph idx="1"/>
          </p:nvPr>
        </p:nvSpPr>
        <p:spPr/>
        <p:txBody>
          <a:bodyPr/>
          <a:lstStyle/>
          <a:p>
            <a:pPr>
              <a:lnSpc>
                <a:spcPct val="150000"/>
              </a:lnSpc>
            </a:pPr>
            <a:r>
              <a:rPr lang="zh-TW" altLang="en-US" dirty="0"/>
              <a:t>智慧合約（</a:t>
            </a:r>
            <a:r>
              <a:rPr lang="en-US" altLang="zh-TW" dirty="0"/>
              <a:t>Smart Contract</a:t>
            </a:r>
            <a:r>
              <a:rPr lang="zh-TW" altLang="en-US" dirty="0"/>
              <a:t>）的核心精神是「透過程式自動執行兩方資產上的轉移」</a:t>
            </a:r>
            <a:endParaRPr lang="en-US" altLang="zh-TW" dirty="0"/>
          </a:p>
          <a:p>
            <a:pPr>
              <a:lnSpc>
                <a:spcPct val="150000"/>
              </a:lnSpc>
            </a:pPr>
            <a:r>
              <a:rPr lang="zh-TW" altLang="en-US" dirty="0"/>
              <a:t>智能合約的程式在每個節點皆有一份，目的保持統一性，方能履行契約。</a:t>
            </a:r>
            <a:endParaRPr lang="en-US" altLang="zh-TW" dirty="0"/>
          </a:p>
          <a:p>
            <a:pPr>
              <a:lnSpc>
                <a:spcPct val="150000"/>
              </a:lnSpc>
            </a:pPr>
            <a:r>
              <a:rPr lang="zh-TW" altLang="en-US" dirty="0"/>
              <a:t>可以設定不同的條件使智能合約自動執行，只要條件沒有達成契約就不會執行，但只要達成條件後，必定履行契約。</a:t>
            </a:r>
          </a:p>
          <a:p>
            <a:pPr>
              <a:lnSpc>
                <a:spcPct val="150000"/>
              </a:lnSpc>
            </a:pPr>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23</a:t>
            </a:fld>
            <a:endParaRPr lang="en-US" altLang="zh-TW"/>
          </a:p>
        </p:txBody>
      </p:sp>
      <p:graphicFrame>
        <p:nvGraphicFramePr>
          <p:cNvPr id="10" name="資料庫圖表 9"/>
          <p:cNvGraphicFramePr/>
          <p:nvPr>
            <p:extLst>
              <p:ext uri="{D42A27DB-BD31-4B8C-83A1-F6EECF244321}">
                <p14:modId xmlns:p14="http://schemas.microsoft.com/office/powerpoint/2010/main" val="3065300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473188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智能合約的起源</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24</a:t>
            </a:fld>
            <a:endParaRPr lang="en-US" altLang="zh-TW"/>
          </a:p>
        </p:txBody>
      </p:sp>
      <p:graphicFrame>
        <p:nvGraphicFramePr>
          <p:cNvPr id="10" name="資料庫圖表 9"/>
          <p:cNvGraphicFramePr/>
          <p:nvPr>
            <p:extLst>
              <p:ext uri="{D42A27DB-BD31-4B8C-83A1-F6EECF244321}">
                <p14:modId xmlns:p14="http://schemas.microsoft.com/office/powerpoint/2010/main" val="320771252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13" name="內容版面配置區 7"/>
          <p:cNvSpPr>
            <a:spLocks noGrp="1"/>
          </p:cNvSpPr>
          <p:nvPr>
            <p:ph idx="1"/>
          </p:nvPr>
        </p:nvSpPr>
        <p:spPr>
          <a:xfrm>
            <a:off x="612057" y="1474839"/>
            <a:ext cx="11002297" cy="4702124"/>
          </a:xfrm>
        </p:spPr>
        <p:txBody>
          <a:bodyPr>
            <a:normAutofit/>
          </a:bodyPr>
          <a:lstStyle/>
          <a:p>
            <a:pPr>
              <a:lnSpc>
                <a:spcPct val="150000"/>
              </a:lnSpc>
            </a:pPr>
            <a:r>
              <a:rPr lang="zh-TW" altLang="en-US" dirty="0"/>
              <a:t>智能合約（</a:t>
            </a:r>
            <a:r>
              <a:rPr lang="en-US" altLang="zh-TW" dirty="0"/>
              <a:t>smart contract</a:t>
            </a:r>
            <a:r>
              <a:rPr lang="zh-TW" altLang="en-US" dirty="0"/>
              <a:t>）為區塊鏈中制訂合約時會用到的一種特殊協議，</a:t>
            </a:r>
            <a:r>
              <a:rPr lang="en-US" altLang="zh-TW" dirty="0"/>
              <a:t>1994 </a:t>
            </a:r>
            <a:r>
              <a:rPr lang="zh-TW" altLang="en-US" dirty="0"/>
              <a:t>年由</a:t>
            </a:r>
            <a:r>
              <a:rPr lang="en-US" altLang="zh-TW" dirty="0"/>
              <a:t>Nick Szabo</a:t>
            </a:r>
            <a:r>
              <a:rPr lang="zh-TW" altLang="en-US" dirty="0"/>
              <a:t>提出，他提議可以把交易條款用程式自動化處理。我們以自動販賣機作為例子來解釋智能合約的概念：</a:t>
            </a:r>
          </a:p>
          <a:p>
            <a:pPr lvl="1">
              <a:lnSpc>
                <a:spcPct val="150000"/>
              </a:lnSpc>
            </a:pPr>
            <a:r>
              <a:rPr lang="zh-TW" altLang="en-US" sz="2000" dirty="0"/>
              <a:t>假如用戶投</a:t>
            </a:r>
            <a:r>
              <a:rPr lang="en-US" altLang="zh-TW" sz="2000" dirty="0"/>
              <a:t>100</a:t>
            </a:r>
            <a:r>
              <a:rPr lang="zh-TW" altLang="en-US" sz="2000" dirty="0"/>
              <a:t>元，按下</a:t>
            </a:r>
            <a:r>
              <a:rPr lang="en-US" altLang="zh-TW" sz="2000" dirty="0"/>
              <a:t>A</a:t>
            </a:r>
            <a:r>
              <a:rPr lang="zh-TW" altLang="en-US" sz="2000" dirty="0"/>
              <a:t>鍵，自動售貨機就會掉出零食</a:t>
            </a:r>
          </a:p>
          <a:p>
            <a:pPr lvl="1">
              <a:lnSpc>
                <a:spcPct val="150000"/>
              </a:lnSpc>
            </a:pPr>
            <a:r>
              <a:rPr lang="zh-TW" altLang="en-US" sz="2000" dirty="0"/>
              <a:t>假如用戶投</a:t>
            </a:r>
            <a:r>
              <a:rPr lang="en-US" altLang="zh-TW" sz="2000" dirty="0"/>
              <a:t>150</a:t>
            </a:r>
            <a:r>
              <a:rPr lang="zh-TW" altLang="en-US" sz="2000" dirty="0"/>
              <a:t>元，按下</a:t>
            </a:r>
            <a:r>
              <a:rPr lang="en-US" altLang="zh-TW" sz="2000" dirty="0"/>
              <a:t>B</a:t>
            </a:r>
            <a:r>
              <a:rPr lang="zh-TW" altLang="en-US" sz="2000" dirty="0"/>
              <a:t>鍵，自動售貨機就會掉黑咖啡</a:t>
            </a:r>
          </a:p>
          <a:p>
            <a:pPr lvl="1">
              <a:lnSpc>
                <a:spcPct val="150000"/>
              </a:lnSpc>
            </a:pPr>
            <a:r>
              <a:rPr lang="zh-TW" altLang="en-US" sz="2000" dirty="0"/>
              <a:t>假如用戶投</a:t>
            </a:r>
            <a:r>
              <a:rPr lang="en-US" altLang="zh-TW" sz="2000" dirty="0"/>
              <a:t>200</a:t>
            </a:r>
            <a:r>
              <a:rPr lang="zh-TW" altLang="en-US" sz="2000" dirty="0"/>
              <a:t>元，按下</a:t>
            </a:r>
            <a:r>
              <a:rPr lang="en-US" altLang="zh-TW" sz="2000" dirty="0"/>
              <a:t>C</a:t>
            </a:r>
            <a:r>
              <a:rPr lang="zh-TW" altLang="en-US" sz="2000" dirty="0"/>
              <a:t>鍵，拿鐵就會從自動售貨機中掉出</a:t>
            </a:r>
          </a:p>
        </p:txBody>
      </p:sp>
      <p:sp>
        <p:nvSpPr>
          <p:cNvPr id="11" name="矩形 10"/>
          <p:cNvSpPr/>
          <p:nvPr/>
        </p:nvSpPr>
        <p:spPr>
          <a:xfrm>
            <a:off x="745774" y="5292622"/>
            <a:ext cx="5865708" cy="461665"/>
          </a:xfrm>
          <a:prstGeom prst="rect">
            <a:avLst/>
          </a:prstGeom>
        </p:spPr>
        <p:txBody>
          <a:bodyPr wrap="none">
            <a:spAutoFit/>
          </a:bodyPr>
          <a:lstStyle/>
          <a:p>
            <a:r>
              <a:rPr lang="zh-TW" altLang="en-US" sz="2400" dirty="0"/>
              <a:t> </a:t>
            </a:r>
            <a:r>
              <a:rPr lang="zh-TW" altLang="en-US" sz="2400" dirty="0">
                <a:latin typeface="新細明體" panose="02020500000000000000" pitchFamily="18" charset="-120"/>
                <a:ea typeface="新細明體" panose="02020500000000000000" pitchFamily="18" charset="-120"/>
              </a:rPr>
              <a:t>→ </a:t>
            </a:r>
            <a:r>
              <a:rPr lang="zh-TW" altLang="en-US" sz="2400" dirty="0"/>
              <a:t>只要條件滿足，就會有相應的價值轉移</a:t>
            </a:r>
          </a:p>
        </p:txBody>
      </p:sp>
    </p:spTree>
    <p:extLst>
      <p:ext uri="{BB962C8B-B14F-4D97-AF65-F5344CB8AC3E}">
        <p14:creationId xmlns:p14="http://schemas.microsoft.com/office/powerpoint/2010/main" val="2168008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智能合約的運作</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25</a:t>
            </a:fld>
            <a:endParaRPr lang="en-US" altLang="zh-TW"/>
          </a:p>
        </p:txBody>
      </p:sp>
      <p:graphicFrame>
        <p:nvGraphicFramePr>
          <p:cNvPr id="10" name="資料庫圖表 9"/>
          <p:cNvGraphicFramePr/>
          <p:nvPr>
            <p:extLst>
              <p:ext uri="{D42A27DB-BD31-4B8C-83A1-F6EECF244321}">
                <p14:modId xmlns:p14="http://schemas.microsoft.com/office/powerpoint/2010/main" val="137635374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內容版面配置區 7"/>
          <p:cNvSpPr>
            <a:spLocks noGrp="1"/>
          </p:cNvSpPr>
          <p:nvPr>
            <p:ph idx="1"/>
          </p:nvPr>
        </p:nvSpPr>
        <p:spPr>
          <a:xfrm>
            <a:off x="612057" y="1474839"/>
            <a:ext cx="11002297" cy="4702124"/>
          </a:xfrm>
        </p:spPr>
        <p:txBody>
          <a:bodyPr/>
          <a:lstStyle/>
          <a:p>
            <a:pPr>
              <a:lnSpc>
                <a:spcPct val="150000"/>
              </a:lnSpc>
            </a:pPr>
            <a:r>
              <a:rPr lang="zh-TW" altLang="en-US" dirty="0"/>
              <a:t>智能合約的基本原理是構建→存儲→執行。</a:t>
            </a:r>
            <a:endParaRPr lang="en-US" altLang="zh-TW" dirty="0"/>
          </a:p>
          <a:p>
            <a:pPr>
              <a:lnSpc>
                <a:spcPct val="150000"/>
              </a:lnSpc>
            </a:pPr>
            <a:r>
              <a:rPr lang="zh-TW" altLang="en-US" dirty="0"/>
              <a:t>以網上購買數位音樂為例，可以開發一個智能交易合約，明確定義每首音樂的發行方式，按照作曲者、作詞者、製作人、網購平台設定發行比例；消費者一但完成網上支付手續，就觸發轉賬功能，費用自動按比例劃入相關人員賬戶。</a:t>
            </a:r>
          </a:p>
          <a:p>
            <a:pPr>
              <a:lnSpc>
                <a:spcPct val="150000"/>
              </a:lnSpc>
            </a:pPr>
            <a:endParaRPr lang="en-US" altLang="zh-TW" dirty="0"/>
          </a:p>
        </p:txBody>
      </p:sp>
    </p:spTree>
    <p:extLst>
      <p:ext uri="{BB962C8B-B14F-4D97-AF65-F5344CB8AC3E}">
        <p14:creationId xmlns:p14="http://schemas.microsoft.com/office/powerpoint/2010/main" val="2843582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智能合約的優缺點</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26</a:t>
            </a:fld>
            <a:endParaRPr lang="en-US" altLang="zh-TW"/>
          </a:p>
        </p:txBody>
      </p:sp>
      <p:graphicFrame>
        <p:nvGraphicFramePr>
          <p:cNvPr id="10" name="資料庫圖表 9"/>
          <p:cNvGraphicFramePr/>
          <p:nvPr>
            <p:extLst>
              <p:ext uri="{D42A27DB-BD31-4B8C-83A1-F6EECF244321}">
                <p14:modId xmlns:p14="http://schemas.microsoft.com/office/powerpoint/2010/main" val="413062236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5" name="圖片 4"/>
          <p:cNvPicPr>
            <a:picLocks noChangeAspect="1"/>
          </p:cNvPicPr>
          <p:nvPr/>
        </p:nvPicPr>
        <p:blipFill>
          <a:blip r:embed="rId8"/>
          <a:stretch>
            <a:fillRect/>
          </a:stretch>
        </p:blipFill>
        <p:spPr>
          <a:xfrm>
            <a:off x="1892595" y="2085174"/>
            <a:ext cx="8042495" cy="2131923"/>
          </a:xfrm>
          <a:prstGeom prst="rect">
            <a:avLst/>
          </a:prstGeom>
        </p:spPr>
      </p:pic>
    </p:spTree>
    <p:extLst>
      <p:ext uri="{BB962C8B-B14F-4D97-AF65-F5344CB8AC3E}">
        <p14:creationId xmlns:p14="http://schemas.microsoft.com/office/powerpoint/2010/main" val="4161888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智能合約的優點</a:t>
            </a:r>
            <a:endParaRPr kumimoji="1" lang="zh-TW" altLang="en-US" dirty="0"/>
          </a:p>
        </p:txBody>
      </p:sp>
      <p:sp>
        <p:nvSpPr>
          <p:cNvPr id="8" name="內容版面配置區 7"/>
          <p:cNvSpPr>
            <a:spLocks noGrp="1"/>
          </p:cNvSpPr>
          <p:nvPr>
            <p:ph idx="1"/>
          </p:nvPr>
        </p:nvSpPr>
        <p:spPr/>
        <p:txBody>
          <a:bodyPr/>
          <a:lstStyle/>
          <a:p>
            <a:r>
              <a:rPr lang="zh-TW" altLang="en-US" dirty="0"/>
              <a:t>智此合約已經用程式寫好，必定能履行契約，且不會被竄改</a:t>
            </a:r>
            <a:endParaRPr lang="en-US" altLang="zh-TW" dirty="0"/>
          </a:p>
          <a:p>
            <a:endParaRPr lang="en-US" altLang="zh-TW" sz="800" dirty="0"/>
          </a:p>
          <a:p>
            <a:pPr lvl="1"/>
            <a:r>
              <a:rPr lang="zh-TW" altLang="en-US" dirty="0"/>
              <a:t>在不完全互信的網路平台上，達到資源的共享與交易。</a:t>
            </a:r>
            <a:endParaRPr lang="en-US" altLang="zh-TW" dirty="0"/>
          </a:p>
          <a:p>
            <a:pPr lvl="1"/>
            <a:endParaRPr lang="en-US" altLang="zh-TW" sz="800" dirty="0"/>
          </a:p>
          <a:p>
            <a:pPr lvl="1"/>
            <a:r>
              <a:rPr lang="zh-TW" altLang="en-US" dirty="0"/>
              <a:t>只要合約被觸發後，礦工勢必會開始執行契約裡面的內容，在這個過程中，交易完全不會受到干擾，符合區塊鏈不可篡改且勢必履行契約的特性。</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27</a:t>
            </a:fld>
            <a:endParaRPr lang="en-US" altLang="zh-TW"/>
          </a:p>
        </p:txBody>
      </p:sp>
      <p:graphicFrame>
        <p:nvGraphicFramePr>
          <p:cNvPr id="10" name="資料庫圖表 9"/>
          <p:cNvGraphicFramePr/>
          <p:nvPr>
            <p:extLst>
              <p:ext uri="{D42A27DB-BD31-4B8C-83A1-F6EECF244321}">
                <p14:modId xmlns:p14="http://schemas.microsoft.com/office/powerpoint/2010/main" val="231307173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80560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a:t>
            </a:r>
            <a:r>
              <a:rPr lang="zh-TW" altLang="en-US" dirty="0"/>
              <a:t>應用</a:t>
            </a:r>
          </a:p>
        </p:txBody>
      </p:sp>
      <p:sp>
        <p:nvSpPr>
          <p:cNvPr id="3" name="內容版面配置區 2"/>
          <p:cNvSpPr>
            <a:spLocks noGrp="1"/>
          </p:cNvSpPr>
          <p:nvPr>
            <p:ph idx="1"/>
          </p:nvPr>
        </p:nvSpPr>
        <p:spPr>
          <a:xfrm>
            <a:off x="612057" y="1474839"/>
            <a:ext cx="4537781" cy="4702124"/>
          </a:xfrm>
        </p:spPr>
        <p:txBody>
          <a:bodyPr>
            <a:normAutofit/>
          </a:bodyPr>
          <a:lstStyle/>
          <a:p>
            <a:pPr>
              <a:buFont typeface="Wingdings" panose="05000000000000000000" pitchFamily="2" charset="2"/>
              <a:buChar char="Ø"/>
            </a:pPr>
            <a:r>
              <a:rPr lang="en-US" altLang="zh-TW" sz="3200" b="1" dirty="0">
                <a:solidFill>
                  <a:srgbClr val="C00000"/>
                </a:solidFill>
              </a:rPr>
              <a:t>IOT</a:t>
            </a:r>
            <a:endParaRPr lang="en-US" altLang="zh-TW" sz="2800" b="1" dirty="0">
              <a:solidFill>
                <a:srgbClr val="C00000"/>
              </a:solidFill>
            </a:endParaRPr>
          </a:p>
          <a:p>
            <a:pPr lvl="1"/>
            <a:r>
              <a:rPr lang="zh-TW" altLang="en-US" sz="2800" dirty="0"/>
              <a:t>車聯網</a:t>
            </a:r>
            <a:endParaRPr lang="en-US" altLang="zh-TW" sz="2800" dirty="0"/>
          </a:p>
          <a:p>
            <a:pPr marL="457200" lvl="1" indent="0">
              <a:buNone/>
            </a:pPr>
            <a:r>
              <a:rPr lang="zh-TW" altLang="en-US" sz="2800" dirty="0"/>
              <a:t>將自動駕駛智慧軟體結合區塊鏈指令執行，實現無人駕駛計程車的獨立經濟體，維持整體車聯網以產能最大化、利潤最低的狀態下運行</a:t>
            </a:r>
            <a:endParaRPr lang="en-US" altLang="zh-TW"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28</a:t>
            </a:fld>
            <a:endParaRPr lang="zh-TW" altLang="en-US"/>
          </a:p>
        </p:txBody>
      </p:sp>
      <p:pic>
        <p:nvPicPr>
          <p:cNvPr id="8" name="Shape 211"/>
          <p:cNvPicPr preferRelativeResize="0"/>
          <p:nvPr/>
        </p:nvPicPr>
        <p:blipFill rotWithShape="1">
          <a:blip r:embed="rId2">
            <a:alphaModFix/>
          </a:blip>
          <a:srcRect l="4840" t="2922" r="7336" b="6024"/>
          <a:stretch/>
        </p:blipFill>
        <p:spPr>
          <a:xfrm>
            <a:off x="5069828" y="1460274"/>
            <a:ext cx="5854420" cy="3451591"/>
          </a:xfrm>
          <a:prstGeom prst="rect">
            <a:avLst/>
          </a:prstGeom>
          <a:noFill/>
          <a:ln>
            <a:noFill/>
          </a:ln>
        </p:spPr>
      </p:pic>
      <p:sp>
        <p:nvSpPr>
          <p:cNvPr id="10"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NCTU.IIM.IEBI Lab</a:t>
            </a:r>
            <a:endParaRPr lang="zh-TW" altLang="en-US" dirty="0"/>
          </a:p>
        </p:txBody>
      </p:sp>
      <p:graphicFrame>
        <p:nvGraphicFramePr>
          <p:cNvPr id="9" name="資料庫圖表 8">
            <a:extLst>
              <a:ext uri="{FF2B5EF4-FFF2-40B4-BE49-F238E27FC236}">
                <a16:creationId xmlns:a16="http://schemas.microsoft.com/office/drawing/2014/main" id="{3C00D270-8814-493E-9B5E-B777A57D0BA4}"/>
              </a:ext>
            </a:extLst>
          </p:cNvPr>
          <p:cNvGraphicFramePr/>
          <p:nvPr>
            <p:extLst>
              <p:ext uri="{D42A27DB-BD31-4B8C-83A1-F6EECF244321}">
                <p14:modId xmlns:p14="http://schemas.microsoft.com/office/powerpoint/2010/main" val="252245666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1716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a:t>
            </a:r>
            <a:r>
              <a:rPr lang="zh-TW" altLang="en-US" dirty="0"/>
              <a:t>應用</a:t>
            </a:r>
          </a:p>
        </p:txBody>
      </p:sp>
      <p:sp>
        <p:nvSpPr>
          <p:cNvPr id="3" name="內容版面配置區 2"/>
          <p:cNvSpPr>
            <a:spLocks noGrp="1"/>
          </p:cNvSpPr>
          <p:nvPr>
            <p:ph idx="1"/>
          </p:nvPr>
        </p:nvSpPr>
        <p:spPr>
          <a:xfrm>
            <a:off x="764458" y="3305032"/>
            <a:ext cx="8820217" cy="2593866"/>
          </a:xfrm>
        </p:spPr>
        <p:txBody>
          <a:bodyPr>
            <a:normAutofit fontScale="92500" lnSpcReduction="10000"/>
          </a:bodyPr>
          <a:lstStyle/>
          <a:p>
            <a:pPr>
              <a:buFont typeface="Wingdings" panose="05000000000000000000" pitchFamily="2" charset="2"/>
              <a:buChar char="Ø"/>
            </a:pPr>
            <a:r>
              <a:rPr lang="zh-TW" altLang="zh-TW" sz="2800" dirty="0"/>
              <a:t>「無人管理」的The DAO</a:t>
            </a:r>
            <a:r>
              <a:rPr lang="zh-TW" altLang="en-US" sz="2800" dirty="0"/>
              <a:t> </a:t>
            </a:r>
            <a:r>
              <a:rPr lang="en-US" altLang="zh-TW" sz="2800" dirty="0"/>
              <a:t>(</a:t>
            </a:r>
            <a:r>
              <a:rPr lang="zh-TW" altLang="en-US" sz="2800" dirty="0"/>
              <a:t>瑞士新創</a:t>
            </a:r>
            <a:r>
              <a:rPr lang="en-US" altLang="zh-TW" sz="2800" dirty="0"/>
              <a:t>)</a:t>
            </a:r>
          </a:p>
          <a:p>
            <a:r>
              <a:rPr lang="zh-TW" altLang="zh-TW" dirty="0"/>
              <a:t>「去中心自治組織（Decentralized Autonomous Organization）</a:t>
            </a:r>
          </a:p>
          <a:p>
            <a:r>
              <a:rPr lang="zh-TW" altLang="en-US" dirty="0"/>
              <a:t>一基於</a:t>
            </a:r>
            <a:r>
              <a:rPr lang="en-US" altLang="zh-TW" dirty="0" err="1"/>
              <a:t>Ethereum</a:t>
            </a:r>
            <a:r>
              <a:rPr lang="zh-TW" altLang="en-US" dirty="0"/>
              <a:t>（以太坊）公共區塊鏈平台的創投組織</a:t>
            </a:r>
          </a:p>
          <a:p>
            <a:r>
              <a:rPr lang="zh-TW" altLang="en-US" dirty="0"/>
              <a:t>運作全都是基於軟體與區塊鏈，當有人提出任何創業計畫時，擁有</a:t>
            </a:r>
            <a:r>
              <a:rPr lang="en-US" altLang="zh-TW" dirty="0"/>
              <a:t>DAO</a:t>
            </a:r>
            <a:r>
              <a:rPr lang="zh-TW" altLang="en-US" dirty="0"/>
              <a:t>籌碼（</a:t>
            </a:r>
            <a:r>
              <a:rPr lang="en-US" altLang="zh-TW" dirty="0"/>
              <a:t>DAO Token</a:t>
            </a:r>
            <a:r>
              <a:rPr lang="zh-TW" altLang="en-US" dirty="0"/>
              <a:t>）的人即握有專案投票權，</a:t>
            </a:r>
            <a:r>
              <a:rPr lang="zh-TW" altLang="zh-TW" dirty="0"/>
              <a:t>皆透過程式碼自動執行</a:t>
            </a:r>
          </a:p>
          <a:p>
            <a:pPr marL="0" indent="0">
              <a:buNone/>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pic>
        <p:nvPicPr>
          <p:cNvPr id="9" name="Shape 253"/>
          <p:cNvPicPr preferRelativeResize="0"/>
          <p:nvPr/>
        </p:nvPicPr>
        <p:blipFill>
          <a:blip r:embed="rId2">
            <a:alphaModFix/>
          </a:blip>
          <a:stretch>
            <a:fillRect/>
          </a:stretch>
        </p:blipFill>
        <p:spPr>
          <a:xfrm>
            <a:off x="9283685" y="3067786"/>
            <a:ext cx="2565094" cy="2455669"/>
          </a:xfrm>
          <a:prstGeom prst="rect">
            <a:avLst/>
          </a:prstGeom>
          <a:noFill/>
          <a:ln>
            <a:noFill/>
          </a:ln>
        </p:spPr>
      </p:pic>
      <p:sp>
        <p:nvSpPr>
          <p:cNvPr id="10" name="內容版面配置區 2"/>
          <p:cNvSpPr txBox="1">
            <a:spLocks/>
          </p:cNvSpPr>
          <p:nvPr/>
        </p:nvSpPr>
        <p:spPr>
          <a:xfrm>
            <a:off x="764458" y="1627239"/>
            <a:ext cx="11456374" cy="154422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zh-TW" altLang="en-US" sz="2800" b="1" dirty="0">
                <a:solidFill>
                  <a:srgbClr val="C00000"/>
                </a:solidFill>
              </a:rPr>
              <a:t>智慧合約</a:t>
            </a:r>
            <a:r>
              <a:rPr lang="en-US" altLang="zh-TW" sz="2800" dirty="0"/>
              <a:t>—</a:t>
            </a:r>
            <a:r>
              <a:rPr lang="zh-TW" altLang="en-US" sz="2800" dirty="0"/>
              <a:t>去中心化的產權登記合約書</a:t>
            </a:r>
            <a:endParaRPr lang="en-US" altLang="zh-TW" sz="2800" dirty="0"/>
          </a:p>
          <a:p>
            <a:pPr marL="0" indent="0">
              <a:buFont typeface="Arial" panose="020B0604020202020204" pitchFamily="34" charset="0"/>
              <a:buNone/>
            </a:pPr>
            <a:r>
              <a:rPr lang="zh-TW" altLang="en-US" sz="2800" dirty="0"/>
              <a:t>將合約條件的裁定權交由區塊鏈來執行，以達成公平公正且具備公信力的判決結果，自動履行合約</a:t>
            </a:r>
            <a:r>
              <a:rPr lang="en-US" altLang="zh-TW" sz="2800" dirty="0"/>
              <a:t>/</a:t>
            </a:r>
            <a:r>
              <a:rPr lang="zh-TW" altLang="en-US" sz="2800" dirty="0"/>
              <a:t>違約內容</a:t>
            </a:r>
            <a:endParaRPr lang="zh-TW" altLang="en-US"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a:t>
            </a:r>
            <a:r>
              <a:rPr lang="zh-TW" altLang="en-US" dirty="0"/>
              <a:t>數位金融</a:t>
            </a:r>
            <a:r>
              <a:rPr lang="en-US" altLang="zh-TW" dirty="0"/>
              <a:t>》                                                                                                                                             </a:t>
            </a:r>
            <a:r>
              <a:rPr lang="zh-TW" altLang="en-US" dirty="0"/>
              <a:t>	</a:t>
            </a:r>
            <a:r>
              <a:rPr lang="en-US" altLang="zh-TW" dirty="0"/>
              <a:t>NCTU.IIM.IEBI Lab</a:t>
            </a:r>
            <a:endParaRPr lang="zh-TW" altLang="en-US" dirty="0"/>
          </a:p>
        </p:txBody>
      </p:sp>
      <p:graphicFrame>
        <p:nvGraphicFramePr>
          <p:cNvPr id="8" name="資料庫圖表 7">
            <a:extLst>
              <a:ext uri="{FF2B5EF4-FFF2-40B4-BE49-F238E27FC236}">
                <a16:creationId xmlns:a16="http://schemas.microsoft.com/office/drawing/2014/main" id="{D7F90AA8-F672-4525-A6C3-2874BAA32E62}"/>
              </a:ext>
            </a:extLst>
          </p:cNvPr>
          <p:cNvGraphicFramePr/>
          <p:nvPr>
            <p:extLst>
              <p:ext uri="{D42A27DB-BD31-4B8C-83A1-F6EECF244321}">
                <p14:modId xmlns:p14="http://schemas.microsoft.com/office/powerpoint/2010/main" val="309029090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6263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第三方平台的問題</a:t>
            </a:r>
            <a:endParaRPr kumimoji="1" lang="zh-TW" altLang="en-US" dirty="0"/>
          </a:p>
        </p:txBody>
      </p:sp>
      <p:sp>
        <p:nvSpPr>
          <p:cNvPr id="8" name="內容版面配置區 7"/>
          <p:cNvSpPr>
            <a:spLocks noGrp="1"/>
          </p:cNvSpPr>
          <p:nvPr>
            <p:ph idx="1"/>
          </p:nvPr>
        </p:nvSpPr>
        <p:spPr/>
        <p:txBody>
          <a:bodyPr/>
          <a:lstStyle/>
          <a:p>
            <a:r>
              <a:rPr lang="zh-TW" altLang="en-US" dirty="0"/>
              <a:t>陌生人之間關係到金錢上的交互行為，若中間有一個公正的第三方，雙方只要相信公正的第三方，會相較於陌生人個別的點對點相信來的容易及快速。</a:t>
            </a:r>
            <a:endParaRPr lang="en-US" altLang="zh-TW" dirty="0"/>
          </a:p>
          <a:p>
            <a:endParaRPr lang="zh-TW" altLang="en-US" dirty="0"/>
          </a:p>
          <a:p>
            <a:r>
              <a:rPr lang="zh-TW" altLang="en-US" dirty="0"/>
              <a:t>第三方平台扮演著「資金保管人」的角色，其並不具有資金的所有權，但當使用人數增加時，這筆資金將累積越來越多</a:t>
            </a:r>
            <a:r>
              <a:rPr lang="en-US" altLang="zh-TW" dirty="0"/>
              <a:t>	</a:t>
            </a:r>
          </a:p>
          <a:p>
            <a:pPr lvl="1"/>
            <a:r>
              <a:rPr lang="zh-TW" altLang="en-US" dirty="0"/>
              <a:t>利息分配問題</a:t>
            </a:r>
            <a:endParaRPr lang="en-US" altLang="zh-TW" dirty="0"/>
          </a:p>
          <a:p>
            <a:pPr lvl="1"/>
            <a:r>
              <a:rPr lang="zh-TW" altLang="en-US" dirty="0"/>
              <a:t>資訊安全問題</a:t>
            </a:r>
            <a:endParaRPr lang="en-US" altLang="zh-TW" dirty="0"/>
          </a:p>
          <a:p>
            <a:pPr lvl="1"/>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graphicFrame>
        <p:nvGraphicFramePr>
          <p:cNvPr id="10" name="資料庫圖表 9"/>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34153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智能合約的缺點</a:t>
            </a:r>
            <a:r>
              <a:rPr lang="en-US" altLang="zh-TW" dirty="0"/>
              <a:t>-1</a:t>
            </a:r>
            <a:endParaRPr kumimoji="1" lang="zh-TW" altLang="en-US" dirty="0"/>
          </a:p>
        </p:txBody>
      </p:sp>
      <p:sp>
        <p:nvSpPr>
          <p:cNvPr id="8" name="內容版面配置區 7"/>
          <p:cNvSpPr>
            <a:spLocks noGrp="1"/>
          </p:cNvSpPr>
          <p:nvPr>
            <p:ph idx="1"/>
          </p:nvPr>
        </p:nvSpPr>
        <p:spPr/>
        <p:txBody>
          <a:bodyPr/>
          <a:lstStyle/>
          <a:p>
            <a:pPr marL="0" indent="0">
              <a:buNone/>
            </a:pPr>
            <a:r>
              <a:rPr lang="zh-TW" altLang="en-US" dirty="0"/>
              <a:t>因為區塊鏈和智能合約畢竟是用程式碼撰寫的</a:t>
            </a:r>
            <a:endParaRPr lang="en-US" altLang="zh-TW" dirty="0"/>
          </a:p>
          <a:p>
            <a:pPr marL="0" indent="0">
              <a:buNone/>
            </a:pPr>
            <a:endParaRPr lang="en-US" altLang="zh-TW" dirty="0"/>
          </a:p>
          <a:p>
            <a:pPr marL="514350" indent="-514350">
              <a:buFont typeface="+mj-lt"/>
              <a:buAutoNum type="arabicPeriod"/>
            </a:pPr>
            <a:r>
              <a:rPr lang="zh-TW" altLang="en-US" dirty="0"/>
              <a:t>必須加上簡單易懂的操作介面，才能將應用服務推向給一般使用者。</a:t>
            </a:r>
            <a:endParaRPr lang="en-US" altLang="zh-TW" dirty="0"/>
          </a:p>
          <a:p>
            <a:pPr lvl="1"/>
            <a:r>
              <a:rPr lang="zh-TW" altLang="en-US" dirty="0"/>
              <a:t>去中心化應用程式（</a:t>
            </a:r>
            <a:r>
              <a:rPr lang="en-US" altLang="zh-TW" dirty="0"/>
              <a:t>Decentralized Application</a:t>
            </a:r>
            <a:r>
              <a:rPr lang="zh-TW" altLang="en-US" dirty="0"/>
              <a:t>，</a:t>
            </a:r>
            <a:r>
              <a:rPr lang="en-US" altLang="zh-TW" dirty="0"/>
              <a:t>DAPP</a:t>
            </a:r>
            <a:r>
              <a:rPr lang="zh-TW" altLang="en-US" dirty="0"/>
              <a:t>）</a:t>
            </a:r>
            <a:endParaRPr lang="en-US" altLang="zh-TW" dirty="0"/>
          </a:p>
          <a:p>
            <a:pPr lvl="1"/>
            <a:r>
              <a:rPr lang="zh-TW" altLang="en-US" dirty="0"/>
              <a:t>以太坊有提供一系列</a:t>
            </a:r>
            <a:r>
              <a:rPr lang="en-US" altLang="zh-TW" dirty="0"/>
              <a:t>DAPP</a:t>
            </a:r>
            <a:r>
              <a:rPr lang="zh-TW" altLang="en-US" dirty="0"/>
              <a:t>的開發模組。</a:t>
            </a:r>
            <a:endParaRPr lang="en-US" altLang="zh-TW" dirty="0"/>
          </a:p>
          <a:p>
            <a:pPr lvl="1"/>
            <a:endParaRPr lang="zh-TW" altLang="en-US" dirty="0"/>
          </a:p>
          <a:p>
            <a:pPr marL="514350" indent="-514350">
              <a:buFont typeface="+mj-lt"/>
              <a:buAutoNum type="arabicPeriod"/>
            </a:pPr>
            <a:r>
              <a:rPr lang="zh-TW" altLang="en-US" dirty="0"/>
              <a:t>開發的好壞可能涉及到軟體工程開發時的相關議題</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30</a:t>
            </a:fld>
            <a:endParaRPr lang="en-US" altLang="zh-TW"/>
          </a:p>
        </p:txBody>
      </p:sp>
      <p:graphicFrame>
        <p:nvGraphicFramePr>
          <p:cNvPr id="10" name="資料庫圖表 9"/>
          <p:cNvGraphicFramePr/>
          <p:nvPr>
            <p:extLst>
              <p:ext uri="{D42A27DB-BD31-4B8C-83A1-F6EECF244321}">
                <p14:modId xmlns:p14="http://schemas.microsoft.com/office/powerpoint/2010/main" val="357770987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713971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智能合約的缺點</a:t>
            </a:r>
            <a:r>
              <a:rPr lang="en-US" altLang="zh-TW" dirty="0"/>
              <a:t>-2</a:t>
            </a:r>
            <a:endParaRPr kumimoji="1" lang="zh-TW" altLang="en-US" dirty="0"/>
          </a:p>
        </p:txBody>
      </p:sp>
      <p:sp>
        <p:nvSpPr>
          <p:cNvPr id="8" name="內容版面配置區 7"/>
          <p:cNvSpPr>
            <a:spLocks noGrp="1"/>
          </p:cNvSpPr>
          <p:nvPr>
            <p:ph idx="1"/>
          </p:nvPr>
        </p:nvSpPr>
        <p:spPr/>
        <p:txBody>
          <a:bodyPr/>
          <a:lstStyle/>
          <a:p>
            <a:r>
              <a:rPr lang="zh-TW" altLang="en-US" dirty="0"/>
              <a:t>安全性和隱私性是需要特別關注的議題，因為程式可能會受到駭客攻擊，需要採取措施保護交易資訊免受洩漏和竊取。</a:t>
            </a:r>
          </a:p>
          <a:p>
            <a:r>
              <a:rPr lang="zh-TW" altLang="en-US" dirty="0"/>
              <a:t>智能合約在區塊鏈平台上實現了安全的資產轉移，但仍需與現存系統進行整合，單靠智能合約的運作是不夠的。</a:t>
            </a:r>
            <a:endParaRPr lang="en-US" altLang="zh-TW" dirty="0"/>
          </a:p>
          <a:p>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31</a:t>
            </a:fld>
            <a:endParaRPr lang="en-US" altLang="zh-TW"/>
          </a:p>
        </p:txBody>
      </p:sp>
      <p:graphicFrame>
        <p:nvGraphicFramePr>
          <p:cNvPr id="10" name="資料庫圖表 9"/>
          <p:cNvGraphicFramePr/>
          <p:nvPr>
            <p:extLst>
              <p:ext uri="{D42A27DB-BD31-4B8C-83A1-F6EECF244321}">
                <p14:modId xmlns:p14="http://schemas.microsoft.com/office/powerpoint/2010/main" val="317124799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366053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區塊鏈與智能合約的應用發展</a:t>
            </a:r>
            <a:endParaRPr kumimoji="1"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32</a:t>
            </a:fld>
            <a:endParaRPr lang="en-US" altLang="zh-TW"/>
          </a:p>
        </p:txBody>
      </p:sp>
      <p:graphicFrame>
        <p:nvGraphicFramePr>
          <p:cNvPr id="10" name="資料庫圖表 9"/>
          <p:cNvGraphicFramePr/>
          <p:nvPr>
            <p:extLst>
              <p:ext uri="{D42A27DB-BD31-4B8C-83A1-F6EECF244321}">
                <p14:modId xmlns:p14="http://schemas.microsoft.com/office/powerpoint/2010/main" val="364102268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 name="圖片 3"/>
          <p:cNvPicPr>
            <a:picLocks noChangeAspect="1"/>
          </p:cNvPicPr>
          <p:nvPr/>
        </p:nvPicPr>
        <p:blipFill>
          <a:blip r:embed="rId8"/>
          <a:stretch>
            <a:fillRect/>
          </a:stretch>
        </p:blipFill>
        <p:spPr>
          <a:xfrm>
            <a:off x="2693748" y="1281209"/>
            <a:ext cx="6428418" cy="5103548"/>
          </a:xfrm>
          <a:prstGeom prst="rect">
            <a:avLst/>
          </a:prstGeom>
        </p:spPr>
      </p:pic>
    </p:spTree>
    <p:extLst>
      <p:ext uri="{BB962C8B-B14F-4D97-AF65-F5344CB8AC3E}">
        <p14:creationId xmlns:p14="http://schemas.microsoft.com/office/powerpoint/2010/main" val="1457236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區塊鏈的風險議題和挑戰</a:t>
            </a:r>
            <a:endParaRPr kumimoji="1" lang="zh-TW" altLang="en-US" dirty="0"/>
          </a:p>
        </p:txBody>
      </p:sp>
      <p:sp>
        <p:nvSpPr>
          <p:cNvPr id="8" name="內容版面配置區 7"/>
          <p:cNvSpPr>
            <a:spLocks noGrp="1"/>
          </p:cNvSpPr>
          <p:nvPr>
            <p:ph idx="1"/>
          </p:nvPr>
        </p:nvSpPr>
        <p:spPr/>
        <p:txBody>
          <a:bodyPr/>
          <a:lstStyle/>
          <a:p>
            <a:pPr>
              <a:lnSpc>
                <a:spcPct val="150000"/>
              </a:lnSpc>
            </a:pPr>
            <a:r>
              <a:rPr lang="zh-TW" altLang="en-US" dirty="0"/>
              <a:t>雖然區塊鏈看起來非常的萬能且具有高度的安全性，但實際上他還是存在著些許的問題與缺陷，而下一頁將分成八大點來進行說明。</a:t>
            </a:r>
          </a:p>
          <a:p>
            <a:pPr>
              <a:lnSpc>
                <a:spcPct val="150000"/>
              </a:lnSpc>
            </a:pPr>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33</a:t>
            </a:fld>
            <a:endParaRPr lang="en-US" altLang="zh-TW"/>
          </a:p>
        </p:txBody>
      </p:sp>
      <p:graphicFrame>
        <p:nvGraphicFramePr>
          <p:cNvPr id="10" name="資料庫圖表 9"/>
          <p:cNvGraphicFramePr/>
          <p:nvPr>
            <p:extLst>
              <p:ext uri="{D42A27DB-BD31-4B8C-83A1-F6EECF244321}">
                <p14:modId xmlns:p14="http://schemas.microsoft.com/office/powerpoint/2010/main" val="145602360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4" name="圖片 3"/>
          <p:cNvPicPr>
            <a:picLocks noChangeAspect="1"/>
          </p:cNvPicPr>
          <p:nvPr/>
        </p:nvPicPr>
        <p:blipFill>
          <a:blip r:embed="rId8"/>
          <a:stretch>
            <a:fillRect/>
          </a:stretch>
        </p:blipFill>
        <p:spPr>
          <a:xfrm>
            <a:off x="5636028" y="2600251"/>
            <a:ext cx="5817637" cy="3791553"/>
          </a:xfrm>
          <a:prstGeom prst="rect">
            <a:avLst/>
          </a:prstGeom>
        </p:spPr>
      </p:pic>
    </p:spTree>
    <p:extLst>
      <p:ext uri="{BB962C8B-B14F-4D97-AF65-F5344CB8AC3E}">
        <p14:creationId xmlns:p14="http://schemas.microsoft.com/office/powerpoint/2010/main" val="126541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區塊鏈的風險議題和挑戰</a:t>
            </a:r>
            <a:r>
              <a:rPr lang="en-US" altLang="zh-TW" dirty="0"/>
              <a:t>-1</a:t>
            </a:r>
            <a:endParaRPr kumimoji="1" lang="zh-TW" altLang="en-US" dirty="0"/>
          </a:p>
        </p:txBody>
      </p:sp>
      <p:sp>
        <p:nvSpPr>
          <p:cNvPr id="8" name="內容版面配置區 7"/>
          <p:cNvSpPr>
            <a:spLocks noGrp="1"/>
          </p:cNvSpPr>
          <p:nvPr>
            <p:ph idx="1"/>
          </p:nvPr>
        </p:nvSpPr>
        <p:spPr/>
        <p:txBody>
          <a:bodyPr/>
          <a:lstStyle/>
          <a:p>
            <a:pPr>
              <a:lnSpc>
                <a:spcPct val="150000"/>
              </a:lnSpc>
            </a:pPr>
            <a:r>
              <a:rPr lang="zh-TW" altLang="en-US" dirty="0"/>
              <a:t>假的資訊仍有可能被傳播</a:t>
            </a:r>
            <a:endParaRPr lang="en-US" altLang="zh-TW" dirty="0"/>
          </a:p>
          <a:p>
            <a:pPr>
              <a:lnSpc>
                <a:spcPct val="150000"/>
              </a:lnSpc>
            </a:pPr>
            <a:r>
              <a:rPr lang="zh-TW" altLang="en-US" dirty="0"/>
              <a:t>區塊鏈無法解決盜竊著作的問題</a:t>
            </a:r>
            <a:endParaRPr lang="en-US" altLang="zh-TW" dirty="0"/>
          </a:p>
          <a:p>
            <a:pPr>
              <a:lnSpc>
                <a:spcPct val="150000"/>
              </a:lnSpc>
            </a:pPr>
            <a:r>
              <a:rPr lang="zh-TW" altLang="en-US" dirty="0"/>
              <a:t>區塊鏈的風險評估困難</a:t>
            </a:r>
            <a:endParaRPr lang="en-US" altLang="zh-TW" dirty="0"/>
          </a:p>
          <a:p>
            <a:pPr>
              <a:lnSpc>
                <a:spcPct val="150000"/>
              </a:lnSpc>
            </a:pPr>
            <a:r>
              <a:rPr lang="zh-TW" altLang="en-US" dirty="0"/>
              <a:t>新舊系統的整合</a:t>
            </a:r>
            <a:endParaRPr lang="en-US" altLang="zh-TW"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34</a:t>
            </a:fld>
            <a:endParaRPr lang="en-US" altLang="zh-TW"/>
          </a:p>
        </p:txBody>
      </p:sp>
      <p:graphicFrame>
        <p:nvGraphicFramePr>
          <p:cNvPr id="10" name="資料庫圖表 9"/>
          <p:cNvGraphicFramePr/>
          <p:nvPr>
            <p:extLst>
              <p:ext uri="{D42A27DB-BD31-4B8C-83A1-F6EECF244321}">
                <p14:modId xmlns:p14="http://schemas.microsoft.com/office/powerpoint/2010/main" val="264583979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4064356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區塊鏈的風險議題和挑戰</a:t>
            </a:r>
            <a:r>
              <a:rPr lang="en-US" altLang="zh-TW" dirty="0"/>
              <a:t>-2</a:t>
            </a:r>
            <a:endParaRPr kumimoji="1" lang="zh-TW" altLang="en-US" dirty="0"/>
          </a:p>
        </p:txBody>
      </p:sp>
      <p:sp>
        <p:nvSpPr>
          <p:cNvPr id="8" name="內容版面配置區 7"/>
          <p:cNvSpPr>
            <a:spLocks noGrp="1"/>
          </p:cNvSpPr>
          <p:nvPr>
            <p:ph idx="1"/>
          </p:nvPr>
        </p:nvSpPr>
        <p:spPr/>
        <p:txBody>
          <a:bodyPr/>
          <a:lstStyle/>
          <a:p>
            <a:pPr>
              <a:lnSpc>
                <a:spcPct val="150000"/>
              </a:lnSpc>
            </a:pPr>
            <a:r>
              <a:rPr lang="zh-TW" altLang="en-US" dirty="0"/>
              <a:t>挑戰現有「中心化」的價值觀</a:t>
            </a:r>
            <a:endParaRPr lang="en-US" altLang="zh-TW" dirty="0"/>
          </a:p>
          <a:p>
            <a:pPr>
              <a:lnSpc>
                <a:spcPct val="150000"/>
              </a:lnSpc>
            </a:pPr>
            <a:r>
              <a:rPr lang="zh-TW" altLang="en-US" dirty="0"/>
              <a:t>缺乏監管與追索權</a:t>
            </a:r>
            <a:endParaRPr lang="en-US" altLang="zh-TW" dirty="0"/>
          </a:p>
          <a:p>
            <a:pPr>
              <a:lnSpc>
                <a:spcPct val="150000"/>
              </a:lnSpc>
            </a:pPr>
            <a:r>
              <a:rPr lang="zh-TW" altLang="en-US" dirty="0"/>
              <a:t>誰來負責治理？</a:t>
            </a:r>
            <a:endParaRPr lang="en-US" altLang="zh-TW" dirty="0"/>
          </a:p>
          <a:p>
            <a:pPr>
              <a:lnSpc>
                <a:spcPct val="150000"/>
              </a:lnSpc>
            </a:pPr>
            <a:r>
              <a:rPr lang="zh-TW" altLang="en-US" dirty="0"/>
              <a:t>科技與法律間的平衡</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35</a:t>
            </a:fld>
            <a:endParaRPr lang="en-US" altLang="zh-TW"/>
          </a:p>
        </p:txBody>
      </p:sp>
      <p:graphicFrame>
        <p:nvGraphicFramePr>
          <p:cNvPr id="10" name="資料庫圖表 9"/>
          <p:cNvGraphicFramePr/>
          <p:nvPr>
            <p:extLst>
              <p:ext uri="{D42A27DB-BD31-4B8C-83A1-F6EECF244321}">
                <p14:modId xmlns:p14="http://schemas.microsoft.com/office/powerpoint/2010/main" val="299613607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260100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875492"/>
            <a:ext cx="11002297" cy="954856"/>
          </a:xfrm>
        </p:spPr>
        <p:txBody>
          <a:bodyPr>
            <a:normAutofit/>
          </a:bodyPr>
          <a:lstStyle/>
          <a:p>
            <a:r>
              <a:rPr lang="zh-TW" altLang="en-US" dirty="0"/>
              <a:t>機器信任機制緣起</a:t>
            </a:r>
            <a:endParaRPr kumimoji="1" lang="zh-TW" altLang="en-US" dirty="0"/>
          </a:p>
        </p:txBody>
      </p:sp>
      <p:sp>
        <p:nvSpPr>
          <p:cNvPr id="8" name="內容版面配置區 7"/>
          <p:cNvSpPr>
            <a:spLocks noGrp="1"/>
          </p:cNvSpPr>
          <p:nvPr>
            <p:ph idx="1"/>
          </p:nvPr>
        </p:nvSpPr>
        <p:spPr>
          <a:xfrm>
            <a:off x="685118" y="1945624"/>
            <a:ext cx="11002297" cy="4133629"/>
          </a:xfrm>
        </p:spPr>
        <p:txBody>
          <a:bodyPr>
            <a:normAutofit/>
          </a:bodyPr>
          <a:lstStyle/>
          <a:p>
            <a:r>
              <a:rPr lang="en-US" altLang="zh-TW" dirty="0"/>
              <a:t>Fintech </a:t>
            </a:r>
            <a:r>
              <a:rPr lang="zh-TW" altLang="en-US" dirty="0"/>
              <a:t>金融科技</a:t>
            </a:r>
            <a:endParaRPr lang="en-US" altLang="zh-TW" dirty="0"/>
          </a:p>
          <a:p>
            <a:pPr lvl="1"/>
            <a:r>
              <a:rPr lang="zh-TW" altLang="en-US" dirty="0"/>
              <a:t>其中最具代表性的範疇就是</a:t>
            </a:r>
            <a:r>
              <a:rPr lang="en-US" altLang="zh-TW" dirty="0"/>
              <a:t>P2P</a:t>
            </a:r>
            <a:r>
              <a:rPr lang="zh-TW" altLang="en-US" dirty="0"/>
              <a:t>網路借貸。</a:t>
            </a:r>
            <a:endParaRPr lang="en-US" altLang="zh-TW" dirty="0"/>
          </a:p>
          <a:p>
            <a:pPr lvl="1"/>
            <a:endParaRPr lang="en-US" altLang="zh-TW" sz="800" dirty="0"/>
          </a:p>
          <a:p>
            <a:pPr lvl="1"/>
            <a:r>
              <a:rPr lang="zh-TW" altLang="en-US" dirty="0"/>
              <a:t>其運作的方式是借款人與出資人是透過借貸平台做媒合，中間不透過任何金融機構參與，可免除原本的金融機構的手續費，借貸報酬可以較高，因此也吸引許多民眾的投入。</a:t>
            </a:r>
            <a:endParaRPr lang="en-US" altLang="zh-TW" dirty="0"/>
          </a:p>
          <a:p>
            <a:pPr lvl="1"/>
            <a:endParaRPr lang="en-US" altLang="zh-TW" sz="800" dirty="0"/>
          </a:p>
          <a:p>
            <a:pPr lvl="1"/>
            <a:r>
              <a:rPr lang="zh-TW" altLang="en-US" dirty="0"/>
              <a:t>然而在近幾年內，許多</a:t>
            </a:r>
            <a:r>
              <a:rPr lang="en-US" altLang="zh-TW" dirty="0"/>
              <a:t>P2P</a:t>
            </a:r>
            <a:r>
              <a:rPr lang="zh-TW" altLang="en-US" dirty="0"/>
              <a:t>借貸平台紛紛倒閉。眾多的機制只要有「人」的因素介入，都有可能因為人性的關係，而產生風險，因此需要一個非人的信任機制。</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4</a:t>
            </a:fld>
            <a:endParaRPr lang="en-US" altLang="zh-TW"/>
          </a:p>
        </p:txBody>
      </p:sp>
      <p:graphicFrame>
        <p:nvGraphicFramePr>
          <p:cNvPr id="10" name="資料庫圖表 9"/>
          <p:cNvGraphicFramePr/>
          <p:nvPr>
            <p:extLst>
              <p:ext uri="{D42A27DB-BD31-4B8C-83A1-F6EECF244321}">
                <p14:modId xmlns:p14="http://schemas.microsoft.com/office/powerpoint/2010/main" val="320694715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9" name="圖片 8"/>
          <p:cNvPicPr>
            <a:picLocks noChangeAspect="1"/>
          </p:cNvPicPr>
          <p:nvPr/>
        </p:nvPicPr>
        <p:blipFill>
          <a:blip r:embed="rId8"/>
          <a:stretch>
            <a:fillRect/>
          </a:stretch>
        </p:blipFill>
        <p:spPr>
          <a:xfrm>
            <a:off x="7225618" y="513348"/>
            <a:ext cx="4634574" cy="2464884"/>
          </a:xfrm>
          <a:prstGeom prst="rect">
            <a:avLst/>
          </a:prstGeom>
        </p:spPr>
      </p:pic>
    </p:spTree>
    <p:extLst>
      <p:ext uri="{BB962C8B-B14F-4D97-AF65-F5344CB8AC3E}">
        <p14:creationId xmlns:p14="http://schemas.microsoft.com/office/powerpoint/2010/main" val="41484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5117" y="990765"/>
            <a:ext cx="11002297" cy="954856"/>
          </a:xfrm>
        </p:spPr>
        <p:txBody>
          <a:bodyPr>
            <a:normAutofit/>
          </a:bodyPr>
          <a:lstStyle/>
          <a:p>
            <a:r>
              <a:rPr lang="zh-TW" altLang="en-US" dirty="0"/>
              <a:t>機器信任機制</a:t>
            </a:r>
            <a:endParaRPr kumimoji="1" lang="zh-TW" altLang="en-US" dirty="0"/>
          </a:p>
        </p:txBody>
      </p:sp>
      <p:sp>
        <p:nvSpPr>
          <p:cNvPr id="8" name="內容版面配置區 7"/>
          <p:cNvSpPr>
            <a:spLocks noGrp="1"/>
          </p:cNvSpPr>
          <p:nvPr>
            <p:ph idx="1"/>
          </p:nvPr>
        </p:nvSpPr>
        <p:spPr>
          <a:xfrm>
            <a:off x="685118" y="2307265"/>
            <a:ext cx="7746501" cy="3771988"/>
          </a:xfrm>
        </p:spPr>
        <p:txBody>
          <a:bodyPr>
            <a:normAutofit/>
          </a:bodyPr>
          <a:lstStyle/>
          <a:p>
            <a:r>
              <a:rPr lang="zh-TW" altLang="en-US" dirty="0"/>
              <a:t>去除「人」這個因子的第三方機制──也就是機器信任機制，使其可以數位化、自動執行，進而減少人為上的疏失或是惡意破壞。</a:t>
            </a:r>
            <a:endParaRPr lang="en-US" altLang="zh-TW" dirty="0"/>
          </a:p>
          <a:p>
            <a:endParaRPr lang="zh-TW" altLang="en-US" sz="800" dirty="0"/>
          </a:p>
          <a:p>
            <a:r>
              <a:rPr lang="zh-TW" altLang="en-US" dirty="0"/>
              <a:t>在電腦普及的情況下，也讓區塊鏈的基礎</a:t>
            </a:r>
            <a:r>
              <a:rPr lang="en-US" altLang="zh-TW" dirty="0"/>
              <a:t>-</a:t>
            </a:r>
            <a:r>
              <a:rPr lang="zh-TW" altLang="en-US" dirty="0"/>
              <a:t>分散式帳本得以運作，區塊鏈也因此得以發展。</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5</a:t>
            </a:fld>
            <a:endParaRPr lang="en-US" altLang="zh-TW"/>
          </a:p>
        </p:txBody>
      </p:sp>
      <p:graphicFrame>
        <p:nvGraphicFramePr>
          <p:cNvPr id="10" name="資料庫圖表 9"/>
          <p:cNvGraphicFramePr/>
          <p:nvPr>
            <p:extLst>
              <p:ext uri="{D42A27DB-BD31-4B8C-83A1-F6EECF244321}">
                <p14:modId xmlns:p14="http://schemas.microsoft.com/office/powerpoint/2010/main" val="320694715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1" name="圖片 10"/>
          <p:cNvPicPr>
            <a:picLocks noChangeAspect="1"/>
          </p:cNvPicPr>
          <p:nvPr/>
        </p:nvPicPr>
        <p:blipFill>
          <a:blip r:embed="rId8"/>
          <a:stretch>
            <a:fillRect/>
          </a:stretch>
        </p:blipFill>
        <p:spPr>
          <a:xfrm>
            <a:off x="8711392" y="2344678"/>
            <a:ext cx="2872102" cy="2356187"/>
          </a:xfrm>
          <a:prstGeom prst="rect">
            <a:avLst/>
          </a:prstGeom>
        </p:spPr>
      </p:pic>
    </p:spTree>
    <p:extLst>
      <p:ext uri="{BB962C8B-B14F-4D97-AF65-F5344CB8AC3E}">
        <p14:creationId xmlns:p14="http://schemas.microsoft.com/office/powerpoint/2010/main" val="1737452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區塊鏈技術介紹</a:t>
            </a:r>
            <a:endParaRPr kumimoji="1" lang="zh-TW" altLang="en-US" dirty="0"/>
          </a:p>
        </p:txBody>
      </p:sp>
      <p:sp>
        <p:nvSpPr>
          <p:cNvPr id="8" name="內容版面配置區 7"/>
          <p:cNvSpPr>
            <a:spLocks noGrp="1"/>
          </p:cNvSpPr>
          <p:nvPr>
            <p:ph idx="1"/>
          </p:nvPr>
        </p:nvSpPr>
        <p:spPr/>
        <p:txBody>
          <a:bodyPr/>
          <a:lstStyle/>
          <a:p>
            <a:r>
              <a:rPr lang="zh-TW" altLang="en-US" dirty="0"/>
              <a:t>以計算機演算法的信任取代了對政府貨幣發行單位的信任。無需第三方機構的介入，而做到</a:t>
            </a:r>
            <a:r>
              <a:rPr lang="en-US" altLang="zh-TW" dirty="0"/>
              <a:t>P2P</a:t>
            </a:r>
            <a:r>
              <a:rPr lang="zh-TW" altLang="en-US" dirty="0"/>
              <a:t>交易。</a:t>
            </a:r>
            <a:endParaRPr lang="en-US" altLang="zh-TW" dirty="0"/>
          </a:p>
          <a:p>
            <a:endParaRPr lang="en-US" altLang="zh-TW" sz="800" dirty="0"/>
          </a:p>
          <a:p>
            <a:r>
              <a:rPr lang="zh-TW" altLang="en-US" dirty="0"/>
              <a:t>區塊鏈的核心技術包含：</a:t>
            </a:r>
            <a:endParaRPr lang="en-US" altLang="zh-TW" dirty="0"/>
          </a:p>
          <a:p>
            <a:pPr lvl="1"/>
            <a:r>
              <a:rPr lang="zh-TW" altLang="en-US" dirty="0"/>
              <a:t>區塊</a:t>
            </a:r>
            <a:endParaRPr lang="en-US" altLang="zh-TW" dirty="0"/>
          </a:p>
          <a:p>
            <a:pPr lvl="1"/>
            <a:r>
              <a:rPr lang="zh-TW" altLang="en-US" dirty="0"/>
              <a:t>鏈</a:t>
            </a:r>
            <a:endParaRPr lang="en-US" altLang="zh-TW" dirty="0"/>
          </a:p>
          <a:p>
            <a:pPr lvl="1"/>
            <a:r>
              <a:rPr lang="zh-TW" altLang="en-US" dirty="0"/>
              <a:t>數位簽章</a:t>
            </a:r>
            <a:endParaRPr lang="en-US" altLang="zh-TW" dirty="0"/>
          </a:p>
          <a:p>
            <a:pPr lvl="1"/>
            <a:r>
              <a:rPr lang="en-US" altLang="zh-TW" dirty="0"/>
              <a:t>P2P</a:t>
            </a:r>
            <a:r>
              <a:rPr lang="zh-TW" altLang="en-US" dirty="0"/>
              <a:t>網路技術</a:t>
            </a:r>
            <a:endParaRPr lang="en-US" altLang="zh-TW" dirty="0"/>
          </a:p>
          <a:p>
            <a:pPr lvl="1"/>
            <a:r>
              <a:rPr lang="zh-TW" altLang="en-US" dirty="0"/>
              <a:t>雜湊演算法</a:t>
            </a:r>
            <a:endParaRPr lang="en-US" altLang="zh-TW" dirty="0"/>
          </a:p>
          <a:p>
            <a:pPr lvl="1"/>
            <a:r>
              <a:rPr lang="zh-TW" altLang="en-US" dirty="0"/>
              <a:t>挖礦</a:t>
            </a:r>
          </a:p>
          <a:p>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6</a:t>
            </a:fld>
            <a:endParaRPr lang="en-US" altLang="zh-TW"/>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graphicFrame>
        <p:nvGraphicFramePr>
          <p:cNvPr id="9" name="資料庫圖表 8"/>
          <p:cNvGraphicFramePr/>
          <p:nvPr>
            <p:extLst>
              <p:ext uri="{D42A27DB-BD31-4B8C-83A1-F6EECF244321}">
                <p14:modId xmlns:p14="http://schemas.microsoft.com/office/powerpoint/2010/main" val="113681743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0171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區塊鏈技術介紹</a:t>
            </a:r>
            <a:r>
              <a:rPr lang="en-US" altLang="zh-TW" dirty="0"/>
              <a:t>-1</a:t>
            </a:r>
            <a:endParaRPr kumimoji="1" lang="zh-TW" altLang="en-US" dirty="0"/>
          </a:p>
        </p:txBody>
      </p:sp>
      <p:sp>
        <p:nvSpPr>
          <p:cNvPr id="8" name="內容版面配置區 7"/>
          <p:cNvSpPr>
            <a:spLocks noGrp="1"/>
          </p:cNvSpPr>
          <p:nvPr>
            <p:ph idx="1"/>
          </p:nvPr>
        </p:nvSpPr>
        <p:spPr>
          <a:xfrm>
            <a:off x="281355" y="1474839"/>
            <a:ext cx="11333000" cy="4702124"/>
          </a:xfrm>
        </p:spPr>
        <p:txBody>
          <a:bodyPr/>
          <a:lstStyle/>
          <a:p>
            <a:pPr lvl="1"/>
            <a:r>
              <a:rPr lang="zh-TW" altLang="en-US" b="1" dirty="0"/>
              <a:t>區塊：</a:t>
            </a:r>
            <a:r>
              <a:rPr lang="zh-TW" altLang="en-US" dirty="0"/>
              <a:t>是記錄交易的資訊帳本，不可竄改、有時間戳記，每產生新一筆的交易活動的同時，就會跟所有網路上的節點告知這筆新區塊的誕生</a:t>
            </a:r>
            <a:endParaRPr lang="en-US" altLang="zh-TW" dirty="0"/>
          </a:p>
          <a:p>
            <a:pPr lvl="1"/>
            <a:endParaRPr lang="en-US" altLang="zh-TW" dirty="0"/>
          </a:p>
          <a:p>
            <a:pPr lvl="1"/>
            <a:r>
              <a:rPr lang="zh-TW" altLang="en-US" b="1" dirty="0"/>
              <a:t>鏈：</a:t>
            </a:r>
            <a:r>
              <a:rPr lang="zh-TW" altLang="en-US" dirty="0"/>
              <a:t>當新的交易紀錄產生的時候，便會誕生一個新的區塊，而這些區塊會互相串連在一起，成為一條區塊「鏈」。</a:t>
            </a:r>
            <a:endParaRPr lang="en-US" altLang="zh-TW" dirty="0"/>
          </a:p>
          <a:p>
            <a:pPr lvl="1"/>
            <a:endParaRPr lang="en-US" altLang="zh-TW" dirty="0"/>
          </a:p>
          <a:p>
            <a:pPr lvl="1"/>
            <a:r>
              <a:rPr lang="zh-TW" altLang="en-US" b="1" dirty="0"/>
              <a:t>數位簽章：</a:t>
            </a:r>
            <a:r>
              <a:rPr lang="zh-TW" altLang="en-US" dirty="0"/>
              <a:t>透過數位簽章的功能來確保收到資料的正確性，也可以避免資料被中途攔截或是被竄改的情況發生。</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7</a:t>
            </a:fld>
            <a:endParaRPr lang="en-US" altLang="zh-TW"/>
          </a:p>
        </p:txBody>
      </p:sp>
      <p:graphicFrame>
        <p:nvGraphicFramePr>
          <p:cNvPr id="10" name="資料庫圖表 9"/>
          <p:cNvGraphicFramePr/>
          <p:nvPr>
            <p:extLst>
              <p:ext uri="{D42A27DB-BD31-4B8C-83A1-F6EECF244321}">
                <p14:modId xmlns:p14="http://schemas.microsoft.com/office/powerpoint/2010/main" val="39084693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3041557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區塊鏈技術介紹</a:t>
            </a:r>
            <a:r>
              <a:rPr lang="en-US" altLang="zh-TW" dirty="0"/>
              <a:t>-2 </a:t>
            </a:r>
            <a:endParaRPr kumimoji="1" lang="zh-TW" altLang="en-US" dirty="0"/>
          </a:p>
        </p:txBody>
      </p:sp>
      <p:sp>
        <p:nvSpPr>
          <p:cNvPr id="8" name="內容版面配置區 7"/>
          <p:cNvSpPr>
            <a:spLocks noGrp="1"/>
          </p:cNvSpPr>
          <p:nvPr>
            <p:ph idx="1"/>
          </p:nvPr>
        </p:nvSpPr>
        <p:spPr>
          <a:xfrm>
            <a:off x="713433" y="1474839"/>
            <a:ext cx="10900921" cy="4702124"/>
          </a:xfrm>
        </p:spPr>
        <p:txBody>
          <a:bodyPr/>
          <a:lstStyle/>
          <a:p>
            <a:r>
              <a:rPr lang="en-US" altLang="zh-TW" sz="2400" b="1" dirty="0"/>
              <a:t>P2P</a:t>
            </a:r>
            <a:r>
              <a:rPr lang="zh-TW" altLang="en-US" sz="2400" b="1" dirty="0"/>
              <a:t>網路技術：</a:t>
            </a:r>
            <a:r>
              <a:rPr lang="zh-TW" altLang="en-US" sz="2400" dirty="0"/>
              <a:t>網路中的全部結點皆能夠相互傳輸，也讓區塊鏈擁有自動組網功用，讓買賣訊息在網路中從小部分至大部分擴散出去。</a:t>
            </a:r>
            <a:endParaRPr lang="en-US" altLang="zh-TW" sz="2400" dirty="0"/>
          </a:p>
          <a:p>
            <a:endParaRPr lang="en-US" altLang="zh-TW" sz="2400" dirty="0"/>
          </a:p>
          <a:p>
            <a:r>
              <a:rPr lang="zh-TW" altLang="en-US" sz="2400" b="1" dirty="0"/>
              <a:t>雜湊演算法：</a:t>
            </a:r>
            <a:r>
              <a:rPr lang="zh-TW" altLang="en-US" sz="2400" dirty="0"/>
              <a:t>確保區塊鏈中的交易訊息不被惡意竄改，因為他是一種單向的方程式，無法逆推回原始檔案，來達成區塊鏈不可任意修改以及不可逆的兩大特點。</a:t>
            </a:r>
            <a:endParaRPr lang="en-US" altLang="zh-TW" sz="2400" dirty="0"/>
          </a:p>
          <a:p>
            <a:endParaRPr lang="zh-TW" altLang="en-US" sz="2400" dirty="0"/>
          </a:p>
          <a:p>
            <a:r>
              <a:rPr lang="zh-TW" altLang="en-US" sz="2400" b="1" dirty="0"/>
              <a:t>挖礦：</a:t>
            </a:r>
            <a:r>
              <a:rPr lang="zh-TW" altLang="en-US" sz="2400" dirty="0"/>
              <a:t>一起維護交易帳本的電腦或是記帳者，會比誰能夠先解出困難的運算問題，而第一個解答出來的電腦就可以獲得記帳權，並記錄交易，此紀錄才會被視為有效，整個操作的過程被稱為「挖礦」。</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8</a:t>
            </a:fld>
            <a:endParaRPr lang="en-US" altLang="zh-TW"/>
          </a:p>
        </p:txBody>
      </p:sp>
      <p:graphicFrame>
        <p:nvGraphicFramePr>
          <p:cNvPr id="10" name="資料庫圖表 9"/>
          <p:cNvGraphicFramePr/>
          <p:nvPr>
            <p:extLst>
              <p:ext uri="{D42A27DB-BD31-4B8C-83A1-F6EECF244321}">
                <p14:modId xmlns:p14="http://schemas.microsoft.com/office/powerpoint/2010/main" val="6953057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74679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區塊鏈核心價值：分散式公開帳本</a:t>
            </a:r>
            <a:endParaRPr kumimoji="1" lang="zh-TW" altLang="en-US" dirty="0"/>
          </a:p>
        </p:txBody>
      </p:sp>
      <p:sp>
        <p:nvSpPr>
          <p:cNvPr id="8" name="內容版面配置區 7"/>
          <p:cNvSpPr>
            <a:spLocks noGrp="1"/>
          </p:cNvSpPr>
          <p:nvPr>
            <p:ph idx="1"/>
          </p:nvPr>
        </p:nvSpPr>
        <p:spPr/>
        <p:txBody>
          <a:bodyPr>
            <a:normAutofit/>
          </a:bodyPr>
          <a:lstStyle/>
          <a:p>
            <a:pPr>
              <a:lnSpc>
                <a:spcPct val="150000"/>
              </a:lnSpc>
            </a:pPr>
            <a:r>
              <a:rPr lang="zh-TW" altLang="en-US" dirty="0"/>
              <a:t>區塊鏈採用</a:t>
            </a:r>
            <a:r>
              <a:rPr lang="en-US" altLang="zh-TW" dirty="0"/>
              <a:t>P2P</a:t>
            </a:r>
            <a:r>
              <a:rPr lang="zh-TW" altLang="en-US" dirty="0"/>
              <a:t>網路架構，節點間有透明且公開的帳本。</a:t>
            </a:r>
          </a:p>
          <a:p>
            <a:pPr>
              <a:lnSpc>
                <a:spcPct val="150000"/>
              </a:lnSpc>
            </a:pPr>
            <a:r>
              <a:rPr lang="zh-TW" altLang="en-US" dirty="0"/>
              <a:t>新交易發生時，所有節點的帳本同步更新，確保交易的公開透明性。交易資訊按照時間先後被打包成區塊，形成區塊鏈。</a:t>
            </a:r>
          </a:p>
          <a:p>
            <a:pPr>
              <a:lnSpc>
                <a:spcPct val="150000"/>
              </a:lnSpc>
            </a:pPr>
            <a:r>
              <a:rPr lang="zh-TW" altLang="en-US" dirty="0"/>
              <a:t>鏈中可能出現分叉，但一般情況下，較短的鏈會被捨棄，保留較長的鏈。</a:t>
            </a:r>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9</a:t>
            </a:fld>
            <a:endParaRPr lang="en-US" altLang="zh-TW"/>
          </a:p>
        </p:txBody>
      </p:sp>
      <p:graphicFrame>
        <p:nvGraphicFramePr>
          <p:cNvPr id="10" name="資料庫圖表 9"/>
          <p:cNvGraphicFramePr/>
          <p:nvPr>
            <p:extLst>
              <p:ext uri="{D42A27DB-BD31-4B8C-83A1-F6EECF244321}">
                <p14:modId xmlns:p14="http://schemas.microsoft.com/office/powerpoint/2010/main" val="74660017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7" name="AutoShape 2" descr="data:image/png;base64,iVBORw0KGgoAAAANSUhEUgAABRQAAAOUCAYAAADThr8KAAAAAXNSR0IArs4c6QAAIABJREFUeF7s3QeYHGXhx/HfzN6lkUYogZDQawIEBRQRFQRUEAQFQgcRQQSl6F8RQQ0oKDZUVIooFgQFsQAqdlBEFBABQ42ETmgJkJB2tzP/5xfexeO8y87uztb7vs+TB01mZ975zOzszG/eEomCAAIIIIAAAggggAACCCCAAAIIIIAAAghkFIgyLsdiCCCAAAIIIIAAAggggAACCCCAAAIIIICACBQ5CR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BBAAAEEEEAAAQQQQAABAkXOAQQQQAABBBBAAAEEEEAAAQQQQAABBBDILECgmJmKBRFAAAEEEEAAAQQQQAABBBBAAAEEEECAQJFzAAEEEEAAAQQQQAABBBBAAAEEEEAAAQQyCxAoZqZiQQQQQAABBBBAAAEEEEAAAQQQQAABBBAgUOQcQAABBBBAAAEEEEAAAQQQQAABBBBAAIHMAgSKmalYEAEEEEAAAQQQQAABBBBAAAEEEEAAAQQIFDkHEEAAAQQQQAABBBBAAAEEEEAAAQQQQCCzAIFiZioWRAABBBBAAAEEEEAAAQQQQAABBBBAAAECRc4BBBBAAAEEEEAAAQQQQAABBBBAAAEEEMgsQKCYmYoFEUAAAQQQQAABBBBAAAEEEEAAAQQQQIBAkXMAAQQQQAABBBBAAAEEEEAAAQQQQAABBDILEChmpmJBBBBAAAEEEEAAAQQQQAABBBBAAAEEECBQ5BxAAAEEEEAAAQQQQAABBBBAAAEEEEAAgcwCBIqZqVgQAQQQQAABBBBAAAEEEEAAAQQQQAABBAgUOQcQQAABBBBAAAEEEEAAAQQQQAABBBBAILMAgWJmKhZEAAEEEEAAAQQQQAABBBBAAAEEEEAAAQJFzgEEEEAAAQQQQAABBBBAAAEEEEAAAQQQyCxAoJiZigURQAABBBBAAAEEEEAAAQQQQAABBBBAgECRcwABBBBAAAEEEEAAAQQQQAABBBBAAAEEMgsQKGamYkEEEEAAAQQQQAABBBBAAAEEEEAAAQQQIFDkHEAAAQQQQAABBBBAAAEEEEAAAQQQQACBzAIEipmpWBABBBBAAAEEEEAAAQQQQAABBBBAAAEECBQ5BxBAAAEEEEAAAQQQQAABBBBAAAEEEEAgswCBYmYqFkQAAQQQQAABBF4WGCVpd0nHSXq1pEWSfi7pAkl3SipihQACCCCAAAIIIIBApwoQKHbqkWW/EEAAAQQQQKBeAiMlnSbpeEkrSSrdT6WS/iPpaEl/qtfGWS8CCCCAAAIIIIAAAs0WIFBs9hFg+wgggAACCCDQbgJvlXSppAkDVNyh4u8lvVvS4+22Y9QXAQQQQAABBBBAAIEsAgSKWZRYBgEEEEAAAQQQeElgFUlflzRDUjwISo+kD0i6SFICHAIIIIAAAggggAACnSZAoNhpR5T9QQABBBBAAIF6CYyVdKykMyR1l9nIPZKOkvQPScvqVSHWiwACCCCAAAIIIIBAMwQIFJuhzjYRQAABBBBAoNUFhknyWIm+V/KfdSWdIGkfSaMzVN4tE5+Q9EVJV0h6MXzGXaIXMmlLBkEWQQABBBBAAAEEEGhZAQLFlj00VAwBBBBAAAEEmiTQJeksSa8L3ZodIG4QJmCptEoOEJ+S9LAkd4VeKumbkn5S6YpYHgEEEEAAAQQQQACBVhEgUGyVI0E9EEAAAQQQQKBVBNaQ9IgkB4v1KFdL2pvxFetByzoRQAABBBBAAAEEGiFAoNgIZbaBAAIIIIAAAu0kMDkEivWq828k7SGpt14bYL0IIIAAAggggAACCNRTgECxnrqsGwEEEEAAAQTaUYBAsR2PGnVGAAEEEEAAAQQQaJgAgWLDqNkQAggggAACCDRRwBOsTJS0maTVQnfm0n2QxzW8vM9szKtIeqDKMRPL7aLHVLxS0kF9ujxvK2nLPh/0MoskPSrpXknzac1YjpV/RwABBBBAAAEEEGikAIFiI7XZFgIIIIAAAgg0Q2CKpCMlHSxpVUmewbk0e7Pr40DRgZ4nTnGJJR0vaafwv/Oss7f1NUl/7rNST9JyRL9A0bNEO1ScJekbkq4Ns0PnWRfWhQACCCCAAAIIIIBAVQIEilWx8SEEEEAAAQQQaAMBB4OvkXSGpDeFIHGwan8qzOzc6HENx0r6vSS3UhysuIXi+SGInNsG7lQRAQQQQAABBBBAoMMFCBQ7/ACzewgggAACCAxhgU0lXSDp9ZIKZRwWSHqjpH810MuzSLvlpFssutXkYMVdoJdIOlfS6aHlYgOryaYQQAABBBBAAAEEEHilAIEiZwQCCCCAAAIIdKLAKElnSzomjJeYZR//KOljku4J3Ysd5NWjOEgcL2kvSV+W5FaKWcoTko6S9CtJ9apblnqwDAIIIIAAAggggMAQFyBQHOInALuPAAIIIIBAhwq8Okx+sm4F++dxC92l2JOm3FSnMQvdDXtNSbuFMRpHV1C/oqQrJB0bJmqp4KMsigACCCCAAAIIIIBAfgIEivlZsiYEEEAAAQQQaB2BE8KYiG6pWE1xuFiPVoClyWCqvQd7RNK7JN1SzU7xGQQQQAABBBBAAAEE8hCo9mY2j22zDgQQQAABBBBAoB4CIyR9NXQP7rR7HQedM0IrynrYsU4EEEAAAQQQQAABBMoKdNpNdtkdZgEEEEAAAQQQ6HgBj0/oyVgcvHViea+kb3fijrFPCCCAAAIIIIAAAu0hQKDYHseJWiKAAAIIIIBAdoGVJV0oad/sH2mrJY+W9K22qjGVRQABBBBAAAEEEOgoAQLFjjqc7AwCCCCAAAIISOr0QPF9ITDlYCOAAAIIIIAAAggg0BQBAsWmsLNRBBBAAAEEEKijAIFiHXFZNQIIIIAAAggggAACBIqcAwgggAACCCDQaQIEip12RNkfBBBAAAEEEEAAgZYSIFBsqcNBZRBAAAEEEEAgB4GsgeISSf5TrgyTNKrcQg38d7o8NxCbTSGAAAIIIIAAAgj8rwCBImcFAggggAACCHSaQLlAsVfSVWFik+cz7PwISUdKOkhSK9w7EShmOGgsggACCCCAAAIIIFA/gVa4Ka7f3rFmBBBAAAEEEBiKAuUCxfmS3i7pbxXgbC7pz2HClwo+VpdFCRTrwspKEUAAAQQQQAABBLIKEChmlWI5BBBAAAEEEGgXgXKB4pOSXidpTgU7tEYIFDeq4DP1WpRAsV6yrBcBBBBAAAEEEEAgkwCBYiYmFkIAAQQQQACBNhLIEihuJ+nBCvbJgeL1kjau4DP1WpRAsV6yrBcBBBBAAAEEEEAgkwCBYiYmFkIAAQQQQACBNhKoNFB8jaSvSOrus48eZ9HB3R3h7/oHij2SHpb0XA4uwyW55aP/m6UQKGZRYhkEEEAAgVYWGClpkqRNJK0SfgOXSnpW0r2SHpe0uJV3gLohMNQFCBSH+hnA/iOAAAIIINB5ApUGiruESVo8+UqpLJP0Zkk3DhAoOkz8paQzJT2dA58fqg6U9DFJnlG6XCFQLCfEvyOAAAIItLLAWEk7S3qHpN1DoBhLSiTNk/QrSVdL+r2kLJOntfK+UjcEOlaAQLFjDy07hgACCCCAwJAVqCZQ9INL/0Bxp0ECRT/szJD0hxyF15P0O0kbZFgngWIGJBZBAAEEEGhJAbdGPFjSMaF1ooPE/qUoabakb0q6VNIzLbknVAqBIS5AoDjETwB2HwEEEEAAgQ4UaESguK+kP+Vot04IKAkUc0RlVQgggAACLSXglokHSTpd0qqSSnlE31wi7VNjT6J2hqTLchpipKUwqAwC7S5AoNjuR5D6I4AAAggggEB/gXoHih5f0d2wPO6iH3ZqLaMk7R/GbMwyjiItFGsV5/MIIIAAAs0Q2EHSyZL2kOTgcEV5ROnfPcTI2ZL+0owKs00EEBhcgECRswMBBBBAAAEEOk2g0kDx9ZIu6jd+ocdJ9LiGtwWcvpOy+CHH4zzNl/RiDngeN3E1SYUyD1elTREo5oDOKhBAAAEEGirg3+YPS3q/pAkVBIoeZuQCSV8Iv7sNrTQbQwABAkXOAQQQQAABBBAYOgKVBoqe3XlcvzDPoaFncHZrRJf+szw3U5NAsZn6bBsBBBBAoFIBvzB7o6SzJG0tyb+7WYtf8N0q6VRJ10vy+IoUBBBoAQFaKLbAQaAKCCCAAAIIIJCrQKWBYpaNEyhmUWIZBBBAAAEE/ldgfUknhdaJnoSlkhzCL/j8xxO0fDVM1oIxAgi0gEAlX+QWqG5HV8FvaTaRtGuYOXJjSaMlLZX0iKSfSvp16Hq1uKMl2DkEEEAAAQRqEygXKLqr8u6SbqpgM9PC+E1ed7MLLRSbfQTYPgIIIIBAOQFnDR4j2M+175F0gCTP8OxSSQ5RGkvRMz1fEYYouVeSn4k9/AgFAQSaJFDJF7lJVRwSm+2S9AZJJ0p6SxjDyW9uSsUX0WWSZoVm4h6YdsmQkGEnEUAAAQQQqFygXKDoBxBPqvIhSQ9mWL3HN/ySpHdW+BCUYdVVLUKgWBUbH0IAAQQQaKCAZ3R2N+cjJe0saUwO214Yfr+/I+nPkp7PYZ2sAgEEqhQgUKwSLsePeSD2bSWdLum1klYK6+5/bEoDwN8cBqS9VtKiHOvBqhBAAAEEEOgUgXKBovfTYzD55VyW1g3+TR4hyS8AW6HkEih+//bZq3d3DdskjrtWl6J1U/Wum6aFMZGKa760k/GEYqKxhThZHrqmafpclBaeieL0id5Uj6a9xUeGdY186K4rvvnAzJkzszi2gh11QAABBBDIT2CipDdLcpdm/676mbU00dhGkvxn3TDpWF5b9Xb8u3R/+PN0aHzj32o3ypkj6TpJT+S1QdaDAAIDCxAoNv/M2ECSHww845UvgL4IuwwUKPrv/O+XSzq7z8yTzd8LaoAAAggggEDrCGQJFFuntpXXpOpA8Xt3P73xCPUcnqTpfmmqyYpUiJTGaZIW4jjOfF+YJkmiOCpGSVRMo6SoKP1JosIlP//3X/90xYwZDJhf+THlEwgggEC7CfjZ1T3sjpbklvyla78nYHFrRL+EK/2ulLot17qPpfWUnpk9cdqCftt2wPjt0Ain1u3xeQQQWIFA5htHFOsiMFzSgZI+FsaWGChI7Lvh0gXUF8lzJJ0ryc2+KQgggAACCCDwXwECxWDx/dsfXK+7e9gOUrpjkqZvitJ0/UqCw0pPqkSaFyv5i1S4rpgWb7x/6uRbZkYRrRcrhWR5BBBAoPUF3KX5sjAmcavV1nMP7CfpxVarGPVBoJMECBSbezTXkfQJSfuHCViy1sbjKXrsp1Mk3ZH1QyyHAAIIIIDAEBHIEii6RcPFkh7IYOIZnj2g/OoZlm3EImVbKF56x+ObRl3p6WmqPaM0GR7Fcd+xmetexyRJ0iiKeiNpthJ99IAtJl9T942yAQQQQACBRgr4N/HSMD5iI7ebZVt/CJPAeCIXCgII1EmAQLFOsBlW64edwyR9PDQRr+RYuKWix090C8VvSHo0w/ZYBAEEEEAAgaEiUC5QdIuFwyX9tM9QI+VsPGnaVZLcu6DZZcBAcWaaxhvPevjtUdR9aKp0jzjSyGZX1Nt3uBjH8a0OcJcueOHHh792s2dboV7UAQEEEECgJgF3c/6hpF1rWkt9PuzGN+4JSKBYH1/WisBygUpCLMjyE/AN/j6SPippahg7sZLjUer6/HAIFC+SNC+/6rEmBBBAAAEE2lqgXKD4pKTXhYHbs+6oWyn+RdKGWT9Qx+X+J1C87J6HJ0XF+Kok1VaS87vs4yHWsZ6vXHWaJsVIz6XF6MBDtljrtw3bLhtCAAEEEKiHAIFiPVRZJwJtJECg2NiD5RmvNpX0rhAobp7D5ueGpuZXSJoVBqXNYbWsAgEEEEAAgbYVyBIobhdmiSztpAeR71/6Ti7iQPH6PmMeNxPn5UDx8llPrZEWiicVe5P3xbHGNbNSWbf9UovFwlW9Sc8XDtl8nb9m/RzLIYAAAgjUTWBFuUBpApT+G3eg6C7Pu9StVtWvuFwLxWr2t/ra8EkEOlSAQDH/A2vTLSSt7V4+oSuVH1LGS/KMzn6A2UmSw8U8/H2B75F0S2g5cZek5yV5nEUXj5nkpt7/ZlDa/A82a0QAAQQQaEmBSgPF9SUdFGakLO2Qw0SPsVgaVqTlAsUf3f3YW9I0/WmapKNaskXiCk4Nh4pSlMRdXZ87YNM1TmvJs4hKIYAAAp0r0C3Jv5WTJHlylRHhuXGg51MPtXWTpKX9OPx8+wNJe7Qg0y8lHRyei/tWz8/g7qEwaoA6+7naz+9LJL0g6YnQC9DP2hQEEBhAII9AC9hXCvgNzTGSNpLkaex9YeqStEoYK7E09lKp23KtfqX1+L/ensclcoBYuuA7zHxcklswfrfWjfF5BBBAAAEE2kCg0kDRv91Xhweq0u75xZxfAN4Y/qJvoOjf3Kcl/UbSIzV4eAiUt4d7hsz3ZBtMm/6JMy6/ZrVYOjKK4pVq2P7yj6Zpqt6eZVq0YIEenX2vnnr0Eb34wnPq7elR9/ARGrfKKpo4ZV2tue76GrHSSioUuhRFmau7wuqlSZIkcfyntCc97ZDpk/3ASkEAAQQQqJ+AA7XJodece85tKWlNaXkLd4eMA13c3SPOE5P5v32Llz9D0hFhgtHBWjLWb2/+d82uvyddc9DpuQr8fNy3TJT0nbDP/T9daqhTChM9+ek9ku4OLxdLDXYauT9sC4GWFsjnbrCld7GhlXNY6NYMBwyy1b7eeQeKpU0OdiG/QdJbJS1uqAgbQwABBBBAoPEC9Q4U3VrDrerOyWHX/HDjh5ZMM0iPXnllfekXf3x+zIRVx+bRKnHZkiW66+Ybdd3PLtetf/ytepb1b4BS2sNI41dZVdvvvpdev8c7tf60LRXlOHF0kmipovSwg6ZNvjwHU1aBAAIIIPC/Av5tdE86j+X/jtA60aFgufJUmHjlzgEW9HwAnvzE4WT/8K7ceuvx725M4xDQvyXuode/TJPkMXwdopYrbpnoEPUXkn4SfqufK/ch/h2BoSRAoJjv0fabHQeK78x3tbmszW/995LkHwQKAggggAACnSxQ70DRvQHeFoYbqdXRLyM91tMO5Va0w5776NCTP6VxE9zpobaybOlS/e3XV+n6n1+uB2bdoSUvLsy8wnGrrKbNtt1Ou+x/qKZus53iwkDDT2Ze3csLOlSMlZ73YtfwTx656WpuYUJBAAEEEKhdwENguWuzx/HfT5JDNT+3+u+zFLfY+5CkHw0whJZ/APyb6xb3rdJC0Q1o5kvqOw6y99PdnPeX9OUwHFk8j2yWAAAgAElEQVSWffc+OUT0sGIOKa8MXaHdNZqCwJAXIFDM9xTwOBJuQt2qgaLr1b+per4CrA0BBBBAAIHmC9Q7UHT6drKkC3NokbGepOvC2MsDyrl78T7HnqR9j/twLrJLFr2ob59+im645qfLuztXWwqFgg7+yCf0toPfk1uo+FJdor8s64l3O2z6Gi9WWzc+hwACCCDwsoDfQnk8wfdL2rDfeMFZmNxS72eSTpU0O8sHWnQZ7/tZoZGNu35XUhxO3ifp/BCs0kinEj2W7VgBAsV8Dy2BYr6erA0BBBBAAIFqBCoNFN8UZqosjXPsbfoByl3Cbg4V6D+G4mOSft5n0pZq6unWEm7puO1gE7UNHzlKM074qN5ywOHqHlbp888rq5QkiR5/YLZ+8PkzdPsNf6qmvv/zmWEjRmqnd+2vvY8+Xiuv7t7btZflE7bE8V/UG73voC0nuesaBQEEEECgOoFVQ5dkj/Hv7snVlnmSPhMaz3gC0HYrbpH5bkmfCi0qq62/x1O8QNIPw7wF1a6HzyHQEQIEivkeRgLFfD1ZGwIIIIAAAtUIVBooevmt+nX/cnemW8NMj65DU2Z5Pvasr+iNe7uHWu3liQcf0OePe7eemPOf2lfWbw1veMe+ev+ZX863pWKa3PPUsCVbHb/RRoMN7Jj7frBCBBBAoMMEPIa+Jyd5vaRax6fweL9upfjrAboTtzKbu3bvJulMSdNrrKhbKv5N0qfDWIw1ro6PI9DeAgSK/z1+vsC6ZcLYMMujmwHYZyAjDzj7sKT+Mz2NCW9t9m3B08KzVHoMRc8A3bd4/6aEMSX6V9v9oEqzR3ssCnfx8n9bYcDdFiSmSggggAACLSJQaaCYpdoNDRSHjRihw085Qzvtc4DiuNZnQGnRwgU6/+Mn6R+/93Ng/sWtJ99x5HHa++gPqnt434aetW0rTZN7kmV6x8GvmnJ/bWvi0wgggMCQEvAz3lohADw8jHFYK4Bb7nuik69L+oukx8OzYSuOJ+j9dy8Ajx3pMYqPD2NHZpmEppzTEknfDQGleytUP3ZIuS3x7wi0uACB4ksHqCs0fd5I0jYhYHPz8FKo2D+A80DhfivxSL/j6+U946PHp2i18pswtqMvgH2L6/wJSeuHlhl9L4ilMNED8T4k6TZJ90p6MnQFa7V9pD4IIIAAAghYoFyg+LSkN4aZILOKTQ6tEvzfupd3HnOC9j/+o7lsp1gs6opzv6CfX3huLusbbCWe9fnk83+grXbYMdftJEqvO3Cztd4cRREPbbnKsjIEEOhggRGSdgmh15Y576fHUfyrpD+EyUrcHdphYysU/074+XZCCBD9g/SGMHZknvXzjNenSfIzNq3o85RlXW0lMNQDRb9C94PBzpJ2lbSJJA8A5LcZvhC5eXR/I/9/XzT8GTd37l/cnPx9kjZtkQur98FvTn4s6YoB6uuLrQeDH2hMjVILRf9ALAqtGx8Mzbt/K2lO+Pu2OumpLAIIIIBAxwuUCxT9cu0MSZdI6v+ibSAcv3icIemLVQxmXzH2G/faT0d+6rMaPsKTZtZeZt/+T33umEO18HlPVFnfssGWr9LHL7xUK411h4/8SjFNf1zs7TqSiVryM2VNCCDQ0QJ+xj1a0nEhXMt7Z/087PEz/JzpCbRaqQebWyH6ed4tNN1oxuFq3sUhqido8Z/+jYzy3hbrQ6BlBYZyoOj+Q68NU8fvLmndCh4SHLAdEWZ46j8dvQM8z9i4uqRWaP7tY+yBcx0Eurty3+J/e7WkKyWtU8FZ6ovm9ZIuC+FiK/2AVLAbLIoAAggg0KEC5QJF77Z/u26S5NaK5YoHc99ukOFByn22on9fZ7PNNfP7V2rkSqMr+txgCyfFor55ygm64RpP0Fn/4hmpD/q/0/T2w49WHPuWKJ+SJkkSxV0fOGDqmufls0bWggACCHS0gH+zPhkm/sr7md+NTvJeZz0PRj3q6+d8N7Dxy8mBGhnVc39YNwItI9BOF4I80dwy8S2SPNuVWxT6QaGS4hDRYdrM8Gamks+20rKrSfq/4FBpUwI/iHlcRs9y5Ytp/7EZW2k/qQsCCCCAwNASyBIotpzI6LHjdcpFl2qDzWsdM/6lXUvTVA/8+3adfey79cKzWXLTfEg23OJV+sh539W4CR49Jr+SJMkCxfE+B01d63f5rZU1IYAAAh0n4BZ6nozFszLn84PScUS57JC7PXvCm2tyWRsrQaANBYZioOhuSx43yUGaZ3uqtjwRBrn9fpvNctV3fz2mxHdCi8pqHf4h6WuSfsL4EdUS8jkEEEAAgZwFsgaKlYzJV9d7Jrfs+8Dnv6HXv93zp+VTisVeXfOdC3TZOWfls8KMaxk5eoxOPu972nRrdwTJt6TS/emihdsftM0mvMjMl5a1IYBA5wiMl/Su0EKxkl5onSPQmD1xrz03MPLzNAWBISlQ15vjFhX1W5qTwkXWszJXW9xK0S303JT8zy3SvTnrvvi4byHJo70fGMaKzPrZ/st57Kk/Svpc8OjfBbza9fI5BBBAAAEEqhUoFyg6SPRwIJ452GMElyseV9njLHvc4bqUrd6wk0485wKNGLVSbutftnSpzjnxKN12vcfNb1zx5CyHf+wMve0Qjw6Tc0nTJFVy4YHT1m7FCfBy3llWhwACCFQl4KG39pX0sTDZaFUr4UNlBR4Nz8DusccQYGW5WKATBYZaoOgA8YQQKObxUOCxFD2hyVfCOEzzW3zaeB9vD8o0TdLxktwMwgPW1lr8MHaRpC9I8oWVggACCCCAQDMFygWKyySdI+mzIVgsV1cPlfIRSafX+BJuwO24Rd+5v/ubRo9ztfMrC194Xp888B16fI4n5GxsecOe++j9Z52juOAhq+tQUu19wLS1flGHNbNKBBBAoN0F1ggTifl3y5OzUOoj8Liks8PELL6voCAw5ASGUqDoO1pPQOKHAc/o7K7PtRa3cPAMV26p6HEEPbi7Zz5e0GLdoL3vDg7d5H0rSe7q7O7ebgaRxzngQWlvlvRpSR7XiAtqrWcWn0cAAQQQqEWgXKDo7rJvluTxj7IWzxT5V0l+UMuvRJHe/fEz9LaD35PfOsOa5j/9pE5+5656Yd6zua+73ArX3WwLnXn5L1WoU6BYLBb/2R0veN2MadO45yh3MPh3BBAYagIEio054g4UPy/Jk4XxW9QYc7bSYgJ5hEkttkuDVsdjSRwSmn5PyilI67sxz6DsUO2eMEGJWy+2SnF46olnNpa0taRV6lAxt848P1xQPZ4EBQEEEEAAgWYJlAsUnwyzNj9YQQX9gHZ9+C2t4GMrXnTsyhP01d/cKLdSzLs8/fij+tDb36SepR6dpLFl7IRVdd51t6rQlcf724HrniTpSQdtPtm9RCgIIIAAAv8VIFBszNlAoNgYZ7bSwgJDKVDcKEzEcqikETkHiqWp6H3H7rcTHkewkoHe632KxGF/PQaUu22Vjnuex9/7fW0YR+Jv9d4h1o8AAggggMAKBCoNFL28x1ju+7vo3/F/SnohbCf3QLFr2DCd9u0fa9OtX1OXg/n0Y4/oxN12ULG38UM7DR81St+56e66BorFVItT9W5zyLR17qoLICtFAAEE2lOAQLExx41AsTHObKWFBfIMlFp4N+VAzVMNukvuzq1c0Tav2x1hpquftfl+UH0EEEAAgfYWqDRQdPfnK8MLx9Ke+0XZW8NwJv67voGiw8bSsCdV90jYeue3DfvIud/2S866lGcef0wn7f4G9Szz6CyNLSuNHa8Lb7i9roGi9yhVdM6BUyd9qLF7x9YQQACBlhYgUGzM4SFQbIwzW2lhgaESKI4M4yY6UNyyhY9Hu1fNXZ3PCl2f231fqD8CCCCAQPsKVBoo7iLp6gECxZ3COMn9A0U3+XP3Z3e3faxapm/+6dYLJkxcY9tqP1/uc/OefEL/9443a9GCUiPLcp/I79/XWGc9fema6+s2hmKppsUkeTpKe7Y4aIv13Y2dggACCCDw0guwGWEyMSZlqd8ZQaBYP1vW3CYCQyVQ9IPF7pJOk7RpmxybdqzmXElfDjNnNr5/VTuKUWcEEEAAgXoI1DtQ9LjBB4WhPqqq/w/uevDV3eq+taoPZ/zQgvnz9PEZu8tdnxtdXvXGnfWRb1xcv1me++xQqvSSA6dO9pA2FAQQQAABAsVGnQMEio2SZjstKzBUAsVVJe0ZJmTxxCSU+gi4dcDXQqjY+BHg67NPrBUBBBBAoP0E6h0ozpO0n6Q/VkNz+axZw4rRuD9Einao5vNZP7Nk8SJ99r0H6d7bPGdcY8s+x31I+x77IUVRA241k+SFnkhbHzptyuzG7iVbQwABBFpSoJoWiqXx/xtw0W5Js2oqRaBYjRqf6SiBoXLBIFBszGn7VAgUvySJQLEx5mwFAQQQQOB/BSoNFD2+8lUDdHn22Iqlicb6jqHocRN/LulUSX6gqKic89u/bbXm5Mm/keKVKvpghQt7MpYffP4MXXvJtyv8ZG2Ldw8frhO+dJ62ebOHoKx/SZIkLcRdH9x/6prfqP/W2AICCCDQ8gKVBoqlCUYTSU9LulfSgjDRaDU7W5A0UZIb8ozJeTLUaupTr88QKNZLlvW2jQCBYtscqraoKIFiWxwmKokAAgh0vEClgaIfet4nqauPjIfuOFfSg+Hv+k/K4plOHu4zC3Rm1ANPPGXlPd977PpxHNf1PixNU/3zut/rqx9+v5YtWZy5frUuuPqUdXTqRZdp4pR1al1V5s+nRd104BZrvS7zB1gQAQQQ6FyBSgNFSzhU9G/aT8KYwg4US60WK5EqTVq2dmjJ72HHVqlkBW20LIFiGx0sqlofgbreyNanylWtlRaKVbFV/CECxYrJ+AACCCCAQB0EKg0Us1Shb6CYZfmBl4kife7K32jdTadVv44KPrlo4QJ99qiDdf/tdR2u8RU12mmfg3TkJ85U17BhFdS09kW70t7N9522zqza18QaEEAAgbYWqCZQdID4PUlfDy0U8wB4jaRTJO2dx8pacB0Eii14UKhSYwUIFBvr3elbI1Ds9CPM/iGAAALtIZAlUNxe0gMV7M6akv4qab0KPvM/i66z6VR99ie/URzHtaymos/+5aordeEnP6KeZW5UWd+y8mqr65SLLtPaGzV+Drw01dcOnLbWCfXdQ9aOAAIItLxANYHiY5I+KumaalreDyIyTtKHw/Agzh06LXsgUGz5rwIVrLdAp32pB/OihWK9z6SX1k+g2BhntoIAAgggsGKBcoGiW2J4luZfSfKYUeWK75feKOnXkkaWW3hF/37ghz6uvd57XC2rqPizi198UWe/7xDd889/VPzZSj9wwEkf095HfbDSj+W1/B3xmGS7GVOmNK5/d141Zz0IIIBAfgLVBIp+wfZeSTdJyusaOlzSMZLOCr+dnZY9ECjmd86ypjYV6LQv9WCHgUCxMScogWJjnNkKAggggEBtgaJDxDvDxCrPZcAcFbpsbVNLC4uu4cM183tXasMtX5Vhk/kt4rEUH5szW1887j2a+1AljTIrq8Nm226nk865UGMnNGe4rCRJn06T4nYHb7lO/XayMhKWRgABBJoh0GqB4pmS/DvaadkDgWIzzm622VICnfalzjNQLA1CO1SM8jgxCRTzUGQdCCCAAAK1CpRroVjr+qv6/MoT19CZl12jCWu493Tjy03XXq0LP/VRLVrwQu4bd1fuk77yLa2x9rq5rzvzCtM0KcSFnffbbM3rMn+GBRFAAIHOE6gmUJwj6chBWih2S/LMzSsqPQPMCj0itFD8DIFi551k7BECFhgqYVmlLRT7zmjlJt9PS1qUsVvUQGeWncdIWl2Sm353aiFQ7NQjy34hgAAC7SXQkoHiulM316cvvVrdDZ6spHToli1dopv/cK2+e+YntGD+vNyO6JrrbqD3feZL2vTV2+a2zmpXlEhfOGjqWh4HjIIAAggMVYE8A8XRkvaS9HpJnmmr/8zPHhDYYeNFkm7oB76iQNE9BXolOYhsdHF9vS+1DmZMC8VGHzm213ICBIqDHxJfLP0K/89hcNpnwkWvUjOvx5+ZImlPSR4E3hfmTiwEip14VNknBBBAoP0Exku6UNJ+rVT1tx18hN59qhtqNLfc+bcbdO5HjtWC+fOVplmGkBy4vnGhoA02n65TLvyhRo0Z29ydClvv7V0265At13PXdD+o+h6s75+WqCOVQAABBOoskGeg6IY5H5d0aBgHcbBA0WMlepbovv8+WKDoZdxY5x5J90vyjGGVPmNXQ+jtOkxcR9JW4Zm8lu0SKFZzFPhMRwnU8gVqJ4hKWyh635ZJcpeZr4dQsZapEX3x8iDuHtDdI7G/pZ3wKqgrgWIFWCyKAAIIIFA3gZUkfVPSYXXbQhUrPvGcC7TdW/eo4pP5fiRJEj1y/7269pKLdPPvr9XC57MMI/nKOqy21hS9ae8Z2mmfAzRh4pqKota4pSymSe8xb9j64gXznnpQ0sOS/N+HJM1tUkuYfA8ea0MAAQTKC+QZKK4m6XRJ7ynT0+7o0EoxS6DoZ8afSboyXJv93O1Szx+SUr3cKnFieC4/XlItg/4SKJY/F1miwwXq+aVtJbpqAkW3Tjxb0ncl+WKRR/EFy1MffrIBF8086lvpOggUKxVjeQSGnoC7mOwi6f8kuRXRI5LOk3SZpGeHHgd7XEcBPwCdIsljP7VEOf+62zR+dY9+0hqlZ9kyPfDv2/XL716ou26+US8ueEFpMniLxUJ3t8auPEGvf/veevN+By8fLzGOyw2r1fh9Pf3Qdy25+9a/OyV1v27/8bXFPU0elfQfSbMleeKW+WE4G+909U01G7+LbBEBBBBYkUDegeKnwviKbnE4WDlK0rcztFAsNdrxb/QtoRFPo4+mQ0UP+Pt5SbuF8R2rqQOBYjVqfKajBAgUBz+cvvE8VtKvJL2Y01G3t9/uuNWjx1LsNH8CxZxOFFaDQIcKjAvdZt4fxpUt7aYf5K8N11y3JKIgkIeAHxK+L8kvFZtexk5YVRfecHvT69G/Ap4BOkmKmvvQg3pg1h2aM+sOPf7gf5Z3hy72LNOwESM0fvWJWmv9jbTBtOlaf4vpGr/qai0ZJJb27aKZJ+v3l1/Sd1fdMsVdoBf2CRefDK0XZ0m6S9J9YczsljtGVAgBBBCoUKCVA8UFoSXjx5oUJpYoPeu0u3G7oc+kCn1LixMoVgnHxzpHoNMCrcGOTDUtFD0Ry/sk/TbHQNFvQ9z96ms5jNnQimchgWIrHhXqhEDrCBws6QeDvEzxA//5kjyZgh/6KQjUKuCJWdzy1cOMNP1+Z6OtttanL72q1n3i8xkErr74fP3wC58ut2QxXGt8v+f7F//xCw0Hi/eGcb38crk0cyktGMuJ8u8IINAqAq0cKLoXoHumnDrArNCN9HNry/0lnSlprSo3TKBYJRwf6xyBpt9gN4iyVQJF9wvymxACxQYdeDaDAAItI+Dr8A/LjCHrm8y9Jf2pZWpNRdpZwPc4u4exFNdu9o68fo936YOfP7fZ1Vi+/d6eHj392COa9+QTWrRwgZYuWSyl/cfZH7yq7uY8fNQorTRmrFabvLZWXm2i4rjWyTLzo/nbr6/SVz/shtAVFQeMi0M36FJXaXePvlnS30PIuKSiNbIwAggg0ByBVg4U3eXZDXYcKN45wKzRjRJbU9IXwwzWHne5mkKgWI0an+koAQLFwQ+n30p7cNn+LRQ9/teWkqaG6eb734Hb1H9uChfJvltwoFhqoegLV1//Zs5CWKpzrecDLRQ76vLAziCQm4C7Onvg60+UGc/O18FfhsmrPLZi9oQjt6qyog4T8O+ax3U6S9KEZrZU3POIY3TwR/wVaFxxd2aPibhk8SLNe3Ku5tx1h/56zc919603aekiT7CZTxmz8gRtvdNbtP1u79DEtdfTyqutpu5hwxU1KWS8/YbrdPb7D1NSdEZYdXGLRA9543ubJ0L3aD/83irpjtC6sdR6cShdq/yd8jXdf5wi+0RyAGsLCgIItIZA3oFi3pOyuGX4TyX9uM+kLI14K+Vrta9hHsx4Z0kfCteyao8agWK1cnyuYwRqDZDaBaKaFoqDBYpjwzhfR4QxwPp3gfHF0MGhL7zuvtf338sFir5h9YDhpZmuGuHrc8APWRvmMHA9gWIjjhjbQKC1BTw+bGkSjK4w6LVntz8o46DXHufsr5K+EF7M+HpYeuHiB9eh9ODe2ke6fWrnc/LNkjxe0xuaFSoe8pFPao8jPJJK48q8p57U339ztf71lz/pwXtm6YVnn5FDxnqVuFDQqpMma4PNt9K2b36LttpxZ41aaUy9Njfoeu+97Rad8e59VezJNeNy68TnwxiMfhj2ZAI3hv96NumhUPxd8tAVx0jaLFzr/UDt2Vo9uYHHpaQggEDzBfIOFM+Q5GdfXwMGK5XM8uy3PX4RcY8kXz/dOrwRuYR/AH1vOjk0DvJsz7XMLEag2PxznRo0WaARX9wm7+LyzecZKI6XdFoIFUeuYOe8zGczBoq+iP5D0tVhYHA/NJdaDdbLr/SA7gDUA9H6YWu/fhMlVLptAsVKxVgegc4S8E2ZBy57VbiGrRZu2FY0K+BgAn4ZMyfMxFoa62ymJE+gQEGgGgE/CO0Yhh6ZJsm/4f6t9cOFQ3D/8bnqP+6NkGtriWM+8yXt+K4Dqql3RZ9xYLhs6ZLlLRF/ev5XlndrrrGlXkXbLy3sForrTd1cB33oNG04fSt1dZu0MeWhe2bpEwe+Y7lDHUrp/skPw77vmRvGWyx1jX5Q0tIwCUz90ts67FiZVfr74GF73G9/oJT40tC63LNrUxBAoLkCeQaK/r57rEG36PPv6GCNab4q6Y/9dtu/p34B8ZnwUrl/9lCaMKuR18rS734eOQiBYnPPc7beAgJ5fJFaYDfKViHvQPFkSR8IE6sMtnG3hHALm3ItFN0a5+6w7G8keQyxRg787XPAd/nrhDo4WKz2rp9AseypyAIIdLTAFEkec6zUQjHPnfXNpl/UuOsqBYE8BByQePiRbcKD0uvDwOyrhMAk1/P4A5//unbY45151HvQdThM/M+s2/XTb35Fd974Z/Usc67V3DJy9JjlQepe7z1O41ZZVVFU/1vPR/9znz6+325atqQugWJ/UN+z+cWwA0a30HO36N9L+oskP2zW1O+6uUfvFVvfVNJPwkuigQ6iZ251C6UftVCdqQoCQ1Ugz0DRv5Ue4qD/cF39bX0N9DARfUu5QLHdjw+BYrsfQepfs0D97+pqrmIuK2jlQNEXXo8h4YDSYWKzikPEw8MYZw4FqikEitWo8RkEOkdg4zBxQb32yG+4GzsIXb32hPU2Q8APRaVWiB4H2d2ft5O0gSQ/fHlWaLdWzP3eyCHaCV++QNu99e1122+3xvvH736tH33lc3rmcY+e0lpl/c2n6/BTTtdG07eu+wQucx9+UCe/c1ctXZzfOJEZNR0elsZd9Diwt4Vg0b1Q5odxBv0iud2KQwG/0PEkCisqbp303tC6vN32kfoi0EkC1QSKD0g6Mgw3k9fbGF87PNaH79/KBZLt6E+g2I5HjTrnKpD7TXOutctvZa0cKC6UdEnoQt3I5t79df0QtWdopeiHq2oKgWI1anwGgc4RIFDsnGPZSXvirvgOEv3b5i7PO0naRJK75DtE9L/V934oinTil8/Tdm/1z2z+JUkS/ep7F+pnF56rF59v3R6nq09ZR0ec9hlttcOOiqJce5S/AvWJh+boY+96SzMCxb71cLjoVnvPSnosjA3rif5uD3/vf2/mfV/WE7HU3dGtw/2dWVHxPv0gBI8eF7wd9i+rA8sh0E4C1QaKfiHwN0l5BYruIu0uz2cO0uW5nUwHqiuBYrsfQepfs0B9b6Brrl5uK2jlQNEXbN9gfjiMFdbI7s59gf3W6CMh2Cx3wzjYgSFQzO2UZUUItIyAwxZfQ9eW5EmpHM6Ufjvcze/PfYZpcOvm2aGVV9474AfTT/br8uyuqn2vV6Wuh354902er6880OZ9JNpjfT5P/SDjAdfdldnDeWweWiK6S7NbTdQv0RrA6Lizz9Ub9nxX7nrLli7Vry+5SJd9+bNSHSdcyavio8aO1YlfOl+bv24HxXEtY+EPXqNHZt+nU93luT5jKFZKURojzEmvJ/zzNdITT7k1nyck8HUq19ljKq1gn+VHSVovfDf8/fCkfZ6ExT1Y/OI5S/F12C0yPdaih/Rxi0wb+B7RfygIIFB/gWoCxYfCc+B1Yfb2PGrpHnAnhkCx7/1jHutuhXUQKLbCUaAOTRUgUBycf7BZnj0pS55jKPrGyw+/F4auz5450DdfjTw2voHcQtLnJHmg+mrv8AkUm/p1ZuMI5Crgh0kHhIdJ2i3MiFfqrlK6PrmF9fQwdpg37vDRg3K7O2nexeGluzt7ZlUX36T6ZYy3Xyp+aPWgcb6O3iTpYkmeKKEduxjm7TdU1ufQw5OtuLWs+xe7NaJbJjoY8d83NETsi37U6Z/Xzvs5m8mv9PT06I8/uVQ/OucsLV7or2N7lNUnr633zjxbm2/nUDH/QzLnrjv1yYP3Us/S5o8hOcARcaU8W7QfRN0l+udhtmgPe+NgsVkvQXxd90sbz+Tq+0D/8Usk3yNWc0+6TJJDVP/X++Qg1b8lLXlQ2uObQy0RyCxQTaDoa9AF4WWAh2zIo/i50kMlHJjHylpwHQSKLXhQqFJjBaq5QWhsDfPZWt4tFD3hisc89MP1YCXrpCz+vG8gPSugH3z9NtdPBY04Nr7B8w2jQ4PXSNoqPHBVq06gWK0cn0OgtQR8/dk+vFH2f1c0OcUMSVc0ofobSrohtEAbbPOeIMYzQ/9sgIHCm1BlNlknASdSbo3oF34eE9FB4raS1gx/l+vkKtXuwwEnfkx7H/3Baj8+4Oduv/HP+soJR2nxi+0TJpZ2ZL2pW+oj37hYEyb6uTffcvctf9dn3jNDxVyhkXgAACAASURBVN6Wfpfg7sEe5NH3TvdLujZM5uJWQm612OjK+3viOrg1b73KWiFIrdf6WS8CCLwkUGmgWHqR4WvRt8MLWYf/tbzg8G/wsZJ8n+j/3Yml9QLFNF2eIex3xRXxsfvtF913663L///KI0dGL44aFc9/oiuaPO6F4mpTpyYv/dvWWvmBK5IZM2a4kVMtx7sTjy/7lEGgEaFVhmrUfZE8A0WPJfOe8KbFb237f/Fs6oebL0n6br9/d3jn1j5fG2BgWq/HLXD8VNDIm0jX1602vF/VtkwsHUACxbqfymwAgYYIuGuo31I7nCnXfMhd99yPs5Fd2dwKzS9t3JpmRWGRr6tube7hHDyuV7OGlGjIQRuCGym1RvRLsV0lvS2MjejffL/wK3fuNpRst0Pfu3xSkrzK0sWLdeZ7D9B9t5Ua7ea15sasxy0TPfvzEaedqe5hbnCcX/nnn/+gLxz7bqVJW3zlfZ1yKz5P2uJWQb6mXiXp32GyvlILv/yABl5TIwLFyaFXTr33hfUjMNQFqgkU/UzoFx3uOefrj59JqwmY/Bmva/XQA87DjHRq5tBSgeLll6cFTX18rSVdhUK8dPHEYcNHrr4s6Sl0pWkSdXWPT3qKayvWsDTR7ChK5qdRV1xIk2FppIcXFaPHRnYXi4U7bnpyxowZPg8oCGQS6NQvd/+dzzNQ9APMOmE8sYECOJv6z72S/Ja5b1lRoJjpgLX4QgSKLX6AqB4CGQR84/d1SftmHDPLLawdPn5e0tw6jwXma+hov3iV9OXwIiTDLi3vVniIpLuyLMwyLS/g1ogODLeWtLukN0maJGlcaKnYkvc2r33r23XSOR7dpPbS29uj73/udP32Uvfqb+/ygbPP1ev3eKc8E3Ze5Yarf6qvn5xva9C86lZmPb6eepZoT+TyT0m/CuPUPhleOlebkPredaDxy/wCu/QS28u4heLOddpXhwwOFP0AXir+Lvc98F7G+1gad7FOVWG1CHS8QKWBYseD1GkHGxYozkzTWNddF+vp1eP1N1mle8RwrZ709E4rKpoYFbRKlKYe3mVUFKerJ2kcR0rHpmk0Lk0VxVGSRFG8UjFNVlEUdRXS5ElF8UIlUUFxWkgVPxulmt+rNI1TPRdFyTNKo6dUiOemUfyfNOl5JO0e9eSLz89Z/MSCBemndtwxiaKo2t+jOh0KVtssgfzu3pq1B9m2m2egmG2LAy9FoFiLHp9FAIFGCDiguSyMnZV1e34I/rukK0NoV48xstzazBPDeAyut4aurFnr5xY+Djw9y2BeMxdm3TbL5Sfg1vTu1uwA0YG3x/51Cwi3sPf50dL3NOtutrk+d+VvctGY9Y+/6rNHHaLeHp/a7V3Wm7qFZl7ycw0f4Xly8im/uODriy/76mcdSrnpo4Oylj8/+ux5qUWQe614DMJSd2iHix4ex4Fj1tYj/s6sHyYm2jR8V/p+T34ZhoTw5v33TqgPqEPrXu+Tx7b1+Loep83F4zP6muw6upRaavpl/I1hCCAHqxQEEKhcgECxcrNqPtGQQPGHdzy0clyINk/Trk3iKJ2SxOmUKIlXT5NknSiOxqep74OSsbFzxJxKkmpxnKbzFemJVNHTitJnlC5vRX9fWkznLB0z+vYj1lvZv1GUIS6Q20nX4o7VBIq+8Tk6DPrvMW7yKL6hdZdnT1rgVjYt1R0rhx2khWIOiKwCgSYLOHjzrPPVXp/8oFtNF5lyu10KBKr93XK/0L3pbleOueX+3cfbSZNn894xDDfiQd79u+7WTdWep43e0WTk6NG9F/3tru5CoVDtOby8zsViUd8+/WT98SfO/du/dA8foSNO/Yx2fNf+uU3Q8utLvnPJ9876xLwwOY8DtZXD+eKA0V172ylgdGrsrocPhBaLvwgTnPjedLAhcnyO+QWMZ2c+MvzvgU4WD83jSVhKZZPwHcu3D/pLrQ7/Iqlvov7qMHnWQMNWOEz9qaRvhIm4WmUW7Pb/wrEHQ0WAQLExR7ougeL3b5+7UvfwZLMoSTdMU22qKN0gUjQt8f9OkxF5BoeVMCWJ2z7Gz6VKH0mj6M5I8ew06Z2dFpO7nyssvPe4adPab0DnSgBYdkCBmm5q28i0mkDR4269X9Kvcx7M3+MvfjO8Ne80fwLFNvpSUFUEBhBwS5HLw6QWnXZ98vhku4RuhBz81hdw4ONuze7K7Jma3xlaN/n33GFHqweJDtYdBLlFrMMRt8p64IIb79h23PhVHI5WXR79z306670Hat6THmGgM8o6m0zVKd+6TONX9eGtvTx8/707fHSvN98XQkS3YF0vtGh1q9bNQkDtoNrXPAfTLTFxT5k9d6jm8+hhSb+TdLWke8KM0f0DN4fuZ0l6SwjkB1u1h4F4gySHr40sNnf/f79kH6z4O+TWmZ8IM2E3cnzxRlqwLQTqIdBKgWJpTMV67Gez15lboHjxn+aMGLHm8M2jojZJonR6QXpVmqZbJJFWUZK+Ypi1ZgSKDhMHwE5iaX6Sxv+K4/T2ROm/kjSe8+KE6Lb3TZqUV4OsZh9jtl9GoNMeGAfb3WoCxQVhjC6PJeZwMY/im1pPDuCbo04sBIqdeFTZp6Ek4O6jnrH5jR240+4muJekP3TgvnXSLjko9IRnHmvNk6zsE4JEt+p36NOq9y1ugeVQxwFiaYINB1oev9N/HNzM+/4ts784bNTIFYUoKzyWSbGon3/r67r8a25I3Fnl1G//SFu8ztlWbSVNtOTe6LlxM6dN69sf3N2eHWKVxt90q8WtJL1Kkieh8uzDpX/3f2udpK62nRj8036gc9DmkPqJMCu0XwLdKcn3rT4HfR0/NwwLUC5493nrSQQ/06crcr3qXlqvbfcIQ2SUc/b+OjR9X2jhWO+6sX4EOkWglkDR1xFfX9zarNpx8nzt8fO3r0cunRoq1hQoHn1L2r3L6GfW7+1dtnFUSLeLkvitSVrcKo7jctfGljhPQ4vF/96X+S8i3ZfEuqY7iv+SJMUHnupeev/xG21Uj6GQWsKASrTujXnex6aaQNE3bP8K3ZP9gF3ruFtuabF/aPW4Td472CLrI1BskQNBNRCoUmDNECi+vsrPt/LHHCh6NurftnIlh3Dd/PDh8RE96ZnH8fSfjcM4a60YJJYmj/B55T9u4eXWVLeGcGd2mLXXwY/vH3wznfxo1uMHK0ovqfY4v7jgBc08eG89MtvzvnVW2fuoD+qAkzx5e20lTdPrD5w22d3jV1R8Trl1olspOqx2gO1g0SGjWzG6Zaz/3vdupS7StVUs30/3Pf/8QOuZoX8m6fbw4sQBob9PWYqDV788/1aYTNDnbD2KQ12HHD42nu7coW6W4kDD9+Eehqg0/mKWz7EMAkNZoNpA0S8mPDyBx8R2M/hSy+CsL/NKrdgciPma6kn0tuzQnnk+v6oKFL984yMj11i5uFVXOnyrJEp2T4vJdkmsUQUVupOk6GulhwDJat4S5/nLLRjjqKg06lGaLFRcmBWl+lkhTf+5pPjMbYdNn+77JUqHCbTViVqDfaWBYuktim9ifNfu8WoeCxfVSs1K69pI0p7hBqrcG+MadrWpH225QPHyWU+N1uIFhWXdw8fEXcVxSTGOu7rStLfQPbIrSVaOihqexoWnk2VLFyRxHHcNj+I0KTy/KHr+2e6l45PDtpy4SFFUj/Hgmnqg2DgCgwgQKHJqNEOgFOj4wcMv3jz2m8Oe5TfVLVT8W+CHKweEpZl4/xEevvzfR0PrRLfuGLB75o/ufHyztJDcHClyUFVxeeieWfrUIe/UkkWdd0++3rQt9dkrPMpMbSVV8rEDp045u8K1+L7MwaG70zuI84OwW2r75YpDbvcwKXWPrvQ+sMKqVLy471UdCro3zc2SpoQZ0Cupp8/tf4cZpT2GeLWtklZUeZ/zDmzfXEUXcz+0HxjqVzEQH0BgCApUEyj6t8sTNZ0aWtXnweZhF/wCYbs8VtaC66goULzk/vvHDiuOWjNJtWuapCdFUbT8xUopjGu3EDHr8SimeiSO9I0lvct+UUhfeIRgMatceyxXyc1Ge+zRwLWsNFAsraX08OAbtVpvrvymxjeq/m+nujctUPSbnkkrR1MUJ+OKPcnoQjRsUpoWRykuTInStFtKJ6R+Mx5FsVIlqdIxUjQplUbFUfqQkvTZKI4LaaouRdGTipLHoiTqVaynI+nZYhLNT9KeBb3piLnp6GHPPrTu+BdmRlGt50Q7f6eoe2cKECh25nFt1b3yLK9uCfb20D1zwxDmtNLvpK/zbrHlVhtuHeVZdt2F2QHiHWH8Oo8T5JCx7My737997urdXT03RVHsMf0qLn/95c917kc/IKWd956r0NWlb/zxFo1ftfohJhNpWdKTvumQ6ZNvqhj3vx/wPZrv19z13n98Xrpnif94lmJP8OKAsdR6sYZN5fpRn6tuCesgvtoxIX1i1evksmu197/eL4cSn6tj/XI9GKwMgSYLVBMoOhzz0Fwen9W/eXkUvzA8WdJpeaysBdeRKVC85Kb7x3aNHbO20t4DEkX7xpE8Q/O4tN81sRMDxZfDUmlBEsVPRHF0pZL0Jy8sju593zaMs9iC53TFVar2h73iDTX5A9UGik2udtttviGB4tfuv3/4hEUjVxs2rGvltGfZyuourJVKG6XS1pHStYppslohjSYrinNrCZpK86M0ddP/u4pK5xSS6IFU6d1RFM1PC4Xne5ZFTx82fY3OazLSdqcgFa5RgECxRkA+nknA3Uwdyrhb81FhkgwHN60SJDpQcUsNX9OfkzRL0vWhdZS7NZdm1y0bIPbXuDxNC713P/b7WFG5LrkDQl78mdP0m0svzoTcjgsdd/a5esOeHpmgupL2po8XU732kOmT3Vo0r+J7CYd0Dhk9Htj2kt4k6TWSfM10sOhzupbALK+6dvJ6vi3p+PD96+T9ZN8QyEOgmkBxThhawEMo5DX0gcekPVbSmX2uk3nsX6usY4WB4gW33NI9ZsKUCdGSpfsmRb0njrVJlEYj3Z+5VXagUfVYPt6iX4fGhWKkdFYxTc9bpp6rVpq67tMzoqji+6lG1ZvtlBcgUCxvxBLZBeoSKM6cmcYb7zNntbgwajVFxUlK0w2SRNupEE1XqomxNKKopCtKou44juMkceflKNfBbJe/XYlVjJO4V1FSTFMVI3cxigpPSMl9RUU3pXF6T9ey+PFeJU/N/tn9c2fO3IkZCbOfOyzZGgJZA0W3xuo/q+hAe+AbST+Et0JhDMXmHwWHhhPDrLLu2jw9zLbbCmMklnokOEB0l8//hHHpbgj/2+dP1vN+hdKXznr0w3EUfbGaw3H6Yfvo7ltqaXxXzVYb95m3HvweHXHqp6veYFpMb3ph6dw3vm+bbbJcn6rZjh8CS7ND+1zeOoSLntzFTSsnhK7RQ+5hsRrMCj/zI0nHhFbBFX6UxREYcgLVBIoPSDpSkn9kap07oATu+0B/bz2uq1++dFr2MGigeOm9j6+qnnTXKI5OjJR66DO/SB2ypTSBS5/u3c+niu6L4uSLcXHMH2ZMHTufYcba8/TotC/1YEehlVooduosV7bPLVB0iLjOXg+O7R7dPTru6d4sjpftUixGO8VptEUaJV1KFcWS+xxHzWge3qf5dpqUugdFShNF9xeUXB8p/uOiYvFW9S5b8PDzG86fuVNEuNie18ihVutygaKHf/CYsp5V1LP/lStuzXOcpG1b4CaSQLHc0arfvzswHCfptZLeK2mHFunaXJrYwi0xnu8za64H8vOkbD5ncn9rftmdz05JC0tmxxWG7UmS6AM7v0bznvTkm51Zpr5me33i4ssVRdXdnkZR9PH9N5v02QbqlMZeLM1K/tYw/qLHYXRXP7dsrG5nGrgTbbIp/+54tmeH/hQEEFixQDWBolsolgLF/i0U/Tteblxj3yP2/830C5hSoOiXip12PSwFit8svWi/4JbHR40Z2bNeFMWnRkn0OsXRuv8zG/IQPnv7BouRlEaxHlEa/2lZd8/nRzxTeHDG9lPyah07hJUbu+ud9qWuR6DoMWn8UOGLZC3jyngwb7+ZIVBcwTl+8W1zxo+QxkfDhk1PpXdIyfZpqlUUa6SSaGTeLQ+r/boNNHhu6e/SWIsLqRal0oJUui9V+qOo2HWTli14pmvrjefTrLtadT7XAIFygeJdkvYJk1VluR66pbAfsP0gWNUkFDnuM4FijpgZV+WwxaHyq8MM2+4mupYkt1hoZgsu/647EHdLRD8M/DNMrOIJLRws+mbWv/l1K5fNevS3URTtWskGFi9coBN220EvPOu5NzqzbDj91frU965U97DKGzYniZauNGrcOnutP/rJJuj4WleaMdpjLr4hTEKwQWiV65Yp5R7Gm1DtttokgWJbHS4q22SBPANFX9s8odIm4TrW//7PeYJ/06+T5GFB+pYhFSh+//a5K3V19R4fK5qRpMkWcRwv7zFHoPi/34ZXmqQ9UnFWpK7LFs4bdt6RO6yW1xieTf4aDo3NEyiu+Di7VZlvTH8vyW9t3Py7GjNfTLaQtHOLtMqo19ldVQvFmWkab3Tnw+O6067Vi13pPlJxjzgtrFuMNDpK05U8YG0zWiHWglQKF5VGy+KCnktSzY3j9C/FRD/oHtY1Z7UN15i/U0SrxVqM+WxdBMoFir5Z9Gz1WVonliroB+o/h8k36lLpjCslUMwIldNifonm2Qs9c/PhYebmZo8x55YTPnefDSGiW9v+QZLHx80SkOdEI11296PvjorptysZR+m5Z57SR96xsxY8Ny+3erTaitaftqU++b0rNWKUG7JUVqJUV+0/ba29KvtUXZf2SxR3iXadPLOxw3S3XKTVYnXsBIrVufGpoSmQZ6DooRw+FH7PHRD2n5TSz7kOFP9P0o/7/Z4OFij6N9e/yZ5wyc/b9W5w4/W7laVfaOb5cscvJT/z5Rtv/O4GkzbbdOGLi/6voHT3JE3dK2N5adwzbCQ37vcUAnGhoDjyf92fL5JnJPURWn6jk8pd6pSmqdJiomJSdOC5fLI3/10zysutFqV5aaJr40hfHDds0V27b7SRzw9KiwtUE461+C4NWL1qujz7YumB2D2Yzx9DmFjLt8x3x57J0hfkLdsRMUOdKwoUHSSuKRXG3/v4a9JidILSZNtE6SpxHHv2xJdLO77V6V/n5f8/ipcm0rOR0tlJEn9t4dLHrz16660XR1FUy3mV4bCwCAKZBbIEinuEVttZV+pA0UGkuwQ2sxAoNkbfN+wOEt1C68AQqDhYyfMGvpI98fXVLQ79ctDjQ/1N0u8k3RNmsfTNav+Ho0rWX9Wyl896ZMPeNLoljqOXHzrKrWjek3P10XfuooXPzS+3aNv++3rTtljeQnHEqMoaNBeTpBjH3QcfOHUNP8y2SvE9tr8PDtd9bfVEPLtI8lhavh762Oc63nOr7Hid6kGgWCdYVtuRAnkGih4f1s/D7w6B3GBgHpLgWxUEim6s45d67v3iyc7q1XOhFFZOk7R3zvej/1lp/PjzvnfzvYuS3uLhxWJxW7eCGagnW73OMs/vEne9dIuVJqkWL3hBD8++R08/+qieevQhvTB/npYuflE9y5Ytf4fZPWKkVho9VhNWn6iJa6+ntdbfUKuuNVmF5evw+F1FFXsbO1JX3+fmJE164yj+RzHVZQdPW+vr9XJjvfkJECgObulWDF+VdG54EMlD3TePHwt/8lhfq60jU6DoWS4X/PXeUSMnjNlOqQ6MIm2dFtNN4kI0/OWWfQ19o9M4xpcvmGn6gJL0DsVdlxZHL/v9wqefXljHQeQbt4Nsqd0FKg0U3ynp/f0eit2S+4AQ1tijf6DouxT32czjrWNp1tUsD+UEivU/O92KYbMwXpLPjWaOl+SWDz7mPtf8sHK1pF9JynP235pEf3T345crTd2CM1MhUBycKZXmpsWurQ7aYmIzujtnOn5hIV+rHCp66AjPEj0pBIuV9/GuZKsrXtaBuiexeSGMT+j7X1+n/XTp3wQPW1CvB/1K9oJAsRItlh3qAnkHip8K4yu6xeFg5ShJno29b0OJgVoo+prjic/Ok+TJlho1MPAqkmZIOiWEijXnIBMmTZp7zMyzZ79qx902LvYu9bWyYd2b3QrRrQ9ffP45+f7gwXtm6bH/3Ke5D87Rk48+pOeeflrPPfPkoOHgqDHjtPLqq2uViWtpzXXW1aQNNtI6m0zVmuutr7HjV1H38GHq7anX/GaDnEJuKhlmwE6keUrT7w7rir+1z8Zr3ksDnNa9pNX8RWrdXXtFzappoeiHkA9I+mWF3ftWROIbsvdI+kZ4a91p/tkCxXufeE3So8MVJ7smabJeHMUvt1xpx9aIlXwH+u5f6umoFT2ZRLqhV+l3Dp025dpK1sWyCNRBoNJA8YOSPFutW+GUikOcdUO3Uv9d30DRIeJVks6XlEczK7+kOSF0KSx3PSVQrMMJE1Y5VtKmoRW+A7K1Q5jofy53XPKslR9iPPZhqTXibWHIEv/XEzk0pTXiYDt42T0PT0qT+N5YkSfvKFsIFAcnitL01P2nTT6rLGJrLODw0K0WPdaiWy16kqKNQ5dof5ca+Z2xSKnrob8jnt3V4bvHE/V98OaSvhLq12w9AsVmHwG2304CrRwoutfAT0Kw5y7Djeyp5Zc4Z0g6OIx7W+Ex9eX5pepuuOWrtM8HP9S71fY7plEUdzfkGTZNl7dG9DjDixYs0AP/vl333PYPzbnr33rwrn/r2bmPa+liN/asrHioxzErT9BaG2ykDTafrg232Eqbbv1arTZ5itIk0bKlS6ueLK2ymrwUyPoz7iqeSMtipdfExej8uzaf9IeZkf+K0moCjb5padb+VxMoerB2v2lx16jKv5kD76kDxUNDy0d3622FN755HpNBA8XLZ80atrhn3LrDh8WHKU3epijyuEJDtvSf4Upx9ICU/qYQFS5+ce7SWUfstJ5beVEQaLRApYHi8YMEiusMEig+KMldpj2cRF7FD+TuMlPuekqgmJf4f9fjl0F+aPEx8CyO25TpDpV/DV5aY6mFlX+D7pP02xCK3F2vDea13svuevzCSKnvNcoWAsWBiVJp9r2bTdqkjR803GpmJy2fiE7bhlaBzbxHdDfE70vyGKOeYMEvjdyVsdmFQLHZR4Dtt5NAKweKbg3trqynNgHU42kcJOnzYUzbiqswfMRIvfpNu2ivY45Pp2+/g56fNz+SxyD0AIZ1Lu6WXOzt0Zy77tTtN1yv267/gx667y4tedG3uDmVKNLEyeto2mu316t32lWbvvq1y1sy9izNo2NR9jq+IqBNivdFhcLMhdGCa47cdFMmbMnO2JAl63/mN2Q3ym6kmkDRb2aPDg8meX1L3dXlsBAoukVCp/kPGChefuMjI5Nx0aGKtFci7RIrambXnrInSyMX+N8ZruKbU6VXFbtHnHfIRqv4B5eCQCMF6h0ououLJ6d6KMed2k7SXwkUcxQtvyr/djkEeW3ouukunBOb0PLeQaJfvjgAuTO0RvR4nW7x4JaK7vbc0uWHsx55TSGK/56lkgSKAyslSXLyQZtP8cNhuxZ/n3xf5BbXnkn1beG75bEWmzE7tLs7+0W6Wyk6xPM19ogWwCVQbIGDQBXaRqCVA0U/V383tFBsdDjkTMA9W06UlKl3QN8jPmKllbTzfofoHe95v9ZYd73lrQSjBgSJDiuHDRuuxYsW6l9//pOu/cFFmnP3v7X4xYV1Ge8wiuLlrSBXnTRZ2+++l3bZ/9Dl/zsp9qpYLDYswPjvUGhREkXRE6kK3+xSfO6MaatXMjlk23xp27WinRZoDXYc8gwUHQp6MG3P1ufWGf2baZdmsZwt6bF+FSoFil+T5DckneZfChT9NntpmqbRZXc++saoO35XWkyOKE220pAm4e32jewzZkQxTRYVouhKpdGV98x67tczZ0zzgzEFgUYI1DtQ9EPqxWHYhzxe1LjboGcVPDLD9ZQWivmcQf7d86Qruwd3j5mYZQzLfLb+0locJLrL1CMhSPy5pF/n1I0+z3pmWtelsx77jtLk3eVmgiRQHIgzfXJZz5ItD5u+oe8/OqU4XHy1pH1Dd2h/35oRLPr+1g/7HkLA4WazC4Fis48A228ngbwDxZlh2K48xlD0S4tbJX1Jkod78v2Zf9fr/Vzsa6tfan8mTJBa0b3L2AmrarfDjtSeR7xfo8aM0dLFi+seJnrW5eWTrhQKmvfkE/rbr6/WtT+8WHMf8hxzjSkOFnfY413aef9DtMEWW6lQ6FJSLC6fEbohYWqf3UySZEEcxeekw3XRgRuu5XtASgsI1PuL2wK7uLwKeQaKpabSHnDe/7t/X35fnPzHk7l4tsG+geNQCBS/LOkLv3o2Hb3gqUf3T9L46NSzWifJy2OslXtoyu2kiaLlF+Gu7mEqdHepq9CluBAvb5EexeHAJFKaSsXel2a06u1Zpt7e3uUXyeX/0KTiGa6iKHowVvStnp700kOmT26ZiQSaRMJmGyNQaaDoViuf7DeDr0NDTzbwfKhy3zEU/aVyi7KHK5wperC99zXY4zX6JrHc7xmBYu3nkGd6dKtET7qzqyRPwuLftXL2tW/5pTX499bnlV/Y+WHEQ5K4darHfvOLl+ZdtGvYw4tvmzN+5PDuW6TI35VBC4HiK2n8O5l0RW87ZJPJHvKg04q/V76+TQ3fte3D//bL7IoegmuA8ffJf/y9K4117Va/niH9X2HilhpWv3w/fD3JGlYSKNaizWeHmkDegWLfSVkGakxj36yTsnhZvxS88f/Zuw7wKKot/N+Z3XQCJNQUekuhSRMBEVBRUQGFQOhVmhRFinSkq4gINpCqAqKCvT8rigoiSgeVjnRCQuruzn3fmcxijIRtM7OzYc738kAyc8u5M3fu/e85/w9gk5JlQOofWq8l4pX1C9G05Esau2llYuOR8vBjuLVjF1iCgmDPy9MFHaUTZQAAIABJREFUUGOCINdz9vgRfLZ+Db55501cuZwm8xrqaUEhIaiWVB+dh45CQuPmCA4NlUFFPwCKHAIyGfjbVm59qktSRTUplPR0abGqy+0XKcB7rSagWArAVADDXZC5TgEwrxDgWBSgSBPzRWWRRmg7bbi1HhtKT2uopKmpNbwnBUF48ZUfD34VXiKii0OyjSTBlYLkqmpVVHQ5TAYNZeMctrw8XL5wDhlpachMu4Ts7Ew4bHkygEgeFi1WWK1BCC0RiRKlSiMyKlr+k8hp5RHgRA6rb9bcv4RbwGyA4y0Bwsp9CTFfBjBHlPZDb9aghgc8BRRpw0tzYkGj+YwU+5wLzsIqz2q005syTEDRG6/l30MHQsSLeZ8SlUgCEgWFeLwv2b07nUAipTZTejAJ+3yjbEjcK8HgV63bdXycIArXTds1AcVCg8jwwf7TBzvPaNOGol2Ks9HasbbCsUjRNfR3EhagxY7Wa8XCfqVoRTpEoqgiNWhZqC9rlD65GkMTUHTlIfP3pgf+8YCagCKt84hHtZOy970WoEgAHc0NmwsNwrVUnp2XECkfCfRdUPa+9O9azGnUXifnMx2EOg9I3KqL9oY9x01B2y495P0jgXlaA2nOyEQmijh6YC8+fW0lvv9gs5zi7C+jIJ0qCcm4f/DDaNiqLULDw0lARRdg1dlnJ6bAGM8CLJ+JIn88pU7sAX/5xKw33wNuvUjFwFlqA4oTFAXo63EvTKRIPTcBRQITifyaSLCJB0oPBItOuYmUloj0aXL12USL5VSHgcO39HlsamVbnq0e5w45LF6PiESacEVRlE+MsjMzcP7USVnp6uzxY/JEfOb4UZw+dgQ5xDVBYdoyeS61TZTDyEtGl0WF+MqIrVYT8bXqILpiDMrGxqN0ufIICg6Rr7HbbPpGLUo0TcutzGMCjjMuzJWk7I961K1GC3rTTA9o4QFPAUV32mACiu54ybjXEFciRUd1A9AWQDkdgQxnyuVeAN8C+BQAKTZTGmaxApE2Hj8e6khnHzPGWhf1KJiA4j+eIeVHyS417lUvntZMN4IReEhrKoqwuRMA8ZbSoTCt5VwJUqnpHzrwpndwvfI+Ei+uL2tWOpigyCd3xBlMQFHNkTTLKu4eUBNQJACODhVpjVgUdkDzEEUvF96jXA9QdI6BMxpayzFxUpJRHU5A1CUOElu9Bno8OgXN2neQI/L0SvWlBlKq8dF9e/D2S8/il68/R66awiteepqA1Phaibi790C07thFVpzWA2B1NvdqkBLAJQGkB/0Fc0hTetarTFkrpvnJAy5fJD+1S+1qjQwo0ukMhXyPVymFxBPfERfks0rUiU9CKRGlSqN155ScLsMftYVGlIigCVdzIJFSkimtWRTldOW082dx4o+DOLp/D/Zt/xlH9+/G+b8L01i6dg9FLFaoUg21GjSSf+Jr1pGBRiLipfoI5tPrxSkY3Slx6YoA4WWH1f5Cz5qVDoOxgEzvcz0C5hV+9IArQHGHwp3nCahNqqWUmkqCA/40M0LRM+/TBoLA4LsVMbG6hVLbPSvN86spHYpIgrYoKVH0J6XTF1tbd+BwHWYTv2OCSGuW/1hm+mWM69hO5lEqrpbYpDkeX/Y6rMHBRXaRc27jYGN7JMUStcyNaBSxSLyKxLHYXkmFJjoCvYzWHsRZSZFIGxT6AW/DZijyaRmArm403gQU3XCSeYnpAcUD3gCK9M0dBODHa2QA0LzjKiqaDvoK5+ISoEjRjXMAhAVKMBMBZxSZ2G/ybLS8tzO4xPXLWONczqC7kp6G91e+iI/XvCKLsRjFRKsV1RLrof+UOaiWREtD/e2fSEVkMQhbJAsb06N2DAHapvnBA3rhIn7o2r+qNDKgSDPE60rEo94RFzSxP6CQ4lLUiefGGGKqVMd9A4by9qm9eV6enYFzJnHOtQYUiVeCJvz0C+fx157f8dNnH+Lgzu04//cp5OXkwGEnOg7vjMoljozgkFAZUGzY+nbUb3ErYqrXlP+NAFM97B91q/zaOEO2ALaDW9jjGRl//zSkcWPvO6lHB8w6As0DrgBFAnleBkDCSxRZ7cqqAqA0ThLw8Pf3xgQUXY3WP7+nqPUWyiafuBIJrHC1kXC/9OtfSYdsFPVE3IiUVkl/nvcxCkqttmlazowZM4RaXYc8IjCJ3q//GKVAbXh2Ad59Zam+0fKa9vqfwglEHPXUC2jcrr2LdDL2tVCi4j0p8YzmoxvVaD4lyok6ADoAaAOAdnaqZJy4cKozmoiiFeldpUNxiiKm99QTI4CCInIpW4YEtlyZCSi68pD5e9MD/3jAW0CReBC3qkgp4k6EouHGLbJ0NHqPn4bbHkyVv7d2u03zNGenE2h/Sxl3X296A5teXIQLBjxEFEQLmre/F11GjEXFqnS+pa8VDLihQ0ZAeFeyihN61iqvn1qNvl02dG3+3uDp5RyjA4ok3kKcjHqr+VLKNpHrz1U2jB6NB0UGVq6diC7DH0XjO+6SA8j1IoklHgeacM+eOI5vNm/Ati8/lxWvcrMy5QhCNY1OiSKjolClTjJue6A7Gt12O4JCQ+W+SqRwpWZlLsqiCZQxZpeAnRbBMuuMJeOzUTVr0gbcNNMDanjAFaBIdRCITZFi7kTIEghFm169RASu5wNVAEVSr1+361gpMcRagduESDvyygcxsQ4Hykhc5jWDwKRKgBAqcci8Lgz8KAMuSAI7JDpwkYv8XBBw4YGEOOINMpLRONEzQAdNfQDU1zEqkQ7UiEP4ZwAfKemUnkTCGsmPPrXljT0n3uKcd5ZVxQpZTlYmvnxzHfZu25pPw1FMjAjeW3fqioa3tpO/7UUax3HBbmudUr8K8Wmalu8BAuMaASCxwPsB1NDRMU7RFlq/eiqMRMsnOth2l4/VBBR1HFizqoD3gDeA4lEAwxSOYrUyAijcfJSirEzvup7bJq8GMTSiBB4c8Qju6jEAoRERsOXqt82ig8PwyFLY/r9PsHbBdBzZZ1zNkYiSpXF7t97o8vBYOdjGl0AerwaKwmEp6VleaAt5ArBMkixzetQtf0OuHb31oRr3Gf6lVqOTKqs8U3qGmhyKtAAjkvkZyp/OjbqWY0MvH20cSVmPwESKHio6v6iIQWjUtj36jJ+GmGo1ZEJWvaL2KHrQlpeLP3f/hvdeeRG7f/wOuTnZmkds0N6uRFQZ3J7SUwYWy8YQdZGWw/RfxzsFWzj9hbMzTGRTxayct1IaV3cq6qr0ypjF3KAecAdQDFTX+AQorv3tWHKQ1dJRYvw2gfNYzhHFOafNcIRn0dhSJiThssSQwcDPQRA+Ztz+XvfESrv97FiazFoCSAHQUUfRBzoBIhV7+g5SavyXAGhTQ2Hg7oDWfnab+tW/duhEnMXGKOqL+PJMUzzAHTxHEsUHeyZWJMDZtH97gFDY0gAmAXi0mDrHBBSL6cCa3dLEA94AiueUfSFlztHf1TBaVxJH6gg1CtO6DIs1CPcOGIrOg0cirEQJmXdfTxMtFlxJS8PquVPxzTs05RnbysVVxsDp89GgZWsZC/CHXd0bc1xiIluYHZy7sH/VqhRBb5pOHtAXDdGpU9eoRu0IxceViZEib66ldEVNoGso1a9guFxRKs+kcEVcNK8CoFN3CjvQemxo4UmcNSMVlVa36wsKCUXjtu3R5eFHUalWggwkEoeh5opXFCpjscCWm4Md33yBj9auwB+/75DTm/W0UmXLyVEUnYaMRIX4KvIESj9a979wH5UJ9AQYXsjKzlox4Kaaan389XSnWZexPGACijQenLM1v52ICQkSEjhndwNSJzCmaU4H59JhxoS3JM4/sVj4gZTa8Z4TwHr/LFGaJKUe9lc4E+lb5fY3wftqZXVH4uUkgOhDAIeuwb/kQ/GBe+v6nScb8iB8JAC0KbzhTeI8TwCb3z0plg5f/bNrCYxRoOiiFwKjqR630gQUPXaZecMN7AFvAEXaf1K681JFCM2XMHja/0YqytDEoZho9LEgbsBmd3RA/8mzZGFOygjQ1RgDdzjw2fo12LB4AbKvkP6csY0yChIa34whsxeifFwlvzT23/RgQjpEPjojM3bdkMbMl+fXL30J1Er12DAYwTdqAoo0ORIIRxwTlDJcOL+WTonphxa9NCG7Ayg6lSwJTDxWgHhei/FxRidS5ANFKNJGkv7N7brapfRCz8cmI7xkaYo1zhcpYW7f7vXzQHwNmelp+P6jd/HByhdkBWe105vdbRwJt9Rr2Rod+g1B7UbNYBFF3U9m/olWxAUIbG0ek+b0NV4KpbsuNa8zhgfcARTTAdDGzhVfFk0KxKF4n5v8WFp7wK0IxY17zjawI28UA1ozzmIgyMqquhmXkAsmneKC+IPAhfndEytoGblIwCF9C0jBua8yXs5odS0ndToF2qekNb8H4DeFr8kEigo8aev3nOjCGHtTt4fPwBVxjufExJhHUxjTN1zEwD4pomkmoBh4Y2a22PSAFh7wBlCkdlCmHCm5/w8A0bJ4wyNF33LaCxP9AinS058+iX9q4aDCZSY0aY4+E2eiRnI9OIg+S8+IO84RHBYuB8qsXTATu374Vo8uq1IH8R/3mzRLpi2hoCO9MhYLN965L5YY383sbEhq3VjK9DBNBw9ouWHQofluV6EmoEgTInHVELcU/f1aEYo0idJMQJEXBc0ZobhYASOv5X8qzynOosX4OCd5J6eZs/0u6woJC0erjl3QbfQ4lI2phOzMK7pIxVP0X1BwCNIvXcDXm9/AZ+vX4u/Df7g9+FpdSCnQdVvchg79HkK95q1k3ieaRPUAV6lPBU9kSKxFZGy55LDOM7kjtBrxG6JcV4Ai8ZIQTxedYLtjpBRMaS4kMkF/96cVCSi+vH27NSSkbDMLswwTwLsyxtzl9NK2P/LqCG+Aiy/mhOVuUzmFg75TtyiCCJ0U7kRt+5O/MaHIy68BEJBI6c3uiPto3S7Dlr9h/6nRkt0xSxCEEoZtpIYNkyTJwZjweZiYkdKxTh3jh2to6As3i3YFKHp0gOxmnXpdpkmE4sYfjodml2ZhFtFaUnTYLJIkWi2CIxKSeFkSHPJ6nDhv7VJQbkpSOeNIrerldbOeQPWAN4BiwT0tUSnRuskbQJF8RvtMClpxHsoad+5hDCVKlsYjzy5DvRa35mfe6bifI2cxli80+u6K5/He8ueRkRZYS6OGrduh12NTUalWHd3TxP/1glKkkcw/zX+yc8eAXkmVSTDMNI094BJE0rh+vYpXE1CkNlMEB4GJ1/MfRWAUFllxB1DUyyce13NXr4F4cPgjiCpfUU471sU4B0UmCqKALR9sxmtPzcKF06d0E39x1UcCOhObNEe/ybNQsWp1/7TLOXlyniYJbHNOdtYEM/3Z1ciZvy/CA64Axe8A3AuAohTdtVoKwbe/UzevCSiu23k0SQgSlzo4bywygaLODWeSJGVwYKs1VBicUj2Woth9NfomtgfQU1GHpW+alusB2kjQM0M8iR8o6s2kxGdGm7kxkq/vPTFMBCuuaazX9YAkYcNJhzhoXP0KOueeuTEwxrzEFaBozFa71ypVAMUPfk8rnS5euUNgrLEENBOAaM55MAcjcRsRXKK1eghjyOYQZDCFMVxh4DYJ7KTkwD6LwL/judL3qTdVOuVe082rTA/o7gFvAEVnI53Aoi9ZA841hZZrC1WcSiIoDwwdg3v7PwTBYpEVlvUKDnF2wGKx4uzJY1gzfzq2ff6x3zLwvHVo+fjK6DLiUbTo0BkWq9Xv7c8XMeUvVwiLf6RNVaYTaOGt9wL/PsO/5Cq52BtAkfjoiPPhM+WERo2m0CKlN4DnrhOhqEY9qpZBKse3dU5Bn4kzULpseWRmpOs60dJBw/7tP+H1hbNx4NftqvZNjcKofXem9sN9A4ehTEyc7qBifhAT+FVFUM6fCc4Ln9W5Yek0NfpnlnFDecAVoEiRZQQoFtzcX0uSteCJdnUlIi3Oz578F6C48cDxWIcdgzhnYwWBBUT0l7xAEsTZDqu0rFfNOBIy8caI6oL4c0nFmVLStU5DInlEUrsmnsT3lch9c3Hn4cit23eiL3OwhUxAtIe3BuTlEqX+g72RkXNq2JDGjdVSGw1IX3jYaBNQLOCwl7efCisZItXkAqsDsNskyd5WFEQ65FLFJI4DjOFb7uBfcAEHHXbLoT4m+K2Kb81CfPaAL4Ciz5UHUgFtHuguB4ZElCqtq6JzQR/RXvKXrz7Hq08+gVMGyMLzdPxIGfuWezqi26jxIK0Bf6U9F2y3JPEMgbFJQmLMiyZdiqcj6tn1JqBYtL+IH4wAxU9VBBSptn4Anlc4xQLC/ze1uQP9J81CpVqJyM7UL+OIUp1DS5TAyT8O4Y3FC7Dlg02GmKCu9chEl6+IDv2H4O7eg2ENssLmh9MtJ3cEOE/jnM0/cC5v8Yw2psqVZ1PiDX+1p4BiPQAtlNQWp/MoMnsNQICAbIYDFNftO/Ug51jAJEc1zxSa/f98kMI7E8TDEPjY7nVi3/WgRZRy3lQRXrkHQHmF40ir7xCByn8D+EJJb6boVlM4yoMBK3jpjBkzhNpdB7QAFzffCKAihzDtnPXKk6Nq1nTOI1567oa7zQQUAWw6cSI6N4M9zDjvxiVWjkMqJQiCk+pH9YdCPuyBcJExdkpk7COeZ1+S0kBXYS3V+2QWGPAeMAFFN4awSkIyHnnmJVSoUk13LvyCzaPMv/dXvYz3VzyP7MzAC8inyM4qtZPw0BNPoWpisl99KftVyd6TD33sfERq/TjiBDVNIw9otZHQqLleF+tNhCJFd81SlJfV2gSRKvRoAHO87onON9a95VYMnDYXlWsnIjc7W9faGQmdOBzYvGwJ3n7hGTkE3chWLr4yhs1ZhKSmza8qP+veXmUC5ZxfYgyT95+JXT6jDXNycureHLPCgPOAp4DiKIUfsSDnIK2EKitk3oUBRUqfocOabQCIn8dbC1P4/2hud/c7ltnw1jbDx730WjIkPkoQmFN8xNs2yO+5w26TF38XT59C+qWLyMvJltcxFmsQwiNLyie1JaPLwBoUdJUjx+sKC9xI3HIC2JJsZlvQP6nqaRdl0renLYCHFDVnrSMyKaLsdwBvKOrNf/rAw6SGu4pNGRv3na7rsDuWcSY1CzQw3J1BkIDTosQndkuOo0MJ0zz3gCtAkUQWKEuG0j0oOrmOcijUHDB89Ot1U57f3X+uxBV79i0QxP6QpC6ihgCiq2GROLJFgX0ICGtzS+PLPhXMlH1XPjN/r7oHPAUUC3Ic0r6BNn208fI27ZmyV2idRVQC18pkUb3DnhZYskxZDJ65AI1a3wkmuLuU9LQW19cTB//lc2exev40/PChJ+fErsvW84qwEpF4+MmlaNCqDQRR1FfU5hodVbQGJMbETZLDNqRnvcqX9PTHjVSX/94efb3sDaBIkyhFVpCYAKkEOaXHvfEZ8UTRhEoE+I8CoOgQw1uZmHiMXviCrGacnUE81N5+U7zrqjUoGDu/+wornpiIU4dpP2pso9OZZnfcg94TZiC6QkXdU5+d3nGKtQhgR5loHdotoTyl7es7eMYeKrN1RXtAa0CRPuaTlIMaX04IKNruAQCvFCD8vu64lourZJv1+nvnSkRHV1QDiMm6koFDO7dj68fvY/8vP+HK5cvIzc6C3W6TF1G0mCKO1ZDwCMRUqYamd96DBi3bolxcvCzgpIZJEidQ8U+HyHr0TIj5pYgyKUWWhHQGAmigLPC9+Y6502T61tEYbwbwlvLtNEUM3PGcB9e8sud4VDgT53DJMUSNZ9mDqjW91OFw7LCGsm5dq8f9yRgzv1needsVoDgdwIICEeQ0l1IUOc0RRIVQF4AxRKn+2/+iAEW2ftfxThCFqVxCoiDIIIYxTEKOxHBUFNjkbgkxbxujUWYrbhAPeAsoEt8xqTxvUQ5+vZmLneBkPIBbASQoaw/DuD44NBS3dkrBwGnz5ANfW67/guFpvfjX3t1YPvUx/Ll7p2F85GlDRIsFvcdPR5suqQgJDQfn3ur5eFrzta+/qvosIZfBMUdkGQtSkpJ82Xuo07BiWIpWmwqjucobQJH6QBsjAhU/VqJqaLPkrc9iFe4xmlhLGs1BhdsTXTEWPcdORosOna6qF+vWZs4hBgUh7cwZbHhuAf638TXdqva1IgIP+k2ahRb3dkJwSKjfUrSvTqIOfCswPqp7ctxvvvbNvP+G8IDWgOJBJRqGohR9tSoAflRSd69bVot7H8DgGfNBSvW+Gqnb00HHV2+vx/5ffpYjEt0xCpapULkKbm5/H9o8mIoyFWNUAxYBfoaDjU7Pitk0pDFzHn5Rs4gjsYcivkK8YVql/NHmgSIaKPKUohI/AUBjbZpGHtjIuSjtPTkIHBMhMHoXAtYkCZcZw9t5Ah/fNyGOIuhM894DrgBFAg5JYb3wTq+0svFPAXAHAFo3k3m75vW+B0Xf+S9AsevGjeIDdVs0g0MaLwH3+jMi0Z3OcoZPYBcWiMkVvjP5vNzxmHmNjx7wFFCk6pzfcTqsJd5jX/hraY4hahWaU/oCqO1jf1S9vWpCMobNXQRKeZY492s0HWkV/PTZhzJ/4pljh1Xtp56F0WF5+5790fmhUShdrrzf9sAF++zcD3Own8H4I6kJsRQkZprKHjDSQkHlrv2rOG8ARdog0Q9tzogHiha5ztRRd/3mPNWhTRxt1MsWOPl1twwt/VJk2X0mzkT7Hv0QHBoGW16uriIstH6l06ItH27ChmefxN8BRk7bqM2d6D1+KuJrJsi+84c5hVokgUkCx7uXs+0jhzSuQs+xaaYHrucBrQFFUsSkhSVxmXhz6l2w7a0VkY8i03eZIKLH2Em4s3tf0Gm0r5aZcRmrZ0/BT59/hLwc73RF6CQ6qnwFDJ21EMnNW/napKv3k4gFA3syNTlmGgCKOiIAcTiAjgBiNE45ormF1JspKpGiGnzZhKjmkxuhoLf3nqqcx6WnOOddAjFakUM6Cmbpd6BOhW9nMObfcIbi8cC4AhQ7KfOm09cUjehcj9K8UUM5/CYQgKKKtBZt8sTrVwHFl7f/WbJESOhzgKOzIAhaUzh40sYir1WyR65IAj6QoqyDzTRoVdxqFlK0B7wBFOmwlyKY1wI4q5JzKwGYCIDmJkNYaEQEhs5eiMbt7gZF1UGSZCl3fxmpIr+38kVsfmkxMi5d9FczfK+XMTRs1Qb9Hp+FmOo14LD7n3HrKqCYr2q4XsrIGt7r5poUhWuaih7w39ujYifcKMobQNFZLG16aeHl6+aXfK1VdIgbLnDvEuL9anTbHeg7eZacmkch4EznSZZOajLSLmLzy4vx+YZXkZMZWBlzFSpVQbcxE3HznR1AadCcPlR+NA5uB+dzDuxJnzsjxQz19uNQBELVngKKQwHMVQAsZ/8ITKKNqJOrpKAoC70MFC1L/Gi+RCJFABgAoHFRETQEIHZ/dBLuSu3ncyQgvcPHDu7DmvkzsPdndQ43S0aXRbfR43FLh04ICSVKSBVMkiQ7HC9N6Xrf50f27UpVeBOdkUYqVHC1COf3kFDVPQBeVwBFOlqnSH7TdPRA141cfCDpZG/G2GhJkupqKT6hRrdkYIWxUwLYhrxocboJrKjh1atleAoozlNAxIL7gUNKtDGlQFO0IkUvqsPT4FtXN9a75ZaRE1e+dRNzOBYxJhD/Y2Aa50cY5491S44306ADcwQDodXeAIpHAYwA8KXCoahGP4mCYAyA2co+2K/YA+0x697SCmOfe0UOmiHQS+997r+dymAJsuDV+U/go1eX+zX1Wo3BpojP4fMWo1pSXdhtBRNm1CjduzL+ARUdFwD2eGpS3CswaVW8c2YRd/n1pVa1J9cvzBdAUcdm+r+qqgl1MfKppaieXB/ZWZmy6IDeEy3xju3dthVrFzyBg7/+7H+neNiCkPBwtLz3QXQdORZR5SoY4oTGDpwWuDSuR1J84OSPe+h383JVPOApoEgpLI0KgXp0JLmpAO9sYZVnZ+S3L8ATRdIUyfNFi0Tif23Qqm0+MbQPRnPgkX278cKkMTh+8IAKZ0v/NIZSsLuOfAz39B7kM+jpLJVUoHdv/ebsnMG9SinRRVoAAQQM0wkvbYbXKwIPvojs+DBC5q1OD8jcilxI5cAcQTAutYok8bVccsw8tKnSkRkzzKhElZ9gTwHFnwA0KTSHv6/wKdYE0EGJLCKhLX/bxhU/7bOFh0c+CAEhvjaG5nabLQ+ZaZewd9uPMhfuiT8OIutKOixBQYguVwE16t2EhrfejuiYGISGR6i6HnZAyhLBPhGywgakNI4y509fB9S8v7AHvAEU/wIwCMBWAN6lYfx3HAhQpMNnEiSl01O/Yg/lK1XG0FnPyBkiDoddDvrQe5/7LxcxAVarVV5jBhLFV1GvW7m4Snjk2WWoWb8R7Dbj0RUyhk/S7bn9BtetdsacMtTzgF9favW64bIkE1B06SLIiqT9J8+WI2Yo/Fpy+LLfd6PCIi4RRRFfbXoDbzw7DxfOuBIv9b4ere6k068a9Rqi/+RZqJpUz+8Riv+Q0vKvBcEysntihd1a9d0sN+A94Cmg6E6HCwOK7tzj9TUUmUg8pq07d4OggvjJlbRLWPToEOz58Xuv23S9G8MiIjFk1tNocsfdqrTXWdcPH7+Hl6eMlYViVDQCg+nDsAsAHU4Qx5K6KKuKjb1Ri1q//1gMcwj5AnCMUbSwAYyf4QzfQuILU5PiCcQyTRsPqAUoEtciveu0fn5W4WGlFjujk3XdP1SqnYjh85ekV6ldJ9JXt0mShPOnTmL3j99hxzf/w75tPyIzPa3IYglsoPrrt7wNN7W+XY68CQrxnULDWSEH3yLZhTE961bcYUbN+Dq65v0FPOALoEj81IUJoulw0tUBJc0ZhTP6CPwfYgRAkQ4KiAKn14TpsFgsftvn/uspFQQEWYPw7KND8e27bwb8A1yqbDmMXbLj/NNiAAAgAElEQVQSCY2bwZ5nHEDRKVgKJuQwSAtEpM8zBVrUe9x0XRCo12yPS/IVUHRuorxNeyY/uzMRe9wxtW4gzsL7Bg7Hvf2HIDyylN9AMFq45eXm4o3F8/Hh6mVyhGQgmgwSzFmIJu3uAgGk/uxHQf4IBmFl9+TYwYHoU7PNunjAFaBIqNq9AIreff23mZSW9g2Aclr3gAih+0+ZjdtTeqsCzjkcDqydNw2fb1gL2oRqZRWrVMOUVRsRXZ7cr45R2z959RWZ5FtFI3SShMpWKzyYJg+Nis5Vu6h120+V4SH2RoJgmcLAW6pdvjvlSRwnGWMLRdGxEb/FnU5JYf45qXSnscXjGrUBRfIKpUUTBxoZgQwUceQKWFDNm7SOeuiJpxBRqrTPkUSU3rj1k/fxzrIlOHPsiEc81/R9iShZGg1a3oYeYyfLogNqmSRJ5xgTBqUmxZJgjmmmB9TwgDeAItGWDFQE7woCipQVQuJf9NBf69134gn7r8G9SIAiRShSyrNfIxTLxMTh8eWvI7YqBV8bZH+pAIrPjB6MLR9Qck9gW2RUFMY9vxqJTZrDZiBAsaBXJc5/Ebg4rHtyRRISNE0FD5iA4rWd6JS7dwqy7ANA6QjOhbAnfnPOWCTIkqhsqmliNoxRSmCl2gkY+9wKxFar4bXYgBodooiiS+fOYvn08dj+5adqFOm3MnpPmIHbu/VCaFi4pmCEOx10nswIxFvHhPGXs/9+bUjjxsYgt3CnA+Y1ennAFaBI4ht00kzCG+4AA7SQ7K8sJDWf99o80B39p81FUBDtd303moMWjhqkywFLq/u7YPDMJxEUrE7bnb1fM28aPnltpS+HGs4DNRr7zQDWKRGKqoY++j5aZgnX88DG/SdrOxzsQYlLLQWGmpyhkgCmquCGzHkO8TQX+CGA/8pEvC/Wiv3aVLTV9dnUGlCktJFMRejJmXbsyZrYbWdQtkfrTl3Ra9xUhJXwLTCRDnWvXE6TgcSP1i73eU4nnrA+E6ejzk3NfKbVuOoQCTlgGLcfactmJJl8124/KOaFRXlATUCRKFQeUkTe6L0vfMJKICPxy5AoXGFQ3B1AUXN0jyhm7h80gnd9eAxz2DnzB6XXNQdKARQXPTIE371HunaBbSWjy+CxpauQ0ORmQ0UoFvYqB5anJsbSM22aCh7QZBGgQrvULsKbCEWa3E4AIFW5NwCcU44zPPWZU9SF+GdINY8U9uLV7qAv5ZUoVRr9Js9Gy/s6g4GBIlv8xSdBIiaHdu7Ayicex5+7d/rSLb/fe2eP/ug8dDSiK1SEZAClK6dDJM6+koLYw71qVtzrdyeZDTCaB1wBijSfkQrgV8ohi6v204KW1Jh92w26qgVA/ZZtMHbJCtUAOeLVmT+sN3777ms3avf9EkrFeey5lajf6jZV59+sjAxM790Zxw/SuZhXRhsHSnFepgivHDfO0b5X/bmhb3ru0KHgiIyIyI9++XVCZEjw2GoVy6ByuVKwktKll8bBfmZwfC0xy0cObjnIbY70PvUrEOhkmv4e8BRQfAdAvUK8Zv9TDo6ch0YFIxTp3zIUQIFABloTe7oudssrXUeNQ8eBI2QKHl/t3MnjeOHx0Tjw63bV0hxLlimLvo8/kS/A5yNX79X1GXgeOHumR1Ls47722bz/hveAmoAiBcXMAtD3OsrvNA/QgfMrhdYI1wMUKQqS1hQkbUz825rMJQByE5s2D39k0bKmJUpH0YOhVT2eP3TEoRgUhKXjHsZXm4iSOrAtqkIMxi5+BbUbNTEkoOgMsGGCsJfB0b17Qvwek2rC92fOOC+U7325XgneAIoUfUHKlc8pKpZqnJ5QhCLxGlE4uTGMMXToPQi0cCMORQcpMums6lzQEaQy/d37b+P1p2fj/CnCcwPX6rW8DX0nzECVhCRDhH1fTX0GtzOBLTsrZj06qmbN3MD1sNlyDTzgClDUoErfiwwvURLTX30blWqpQxdHJ9dE0L9w5CBcuewUq/a9na5KaPNgKgbPWKDa5tRZX9r5c5jW436cPXHMVRMK/p6AREpt/05Jcf5WWfR7UoZ5rUE9kDRl1VSBMTkfnhaCkeEhiCoRhqiIcAQHi4guEX7Nlqdn5SLXZseljCycv3wFFzOys36f1ffaFxu078W8WZ4CitUAWeCk4H6AqAxok++0goCi5u4LCglBh35D8ODwR2Cx+A4mpl+8gGXTx2H7l58BKtPoUBr2wKnz0Pzu+1T1i8T5woNvxo43RYtUdeuNVpjagOIMAAOU+aIoXxKl0go3AUVaXJGaNGU+UKo1Ee5pQaWQV7l2Uumhsxf2q92oaZ+8nMLUkP5+LBisQVaseGISPl23yhBCnr54hDIdRy18URZ3NYrK87X6QwKGHMLKjNCcx4ZUr26KYvky6IZC6H3siIvbvQEU6bRkghKdSKexahiFAAxXCK4NAeaWiIrC9DVvI75mHZ9TQNRwEJ3SvL/iJWxc+hSyMgKbnqty7UQ5hTGxyc0yL6QRzAkqguO4xDHi4FvLP5wxY4Z25HBG6LTZBk88EHCAIhNETFu1EXUaN1Mtss+Wm4vXnp6NT19f6YnvfL42tnpNTFv9FihlRG37/oN3sGT8CE+KPQtgrQImHlIW+57cb15rYA8kTVkzVWDcZ4JNSeJZe+b0NwFF44y1p4CiOy3XFVC8f9BwpI55XBXle1p7Ee3Dl2+t02yNW6FyNUxZ+QbKVIxxx5duXsNsgGNR98R42oeYZnrAGw+oDShOVwJirqew7i6gSJRLpCRNcwsdWmqJ8vFfLl6se/QSX5+bk50ob779GDhzrYGkve+bzy/Ee8ufR9YVtSAHbx4Z3+9JbNocg2YsQKUadWC3G5NZ62qADed/iZz1TUmOJRon03zwgCFALR/a7+6t3gCKlOJMufWfAVCLK4r83QfA8/4mpiXHUapzlxFjcXefQTK/Fqk6+yvV2TmQ1uAQvP70LGx+6TlwHtg4V1T5ihj55BI0aNUWuYY7EaMPqvSZIAX3TUkqF3hS2u6++eZ1nnrAFaBIkdq02jnlJsBEUphE8XC9BainbfzX9W279JCBezXnLopomdazI04fpUNz/YyUQ4kwPKFRM9Urpfn9palj8e0711URpPGl04/fAawB8DGAI2aKs+rD4fcCk6esms4Yo4gTn4xzZOye3U9zSgOfGnlj3ewKUKQsGVqDuiu/SQfhLyuRSZp6kubwFvc+gIeeWICgYHVUlH/+4mM8P2GU2mr3//FD0s0t8MiiZYgoSVngKhpjQ7snxJD/TTM94KkHjAwoXlHWGJTarymCturw4ZDgrCCqZxy4FCIIguGwD4rE/mrzBqxfNB8XT9PyOjCNMQGt7n8Q3UaPR9m4Soai+7qmRyXkcMZXpSbFUbCXaT54wHAvlQ99ud6t3gKKxAVBgKJaXEBEWNtbSaOO8HeEKEm6j3txLSJLRcFuc3dtqdEIKcUGBYdgxaxJ+HB14K+fIqOi8fCTz6NJu/aaL2Y9GRUnfwQgpDOLNC21Tjyl9ZtmeoA84ApQpEXgAgCr3DxoId4dOtVO1WK+Cw2PwKKPv0OpMuoKSB87uB9Tunfwi0BVyqjx6DxklKoAqfPRpqjvKd3vxanDfxb1tNPh2a+KiA6d2NJ4m1YMPZA0deVMAQIR6PtknPOM3bP7m4CiT15U9WZXgOIBAKMBFDkJFGgNpR82ALAQQJyqrbxGYTXq3YRJy9chrEQJVaq6fPE8pqV2xJnjdCaisTGGQTPm4/auvVStyAHpSrBDbNOlbsx2VQs2C7sRPGBkQJFAxBcV9Xg1KMWKHM/1e042ZJx/4AAvzwDBiIAi6QcQzc4rMyfi2P7ApbcnLtmuI8fhrh79EBZZClxyR7vRP6/i1Yw9sF8lO3r0qBdDCuWmeekBE1As2nEkPOCMUCwIKJLPSisiAwQQFmV0f+GcfLqeIhQJwKEUIb/5P6JkaTmqp+kdd0MURb+rEDudGBwSipenPSarkga6ESflyKefR7M7OhgKUCzoV86xlVnZwO61YrxWbAj0cTLb/y8PuAIUdwC4GwClw7prTZWDmZLu3uDOddagYIxa+AKatLvLncs9umbX1u8wf0gvv3DZkLjMhJfW0qrXoza7czFFon+zeSNemkJBSv8yp9DCuwBeUiIU1YrMd6dp5jU6eyBp6upZAjDF12od4Jf3zuqvcliWr626oe93BSjS5p2yEki13dVGnqITq+ohqhVdIQYTXn4VlWrWUWXwSFzwozXLsO6ZuZqlOhduaM0GjTDxpVdlPnI1jUv8lJ3x1r2T4v9Qs1yzrGLvASMDipTiTGrQdKhFz7UmKWmcc7Z+z4mBgLAUkIKMCCbSU8gEAedOncDyaePw2xZ9hAC1ePpJB2H4gsVodsc9EIn/VmXOWi3aDPA0xtjikxHSgkfj47VMvdem+QYp1W+Als799yZCsShAMQxARwC0i6WcjMKTIO0C6Ye4p2iyLGiGABQpraTZHR348AWLEBQcxmiTqWa6oC9jS4AipeV9+joFQAW2hUdGYuTTLxgaUASYDczx8tu74sa8mcKMe5QU2I9CILXeFaBIK517PYzarg6A7lM1woUirB9fvg4U1ay2/fTZh3j20aG6bUQLtr9sbCUs/vR7TQBFqsdht2P+kN7YtZU0Vq4aAcSkzEgTr7lpVfuBMmB5iVNWzhWZ4LOSrINLl/bOHiDLZppmCA+4AhQN0ciCjSCF+3FLVskK92pZ9pUMLBjWB/t/+VmtIl2WQ5QVI+YvRtM77lF1TU2RNIyxj1KT4ujba5rpAXc9YGRAkQ4zSPiJxE/ph1Q4aQ+iJi6Ru+iTrckV4uOf4Zy3pL25YQFFxmTuxM0vPouPX18J4vEONCNQtGKlqhg291nUbHBTQDWf27HHFia27VOjgifBEgHVR60bq+aLq3VbfSlfTUCRjh7HAaBFG6UtFwUoTlLSRAr+/nqAojNChKJC1J5UC/rOUaZCrDBiwdKYWjc1EkRRNNQzQAuylU9MwgerKUgmsC2ytJLyfLuxUp6dXnWmPjNB2Jt9JfvuAU1r0AfdVcRCYA+K2XpXHvAUUKS5le4pOI/QnEcRr06AWnVAkaITJ6/cgDo3UfCj+vb9h+9gyTiPBExUa0RYZEm88v0u1ZWeCzbw6P49mNH3QWRnZOQAOKlwqm1UIpfMgwXVRtO4BSVNWTVfYMxnwQfu4Bd3z+0fbdye3nAtcwdQpO+8OxFBNK87fzRz5G0PpmLQtLmg6Ba17PC+3Zg3uAeID1dPa90pBQOnz9PkoItxNmlfYsUFMxhzZ+z07LZZlzE9oCagSHP8YwC6AaAXtfBewTlPjFcAwoIeoVPfoQqVCgXlONeLxLX1FwBK56eIaULR1EzNyOs8eHTtbo9O7MglRygzSuRMEc8KB8eW9zZh/bOByaNI+/cGrdqgz8TpKBdXWdZlCBTjjJ+VIAy7knnq/SGNGxtTScbgzjQUmKShr9QEFCm1ZyKAh5W05aKaTdc8VWjRVhSg6CTBJ75G4rehkFs1J9WrGFJQaITYc9zk5vf1e2iYLS8viEvGWpdYQ0KwfuEcbHppcUBNRtd6CCiF52ESZWnZxpCiLFcBRcbsEIQXc3Jyp/dvWDVNw/fQLNr4HvAUUBwEYCYASo1zGh2KNATgfJYKA4rOzazXk0+77n2EQVPnilqtD3/46D089xjty/W3yKgyeOmbHZoCipQOuGj0YGz/8tNtAOjwi/4sTNGhf+fNGnXzQPLklU8xQaANok/GJZzfPacfcaWaZgwPuAIUab1JqqruiC3RvJ4IoFGhOV61nsbXrIM5Gz9UHYD77r238fzjo3VPuatQuSpmrXsPJUqrH7Tr4PyiFMyb9a5hpj6r9gAW74LUBBSDAVDYGXESXIvuywkoUjbKwUJuLQpQpMsIdSJgkX7sag5HSHgkOg8fGfLgkDHhtpwczgwoxlKwv6LVgj927cTaedOxb9uParpCl7JKlS2Hu3oNwt29ByIsPBy0zgwUk7hkB9irdvuFkX3q11dLNyNQuq9KO01AsWg3FpXyTIAineoToEgRikWZu4AivXF0QrMMwPuKeipNqlqMjeP5T76KLxlb7VmLIBIPmgCmRTXeP5sUefTuiufx5pKnkH0lsPUA4mvWxpDZC5HY+GbkGTR83UlKy4E9DKxP98QY4sgz7cb1gKeA4igATwOwFnAZfYwrA3CGhhQEFGnRSAtOIkn1KnQkvnqtiKmvvv1sZKkoqkMT2/7VZ1g4cqBfUp4r1UrA/E2faZby7HTY2RNHM+cNTu3z99GjpORs8sZo8iQZt9CkqasWCmD/IdP0osVnds3qRxtX04zhAVeA4iYAY5R0Q1ctpgVigkKH0NzVxZ7+nlLkHluyAo3a3Onprde9XpIkLJ8+Hl+9vV7Vct0pLLxkKTzx+juIrVbTncs9vkYCvsjIYh2HNI4xOW499t4Nd4OagCI5j9Z5Bdd613IoHVgURpKuByhqNiiVaydi0MwFciYLUb0Y3Yg322bLwxvPLsCnr69Gbk5gveLEIdt7/DTUbtQUXOK6H+Z4O77OfbDD4djBuKWnKc7inSeNhSZ51wd37lI7QlFNQJE2ch8BeMTNBZ47/b32NUROe/BUCpPYi1ySSsuDbzBAkVJetny4Ga8/9QTOnaQM3MC1Bq3aoveEaahcJxn2PGPyYVydSLmUxSGs6JUUSwCRaTeuB7QGFI8BeAAAAddepddv+P343ZLA3hcEdj1RLJ9G8OCObZjZvyscNv0zH1p17IJhcxZpDijSu2932Mf0qV/VVHn36WkJzJvrTFnxnJWJI31uvYTTu+b0o3nDNGN4wBWgmAqA6A08iRB/RlmjqtrDhq3b4rGlq2VhQDVNkhyY1OUeHNm/W81i3SqLOH2nrNqIWg0oqFN9k/kUBTY2NTFukfqlmyUWMw94AyhSgMtAABQiR5QoahgBikOUlGfdBEkbt7sLjy1VBD4DQhwECA4NxfcfvIP1i+bh5F+H1PC9PmUwJkcmPjBkNChSMRAAXKdjnPtgieMkE/iU1Dqxa8CYV/sTfZxtzFpMQLHocdErQpHC8NYp/BKaPsDrTp0qwy5JK8CEu7nksBiRnFa0WHBgxzaseOJxHN67y5hvjZutur1bbzw4bAyiY+Ih2fUHJtxsJil8y8+dwNgOIUi8O6VmxXPu3mteV+w8oDWgSIIf7QAQsOixPXfoUHBZW+jPDKyexzd7cMOZE0fx+IPtkZWR4cFdKlzKGIbPXYRW93dRldS/qJZxbt9aMrFSm3sYM+aJhwouNYu4tgeSp615jnHuM6AoQTq5Z9YAVQWXzDHzyQOuAMVOSjaMJ4DiPIXqx6eGFbyZNp1PvfM/TVKDibtr2G034fIFWsbra4IoYvKKDUhqeotmFXMu7Q8TM5t2rFNH5w+UZl0yC9bGA94AiocBPATgexUzF4hzkbL65ir8i5pjD9bgYHR9eCy6j5mArHTlNTFYAM21hlywWJBx6SI2v7gYn65bCVseJfUY3BhDTOVqGDJnIWo1aCwfhpPYa6AZ59wGhvfTs053N3kUPR89zV9qz5ukyR1GjlCkmGZSg6bIME2BnNf2nrjZArwjSbycEcFEGnlBEHHp3Bm8PGUsdnzzhSYPg16F9ho/DXd074vQsHDQiblRzQkoigznuCDMulySrRwSY6bTGHW8NG6X1oAiHaAsBUAb1HRP+7Jhz7GOEmebtZ6/CEh8akRf7Nv+k6dN9On6iFKlMX3tJsTXqOVTOe7eTAsoK8SGXZIq7nH3HvO64uGBxMmrXxQFmSjfJ3M4cGLv3H7xPhVi3qymBzwFFLsCIA7MgvsBAhUoc8ZpqgOKDwwdg5RRpG+ovhGgOODmBORk6k+FRWnck5avQ93mrdTvmFIirdlEUVjYLSFWGwdq1nKzYJ094A2geBrA40oUs1o5t6EApijlkgs0xx4qVq2OQdPmoeGt7ZCXq1agpT6jR4E1h/f8jhceH4Mj+42/NAsNj0CnoaNwd6+BIGEWBCCY6BxZieO33LN5N/dvUzWwHhp9Hs3r1qL5S22APlITjAwoEtJEcc1LAHwA4IySiqLm2Dhe/mp76VLlK85wcAwAlyj8nE4R1KxDlaEmkQU6kdnw7Hx89OorkAKA9+JaHacJdvj8xWjctn1gndZwvkvg7N6U5FivIshUeQjMQvzpAU8BxbsA9CskIkXRbgRUOHdzBTkU6diSxD9IBdpjktSJL66p1aD17ZpxJ15dVDgc+OT1VXjt6Vm6zkF1GjXDxGWvISSUhBD1MQfHup5JsT31qc2sxSgeSJq6erkAkKiST8Y5P7p7dv8qPhVi3qymBzwFFLcAaFJok09rUQIanSehBQFFIiM7qqiyehLleLWPEZGlIxds+qRedEycFuKDsqDfiLZN5MNpvY0iFKeseAOJTVWnnPxXVyRJcghBYt3utWLoW2qa6YFrecAbQJGAlE+VPemX3lLTFGgMLWY6KhGK2oXtFur9Ta1vx9glK0C8/EYO6LjmY8sYQsLC8dHaZXj9qdnITDeuXh4doBAH7kNPPInS5Sr4hSZIjVe/gEjpSUDokZ5Y8cchjBk3tVCNTqtchuEAJZX75yxObUCRVDFHALjerm8ygPluqjzTBE6cYqTyTCmBaqs82+4fPKJ69zETJzCwskwraVQVBo+aRhPU/za+hg2LF+DyeU2DNlVo8X+LoCjLKol1MWjaXFSv1zA/9DtATmy4JKUzLnTdf/7glzPatDE+i7EmI3hDF+opoEgbwmsRYBX8EF9L5dkrJy/6eAsqVq6qy3cr7dwZTO3REedOHveqrd7clDJyHDoNGaU5f2LBtkngdjiscT3qltd/9+2Nk8x7VPFA8pTVrzAmc2X5ZFzCH7vn9NNGgcKnlt2wN3sKKFIYdmFAkQQCOxcBKP4OgFLlSRneq7y2Vdv2Px8cGt5fq0NtAhCmpt6PP3ft1P0hCAoJwdTVb6FmvYaa1y1xvrBHUpzPSu2aN9SswF8e8AZQdB76knjeO4p4nvPgwJO1F5VD19O34UEAjQHIwSx62D19B2PU00uRdv5CwOy/rvqFcwSFhuHyhXPYuOQpfLZutWE5CaskJKPvpJlIatpC3utyyaszJj0eCbfqkMCvMC48JzlsT/esV/mSWzeZF8ke8GRyCGSXqQko0oRIHGCtlcmx8IKKfEqb7M0A/lfIabTx7gOASPALE9MSeJMGgMgeVEXFLRaL1K57r8iBUxfEQHJIEueanAqr9YBQyPS+X37CqwtmYr+ccujVmlWt5nhcTmh4CdzaqSseHP4ISgcaOS14ngD+ap7NOrpP/Qr65wt57G3zBpU94ApQ/AbAvR5GF9YA8C0An4QbqifXx6wNH+gKtq2ZPwMfr12usouvXVxUhRhMXrEesVXJXfoa41Lvbknxr+lbq1mbPz2QPGXFWsbE3r62wQQUffWg6vdrDShSNs1Yb9epa387UjXIaqUD9FKq91wpkDa1K2dPxucb1mpVRZHlligVhZmvv4uYqtW0r1vip+zBoQm9akZ7TB+ifePMGgzgAW8ARWo2oUIU6EJ7Um/3o05AkfbM9K4Tj6IumEPJMuWQOmYCOvQbYujoPlfPh8VixZ97fsdbS5/Gtv994upy3X8fVb4Cugwfixb3dUYwpToXE5OAby1icI+U2mVOFpMu6dINXV5uXXpy/UrUBBSpJgIDKTrxev6jdL7C/BPXAxQ1Q81KyZPrRLTr1puR8hLnxj5BIKXn9LSLeHPxk/j8jbWw+0Fp1ZdnNqp8RfR8bApadOgkR1sG0okNhX1zzn8VQsM7pdaI1i80yxeHm/eq6QFXgOIBAJTmfMTNSmmObK+cdAe7ec81Lxv19Au45R7KnNHPzp48jgmdbkd2psfZ2R41kkish81fjJYdOusixvKfxnH+cvekOJ/59DzqtHmxXz2QPGXVa4wxNVLd9++a1S/Br50xKy/oAa0BRZJNpQwdrzim1u07MYQ5+AuMJj2NjCJlfvr0QyweO1R3cYCYqjXwxLp3EVFSM7z0qtfyuRTFed0SYigjyjTTA4U94C2gSOWovSfVDW+oUa8h+k2ejcQmzZGXQwl/gWmUsSdag/D791/jjcULcOi3HTKdgxGsdPmKaPtgd9w/cARCwsMDap/ryn8ScFqAeEf3xAq7XV1r/v4fD+j2gvvZ6d4AipRrS0pXlIasFjEtAYoUEbAYQAm9Tmuq122Ix5auROly5QMm9DsoOBg/fPSezKV44s+Dfn58PKieMTRp1x69xk1FXPXasOUFjngqLU4pBYk7+N9c4OMPnv1jg5n27MHYF49LXQGKJDlHc+KbSjS1q17Tgpbm0fq+zHehERFYtuV3mQ9HT6ON6c7vvsSS8SORpSGPTbM7O2DY3GcREqYfd+K//MjtO7snVdY+R0/PwTPruq4HkqeuWM8gdvfdTdKeXbMGJPtejlmCSh7wFFCk6PFGheZnEmTpVkTKM0Vt0Bp2eyFKH5fNt4SEYPXPh563WIQklxf7eMGxg/sxd3Aq0s6d9bEkz26/PaU3+jw+E7SG1cO4JJ23Xc5N6tOihr4d1aNzZh2+esAXQNHXuv12f5N2d2Ho7GdQIirKMACct84gTtbc7Gxs++ITfLRmGf7Y9au3Ral2X3hkKbTtmoq2XXoipmr1fDCRaL0CQEXbLSdI0nkmiIO7JVR8F4ypDay71YRAvMgEFIseNS0ARaqtL4Dn3YhwVO15atslFQ8/uRh52Yr8fAC89JagIFw88zfefG4hPn9jjWq+0LqgsMhI9Jk4Ey07dEJwaJhheS+u5wcuIQcC/yg9K2zAkMZRxmUD1nowb8zyXQGK9HGlH0/CnOkgxadvTc36jTBr/Xt+GRGHw443lyzEe68shaQBP0y15PoYvfBFlIur5J/oRNmrzJZ9JjfSVLbzyyPml0qTp67ayMBIeMMns3PH7/tmDxF9NuEAACAASURBVKQDA9OM4QFPAcU7AUQVmqMJNPyuQJRSQVEWmv8pDZIiFD3abCU2uVmYsurNCK24Ewu6PycrE0+N6I89P32v26iQkMKohS+i4a1tdZvLOec2hyTd26tuJTroM830QEEP3JCA4n0DhmPg9HnI0TizRK9HjQkiSEN199Yt2PDsAhzcuU33yGtnX0tFl0P7nv1wT7/BCAmL+CcysRgBihKkK4KAF97+feukN1NSjBESqtfD5kM9Pm3yfKhX71u9iVAkMs4JADa4GYnjTp9oY02pIs8oPIua+79kdFn0Hj9N5vQzSqi0O46ia0SLBTu/+xqr50zGyb9Iq8bYRu1tdue9SH10EsrFxvltwlfFS5z/KSCoZUpSudOqlGcWEigecAUo+qUfbbr0wJAnnvJL3VRpxuU0vLt8CT55bSXsecrBjAqtqVw7EYNnPglK0fG3cdj7pCZWftXf7TDr18cDdaeuJp7nTr7Wxjl27J7djyLcTDOGBzwFFN1pdUFA0Z3r/3sNYxgx/zm0uu8B7+738C46/Pl8wxqsmTddt7UvKTuPf3EtQkL1jTTnHM+lJsWO9tBF5uXF3wMEKNKh0XgAccW/u0BoRAmZcqpDn8HIDeB05/+MFWNy1PO+7T9h4+In8cfvO5CZoR91Ku1v6dD7jm590KHvYDBR1G1e1fu55WA2cOnjA2cPPWhm6bnvfc0BLfeboumV3gCKdPpKCldPKwrMHp3EFtEbUrl6FECqpr0tUDgJGUx8+TWUjC6jSXSNlv0g/kFrkBXvLFuK15+ebfhov/JxlfDo4uWoXv8mOGy2gAQUKe2ZxpQBF2wSuoTs37olxTyh0fIxN1rZhgQU+0+Zg/Y9+vnNV5T6TBvUD1cvw4Zn56mykKrT+GZMWv66nMZNXDn+Ns6lT1KT4u/2dzvM+vXxQPLUVe8xsPt8rY07sG333H5NfS3HvF81D7gCFCnNnSgrPIkyX6isXb1uZHhkScxa/76cIqeXZaan44l+XXB0/x4dqmR4+MklaHkviWPraxLHyR5JsTcEYKSvZwO+tnIAuijBMZUCvjdudCC2ek0MmDoHDVq0gc2m3uGvG1VrfwmtEznw99G/8PWm9fh60xvIuHRR8709Ca7UbtxMFrlJuKmJnH1Ha+Liak4tgbzzjhZm1o77o+z/XYz7bfXlSm8ARVpsnVBAxXUAKGLRuQDzxG/Oty4GAC3kaAGv24e/cdv2mPHaJtDCKpDEQeTB5hxBoaE4/scBvLH4Sfz4yfuqbOR9eZCKujcyOhr3DRyB9qn9EBoeLgvJGAEk8LavHFImB5sXGhr+fOeqpUnpzbQbwwOlAbwFoK2Rujtt9Vug6A9/G4labf/qM3z86iv4a/dvyMvxXJeATnmb330/2vfoD1LJM4xxnibgcvmUpKRitgo3jIcN1ZCkqas/EIAOPjeKS1t3zR5wi8/lmAWo5QFXgOK7AMa4KaxFWTWJAJYBuNmXBsZWr4XZG95HaHiEL8V4fO+urd9i4ajBmqc/Nr39bgyb96zu/XM6xC7ZW/ZKrqxffrfHI2He4AcPEFc/RaHPAKCD7LgfelioysRmLTBs9jMoX7kKJLvd/w1SsQUE4hGnosAEXDx3Bju3fIXfvvkSB3ZuR/rFC7Dler4eLap5VE9YRAnEVKuBBq3aoMGt7VAtqR5IS0v2qwEOwVV07X+K4g5+yG5l9/WuE0tClKa54QFPgDE3ijPsJd4AitQZyp3PAEB8MiQVReCgpz5zAoq0iooFQH9qpm5XcASCw8LRceBw9Js8Sz7FCLgTBYWTgUKt9//yM9Ytmot9P2813ENmsVpxZ/e+uH/wCESVqwhJcsi+DmRAUY5UZOLXdrswsE/9CocN53SzQVp5gOY3OkAhQn5P5zqt2iQLskRGRWtWvicF07udlZmBX7/+Am89vwinj/7l1u0h4RFol9ID7br0RIXK1eT5wUhzhCTxXB5kTexZq7x7HXKr1+ZFRvVA8pRVnzLGiD/PJ+McW3bP7tfKp0LMm9X0gCtAkZTidgFwh86E1qqVAdQhFhpfGnl7tz4YOG2u7nOe3W7DxueewnsrXtBMlDC+VgKmr30L4SVK6t4/55hwhudTE2If9mWMzHuLnQfonb0LAFEW1C12vbtGh+iwljipKcMt4IJoPBggWjtmZ2Xh4t8nsX/Hz9jx9efY89MPyFaJN7JSrTpo1PZO1GtxG+gwKKJEJESLFZx7EtjuQYeMd+lxO6TRf5z5430z7dm9wTHMhtG95np9lbeAIlVIgCABi77G95KvfRYn8MQD5eIroefYqbjtgW7IvkK4aGCaIIhy6Pr3H27Cm0sX4sLfpwwTqUgRlImNb0bK6AmompAEIs+V1a6KgTkgHQNnHXsmxe0sBt0xu+C+Byh6hagefNpAul/d9a8sVbY8Xvpmh1rFqVYOAYvEp7h321bs/ul7nDr8By6eOQ0SA+AOCdbgIERGlUHZ2DjUqN8IDVreJkck0nxmTGM2SbS07VG73BZjts9slZoeSJq86jNBYHf4WiaXpK92zxlgqIhmX/sU4Pe7AhT90r0JL70qi5X4w65cTsOrTz6Bb97ZqPr6rExMLAZOm++3vhXw5/azR7JajrqnJgHGppkecHrgJgCPA7gfQFBxd0uHvkMwZtHzuHD6THHvqqwzQJabk4W0s+dw5vgR7P5xC/b8/ANO/nEQOcQhybkc4HI1oMi5P6UDbbpZPtgW5MhDWmsnNGqKure0QvW69VGqTHlElCyVz5dod4BLjmIfmeh8aCTgIri0VAoKW9irZrR+ZJUB/NSagGIAD56rptdq0AhD5yxCpdoJqgoJuKpXi9/TxJl+6SK+ens9Pnl1Bc7/TUGj/rc6jZrhgeGPILnZLRBEi+qLVX/2kDNcAGeDUxMqvgPGigdK6k+HBk7dyQA+BGAIzp2GrW/HhBeNrfQuL9gkST69LXiewAQmp6fkL9qM/bmVKLRaFLv1SIh5O3AeVbOl3nogefLKL5kgtPH2fud9nOOL3bP7+QxM+toO8/6rHjAcoEhZHGu2H4JotfptmDLTL2PphFH49ZsvVGtDZHQZTHhpLaom1JU35H6241xw3Jxap9IpP7fDrN5YHqDMuCEARgIoZaymqd+abmMm4qEZc3DulDsB2OrX748SKT1ZFC3g4Eg7dxbnTp7A2RPHcOLQfpw7dRxnThyTsxRzs7Nhy8uVD7WDQkLklObS5SugfHwVVKxcFTFVa6BcfDzKxMTLwlJ2W54cvBNw2Y0qDALnUiaY+FZ6Fh4b0jjmvApFFvsijL3DUc/9vkQoqtcKnUu65e6OGP3Mi8VjMmBMXrARFyRxKW5+abEMKtIe2B8WFByCpKYt0GnoSFRPbiBPzrKKtpKm7Y82qV2nBOkKmLj04OkDM2e0aaMeOYfaDTXLU9sDdIpNm9KZAEqqXbin5XUaMhrdR5NIof+NIhKJu+ZK2iV5cUYLLk+MFn40dxDPaulyFREeGenJ7ZpeSzQHgiiM6p4Qu1TTiszCDeGBpCmrvhUY8z1VmTs+2TV7oCnmY4hRlRtB4MFLxmkOULNBY8xaR9SN/rcNixfgy42vI/3SBa8bQwBprYaNkfrIZNSs39DrctS80cF5tsikpt0TK+1Ws1yzrID3AK3nWgOYC4CEQYuthYSFo++kJ9D5oVFIO3+22Pbzeh2juYmE/ugQm0DEjLRLyEi7gJysLNjzbJAcdjkikYJ0ZFCxRCRKRkWjRFQ0goODYbPZZdCxOKeLu/Ng0AG7JAg/BYnBKSm1yxgjgsmdhvvxGhNQ9KPztayaNq73DRiGPhNnwJZbfDIgiBdDFkb44mOse2YuTh87oqUbiyy7cds70W/SLJSJiZMjj4rjCY4kIZdB+lxk6akpSUlX/OJos1J/eYDychcDGO5vLsVhc59F605d/eIHh8OBzMtpOLhzO/735uvYu+3HfOJrTv/zLmj3apqJIICU4W/t2BU333UfSpergOCQEL/001kp53xualLcZL82wqxcFw8kT1n9HWNo6Xtl0nu7Zg3o6Hs5ZgkqeSBV4cFVqTjfi7kjtS8GTiU8w/9GggIHf9uBjc8tkOdzT61kmbK4q0d/3JnaD2GRkYaJPM8/EBK7dE+I2eRpn8zri70HKDKRDojpoJjChL3RAzC8k8rGxqP/5Nm4tVNX+dC3uJoMCFotsFisMnAoR0cXyoKhhGYCDfN/AGLaobWnM1GGYl8kCaCYHLtdgsNu+7da9NVUaQlc4vLv6Braf98oxrl0VhStN6fUMXUE3BnzGwVQJDb/exUeidruOCbQryldviJ6PTYFt3bsUuwmADpVseXl4bfvvsJXb2/Ab99/hezMTM1PVAikJYXWW+7phBYdOqFG/QbIzco2DJ+j2s9svjCLcJA77M171qtcjL7OM/Jzk7rCUiW8spBZJdxSkp8WQnOjxStCVlBYkIXxbCFIZA6L3ULsIXYLYxYLc3CrQ2SiJNH3mQVJ3CEKgkV0SHYrhygITBAYuEWCZKHvPYkvMSaKHFxgXBI5ZJZoSh4XOWOiwCUm/xvjjDMwgeevCDjnjCsFSpLDwhgTGWMWKgdgQVzgFsHOqJ4gRqSdTLKCMxFMCOJwWOCgxvAg2l6w/DzbEAZJ5BKzMJFb7JyLFsZEycHksjnjIgOoOSITuCjJolFMcGRetqTt/Dbi4o5vLLbL5/32rZi25m0kNvFJYNTjV+P8qZP4/Ydv8PsP3+LAjp/lNBItDw2CQ0NROSEZdZu1QP2WbVA1qR6sQfrTHXHGlqcmxDzkscPMGwLOA0mTVv0oiKyZrw2XIG3eM2vAA76WY96vmgeaA9gMoLxqJfpY0KDp83F7t94+lqLe7TSXE+BwcOcv2P6/T+S5/sLpv4usgObiGg0aofFtd8qKp6QgK2/mjWacP9M9KW6s0ZpltscQHiAC0ykAblX4sYsdqFi9bkP0nzIb9Zq3QlYA6wb862lRAEOKPCRRFFrS52ZlyRRgWelpsNlsMqWZzZ4nc3fL5stqXXkqqB6i8aK5z2INklOgSRgxrEQJCJZ8TkW7zS6DjFqujf355ji4lCVAaJmaFPurP9sRKHX78tgFSh+pnZS2Ryk50wAkBFLDvW1rfM06GPzEU6hzU5NiB3jR5EXgHp3SHDuwF9+9/zZ+2/I1juzTLtMjOCwMxJfY/K770OT2uxFZOhoOSnc0OC+at8+P8z4HdxyTwNr1Tor/w62yus4IQmlYooKjLKGSYA0NDw4Vg4Rwh4OJooOHQRSDmcitgiSECoIUKjEhDJxbGRxhjLNQTmCWgHBACBEcsHKBh8kgGlgw41Iw49zKGQsGYyIEFsTsUrBdINSOWyFwK3dAZIJk4ZyJAhGFOAi8kwRJEERRgigJnBFKKhDYJzEmySAdfX+lfJCRMDiJ068YuPJZZtJ/5klG4N+/v/rXds817nXLjy4uulr5v1ohqDyf5xM5O4jwefePuLjjG+Re+Btw6HtCufiT71G+UhU13OayDFocffPOm9j88hKc//uE5ocU12pQaHgEGre9C30fn4mIUvpSHnGOzalJsSY45PJJCfwLEqas3mZhvqfAObi0ce/sAaQKb5oxPFAOwEoAHYzQHPqUPrZ0FRq1MR7NpnMj7LDZcOTAXuz56XuZdywzI11OG4yqUBG1GzRG3RatQfOykwfXqHy4Eudf9UiK84/yjREeNrMN1/MAIeD0bZ8AgPL0ix2gSIexA6bMkXUDcrOzAvZpoK0L7VIo8pAyYbIyMnDuxDGZbocOt9POnsH50yflv+fl5CA3Jxt5OfnBLd5mzhR0Vn4kowBLUBCCQ8MQHByC8MiSiI6JQ1S58ihVthxKli2PMhUqIqp8xXz9AHBIDimfhqyYCJNKHNmcSV16JsZ/FLAPk44NV3kDqmPLPauKnnYnh0RTz24NzKsTm96Cx5asQFhkyWLzchceCZpwRUHExfNncWTfLuz6/hvs+2Ubju3fgzxKS1TBSkaXQY16DVGvxW2ofVMTxFarJfOfEXcaLUaNurBUoetyEVdycx2f/XIwff+xvyW7RJF2AsXQiSAwTqBoO4qqk/8vH5Dj+WDcVcBNAdTovxVNMUAoCNCpDYKp1XOzHCN4gD5QI+5viZLhoZo2h9I5/trzOz5Y9TK2ffGxfOrqb6No6AeGjkHTO+/512ZW03ZxfNo9KfYuTeswCzeEB5Kmrt4uAI18bYyD47W9s/sZJ/zM1w4Vj/u7A3geQJS/u0NRNTNe3YSa9Uls1jQtPSBJ0rkeyfEEKJtmeuBaHqD5gA5/RgGoqUQqFhtPNbuzAwZMnQtSXg8sqq98bJfSkwmLI1odOtQgYRUSVTl95C/88fuvOHZwvwwiEsehHMwis+54R73j+aDnw0UEchLVQ0yVaqiSkISqSfXlg5dycZURVbacDEBSNCXRBQU8D6OEHImxwT2SYl7z3F833h03CqBII1sPwAwAnZRhLtZ9v7n9fZi68g1kXC5GmapFvJ90ikInOkSyffzgPhzcsR27ftqCw3t34fL5c56/1YyhYpWqqN2wKere3ALV6jaQ1a+swcH5pLYENhTzyESn03LybPj5wFH8fOAYcm3+EcDxfADNO4qLB0SBYdi9BChqxy1InDA/fvoB1sybjvSLxhNza3lvZ/SZOFNON9HaJM639EiK812oQ+uGmuX77IHkyat2MoHV97UgSXK8umfOwD6+lmPer6oHwgEsAdBf1VK9KMwaHIIn3/lCVhE1gv199DD++G2HvDHPSLsIuwecYLTso0jFklFlEVO9BmrUbQiiqzCKEU0Nl6To4kVRYxTv+rkdjR6yVqnbXMwLyhNCSsOalyeKwaLNIgVZGHJZCAuSgi2wCpzZQiywCA6JiRaGEAeTLETR4+CwMoFbwXnwmU/X35x28Nd2UsalmgAnbpVisR9u82CqzNVKGWWBxPVH+9f8SMR0nDtxHIf37cKRfXuw56ctMohodKPoxcSmzVGrQWPE16qDyjUTQFyztDeXxUoD1EhHAIxP7pEUtzBAu6Brs4vFJOKmx2IADAXwMADKIyvWfW/fsz/GLnkJF08bb4Ps5nh5fBmlQVPEIkUOnvjzAA799iv+3L0TZ48flYFVUrsi7gnim3DIaZtMPkkhfghSW40oWQolo8sirnot1KjfUFbxK122ghyNKIeSF5Mwbk8ca7M7cODEWXy58xAysouPuI8nPjCv9Z8HLIKAYfe1QGSYNoAinaBuevk5fLDyRWRnGlN3iOY1olsYMHUOYqvV1Dgqmn3XPTGGOJZMK+YeSJ6yehdjSPa5m5wt3zW7r8m76bMjVS+gknKI3gNAsOqlu1kgRaw899lWULaHnkZrtktnz+Cvvbtw8NdtcoTPkf17kK0itxpFFFEkefW6DeRMljo3NZXpOUht1l/ZK/tO/t1qw+e//RUMSZCsIhOYwyLBKtjgsFhhFSQmCYKDiVwUmACHhUGwQHIwOySLKFhFyWETJMFC3NHEq0xMahZig2bcIXJRFLiD040yNzSRNHMHBC5yOUGTS5yooBnnkki3gBODjCQSKzP9grih6e/070yhm5Fpbrgk80crnM/y76Fkt3AJgvw7cIGulVmnOcvnpga3cCaSKiJlylglKpeuhxQkyMzUFlHmlSZeaiaIxF9Ny36Fj1pgEoFsVD1xXBOntFyzhXOHFTINNohf2kL0N5xBdMAh0C6DyW0TRE4XSWByH4hGJ58IW5AUCh1BEkT6O2f0K9pzkn84dYVxgS6UmEy9LUHO+IEkyP2mTCCqnFJ95OAFSWISo98BdO3V94jaofwX3ebc1ua3T7H/7HQF5sjLQd6FM0jbvRVXDu+FPTMd9qyMfIWOADba9w6e+SSIwiAQ9mtylp1okdOVTx35E3t+/B77tm3F4X278/er2VkBAYzS20kHR2ERJRBdIQaJTZojiYJxkuqhVLnyoIdU3nMH2B5aAvIEsKe6J8YQ96hpLjxQrEG1Qn0n/ggicSGpubo0+RfXp4MAsq6jxqH3uKlIv3ihuHbzuv0i4RY6SRatVpDAAoWOnzl2GJcvXkBOZqYcMk4cEaSqGhIejugKsShfqTIqVKqKiFKRyMnKRU5mRkBM5loOMOmynL6UgXd+2IVLVwKXk0RLH5lla+cB+kANv78lSmmQ8kzCTu8sW4K3X3hGuw6oWHLlOkmYvGI9SpSK0m6zaqY8qzhixi4qeeqqPQws0ddWOiT+0t45/Uk91DTjeYCij/rh/+xdB3gVRRc9M/vS6Z3QpJMmqIiKKIL+KjasQEClCIKi2AtNI11FBUSUGooUA3bEjg07KggJvYfQO6S9tzP/dzcbRATyyu5rmfHjA5Mpd87M2zd75t5zgREATmX0/Hb2jylTFpN/WInIKP9wmkQknDh6BF8umI3vP1yIXVs3+21VouPKoPnlbXFL7/7GyzQVfxOLc75eLrbvNiOT/iUvUwyDkpnx24YIgYGcRw8apOLRDX+hYP8euHKPAkEg+eIxdIzh1l4PoPuzz4dGQhZir4XAob27sXzpF/jqnbexc9N609nF49kHVQPyuKT37xZt2+P6br1AZ1d6Jz9JKBKxGAJRfkIKF2NyWmpiXXW+cWOH+e1Q4YYt/qhSB8DzAEjvhw5aYSdKSyCWr1QFXZ8YhBt69MWJI4f9gWtAxjBU+UzhWno4FR3cii70ikrRP8yrPuNqj+4Si35arDtRpEMhTX753xcoxi+KRG4lJaigvySk0EGaa6WlHM8rwLxv/sS+I8HpwVVa1qG0zrPfja1RuRxF8FlXnM5CfDp7OuaPGw0ZQiEZzVpeivtfeAnx9RtaB8YpPUnI91ITa99hS+eq06BCIHHozDUa0MxXo3RgQtbwHo/42o9qbysClPH5UgANAEp65r8InRp165d97dMfnvIHsUYhg9+8twBfZ7yNPTu2BexCOLZsOTS/oh1u7/sIajVsbLjV+ass+mEF1mV7IfXjLwPVOEGHgF6QD70gF5KIRBGa0ViMa7j6sgvQ9iLyF/KXrqDnS0mOLPROSclUdqxfiw+nTcT6FctxZP9+SBle75WR0TGoVb8h2txyF9rc1BHlq1QHXWeEyvuzgHAxyd9OTaoVcOkQz3ea/1uUNkKREL7BJBUvNg9VYUcq1m7UBN0HDUOrqzsEbRifN1vdIBBN0pCOwxTSQl5G5N4upPgnLLmYFfRld/9rVzAzqzSDpmlGiDT9MTJwSVFEMoaYK7en+M/68ndk7w9fctpTPFR9/yHQrf1FOK+6dbkF6DDz17dfYcJT/UMyE+AVHe9Ev+GvGALeVhcJTE1NrKXCV60GNgj7Sx48cwPjaOSraQJ4KXN4D8ocqopC4D8ILNiwpyGcro12QkPP9H052Zg+bCD+XvatnUN51HdkTCx6DhmBth3vMs6u/iBVP/x5FVZv3e2RnaqyQiAcEGjXvDFaJ54XtFMxBAQ0Bw7t24NfPvsIXy2ch+3rskIuFNgzgCkcOgqX33Qr/tf5XjRIbgGHQwvYZY8ntgsjZTVf2DW5Vqon7UprXV8ol1DFrKrpodjfvK0NO0KRsund99wYQwOQtBlCtdBNTpEXIkmDMIM4zM89Ydzs0N/HDh3E3uwdOLRnF/LzcpGfm4uC/DzounUZWkn7ISIy0tDEodsWEp+tGl/HyGpVpkJ5RERGIzom1hDmphsyw59REMFYRDSGS1n4/Qqs36luvcNlPUNpHjddkojmDWpZZvKe7dvw0oPdsXPzBsv69GdHFDpy95PP4erOdxsXHFYWATmya2JtpRdjJahB2lfi4PRNGmfkseZTEZBjMof3HOhTJ6px2CKwYHV2c3C2wq4JupxO/PblEix68zXkbAq+ZzqFQbe+oSNu6/sIqsZb9z12Njw/+S0LKzbttAtu1a9CICgRIDLj6haNcUlC8BKKBfn52LpmlRHe/PdP33mXNDQo0S/ZKCIVSQOcEudcct2NqFC5qpmpOnjfk4lQ5Iwv6ZJU65aSZ6hqlEZCkVa9BoABJM8FoAwJ74bTVki57ArcP3ws4s9rWJRePmTKv7ld+j/SmMjPy0Nh3glDC+fvH7/H+hW/Y8uaTOQePfKPDoPfyLuijwwlSqhSMx4NElOQeElrJFx8GcpVroKYmDhEREYVkaBhVD75NQsrNqtDahgtachM5fLE+riquc+OVMZ8ieSfNOgx/PDhwpCZ/5kMpZfUYXM/QN0mCZbNgzKEMs4fTk2s9YZlnaqOghaBpKHpmzmYz6l3JZMvrB7WMy1oJ6oMCygCc9ZubhohomxJVUqeib98+hHeGPSoceEczKXl1dfhkVffgsMRYaun4oc/r8bqrbuCGQplm0LAcgQ4Ywah2KpZPcv79rVDSrxCYc6klUhyDH///AOcIezs4wseVWvXRfs7u6L97V1A/w5mpychpK5p7MvOCbU6+DLn0tI2vFgPz1aNrgq7A+gMoKmpqRgWeLS8+no8OGocylasBD2ExHWNcBBTqPb44cPYu3M7cjZvxJo/fjWyXh0/fBDHjxwxsvQR0RgMxREZhbiyZVGmQkUjQ3RCy0vRIPl81Kh7nuHJSF6NRC4a3op+Iz2tR4ayPP+8Zqv1HaseFQIlINAwvjK6tL3QZ5zoM/jrF59g4tMPgbxaQr20uek29Bs1Dg6LQp+LwjvQuWtynXdDHRtlf8kIJA+ZsY0xTpmAfShCCsmezxzRc7gPnaimYYxAeuaWGjEs0nKGy+UsxE9LPsSsMWkhoxV+Qdurjeghuoy2q7y7bCXW7thrV/eqX4VAUCJAL+/tWzTGpcHmoWi+0/721adGAsDsjesNea7SXOLKV8DlN3TErX0HoEa9+ijMC85ISjoTM8Y/SU2q1bE0r5e7cw8LAs3dyZ6hXkUAbUxvxcsBUBq6osweIVzoRbP/i69LyrQkpQjuuZjZnohMJPKNXvQ3rV6JFd99hazff8HubVtw6MBeOPPzoMHJawAAIABJREFUg35FaA4xZcuhUtXqqNOkGVq0uQopbdohvl59uFxOuAoLg34OZzPwpzVb8c2K4AsnCllAleFuIxAXFYlHbrvSZ6+Ogrw8vPZoH6z44Ru3xw7mirHlyuHx8dOQ1Kq1z9jQPCWkUwrWvmtyrWXBPG9lmzUIJA9N387AKFGdD0VIXbBBWSN7jvGhE9U0jBF4+5cN5Xi52H28KBGiJYUuh5Z//Rlef2YACvNyLenTX52QBm6voaMMqRw7NBXnL/0Dm/cc9Nd01DgKgaBB4KrzG+LyJJ9VPCybjxYRYXhOL//6c2S8/hK2r7fFUdsye/3ZEUX53XBPb3S8/2HjgoXO58FWBKQLgi1SGorurUxwk03uzcHXWpR+jUQXmgNoDeBKAOS9WM4MhQ45jNrfkep4bNwU7fjRI4yKrwDZ3Z5MpKyrRCT++PH7WP/XcuzflY3jIZyhmh6WFatWR9X42qBb6UuvvxnVa9eDkeIqBD0VSZOHtHlUUQgEAoFHb70ScTF03+N9WffX73i5f08cP3zI+06CrOWVHe/Efc+PQVR0jM+WCSELHLojoVPzGlt87kx1EPQIJA2dkc3BfRR1ExKCPblqZM9Xg37CysCAIJCRubeME4XbNMYsy6x1aO8ejO7bDdvXrQnInHwZlBL63dH/Mdzc60HLvMtPtWfqpz9j7+Hjvpio2ioEQhKBK5Ib4MqUhkFhO70Dkt7/z59+hI/T3ypKvqLKvxCgc2vb2zrjpp59UbthExQWBJfjEGV5BuNzuibU6qWWrmQEgp5sKnkKltaghC0UAlQBAL2hkbZiKGFEsoMFz0yedWvLdh36UkhIMPOJjHNEx5bBicOH8cWCWVi2+F1syVodUmHa7uy+uHIV0OyiVrj+7l5o2f460LwLck8UhW0HP99rTDFz6y588PNqd6ar6igELEfA10zPusuFuS8Px5I50yy3LZAdVq4ZjxfmfIAqFoj9CymOr9+7sWJau3auQM5Jje0fBFKGpO8GY9V9Go0ykDEMWDW810Sf+lGNwxaBjB07YpxHWJbGmSXZEiixwasD7sPKIMrm7OnikUTO8zPfRZ0mpLZkbRn33nc4URC60TDWoqF6K00IXJZQD+1bNAn4lOkdz1VYYDyjSJJhz3YlF3WuRbmxe1/c3u8RlK1UKcjCwZlTQk5JTaz1UMA3VQgYEEpkWQjAGRwmLs4+9sCxw4cnEVkVrISi5ohA3olj2LRqBZZ98gF+/XxxWHkOnb4T6AumZr0GaHtbJ1x8TQfUqt/I0FYMFS2NdTv2YtGylcGxwZUVpQ6Bay9qioubeC/3dnj/Pjx96zU4enB/WGGnORx49NXJuPia632el4RYnJpY52afO1IdhAQCKUNn7gbgM6GoS/Zg1sieb4XEpJWRfkcgI1NGOsWOnzVN810IF8DSRfMw5bmn/D4Pqwds0uIiPD1plqG/bVUpdLowdtE3CN68qVbNVPWjEPgvAhc3qYNrL2oWUGjoXU/oLqxZ/hs+nDoRK5eFh8SOnaBWqFoNt9z3IK66rRPKVqgMXSeN88DTUwIo1Bgb2zkhfrCd8w+XvgO/YuGCZJDMQ0rJFqzJeZoBQatp5IiIwNFDB7Bs8Qf44aNF2LDijyBBz34zomJi0bxNO/wv9V6cf9kVII2NUNBW3LzrAOZ/+6f9AKkRFAJnQKB5g3jcdEmS19iQIParA3p73T6YG15y7U14bNxkn02UUnRLTaozz+eOVAchgUDikJl7NQaKyvC6SCmklLxf5sgeU7zuRDUMawTuysjQbk2+bIkGfq2vE83LPYGhnW9E9qbw0HPuPvAFXH/3fZZd/O86cAQzvvjNV5hVe4VASCKQcl5NdLi4GSIsSlTnDQgkabBz8wbMHTscy5d+aZCLqpSMQNVatdH5kWfQ7rYucLlclP+h5EY21xACBYyJp1OT6kyweaiw6F4RimGxjP9MIiMjQ9MTWw9inA0LtqmRtyTd3pDuzU+ffoTvP1yI/TnZwWamX+xp0qIl2t/VFS3bXYsK1aoHPam4bc9BvL209BC/ftkEahC3EYivXA49r73E7fqnV3x77HAsnhGeTlTRsXF487s/ERNXxmt8pJD5sdWjqnWsWvWY152ohiGFQPLgmfsYRxVfjDYIRY6emcN6zfKlH9U2vBGYtzp7FufsXl9mqesufLVgNt5+eTicIZzg7lQMEi6+FE+/ORsxsXG+QHOyrdK6tgRG1UmIItCsTjVc3zIBcdGW5X9yGwlKFOVwOECSDF8umI1Fk17FiSNHjHR3qpSMAGlOnt+6LXoNHYn4Bo2C451YIF9ydn9qYvyckmegaihCMcz2QFpaGm9yR++BXGMjgmpqjCEiMgrb1q7GwomvYPk3X4RE5mY7MSxfqTI63NsbN3S/H3HlysNZUGDncD71vXX3Acz9Rnko+gSiauw1AhEaxxN3tpMap6xGnpcxfe8Om+zOZ5p92uz30Kyl94SrdOGv1PNrWRKS6PnqqBaBQCBl8MwD4PApUQYRikLye7JG9pgbiDmoMUMDgXmrdzzLOR/ti7XHDh7AiN5dsG1t+CQ3iIyOwVNvzEDypVdY4qW4+NdMrNyc4wvMqq1CIGQROK96RYNQrFzOGoLebSCkBNM0Q8Lqr++WYvrwZ3Fgl/ocuo2fWZFkwK7r0gOdHxuI2DJlQCRtoIoQpA/N88HQsWtirS8DZUcojevVy1koTbA02vrOml1PSCnGBsvcySuRyu6tm/H+lAn4+dOPUZCXGyzmBdSOStVromOfh9D21rsMLZ1gDX/esHMfMr5fEVCs1OB2ISD++dYW3Pi3pP+Y+W0ui34GRj8SEpxLCEjJjHaC0e8ZpIAU9HsGLgRjOtOF5Iy7pAYdBvHAXBxMSC51JpkTTOqQ0AG4JKQOsEJGKdAlK5Cc6gpdghVIyZ0MLr3H/y5LqV21fAtvUHjylvbI3rjOm6Yh0abPCy/h6ru6eW2rlPpbqUl1H/C6A9Uw5BBIGjz9EOcaJaDzuhiEImeds4b1XOh1J6ph2CMwb+WO63kE/9SXia7763eM6t017M6Ol1x7Ix5++Q2QFJAvRdcFZn71O3YfPOpLN6qtQiBkEahZqRyuu6gZalUp7985SInImBjjsmPeK6Pw+9LPQEdZVTxHoHLNWug84Gm0u70zdEpcGiAciVCUDHkAu7xbUm318uvGUipC0Q2QQq3K3FU7BmgaHx8MdlOYM90ybM78Gx9Oe8NIvqLKvxGIio3DLb364fpuvVCuchVQRtpgK1nbduP9n1YFmVmCeK+Txe2v72KC7JSWkhORdcr0Tq3DDX7NKJwINSLciFQr/qKTzPyZaY/RVgJMSk4dU9/EvEkmwOgbEuAgSo5LQSSdIBKOHH2YDp1Lxo303/Sx0ZmELgHBNelySalr1LdkhZILFwMnos4pwVyMc6eEXsAlnNCZU3DmZJoskC7kM40ylSEXQjjBNCekOCaF1DljTmjiOAScTCJfCp4nNT0XEVqhrkOPcMoTJ6KcLunkBYd1kR+px7j2bNvsxD4IfJvm9006f8PeC2RBwR/cQy9FArL3Zck4cfRwkO1f68y5+b4H0fXxQd57uUhxd5ekOsrLzLolCfqeEoekH9YY8+nNSwoIoYnbs4b1+jDoJ6wMDBgCGX9uqCoio3eDm7fLXljy3lvjkTHhJS9aBncTxjgmfPkLqsbX8snQ43kFmPnFbziSm+9TP6qxQiBUESgfF20Qio1r+SQN7Nn0pQR3OIwIs8/nzsCiSa8h95gi9T0D8d+1U1pfid7Pj0EtCn12UoKWABWXzNGjI67o1qT65gBZEFLDKkIxpJbLPWMXZGU/ALBJ7tW2txYRiru2bjb0JP5Y+gXyThy3d8AQ7b1itRpGlqv2d3VDdGwsZBHvFDRl5ZYc8dHPq4poNZNsYxDipLcaFxKCS0ZEGZFn5IVGHmtFHm9CMElUGXm16QzQpeSCkWeaUQ+6LoXLIZkuGXMySF2AuyBRCOqDswKQgBIcgnFZoDNQGxeTssDwdIN0ScZ0cBRKCaeUUmgMBVJIF3m6McGIsdMZecSRox1VABOgCygiBg3uDkX/DyYYp4sx43e6lELQz4z56ExwBp3+zYVRRxdM0zkn0o+7mCiUkFqhgO7ikgsdLpfDJXU9UnNFOKWuS4cLcXoh2VAgo1257ISLH6kos08cciF+l0Sa/0m6oNlg7hhCCacyc9aCo4k71YvrnDh6BA9dcwnyjoevPOB13Xqix8Bhhkatp0UX9DkqrNc1pcEeT9uq+qGLQPKQ9KOMsbK+zIAIRTDRcfWIXuqm0BcgS0HbBZnZy8HYRd5O9enb/oft68In3PlUHB4fNxWtrr3BW2iMdvsOH0P6l7/B6Qqus6NPk1KNFQIeIODQOK69qCkuaFjbg1a+V42Iikbmr8vw1tAnsGvzpoCG6vo+m8D3EB0Xhw739kHqYwMhAuRgIyBdAPvJWSi6dm9RZ2fgUQl+CxShGPxr5LGFCzJ39gTDDI8bWtqAEReEvdk78NncdHyxYBZchcGrEWjp1L3srEbd+rit3yPGwdJIsBAgV+8zmX8ir2Du2Hd/fCrPeVQKrUJBXnSEc9+B3U68ftAJpKkTrJdrrpp5hsD8zJ3TGUMvT1rt27kDT3W8Gvm5JzxpFlJ1292Rij4vvAjONY/tFoLN7poc393jhqpBSCOQMnjmMXB4n8mH7pboGoa5bswc0fuzkAZDGW87Au9k7RoqIbxKFrh/Vw4euvpi220M1AAde/dH6uODfBp+zfbdeO/HYIsi8WlKqnFIIXCKdE6x3WZkj9vRQ6fP9z/RRFThn95OyvKc0q59i8bs8sQGnt+seom1pjmQn3fC8E6c/9qYoIww83JqAW2WfGkb9E4bgxr1GgTkXViXIpdx7f38PPZYrwtr7gsoGCEyuCIUQ2ShPDFz3qrsTmBsNiAiPQ0P9GScc9XVHA4cP3IIXy6Yg09nT8ehfbut6jps+yHvosbNL8DtDzyGVld3QKGRpMXrr2JLcZJCDk9Nrv2cpZ2qzhQCHiIwf1X2jUxjHnlD7d62Fc/ecW1YE4pX3d4Z9w972WNCUULkMsFad0muvdLDpVDVQxyBpCEzjnPGfVKvL/JQRIfVI3p8EeJwKPNtRiAjc1crlxTfc44oT4f66dOPMOGJ8JV4veCqa/DMJN8Spb/7w0qszd7rKbSqvmUInEaomXrU/3BrZoBPsTa1wY1xiVMkdYo0qpkhsSPpuqa4jimhQ9EyRT+jqBpO3uEno4IMCR2KGmJMkqSO0Z6ihrjUJaMIHFb0bx1CaiRlrblIa4f6lJAupoMUeCgaRxjROYKihyh8Rzop8sjoHsinOCJoms6kKBSMkeAPhfaQrA7FArkYmEuQBrZONjLBNThJX5s0s7lOUUc0N1YUPWTMg7nAKH5J1yXjOv2MMUNbm4KGKDGGBHQYWt1UKNCJoowYk1TBiJIiBW6NpLu5vKNNi2ua1a7aw7JlLaEjem/bsOJPLJz4MlYu+9Zfw4b9OOWrVMXtfR/FlbfehZg4n44pXmElBQ6Ay3G5PGr8fc2qhm94k1fonLmRIhQtBDNYupqflX0jhJwpgcr+JhSN5z9jIEIx6/efMS3tWWRvXA8KMlWlZAQIt8s6dETf4WMRFR0NESShzxLy8dTE2q+VPANVQyFgLwILsrKzAJbg7iiKUDw7UhJs2bo9Bf9La1dfCW+5u6HCpF7S4JknOEesL9OhnCxguHr1iJ7qTcoXIEtB2w9X7ameh8JfofF6nk53wfiX8MHkoJAF99R0t+rHN2iEVxd/51bdM1UqcDrlK+9+I3RSXT61sH+rTHMzberJSkTKFJdiLeiiZGtF5SSJ88/PThI79PuTidukFJyTSrRB/hikGGlFCyZBg5rkGhFenHHzZaAoBIdRKjciozTSsTZeIEhp5mTyN4NEI+JJKyK8SMmauYwHD8nTEIGm64DQaGwuDcE1CUaEl4tRXzoT0iGcRI4xkscBJXljQkqXLqC5OOA0ksMZkjiikElOxJZTcr2QKDIupUtIVkB2gQknwAuJYBO6yGcO+jkp+bACqQvSuS7kjgiXBhqbFwjh1EkGxxmJ/EiXi0kHc8q8iMJ85IPFiPyCIxEuR3lNnECcKyLnkMghW/74A/hjSgCF47zehkHRcN7q7akSbA4DKbZyWzkOel+jBKNLFy3AokljcfTAgaDAICyMYAyt/tfBCHuuVb8xfeD8Oi3JkK0L/tiJvJ0f9m3ZUn0e3UDf1g+bG+OrKjYgMDcr50omnVM4tMYgxWc/F7qxydm8ETNHDcXqX5YpF3AP8adwZ8r83OGePoiKifawtU3VVdIGm4BV3XqKwIJ1uzpIl/4hY8yttJiKUDwHwoz17ZIQP8XTNVD1Qx8BKwhFAaEzqV+zekQfRSiG/pawdQZp33zjaFa90ScAv9aTgehS9a3Bj+H7Dxd50iyk6papUBFvfvcXIrzM9Hwsr+Cr1977fqahYW0mgSsizYo82kgXmpK/kTeX4cVGHl2UDg66oRFNWtKGVrT5/+Q6xoWm0/+Da8TluYzkcbqQksPp0h0GGeiQLhfTHNIJTpLSLubQJc9jojCaC4dT6g7JRW6ES0bJSJcW5ZQnoIlyxzWnnnuMHXI5RGR8pHAcOCY3Vk7Rge+AtOfJsuK1C47wnJDaScrY+at2XcW4Pl1IWd9uQpG0E+ldd/5ro/DzZx8HnfZ9qO+GGnXPQ5fHBuHyG2+F0F3+1aYUWJ8v9Rt6pNTdFOo4+st+RSj6C2k/jjN3Tc5FTIhJTMqWzIeseh6bLCUcUVFGhqtP50zHgvEvQtLdoSoeI1C7YVPc82waLr76WiN7mHmx7HE/vjYQQkj6UmZCv75zct3Pfe1PtVcI+IpARubeMk6R/52maRe605ciFM+MkpRy47qF05qmpSkNVHf2UbjVSR48M49x+HRjJaTQpdSuyhrZfVm44aPmYz0CczNzumlMvu1Jzy6XCxOffgi/fPaxJ81Cqm5s2XIY//lPKFuhosd2CyF07nCkdmlWc6HHjVUDhUCYITBn7c6mkZK9LnT9arvff2PKlMVvXyzBm0Mex8HdOWGGZOCnExkdg/Z3djUyPpOHovATn2C+9/6xNyK3zYDGjVXyBze3giIU3QQqlKrNXru7foSuvyKluIV7o9Lv5WQp1JluF//87kvMHpNmZHdWxXsELmp/Le5/4WVUrFbdbw/SM1krdZmvOXibTgnxf3g/G9VSIWAdAu9k7uwlGaa706MiFP+LkoAsZOBdUhPj33cHQ1Un/BCwilAE420zh/f4MfwQUjOyGoHJy3Niy8bITZyhhrt9u5yFGP/4A/j96/DN+xNbpixe+uArVIn3IjutEEfz8+WFPVoqTxp395SqF74IvP3LhnKO8nEvSV3vI8k516awZ0PaKzISH0x+HW+/9EL4AhrgmTVp3hKDps9DbJlyfgt7Jt1QDvbp4bxdd6pwZ/c3gCIU3ccqZGpmLN9U3hUdPQpc3s/BHH4xXEpExMRg747thm7iimVLoTuV7IAv2JetWAm393sEN/bsB+FyFWW6Mkhb/xW6qWGcb2Q669glJX6N/0ZWIykEzo3AgqzsX4SQrUo6MCpC8b84SuDv2IPH2nRs00yJTZeuD1rRrR/Akp+dmishIw19Y0MirUjCzPieMbICnPL/xtcOM75/iv5Z3I3U8w/tuWHLjBE/AXCZf4oFk4tDFlXoYunaY+ec7bzM7FGQ8tmSntvFnRChOO6xfli+NHwDJIhQfPG9L1G1dh2Pd4qU8pPUpNo3edxQNVAIhCkCc1fteIRr2ssM0i1ZHG9gcEREYF9ONmaNHIpfvvjEmy5UGzcQqFS9ppFwsHmbdn57/ZVCHAXjr76X+eOIhZ06qTBLN9bJPCG6WVNVCyEEJJu/eudgyeTznHG/EIp0W0MvI798vtjQu8nPzQ0hvILX1KRLWqPPC2NRo67HOuaWTEqXslAD/0Zy1i81oeZWSzpVnSgELEBgXubW9oxpHzGcO1OtIhT/DTbdvgqJ67ol1/7GgmVQXQQnAhqAcgAqAKA4ymoAqgKoAqAy/V226QW9RWGBJvJzIVxOSNIoOuUPaRZB142fGUQi5wB3gHENTNOK/5au40e3S925D8AR888hAAcBkEI9/U2xYLsB0M+L6xD5qEopRGB+5s4LwMQPJT23FaHoxuaQ4kShFpFyb7MaW9yoraooBEoFAvOzdtwGiSmMcfq+s75Iiai4Mvjz2y8x5fmnsWeb+vhZD3JRj6RTeU3ne3DPM0PBGR1r7C86cJBBv69rQp0PjWRMqriFgH/dndwySVWyAoF5mdt7gmlvcSDSiv5K6oNeNvZkb8cHb47D0nfnl1Rd/d5NBMpXroq7HnoCbTreiZiYWL9rKeoQxzXBZhfq+S/c27zRXjfNVtUUArYjkCYlb5y5c7HGWYdzDaYIxX/QMbRhoE3vkhzfx/YFUgP4AwE6w5EOYhwAcm9qBiARQGMA8QBqmn8om3Ogznt0IM8DsAfALvPPRgDrAKwGQG9jdANJddTh3R+7JrBjsHmrd3zHOb/CHTOUh+I5UXqnS2KtLu7gqOooBEoLAnRpIRnGceBKu+YcFROLj6ZPQvqIwXYNofo1EajXNBFpb7+HmLiy/sFEF9sArYOKyvMM7kAdMD2zUtX2GIEFa3bfJHTXIkBGuhta4vEgZgMiE3WXC399vxQLxo3GjvVrve1KtTsNAe5w4NLrbkKnh55EzfMawghP82MRwEEJMUx3Rky7t3mNE34cWg2lECgRgfTMLTViWNQyQDY8W2VFKP6DDIVyaCzqok5J1YjQUSX0EKALQiIQ6wK4FMDFAJoAqA+gEl3oU/JVAHSVH6znOyINKYyI/pAuCnkyEqlIe5J0en8DQJkViWAsDL0lUhaXhMCczB2NNIE/ucZLfENUhOLZ0ZRSXpOaVPvrkvBWv1cIlCYEMjbsqqo75UgG2ac4saSV8+eahoLcXMx7bRQ+nT3Nyq5VX2dAoFylyhg8fQHqNEkAt1n2i/YLmPat03nsnu4tmu5UC+I+AsF64HR/BqrmGRGYn7n7EgExV5N6fdic6dkREYlDe3cbtzVLZk+D7lLaiVZuy+p16yH10YG4tMMtMELLhR9JRYEcF9Dp7uRaSnTfykVVfVmGwIJ1u+6VTlf62TL6Hdq3B0/c2Ba5x8NXLvDa1O7oMXjEOR/1QtcFuKN716R4j7KsWrZQqiNvECACMcYkDSmrOXl1XW56I/on/scbq31rQ4QjeTKSLiORJX+Z3oxEMKqMi75hGzSt52fumMYYv68kgxSheGaEBPB918RabUvCT/1eIVAaEViwascj0Pg4O+YeGR2NbevWYO7Lw7B86Rd2DKH6PAUB0pjt9dxoXNbhFpB2pa3vwFIcleCvCt01odv59UimRRU3EVCEoptAhVq1BWuym0hgInR59dletK2aU2RMLDau/BMzRw1F1m/0DqCKlQjQw7T9Xd3Q9fHBxsNUCP9pxEopthQ6cEX3pnXUTY2Vi6r6sgyBjJ92xOjl2WzG2J1n6lQIgRcf6I6VPyy1bMxg6igyOgaPT5iG5pe3NS4czlZWbdmd/8GPf/fMHNVzQTDZr2z5DwIcQBKAqwEQiZhshi2T9iF5H5aWcxsRi6S1SDqMpMGYCWAFANL+pL+VDmMIf3gWrM5uLiH/LOl8qgjF/y6ylGIvuOuS1IT6Stc6hD8DynT7EJiXmXM9Z3KeFKJ8Sc8YT62IKVPGiMibPfp5bM7829Pmqr6HCFB4+S29++PWPg8hIioKQrfzHVhsc8iIzpUTq//RjjF1xvBgrUrLwdQDSMKj6vt/balQEBk5TEjxIECOK9yWtaYXWEdUFL7/YCEmD30C+SdUVKwdO6hBYgqenToP5StXsfd25hTjhRQuKeTfMrqg3d2NGx+1Y16qT4WAVQjMy9qRycFJP+4/hbwUF7w2Guv+XB5WHtQVq9VApwFPIalV66KkGWcpeQWFmPrpLzh2IrdQh6NT1sjuH1qFu+rHZwTI05DCmClxSnsAjwNIKEXEoTcAUnj0SwDoloC0GfMVwegNjIFtsyAzZwSkPvBcrtWKUDwjoTgxNanOw4FdPTW6QiB4EXg7c1eiBn0yGL/E6mzPceUr4LsPMjBzxBDs36V8LezeBRQF2fa2Tug1ZCTIO5Qk1uwqEvLv/BjnJT3r16czhSoeIGALyeTB+KqqTQikpUne9M6cByQT4yCh2UUoapqG3BPH8e4br2LJ7KlwOVW4sx1LWr5KNTz80utIbNXa7gj2k+brEnlMsoUufd+D9zZvrphiOxZW9WkZAnNXZ7cDx2camF8SUVlmuM0dncgvQMZ3K5BzkO4EhJTAQSH5U1kjeqTbPLTq/twIUKKUVmYYcxvTE5ESqajiPgLFnoskybHM1F+kTNKqhAACk5fnxJaLlcsYcMHZzFWE4unIiG1ORF92T2JVkgVQRSGgEDgDAhmZmZE6Kz8EAk8xzujCzrJSrlIlfDD1DcwcOQSF+Yp3sgzYs3REjkspl1+JpybORExcnG08g6B3XibfPZq7u1ffli0VmeHhwipC0UPAQqn6/KytNzIZMQcMFW2xW0pQuN3mrFWYPuxZrF3+m9+ThtgyryDsNCo6Bh3u7YNb+w5AdAxJatlfhMARxtkLR3NzJqqHq/14qxF8R+CdNTtTdSlnckUqGmBSuPfXKzbgt3Xb/wWu0GWu7pC3rx3WiwSAVGZd37eeuz1QyHJ1ABSe38tMpkIZms/uXupuz6W7Hu1hyhS9A8BsAKQTSmSjeikI4n1R/5Fx1a9p1XxOu+aN/3e2IBpFKP6zgEKgQOO4qXNira+CeFmVaQqBoEDgnfU5d0gXpgGygpUGxVWoaDjRvP3yMLgKVd4wK7E9W1/NWl6KZ96cjTLlK9gXZSSQI5gctn7htKlpaWl+TFbgDwTtH0Mk32mKAAAgAElEQVQRivZjHLAR5q3dcz4XrjcBtLbFCCkRHVcGPy35AOMe64fCAnVTYwvOZqeNUi7A02/ORLlKVewc5mTfhk6PQOfUlDrf+mVANYhCwEcEJi9fHlE2uvoIzvnTPnYV8s2JTFyWuQU/Zm4p8ks8rUiB4xLiicyRvaYqUtH25aZw5pYmkXgNgFqKRLQNc3oRIO8t+t5aBOAXk1y0bUDVsecIJA6a3oFrfDyXvOE1FzXhFzepc0YNWNLLSh85BF8uIJ44PEvlGvF45eNvER1HdwtnL0Jgwf6o3B4DGjdWyYnCcyuoWVmIwKxVm8+PlNFTmENeYmG3iI6Nw8I3XsE7419UhKKVwJ6jryYXXownxk9Fpeo17Qt5lvIPRIrOXRrX3eSnaYXVMIpQDKvl/Pdk5m/fF4/j+cMZeC9KhW512DO5IZNuF2V2JtdvVexFoHzlqhg0bT7qNml2zuQLVlhh7BeGdRDa7V1S4tdY0afqQyHgLwTmZ2XPkUKmcs7DNRPuOaGUUmL9zr14/8dV0MXZHRCF1PMgIzpnro9egoWd7FS69tfSB9M4FHpfF8BtAO4AcJGZVCWYbAx3W2hPrwTwPoB3AdCLgnIpCeCqn5eWHh3rEv25wAimaUYoYnRkBO65+iJUq1D2jJbt3LwBLz3YE/uytxle1+FUomJicGufAbit34CzTqvo/K5tPiAdLfonVTseTvNXc1EI2IXAyyt3x9VxOJ8G489Z9Q5M77wk9ZXx+li89+Y4kAe1KvYj0Oj8C/HI2EmoUa8+dN0ODUXmlFKfox3BQ51a18mzf0bhN4IiFMNvTU/OKE1K3ixrVx8w+ZZVD9NT4XI4InBg724smjg2rG+Pg2WL0O11zyGj0ObGW+GIjLQ1OYuU0gnO57lk4cB7Es9TWj3BsgmUHW4hMHn5pvLlY2NeAeR9bjUIo0rkjfjXxp1YumI9Cl0lc4RSIF9CDswc2XNcGMEQyKkQiU0eEY8CuMxMtqJ0PQO5IkWhz/tMb0Xa5z8BKPnDEVibw270hCem1dOitFcFY7do3MhYfrLUrlIendteiOjIf/3Y+D1dkOzP2YktWX+jsCB8nPM456hQtToapbQwkg2crUiIE5CsY2pS7a/DblOoCSkEbERg/qodt4GxeVbpKBrJ76TEOxNewkfT3rBNz89GSEKy64YpLdB/zHjUadTMUkKRuBETkP2Ma32P5tZc3LclU1IpXuwSRSh6AVooNXln7a52QsjPpdAdVnsokn4iHfDmjh2BP79Vki527wvC++ae/Yp0FGNj7XP7NrTX5BHmYI8f3HU4o3+7JHUjbvfiqv5tQWB+1s6JUoh+pcVTUdcF1mXvxUe/rD6nZ+J/wBaiUDL+6Oq9BdMwpa86THm3G8ujKLkEkdh3AYjyrhs/tWJM8ogoxqNiEFGuIiLLV4FekI/jm1a5FQEfW6cJwCMKc7PXZkPXSaOKkszQnIP9XEkuJeSxSKH+fwA47CfES+8waWm8ibN+y0gmFzGGOmcDIqV+TdzYKpGyCJZerE6bOV3uSvDnuybFj1agKAQUAp4hsGDV9oaS8/FCyus1CyJWuKZB6joWjH8JH8+YpAhFz5bD69oNkpuj/+jxqNskwVJCsdggCflbVDnccHvt2ge8NrKUNwz2g18pXx7fpz/v7y3NJNPmcs5TGGMRvvf4Tw/kMbdy2XdIHzEYW9estrJr1dcZEHBERKL1DbegT9pLiClTxtYvMibYLhfX23ZLrLNBLYZCIFQRmP35yrio2pXuczGM1sCJ8Ajr8vWK9fh17XbDo8fTIqUskMDIzBE9h3vatpTXLwOgs6mPSGHNlYNcH5EItV8qX35Ts7L1mlaLKF8ZWnQctOhYHMn8DdkfTwdkCWGljKHWDT1QpknLDdlfzOx0IvN3cq9qAqAdgFsBWCqCb8P+og/IQQB/AngPwHwAKju0DUDjrgwtqVnuc1JggMZFeYCf9b3DwTnaX9AYFzchpQBVCAEp2ZvrFk55SCUJUPtBIeA5AqSrXT62dnch9Imc+37Jd5JQnPAyPp6uPBQ9XxHvWjQkQpE8FIlQdFkT8lwcuSmEOMbAxu8qL0c9XkeFO3u3QsF/k+ztvFQ7E4HJOTK23KEdQwTwiMY0S1+o48qVxw8fvYvJQ57AkYP7FeY2I0CalSRMO2jqPJStUBGF+fYkwZFCCKaxvwTn13dtGq8W1uZ1Vd3bj8C039f20jifGBUVE221p7b91pc8wvH8Anz2+xqsy6aoTu+LEHBxjuGr1m4dg4VpShzo7FASKUIZFCjRyngAKUHsmUfkGcWJ7gXwJYCXAaxLHpq+iIGRtuPJcmjlj+4Tijf1QsUWV0xbveSnB/HHlFO9Wsm9jAThegA4DwARrvSzYL3AJnwyATwMYDmAE265aHr/MSs1LRs++Wa16Ojo+Uyyqxh3P5P5bZenILFujVKD0xknKqWQgv3mrKpdc2+NGrQnVVEIKAS8QGDOxr2NHAXOTyUT53Hw/2oqeNCnIhQ9AMvCqnYQisXmSan/CKGlpqbU2mGhyaWuq2A94JW6hbBzwvMzd94CiRmMG54TlpXYcuXw1TtvY1raM8g9dtSyflVHZ0egXrMkPD9rEcpXqQanXVm1GQ5BYlrhjv0v3Htdc3WQVRsy1BGg77nLm17U6vVuTwxp3qTFRWH1vZe9/zA+W74Wew4ds2SdhBR5kNr4zJHdB1rSYfh1QnqINwLoBaAtgDNnkgiOedPze5kZ4ku6JFtI0YJMSxo8g5IWzTvVTE8IxZrX33O0wkVX3bFmRK+z6Z1QCPilpufmLaaWZHCgcmYrSNqDMkPPBLDYJGGD2d6gti1pyKw7oetp3MGTPDU0LjoSt7VOQb3qlTxtGjb1pZRL8wudd/S8oL4KyQ+bVVUTCQQC6Vu2RMfmRTzpkhikMRbjiw2KUPQFPe/b2kUoSoECaJicmhD/KMA8D+3xfkph1zKsXqzCbnUsmtCCVXsagjvfAWMUjmVZiYyJwRfzZmLW6OeRd9yal1nLjAvTjuo0boaBU+ehWu06cBXa40AkgQ2Sye5dE2r/HKYwqmmVLgTorZQ8pp5xREZGdx84DFd2vBNR0T6dKwOOYKHThTU79hhkoku3OvOpkFKysavXxQ1U2Z9PLjUlWzkfQBqA9qbnXcD3wRkMoEMxxQSR193zAJYC+I8ObvIjU6uLMtp8znAVY0VhqB4QirLSpR2WHPx5yU1uAEAeIQ0APAGgq+nZGcxnTyJhiVh8AcBfJpZuTFNVIQTOf3J2nCta78WAV7iPMjud27ZAo/iqpQpYIaTOJH4/cezIjb1bJ1FYvioKAYWAjwhkrN/botBZOM/BWIIvSUoVoejjQnjZ3C5CUehyNYOrb2rKeZSoTRUfEAjmQ50P01JNT0UgY9Om8np+1DOMsYG+PEj/hSpjcGgR+HTudMx7ZQTyjqu8Hf7YdbUbNsFTb6SjVsPG9mgoCiPe+TvncXFX90uUOK0/1lSNYSsCFGpJ5M9YkwximsOB5EvboMujz+K8hGSQlEColX2Hj8ulKzewTTn7YdeVKmV/FhBTskb2eiTU8LHB3kQzJJZChIOZ4SAicTOASQBmE0d4LiwSn511AXeIDxljRqIMtwlFQI+oUP0p5+E9r3mANWk4twHwtOnZ6SujT2HWlupCnzYXInNIX5FC2pVItBsLnZSWXkM45VTO+HWc+b42sVERuKp5YzSvHw9+dulFNywLnSoSyChk8sHuCer8FTqrpiwNdgQm5+TEVjgsH5bAGF/egxWhGJiVtoNQFEAhk3jL6YofdG9zpqLxfFza0HuT8nHCpbX5vMyc6yH1xVZlO2WcG8L/S2ZNQcaEl5Gfqz6L/thb8Q0a4dFX30L9hBTLM13RlyzjyIPkz+fvLZzYs119e0Qa/QGUGkMhUIRANQBPAngMwL+0c6Jj49DtySG49PqbDU3SYC/G5xP8IBjmjnrnS13q+gOMa5QMw9YipHwx07FtENLSrHaDtNVuizonmZBuAIhUrW+TDiDpG+4xybGaXtpNvDKFCVBykTEAtrrZD0scNP0uztkkSF7x8KofuVtJWYo8IO8HkO7mOKdWIy1nwvRRAAk+YLoJwApTx5Jwo1B0qwvhus0kFecC8E2k1GrrgqY/yZIHp18GxhYxxrzdw2ecDfGI11zYFC0a1kKERk7C4VkEZCFjckpqQh3S8lRFIaAQsBiB+atyWjLoXwv2j0yJp5railC0eFHc7M5KQpHO0sawDGukLu7dcGDzyrR27azJ9OLmfMKxmiIUw3FVzzCnBatyEiR3TpeMX+yrKC11z7kGIXQsnvEWFk16VRGKftpH8fUbYsDYSWiY3MIWQpFztpczfmOnZjX/BFN6En5aVjWMPQjQ2+cVprcWERdnLPWaJeK61J64ouMdiIiMsscSS3oV03XJJn6Q+dOqhVlZLNlVb7CEGMqZvW/ZUohCybRZJxxiwNa0nqXpkuE6M+yVwpyJuLX6vEQH2B8AvGH2T95+3no/kjbiQwC+AZDn0Xa7K0NLbHLsMsa1wYf/XPa/nUtmaCVmefaNUDSOECZB+6yZvMUboXzyUJxheh+TnMuDAFqffnHgERZnrkwvH7TvKYScwqA/UUlbTgEqLc2R5Ko3gkn0YZzZInpITuSUpKXDxQmIivBmq1iwC2zsQoc8yIFH82OcC3vWVxe5NkKtui7FCMz+fGVcZJ3Kj0LiSSElafxCEYqhsSGsJBRpxuSdyAWb1CU5npwNVLEAAasPyBaYpLqwA4GMHTtixHHeG7oYAc7L+ToG3dIIXcfi9MlY9MYrilD0FVA32xOh+Mgrb6JBcnPoLmsuVE7e1gCCcyzOjcjv06txY+WJ4eaaqGpBi0B107PsKXdIhgZJ5yP18UGgvymDfaCLGZZzWED/w8HY450S6qw63aakwTOfAxPPcsZ9DR8953Qp4ajkbMKRY4cGZr/2uGeEVaCB9Gx8OhOR3t99ZogzZSi2qhAxlQtgJwDS6yEy7EcArcwkIJ4mTSsmupaY+oTkSed1adpretldv0wdcTTrl/4ASnIF88VD8VQbiaglfVMiQ2t7QdpSaMQgAG8BIILxcgA9TWKR+qNM3Faec2n9KJx8CoCNpZ1YbDJ4Vq0oqU+Cxinpju2lcrlY3Nb6fFSvGMx5kNyHgS7l9+XsdK747us+6SOHzHK/paqpEFAIeIPAnJU7mzoikMGA870JfVYeit6g7nsbywhFIQSxyAD+dqGw792J9X/x3TrVAyFg5UFLIRrkCLy7fk+D/ELXpwyioa+hz4pQDMxi20koSq5tZpLfX3Pvmu/bKffvwCywGtUqBOjAQBl43wTQxN3vOtJXrNs0Ec1bt8XVne5G1VrESfi/SImNYHK2xviSQydy/u7bsiWRJf8pjR6eEBVTvtyDksnRDMxW90oh4GJMn59/5MRDG18fcNT/qNg+IpGyREb1BUCaiVa6QlFY82cAMgD8CmAHAMqqdaEZNkxekJ4WuvQhjzkKxbUqE+w9JtFZ0tytIhRpzjTWJaanIf3t6bmUBJwpUc4rJoCkq0gfXMowfa+poWplODTNfa1JKk43SWJP1y7k6ycPmnkjuGs8wBsUJ/Xxx6QoA3SLRrXE5YnnyQjNURLx7Q+TvB7j4/S38OH0SUeOHzwwEcBIj72LvR5ZNVQIlE4EMqTU9KydfQBMkFI6lIdiaOwDywhFmq4QRwVjY9bv3fCyCnW2bv09PbhZN7Lqye8ITF+2r2yZCgXDhEQ/pjGftLcUoej35TMGtINQNDqWkrKxLF3/bvx1aWmsNGqlBWZB1ah2IVDBTP5AIZVUvPquS27VOr/TYwO3Nj7/AgdjrDKEKG/eblpmd7EnogT2U3ZPl9BnRa6p83WnTkx3d5DkoTMHSCnHcMbs9VQUUgiOmYWHjz0WRqQikc8UavwcgH7mXvFqv5y2XvQcJbKLwpGfAfD5ab8nT8iPTPLSk/Go3wOmBuE8d/eIm/UCQSgWm0afWdKAvMYLMpf0I3sDeBfA6Z8b8p4bAaCemZmb1tvXUpwLaZq5b/YWRVGFf4m/f3JsxSqRTzDGBjFuSAH4tUgptjPmGPjc3dfu0V3OiQJoxBkviQD3q43nGowcZHZuXI/ZL6Zh1c+keGDk1SJPZdL6pcsGVRQCCgEbEcjI3NtI1wsmS25cOhvfB+4Si8pD0caFOUfXVhCKxdF4HHxpZIWynW+vXY7OUapYhIAnh1iLhlTdBBKBBVnZl0qJuYwxepnxuihC0WvofGpoF6EogN0MGJKaWIs8LlRRCIQyAvRyeQEAetlP8ZZMNIkJSvowZMafG/6Iiomry4GmhjeVU78CGktmjPmSZXY5wH4H5Pc6YxsYx7auTeP3ewV8WlpkkvO8OyTkNI0zSnphWxEQOgN7Tx7I7ZU5qT8RZqFcaP1uB0DEM3kJWkE2ER50UCWPRCL8vjeJxVNxqgFgjuk958mYRFpRiM7jNpEPgSQUCR/CZaAZck7hyp6U3Wayl6VnaEQxsqSnmgqAtDG91ao8vWtaD8oA/RKAhabXqSc2h1TdRkNmNoyScjwYruW+Pfs8nrcUkrJS/eDUC/utH92XPESRkbmjkg7cLSWGcM6tWlOPbXO3Qe7xY1g08RX8tORDHN5PHPTJQhnFJwB4ubR6vLqLoaqnEPAVAfJSFGtzrpa6mMs4r+JJf4pQ9AQt6+r6SigWh7cL4CAgnklNqD2dqTwB1i2QDy9alhqhOvMfArPWZFeO0jEEDP2FF+7exZYqQtF/a3bqSLYQivSk1dgPeS52T6+UWhSKp4pCIJQRoBdLyspLpIsvHnsU1ks6d6TB+B/B0rTMzMhEXjFFMiS4dNlck6ggOVoQcHRTV+zCBB0uSLZORMh9GuQG6Pi1S3LtlXYAnDBk5n2axES7PYekgIDUP2KioNeqMQ8esmMufuiTNDZJf68HYGR99PWClZaciAHyRHwdwB+mrt/pUyFdRgrFv9vDORJ5tcwk20i/z44SaEKR5kSh++TRSSSvJ59fwn8DgBsAUAboMxW6bKAw8wcAkOeiFUlEaFwi1okgJk/IXXYsTED7pMQ9jY635Bp7hzFGnp7+K8QkGtqjbGbmkWNP4PUBJB/wrzJvXU4V6ZLjOcQ1UqKqu95G/piElBLHDh3Eyh+/xaxRz+P4kbM+LimhEu373/1hlxpDIVCaEZi9cmVcRESl8RCsG+Ms2l09RUUoBmbX+EooktVCChdjPF07LB7p1LpOOGuBB2SRfD1AB8RoNahvCMzP3HkBk+JbX5KzKELRtzXwtrWVhOI/yVjYfjD5+P7I/IUDGjf+z2HdW1tVO4VAABCg7zRKzEDeiY3cSC5xNhOJQKQXOyIlQ0i0WbLEwem3cInZTPM9+dY5148StTC2ePXwnn5JyGDxXmoH4EWTXLJCh42Sg1D48qsAiCw+o+alSVpSNmIa2xMPPArj/dbUeLTz0icYCEVaaiIVKVkLaSN64nFL5B55KHYF8C8XsNP2TzGxSJcFREB6MsbZtiIRvuTR/DSAry3erwHtLnHorJFcyocZM4h3vxZdyj1Msv6ZEVvfR1raOcPK52VuS5JM68yE7BcMHovkkfjlgtlYtvg97Ny0wUhkeI5CXs1jzcsIep6oohBQCNiIwNw1ORfB5ZqiadqFnhCK9Dl+Z/yL+HjGm3A5z/ZVb6PhpbBrSkTaf9Q41G2aAP3cz9H/olOciEXKVRKyT2pSHSUtYcMeUoSiDaAGe5eTN20qX64gYgwk7pGyKDzO0xtdRSgGZpWtJBRpBqScKDn7fv3qI9eldUqiJAGqKARCGQHyaBpsvtT7Eo5MnmbkRfb8GTTZgh6fxCEzenLw8YyJMgC38XteSCn5j0ddubdsDw1PRfIO7GQmM/E1405xlmUinN8wMzWXdCFzs+nJ5kkacSJRPja96uz2fgsWQpE+Y/T5JUKfvLZIX9HdfUzfY+MBDAVQ0nrQ8+ImAETyUkIY0gR0d5yzPQcoizclyyE9yJCWBGj09Nu1o6Ncc5gUbcHsfI78F8qiEGf2Y6503bNlZG+PMphnZO4to6PwbsbYPQJowISoxooye9paKGszeSMe2L0L332Qga8XzoWr0O1jFT1PviKJDQC/2Wqo6lwhoBBARkaGpidd1lkAUzXG3bpUYvQYkdIgFD+aPkkRin7aR0QoPvTiBNRu3AzC9Z+AobNacdJxhvF8Bvb4e5nLpi7s1MltfXI/TS8shvH14BQWIJTGScxfsfMCFiHngrEEb+avCEVvUPO9jWWEonljIyH3SMkGdk2MnwmlJ+H7AqkeAokAeR01AzALMEKPvX2BpNMKhatSWCR5HJ2MXg7k5DwdO2Hw9NuM8A7GPCGvPB3GqK8L+XnW+rgbsTCoD2rkXUUehOS95tbLQwlgZJvh8OQRdy5vuOJuyGP2EzPruCc4kwYjaf/leNLIy7rBRCjSFMhTkbJu07p54kmaC2CY6QnqDhTVAFxlaiFaEdJL479jJs4JyYzoyYNndWbclSYla+rPLM60WFLo+RLaWOS6Xst8rTdd7nhV0r/ZEh0VH3UedzlTJHNczwSuB0e8V52do5FTd+7buurv7Z/OmZq4bf3amL07tsNZWBKX/Z8O6XuG4qFHm5dZykvR6oVS/SkETkOA5BKYwJtSilsgpHEJfU4HG8YQFR2NjNdfwcLXX1KEop92VJMLLsZj4yajcs1abhOKJ8lEznQpWQbKxD3UrV6FUJXo8RPS3g+jCEXvsQvtllKyBWuzn5E6RkqALm892guKUAzM8ltGKBopKYULgs07tO9I//7tkkLakyIwq6FGDTIEKpoeTQ+ZHk3emkehZ2+Z4ZbuX4V6O5qN7ZIHp98DLl+DRCW7SQEpxS+Fec6b17/S17vEMvbhQERUkum1RqSRL4VutonYe98krNzNEkh6jeSxdjKrpBtGkGcikYnXniOE2o1uPKoSbIQiGU/rR0lPiFj0JEx8H4BbAfzswaUAPUPIw/kuALU8JDHPBDRpXj4MYFWoeDo3eGZy+diI6B6AeJExRoSu34okGQXBd0roT2SNui/DjoHfXrMjJUJolwvIaxlkXTBWTgpZRhqXDCyac4PE/lcRkIUQLA8MxxmTuQzsOBjbKHXxM6T4ITWl7nIzOzntU0oI5kuhZE6kH2qLzq4vhqm2CoFwRGDBqu0NBdfmcIbLTmYCPsc7cWyZsvj5s48xc9RQ7Nq6ORwhCao5OSIicV23nujy6LOIiokpSTripO0nE7FIuZIJ9mBqSq2fgmpiYWaMRyRSmM291E9nwfqcBFEgMrjGkt15iJ4KmCIUA7N9rCAUT6412DauyR6dEup8F5jZqFEVApYiQMkW5gJoaIZLetM5EUb0chjS3omnTjxh8KzbNClnMw0U7mtbKc7Cqusn7lg7+iF3iTbb7DE7JjKqm0kSkYegt16r1B3tDcraPA5AphvhtKfOjbQAKZTREy87yh5MiVv8SSwEI6FIOJLnyBgz2ZK7GBZrGt4GYLsHGy3SzA7/mOkZ6sueIa8zShAzygx1D+oLigbPZJSPdZx4R4JdzTnI49uvRUp8VajLh9eP7mlkcba7LNmwIeqAM6ISnBHloiJZGV0gVjJJYe9wSKG5GDdC4zSwAqEjV2j6kQjpOnaoYtTRvvHx5IV6aqFkYKSfSd8dnhDfp0+TiHBKFkXfZSpxgN2bQPVf6hGg0Gdn4uV3MSFeAwdd/p3TS1HTHDh+9DC+XjgPn709A/tz7JQ1Lt3LExUTi6RWl6HzowNRt0kzMOYebVX8nsvADyKCPVYjp+b8du1YUH//hvpKu7cyoT5LZf8ZEciQMlKu3XWz0PE647KmJzApQtETtKyr6yuhWHxjIyGdTGICPyKHqmxX1q2P6imgCJDe2nAfw1kpPJEy9FK4pNviVwGdtRuDJw+ZdROknMo4arhR3acq5KmYX6jftfGlPhQSHMhCYc2dTQKwnA+GEKlA2oVEaE0HkO9BX3TGamUmCnE3zJpIKCLArgfgF2LllPkEK6FIJpKO4mwziYq7pCJhSV5jRNCcM6HHGdaUiCXyinwSAJ2P3B3zTNvjGAAiKMlL9XQiyoPtZF/VhEHp/+NMvs05p/Bvvxap47hkcnbmyJ79/Tqw9YN1ADDSRy9Fet4sMj3k/f35tx4R1aNCIAQQyMg8UqmQH09z6LIPODMuFc5WKHM7SbLm5Z7Ab18swVfvzMGRA/tASlKqWIdATFwZJF58GTrc2wfVatX+h0wsgVQ8mWDHWBBtwpH8nMF9W7YMyu9d69AKfE+KUAz8GgTUgo+X58SeiBGzhZS3cs41TzNdLU6fjEVvvIL8XCX34o+FtI5QZMvyC/J69WjRYCNT2on+WDo1hn0I0PcYhSq+DeB/5Fzi5VCUri8LQG9TQzEktRPPNvektPTrmZMtZNxuT0UIneFPJ9Bl44ge5J0ViEJ6iUQuk7cQeZx5W+gQ+qGpxeeNpyB5y1L250QPDCA9xp4AlnjQxqqqwUwo0hzJC4w+5xQG7m4hMq8HgPfcbXBaPdJjpcQwlM3cXVL4TEPRBcVk01M1eHQVH54QlVSx3GhI0YOD03PUj0VIobNd4PKe6L3OH/6Y0jfUU6ZWMb2h6TvEW49wYiXoAoMIaJJWUF41ftyRaqjSi8C0zB2V4jhPl1LewMHOeo4kQpE85YwELULA6SyEFCQeFlZHxsBuBIKScWgODQ5HJOnqgnA3iluEouYC5Of5uv5oj5S6gTqHBhZDP4+uCEU/Ax6Mw81bt7MNdDGZgye6G/pseCi6XPg4fTLenfSqIhT9tLBEKA4YOwkNk5tD1z1LVHXSO1HHAabJoV0Sa1MWW1UUAqGOAN0mdzRJH18SKhw2s/WSJ1pYaoomDU2/mEn2LmOoY/eiO3X5O9cL78x6sa8n4aZWmEXadxSWTBmVvdWAo5PrVnNPEYHlzY0Zhcq+DJe1gv8AACAASURBVGCAByQ3hTiSNx15yXr2gLcCOSDYCUWaZQoA0tdr6kFGZsoSfKMZqu4NUhTCSthQSOt5Hox7+liUqWOxSRYFPE6uybMzGkRqfDyYuNFujdXTgRASTgb8VqjL3v4KcfZm4b1oQ1nDyUvxfC/antpkonkp4k7CJx+HUs0VAgoBQuDttTsvdwhMFEI0p3zOooQcA0Qscq4VkYuKUbFuE0nKhigNwtaTd91/ovCQyXT98S4pdb+wzijV07kQUNtf7Q9MXp4TWz5W7wOBYQIgz45zZ7kyfq9BCBeKPBQVoeivbWQQiq+8iYZJ53v0kCX7TnnQTj0hxbO9k+p4nT3RX/NV4ygE3ECAsnZOMbO0eqtdRV4hf5neiSGTQMENbP5TpdnA6Zc5NPYxY7yyN+3dbWMkWGBsvQS7I2t4D9Ic9EdpDGAGgNY+6CUS6UPZmInYW+9BQo/T53e7GaJLXm3unLVoD5JH0r0BDIsNBUKRsCSyeA4Ad0PZiZydCaCfDx5fNC7tL7pwIHLSW89XWudfAPQCsM4fH4ozjdFsyIybuGTjOZP1/U4mkhOzZCPytYhXN75wd/B4a1qzGBQy/oKpf+qtlyJZQhqqFHL/a4AuF6xBQ/WiEAghBNK+kY5GNXa011xsimSo6877cAhNL+xNlUIIxtlRXbAHNiyampGWlqbi0P206u4ccv1kihomkAgYrt4Qi6XkrdwKfWYMmqZhyexpmP/qKOWh6KfFq9WgMZ6YOB11GjWF7nIvEqbY69QwUeN/s0LR9711tZcv7MQC4QHjJ6TUMKUIgRsApJvhkN58p5E3GoUjkjcZkQXeeKOFFNyNBs5IjOL8E84Nbytbi3DJVU4pb10/ppfd6RCJRKTs3MluEninz5v2AWWoJu/GVz3USjy9r/oAvgZAf7tT6ND7relpG0jv2FAgFAlPStJCpA3pprrrhUralxSKSol1fIlNo0sL8lQkvb9KPuy1NQD6APBr5sn4tMmxlV2Rz0rgaX9ncQaE1AXfwjUxaPWwXu+488EIwTr0HUReiqTD29zL/UHTJrkFkm2YCiBYklyF4HIokxUCniGQ/s030VHVGvdnDIMZWMUikopcEFUJVgT+kWuTh6TAa9pROVblB/Dvannz8uVfC9VofkFASskyMnNa6xre4BLN3dFSjI6Nwy+fL0b6yMHYs50iilSxEwHKLHb+5W3x8MtvoFzlynAVupczongtBeRBCQzppkKd7Vwm1bd/ESAvISIC6cWcQp+9+U4jZn6j6TFE3iCl4kYz+empCYiM+Nz28GfyVJR8kxSiY+boXqRRaUe5DgBJOPgSjkoeQeTB9ruPCXkoeQcRkg96EOpMRCZp9P1sBzge9BkqhCJNiT7vFBZKepPuvuwRqd3Ow6zPZ4KPSMzLAEwCkOABvqdWJVJzi7lPPveyD4+aJQxJb6yBTZJAW84MUtZvRQoIxuVXUrIHVwdOW9Vf8yWimcKeydvYW91N+l5aYerALveX4WochYBCAJi9cnecFqmnMYH+nCHGnXdihVsQICDkOL2sPqxbvXqHgsCaUmWCNy9fpQqg0jTZjEwZ6WLZj0KwQYA0Qok452fdI1pEJA7s2on3p0zAt+8tQEGuSqJk136hy7FyVaoi9dGBaHPz7YiIjIRwQ0Ox2DuRMeYCk7OFSzzV7Xz1oLVrnVS/fkWASATSqSKvtIs9IBVON5KSNrwBYGxp8wRp9kx6ihaBjzmTdYGzP+utWFUpsFFn8oY1I3pusKI/sw/aA21ND1Vv9TPpi4tCUB8CQF5jvpb2ZpZWdxNckOfcEJOE9MVzzle7qX0oEYpkb5KpSUhr7855lkia18zEGVYkACFvWNK7vARAjJcLQBqjRIqSh6o9lxlpaY7EggYXMe5cwLlmu1fyqTiQ9AHAjgsm0w9rzoE5aX1Ly0HxDtPjvZGX+4KeBRRFQhqsFK5P+qqqKAQUAn5CYMafu6rGRssXhJQ9IIWR+flc78R+MksNcxoC9J5b/I6ryaghnZKq7VYg+R8Bdw5g/rdKjRgwBOat2lMdDjGO6a5O7rp4H9idg6WL5uHb99/Bwd27/snEFLBZhNfAkZFRqJeYjJt7PoCU1m0QE2fIXLpVTt6qCfmt1LSeqQk1KdGAKgqBcECAPD8Gmt6JpFvl7fcZ6ZjRCz15prmnIxAO6JlzIK8lLvjHXJOU5MLWQqQi08V1q6wLf6aX9lcAQ+vIm/UnMpk8XIlQtkJTljxmPwDQwQMgZ5uhuFYQXB4Me8aqoUYoEqF8m5n52XjhK6EQSUPho3eZBF5J9d35PXmjPQzgKQDeaLiSTUQqPmkS0e6M6VGdpCHpYyDZw5x77S3n0XinVhYC+11Mv2/diPso23lpKrVND1rynnZnb56OTfHlAmV7J29nfye3Kk1rpeaqEDgjAhmZW2oIRE0Ak/SdYYjRE6uo4Ao8Aiej74hQ5PhEuMQj3c6vZ7e0TuAnHqQWeHMAD9KpKLOsQmDWmuwmmmTpDiEuPdeDk1K403NVczhw9NBB7Ny0HrnHj5nafuycb3fFJ6WzbUAjY/xpEzrbz6jaqXXd7ftM/Z3pRHeuD0lxH6e6lZT0oXJ3XJJ5ogxiERFRKF+1qqGbWJxd27CTlTASffExcnlguxjYg6lJtUrbgd6qj4TqJzgRSDSTsZB3kMMHE6ebmmhWEEo+mBG4polDp10AoS3yR4IGKbDbxR3Xrh1+NyW/8bbQel9rJmCp7kUn5Am2E8ATAN6zKOkBPZDvNm1yZz8WE0k0D0r+Egwl1AjFYswo9PkBD7yUiaQhMpq8Q60oFOZeTG5TkihvXjgpmy9dbFBWSksuNhoNmdkwmuEtJtAe3CubvMZGCikYw7fHhavrllF99njdUeg2pJBy0uwszgzu7UzI24akGD4DQAmjVFEIKAT8gYCUDIzJmau2N4xm2rMC8h5AGsm4lKeiPxbAvTGEkLMdDkdap2Y1SEJElQAhUBL3ESCz1LCBRmDu2p0dNR2TwBDvzo0MJWihEGjK/mzwXGpnWbOEkmTMBaSuw1lY6Lb358mbGymPQcpRx/L3vNK3Zctg8ICxBhfVi0KgiECgUNGaXj5xiFSiDKP3m9l1LXmJD9WFaZI2o0GUS74PplEYua1FSLkFLse1mWPuIe1Kb8qdACYDoLBiT79taN1/M0Oc//QxQceptqeYZFANNyd02Nx7iyy0wc2hz1otVAlFCuNdDIAuGdzZD0TMUAbdWb4Cdkp7GpcuN4jcvNBNO04dnghm0n0iu2hP+FQSh87sBIHRnAn/Z3GWIo8JDD8q8t/aPubB0qplRfuBPKdJkuMaHy69iPR+1/SA3eXTplCNFQIKAW8QYDP+3FAlJjp2pBSCLgnodqbIo0YVvyNQ/H6rQ+RqYJ8VcteT9zY7j6LvAi0Z43csgmlAdw5ewWSvssVPCKRlZkY25ZW6Qne9LIHK6uHpJ+AtGsbQTuTcySDfyOVRz9/XrCqF9qmiEAgXBCqb2Xg7ATBujL0olNWIMvE+BoDCnkt9SUqbkQidL2ACScxmjyZdyiNC1zquHX3vdx4ATwd48uijzKcUUuhpIU0y0kskjx9KwmJVobMUafOR3pm75yryjEz1MQGMVfYX9xOqhCLZf7NJELqrXUkeqkT0rLUYxBZmgqBWXnoq7jBlHL70RlOx2cBZlTWu3weGNM64t7qOXkFCiVckk9uElAPXjAzbLM6eYkOXXhQOb+iSe1HomZUDoKuZEdwenU0vDFNNFAKlCYF5y3Oq8GgxWAA9OWflS9Pcg2GuxTkBDO9QKelCNoOj7MBOSeVLbXRRMKxLsQ3uHnyDyWZli58QWLJhQ9QRZ8xoKeSj9AEWQuicXBBVCVoETtGU0DnXPi8Q8oHuybWU9k7QrpgyzAsE6HuLdKlGeOkJVDwkHUKKdcsU4W6ikpI2owF08pDiF3ixNh410XVky0hXtzVpvb93syFl6J0HgMKcPT2/0It5hhkae8TN8dytVsf0enTXO3EfgJZBqIsWyoQiXSwsMDUV3Vk38magTLxD3ansYR0iNcmD9nYAnp6ZyC4Kf+5mXni4PXT8/ZNjK1aP/hhSb8tZAM5qUi51FRT0W/NyPysTL7k9/yCtSF6rpJPa0Iu9QFOi/UBeiqPMS7TjQTpPZZZCIOwRmLUmu3KEZPdByCc5Z1VpwioDtP3LXkwmFo3E9kuOyRH52oROF9aks5QqQYCApwfyIDBZmeBPBN5bubtaQYQ+WgJ3cyBSPTj9ib73Y0np+llqvF/XZnX+9r4X1VIhEJQIkMD9c2ZoICVE8LYsM/vI8raDcG13/tNTa4voiIXQ0cp2T0UdhwHWNWtU90/PgSedVcjjizwTKbOup2cXyiw7x9w3RNZYWWg/EpHV0c1OyRbyip3iZn1/VgtlQpFwSjDDzt31XiXP5KsA2JEVkkhvuvQgzzJKIOVJIRKJPGgpvI6SRZUYypU05P/sXQeYVdXVXee+N42h915EEBgU7MSOJfbYIiIgxYYau7GbOGLXJJbYUCJYUIP6x9g1KgqW2AsC0hGQptSBYdo75//WcJ8ZhvLOve/eV2b2/r75MHnnnrLOueWss/beE36nDP6hHLT00lAQZU0MG4wy46bfOorrWmxLBJq6iZ+Y1MGvqonhOD4CMDwDDyFkvgWBeoVAsTFOr5lLz4uZ2NURFWFYAyEVQ1oBW3AOxmgDNd+BeVxh3V8HFRXRy0gsQxDw+lGeId2WbqQSgUk/LO9WFau4z1GR46tvbokdkUr4PbelDb5VUXXRrJ7tPipWStxjPCMoF2Q4Ar1cpcYRPl0KuTmnWo2bfbqpMo6iWC0Eel7/RIdc6NeUo/qFCQ6/EbXBz5EcNXpa8ShmSN6WFQF4HgDn3ut3Cz866Xb4MIAw1D1Uy7LftplcqcZkAo9fwsTVZ93ZTihy2CTh/m45H3w/Uj3GZChhWEMAfwBwMwAm6fBifE6R8GRYh+0nMLro/ry+TQrvhlEjlOP4dav10q8tyuoYlpQrc+rc2T9+heeLZYO3NZKc9wHuAcIuPp5frJFrgaQ3sz2/BkDiYftesXKhIJA8AuMnL8hv0CpysNbOTcYxPOyURC3Jw7pVDb963QEVjjHTlFLXlFdGPhner+3GEJqTKpNAwOuHeRJNyaXZjMBT3y7cI5KTcw+03p9uz6JUzJzZrOHmzLiJK7TRZw4r6rQjtU/mdF56Igh4R4Ckx00Aunm/tPoKkonMqnspAMYpS6j+8dlO1l/W8bLLCpo22PU15Th0NQ7VDPSqWMwZMfO2kdww17SeAJ52XYS9frMwIUSxmygjjMMVkojPuupEm77RtZ4EETO2ZqLVBUKR8VVJ8O5vSd6QBDsIwKchTQjjfjK25o0AqFbzYnw2fem6P2+VCXyXG/6xS1RF/qq0OVo5KqUJArRBpTL6Q+04F824eeR0L4Oqh2X5nPiHe5BA13ybZ0VtmLiBZrgHhumQQ7B6uIhkyJmHwMTpy/aJQo8xRv8G7oHOFrH+Mq/LWdGjmi7OCihRDqbEDG6e06fjV8VK1esEipk6gX5eapk6FulXWAgYU71Onp2xZB+tMCYC57fUd2tAVQdHFUsrAr8Sisp8H4G6bu3G9m+O3kvJCXZaZ0UaDwkBuoyNcbPj2irCaneFBAIzb/4FABMgiO0AgaLLxjVXhXhXqSiTTYRo2mjtrIMxf5h+2yhunGmcY2a8PdqHGpWbbm6+qUBjVt8w7HeuK3UjC5KA5NBDLrkUBrkZxPjqAqHIb5Lj3HVjk7AprlKkspGHDWFYnqucvAMAVYtejP0jAU2XWbrLV1vf6yYcaxz9oAI6K5Xa7zCtUaWUudWsLv3L9If+EIbq1ws+2VKWMTGpnCWp7Oe7mZtoJhCiCz3d4eUgLFtmXvpZhxEw6omZPzXPi6lzjKNvMLr6m6X6cEf2x/6n/VdSFlilI87fo47+x6BdOjGRmliGIuDnpZahQ5FuhY1AcbFxepy2bPeI0X/R2hwcb08emmEjv+36t0zA4iyFwUU/rJz9WvHAgXJ6k54pkVbDR4CqIwanp6LIrzFJ0RWuiknuFTsUVd8bxr+plDkCCJe8iBm9RmmcPv22Mz9xN+DciHtJbMGNNokXkokkjsMykoivAPj1XZigISYBYtkgs0sHPba6QChW7+UATARwmgV5w/XCwO6/BzA1aEBr1MfvbbqsklQstOhXza6Q6KQS9g8dL5tU2bRww/UG6ipHKa9u1EkOTxujnXlVwDU/3DryxSQrq2+X9wAwwVVa2xDd28JnlXugxoQ/YR2S1Ld5kfEKAkkj8PR/VzWONCo/DtpcpJ3YbsqoAjeZqZE9sgd4XbGSUWYTNA9QnHthYq8O3a0LvU3EMhgBIRQzeHIytWvPfLe0VyRi7owpHAWtc+RhmZ6Zqj7BUU6F42BGzKhL56xo93HxQJGCp2c2pNUUIBB1N+SMh1edXc+n/RvAtQBm+ry+Xl7W69oHWkSchs86Sh+OkBVRsZguXfTiAx9umPXVYR7JRM4NlYnM3EsyMcyYbkcB+JdlrD4S139zYzlmsnq8rhCKXAfMov0uAJu4giQVOZckr5lRNyyjUvFC1w3fq1IxFm3Y+IGel9y7k1LqqFSTiUaDAbTfUFqf//2tZ4qy2/sK4TpkPM0rATALuB8jicg1PdIlwf3UIdcIAoJAGAgYo56esah3BM75Bs5ZjkKBhAfzDrQ2KFfQT0eqD986LhpUpML8jvPeQblimwgIoSgLwxcCz3y3oJfJzbkOMXNKRDnVGQzlwekLSk8XbRFXQqkqo9UncMxNs1d2mCJkoicopXD2IdDFVWd4VazFR0rSYBOAWwHcB0CCOntcAztfdH/jnMaNJ0aAY8LK/my0xtrvP8HSt54xumyj128UxihkBvB7PQ7Na3G+894CcIDlhSSvfwtgiWX5dBWrS4QiyTu6mJ5pSUpTAcFYod+mAHwqpBkHlkpFa3Ny86vaHTU02mzX/Rlvxvq6ZAvGjFnnKPXYz5t+Ll7xlyvluekPUKqsd3WVpowL62cC+Q5bAGC0SyyK27O/uZCrBIHQEHj8qzmtCvIb/M4YM9Qo7B/RJsoQYWxQBDhbw/7rvlY5ZQpmmoqoRzaWlrx11h69loY2SVJx4Ah4/VgPvANSYfYiMG769OYNVeOrY8AFETgNhVAMfy5/dXM22BQB3qmq0FcM3b3jXEDJh2X48EsL6UXgWAB3AmDGXz/Ge4TZUq8BIEmL/CAIoGvx+KaFFeYxpZyTwyAVS+ZNw6IXHoSu8CwUYyw3qn8eD1mZSOQYz+4pACStbIwJORj7M9OtLhGKxLo7gPcAdLYAns+HcW58VoviSRWhy+u5NdyfrStTuXnofPIFaNwj1OTrv/aHIQjgRIbOGDNCnpnWs7TdglQpMo4qnx9+3Z7XuuuU77GwYn4mP1KpQRCoxwgUFxc7u5x6Tj/lqGFamyGOQlvCIQlb/rcoamIR07FSR6lxsRjGbdy14w+jleQByLbbRwjFbJuxDOvvE0uWtMgvwUgdc64wiLWWYLThTFD8wasYiNtx1imjxzmIThhU1G5GOC1KrYJARiHAeHWXuK7K1YpoH0ZX0ycA3AyAcRTFfCLQ+ZqHmjXOKXjMGHOioxwv8Q2326IxBuWrlmPRiw+hfKVnj0oqT+8CcAuAsONiMug6yUTG3LMxnrLvAyAbAorXNUKR80M1MrMs2xjd5Q8B8LVN4STLMIQDM5BTregpwVRe647ofMoFyGvRDkqF8xmvjY7BqPec2KbTpt1xgcSvSnKy3csZ8/J0N+s8Xd79TB6fb4wvOxzAwmC6JbUIAoJAGAhMmm5yK/WS45yIOsloHO84iokF67VtKT7SGwHn1ZjBsxUVFR+M2r0bD0zEshABPy+zLBymdDlMBCZNn55bpZuc6EQUXc38qofC7GJW113zFEcptcQYc/sGo587u6gTg/yLCQL1AQE+V+iqfEISg13hbuCpQgqbdEqim9lxaZs/PlnYMr/yHgV1dhBZZmMVZVjy0qNYP4tcjifBNYni291kPalIVLALgA8AtLGYKfbtPFc1aVE87UXqIqHYx1Um27iYMqMy3aSZ0CcVzwgSifxuYnseEqwoNOrZD51OHI1IXkHgi0YbswnGFG+qqhw7/87R6wJvoH5XSLdnZp7vC4Cksh/70Y0T+4yoFP3AJ9cIAqlDwBij/u+71R3Kc8tOcow52hgcrlKeUCt1491uS1pr+nzHf49pvOso9bJW+PfQPu35TBPLYgSEUMziycukrhcb4/Sa+dM+WjvnG0cPlpgRwczOr7ElHKdSKbynNB4ZXNSBSSXEBIH6hACJxPstXRe3hQsZKpJAdBP7tD4BF+ZYGVMxt0njBxVwmqO8ECJb9opiqNVfT8HSN5+iT5CXLpP0eRnA2QBSoaLixzBdFhnDzMa+A3B4FiVQqIuEIueJKkUmxLBR084CcCiAVMVvau5m/z3Gsn+b153joP1Rw9C8/8FQEZthJV6uxmhjlJmjtPrz97ee+c/EV0gJHwi0dAlkqmZJKPvZhzG8wwvummZGezFBQBDIAgSe/HZht5xozggDdZBBbN94DgJ2vT6EDTNGbzTK+VJBTVGxyITBu7aZlwXTJl20QMDPi8yiWilSXxF47NslHQsj5iLHcejW0ak+PCBDmWvNoxzGXXcUH8AwaqKJ5jw4e5fW3xcr5WnHHUr/pFJBIHUINHU3ToxD50HFs0UHqVxj1l9m/2XiDrGgECgujvat7HKfctQFfqqkq3PJnO+w6F+PwFTQc9naSBIz4ylJsOXWVyVXkJmDP7KMf8bnNFW1XLeeJJfJdTGpq+sqodjNjaXY1QIdqkoZXuFhi7JBFekI4GkAB3khmFRuATqfdC4a9egfgOuzNjBqSmVV2cgf7jhfXGmDmtmt66EqkcmcngPAMEF+9mGMnfiV6/b8Q3hdlZoFAUEgUASMUfe/MTe3ZcdoNyeac4oGDne06QvHaVmX9su1x6K1WaccZxq0fl9F8FTjaIcfj9kZFVAS/z/Q9ZXGyvy8yNLYXWk6WxD454ylJ1ZBnxvRaiAc5NelB2Wq5kBrHVOO+lLBeaxc6X+N6N1xVaralnYEgQxCgK5hjI2XjLvzHDer6sQMGlfd6cqpp0b67nLs3wFzplLKNlFJ9fgrS9Zi4aT7UbZ0vhc8SNBxI32y+6+Xa5MpS3fYCy0rWAlgfwBzLctnQrG6SihSwkdl6TmWBA7DI9BVOpVhRRjW4V8AdrbsY/V6KWjfFV0GXYKcRs18rx+tTSng3D/91hHX+q5ELvSCAJME8VnCRGN+5aWMA3yDG8/VS9tSVhAQBDIEgYnzVvZwyiuOUzBHAZHuMaPbR5T6NY5FtiZxqe63UmWOotLfWWwU/qM2Vv1z8F6dRZGYIWsv6G4IoRg0olJfNQJ0ge4x8+fuylT8QSl1jNF6Z6rt+JuQi9teJDVfHFrrEqPwUlSZcTNXzPu4eODAVMRzktUrCGQiAtx0PQqgfRKdewXAZQDkYyYJEHd46SHF0aKDut7rmGrXUivTVZX46fUnsPa7jwDjScRH9nEQgC+tGgqmEIOpU51oEyeY6kTGxqNCMZusrhKKnAOq/94kB2c5IYx9OdaybFDFfgPgWQBdrCtUCs12OwDtjxkOJ+pdwG0MFuvKiqNnFCydheJi+c6wBj6pgkwsNgrAPUmo7unqPMFV7yfVGblYEBAE0oMA4yv+/Y25uXmtnfzGeflFylGnQGGAgWmtjW6rDArZs/j+OT299NJqtUfdipiDVY5Wn5iI+Xf5psKvShr+suniHj1SEePaS2elbIAICKEYIJhS1dYIFE+fnruLbnys46jzDbA3lKL7YjWpmF0PyfBmdwsiEaZKGfW5cswER5sXBknilfCAl5qzAQFmd6Yi7KYkNl5UGT3gqhzpzigWIgJF1034m3LMBTZKxV8+fRvL3mZeAc92vZuExfOFPi/gt9JQl2CyyTJOF+z9ACzw2V66LqvLhCLZthcBHG8J7msAfsfPFcvyQRUjEc3nnSdr+9shaLXvb62viRkwLvPbqNJXTb/9zBnWF0rBIBDg84Tk8T8AMMmTn70Y1+VkN+lTNqmgg8BP6hAE6hwCkydPjn6dl5fTpWnX1pUxvSsc5zjtmAFK68ZGOU1gdGNHOX4TOfnGa0ciIA1UOMZshME6OOoXA3znGPOWrqj8rNIp+LnT6jblAwcqOajyjX72XOjnJZY9o5OeZgQCxZMnR7sUdm1Z0CA60jjqJG3QXxlTfZSePacuwUMZf0jHCUXtqB+icN5GRI//Yemc6aJKDB5zqTHrEGDss7+4rq1+O/+tm4yF6iSxkBEoKp6Uq2Klt0Kby5WjtptZt3T5Qvz43L2oKlnrp0eM8caYjZxTT9JGP40BIIn4DoABFpt/9ocs6ZkAKny2l67L6jKhSEz3dpMz2agUSQozoc70FE0Gv8ePAvAgAD73PFm0YVN0Pf1yFLSlN+2OTRtUwujb15U2vGPJPYM8BS5NVLf8bo1AJzemLxNK+d2LxUN58HmTiueg9eCkoCAgCPhHgF5+ey5blr9pTSy/EqqzgnOoUlX7Kh3pbwxaIAIH0HkGKteBCpVk/B+hqCoNYpUKToXRiClHb9Da+QTKfOGYyJSYrpgbM3kV+bu1KRukFOO8itUjBPy+xOoRRDLUoBAY+8UXOU0adegfq4pd5Cj1GwPd1UHqT1uCGo/ferYKVmvwk4L6xomqh1TPtm/Jg9gvsnJdHUOA7yfGoHsCwE4+x8aPGmYBJvmUqsQdPrtaty7r++cJt2lt/hhRais/TMZNXPTCAyhdkpSwhmQdXeH5R4VVmB+w+wD40FIlS4b0NABvZ+GM1nVCsTGA193nSqLp4Xq6yyV9wlxbjKHHeI2M73guAE8xSGsOoqDjzujy+wuR06jaEWRrq87irOZWaVzxw62jGAZCSwPKqgAAIABJREFULH0IMMMznxNMFsb/9mNMMMb345UAyvxUINcIAoJAZiNw6qRJkSF7792ocl1FYUVeg+aOQgcVi/Q0MP2UMkXKoJVxVC5gcpVGroaJQjm50Lo6PqvjOBGrUGPVyUCZJEVVwdGVjnGqoEw5tIrBUZuM0cuMcebDMdOdmJmhncgCXRVbp1Rs40s/fLr++UGDwnxPZvYkSe98n4oJdIKALwQYL+Kp71Y0yIk6PRUqro9B761UpK0D5PqqMAsv2hysFjFHY62Jqu9gIn+L5eROzf26+cZBg+RUJwunVLocDgLcFZPguMNViPlphe7ODH5PF0JRcPhB0Oc11UrFqtIrjcKNTq3s3D9/9BqWv/dCEFPCD9gfAfzNVXb57G3Cy+4E8Ed+mycoGc88TbfabNzg13VCkYcUo90QCDbJMJicpX/IhxGM1ci1xQzUNn3a4RJse9ggtNrvmK3KmGoyEW+qWGzU97edw3GJpR+BfQE87hLKfnoTd3tm3NpZfiqQawQBQSDLEDBGjV+4MK9Q67yqUpWfF8nPLzOxNhGgh4KzszFoDQe7xGKxZk7EiWqDXhFFwnH7pqGrFNRCBWcDVGwlTGSeMmaljjjfmyq9PJqjF5SVlVfGdKRizaZo+frfdCwvVirV4UCybKLqV3dFoVi/5jtjRks36J4t+7SIonIvE42cW6Wr+NHeMqKcBlYnKRkzkh13ZOuxqEoNw2zNsxXUOJSXT52VW7q0uKgo21zjsmQGsr6bdGXoBaCHu9lkZsfvATAge103xpa6zY155j3bwGYCkZmArwDwRl0HK1PH1/eGCdfC6GLlOLnGGJStWIR5E26DqQwsPnecKKby7GYA0wK+P5q791w7C4wZK4iEFUmCbLS6TihyTuhq+pb7XE30DcwNE2NnPhfwZNLlmsl9/lQjpmOivlh1QeXko/vI65DfphOU2lxlDHqNY5xHVkfLb1laPLo+vDussMqAQlyLjJl5VhJuz7PdOv6ZAeORLggCgkCaEBg79oucDr/ZuWFJ1fqCyhzdJJpTkGNilcyG2hxKVR9WGcAoR0V1pdEqAq0YbiEGqKhTGYEpqdTlMR3J3RRFbkkklls24/nGa4uLhThM05RmVbOBfMBk1YilsxmFABWLz8/4ubDCbOoXcdQwg8iJ0LoVFEw6gs8GDY4bH1HDUTHEYuVOJPoBVGSsk5s7FV822yCKxKARr1P10T2Pm43hAJq5G44NLjlGRctPdWq0Ww9mIIBJ4MdQYmXYtqCIqzeYDZhKRbF0IHDu2Jy+rSKDoSKPxco25i168WFsXBBKWDoSi+sAUPpIxeLMgIbL7OB0fbWJU7QGwG4AlgTUdqqrqQ+EIjH9K4BLLZ4rXFOM07m15M//zPR22z4VADOHJ1K9em6psGsfdP79BYgWNISBXhUzGDzzljMZA1QssxCge/sQN2yDzfNlW70nQcykY9emIYFQZqEpvREEBAFBQBBICwJCKKYFdmm0NgKTJ5voz61/blkVq+jmRNHfGPV7GNNLOaogZkxhtiVxoXzc0SjVQLnSaj6ieBsm9oFWsbkbendbOlopyTYrt8GOEOBG4zp3k7AtdR4VM4wLSAKjLhrHfz6Au11lpp931c8AxqUgBlpdxD/YMRUXO31iXS9c883UO5e/8VS+qQpVkE0ieTGAp9z5p0u0XyOp/38ADrVUED0EgO6H2Wr1hVA8yCUKbZKz8BCHGbupfE3GugBgAg5iTGVa4ERivHMqmou2Rw8rb7rrwa+VoeKCBeLiHIcmHkZjpJtdmQcQzOY9FsBXQcRg8LFADgDA58auPq7lJXzeMR4m4ygySYuYICAICAKCgCCQUgT8bNJS2kFprP4hMH7Bgvz88khzUxXZyYmofYzRJxlgQNiZrIJCWhtdBUf9EDGR12Km6n3lRH+IrduwetiAHuuDakPqqfMIMLbSSwDabIfIYDB2ZpGlGqsuGhWZjH1Id0O/Rhkc3Z3p3iiWdgQK2zo5VTN1Zfl2MkYE2kEqy/hHYvEW9z7xk066L4B3AbS26B3r3wPAAouymVqkvhCKJBK/AdDTYiIYp5OZ5qkA8xOHleudasTrXSKR392hf3s7OflrcjsV9S+b/yXDZIhtVvnfC2AwtozZzTll/EGu/S/SABTTct/ovs/9Ns8wKHSf5zeDmCAgCAgCgoAgkFIEQv+oSelopLE6h8CkxYsLKsqi3ZwK01kp091oQ4Kxr4pEuhqo/Ig2jnFMBNpElOOEduJPYOPxEA3/Q0HDODHwX6VjiKmFTtSZqU3siyii08thluU1ii0c1KmTuFrWuVUZ+oBaArjPdYXaUWMfu5uQuhaMne8lqnmYndmvaoOx7P7jbhIZs1QsvQgwIPg/AAxLQzcoh/zcdZ+nGmmehz5QUUb1kE0MT9Z9EoBsVp/XF0KRS2CUB1fTzwAcC+AXD2unu3sNyURmCU9H4rmJbny+wAKWehh/phUdAeCx7dzLJBV5/zKW4coUd5xqfD5nmPip0GfbPMzg9QzNIIkSfIIolwkCgoAgIAj4Q0AIRX+4yVVpQGDsFyanIOfHjrkRp2WVMl0cJ7qz0ugBjT6IYBe1+QR6hxZEwhej9Xpj1CIVdWYarWcbo77PjUQXlZZX/lLW2lkyun17CXqeaCLk9+0hQDKRqjrG98pPABM3QS+6ZZf6VM9k4kxw3HRJ5GaYePgxqoEZV4qqILH0I3AUgGfcWKCWvVGvAaYPgG6WF+yoGO8VEoskhEgqcPNtk4X5fXct2nwrXQLg/gD6ms4q6hOhyNisPJRh8qdExtASRwP4NFFBNyM9w1XQrZbPLxKJNusnUdULAXwL4IREBWv8TqKJirz6rtJmQiWGQNhR6AIqURmvmM+pVBv7RfWk3wM0Pt/GA7gGAEN9iAkCgoAgIAgIAilDIIiPnJR1VhoSBLZAwBj15HcrWkUKnPZOVUUHRzntYVQzbXQHQLcHVBOjTAelnMaGmkKYNokSvVB9qJRab4yzySizHjBLFVCiDOZDqfVQarHWlSugzS9RJ+enjYUVK0d162azMZXJEwRqI9DWdZFkMHYqoDq6GT8PceMG2iBGNQJjez3PzOEAqETh/8fsxnNtKsjAMnQvJaF6EYCGPvrHzRXd/Bhjkpl/xdKLQHs3DiFVWrbfHJy/41w1IV1NqWyka2AQKnTeH3QRZCZmJqqgYnFbz/D+rrLRJlkCQxAwFtp36YU66dbrE6FIsB5xs3InAo6KZ5I1TOayLaMLNRWJR7rKRxLhtmt9R21zrfJeIMl1u6vc5jON94KN8VlIEvQUADx0qm/GOWDYEBK8jMmb6F7+2o2B+qV7AJEqvHhoUuw+5/w+43j4wTVqQ3qnalzSjiAgCAgCgkA9QCCID556AJMMMUsQUJMmTXJK2g9sUNhEtzZOVWOtdDttVMMIIvy67wxl8sm3GMAoRBzHMSZW7cFc7bzM1NIVjsHPUNgEZTYgFlkBYzYUlrf7cSlQOXovSaaSJWsh07sZceO6HeFuPPksJqnI/9/rc5mbRm486WoZd3diBmhmm81GsrsHgCddstWPmyA3/9wYHg9gRaYvhHrQPypu6Ypnu1Hm/J3uqm+5tkkCcC3fAYD3S1DG+4Xr4z1XzUq36JpGV2eSEDY2xVU/UeWUzVbfCMXfA/in5dokWdxvG5P7G/fwggdBPCRKRFp5WR9cm1e5ykTeF3w3nOj22cYNn23xnUCiiQmu6rpR3c4/4sR56OWq1KkAtMGLzxs+E2514xHS2yQej5Wq97DcidlXHqDdZuGZsL05JPHMw5d0KCzr+rqS8QkCgoAgIAjsAAGvG1cBUxCoMwgUFxc7xTfeaKCUn0DrdQYHGUhaEKCihQHgqWQJy6j0y0b3p4MBvOq6DtqSUDUxpHsi3du4uZLwA2GtLrt66VbKdW7rtsxnMbMqk1CsHYuQ9wwzKNO1mC6MJN+DsDgZz+QrjPP4iatOYgzO3S0aINFzjBuz06J4Rhepb4RiV1eFahNageuEhPZUV/W2vxvDls8rklV+nlXbWgxsZ7mblIqxdDfVKsR1/ywAkqG23/DzAewFgM/Gumo8fGK2ZiZSIi7M0E4lJ2MUejXOAWMpch54SMCDOZKMb3ityEN5KrIZisHvNwG9E0hIkjiuvWY8dEOKCgKCgCAgCAgC3hCw/RjxVquUFgQEAUFAENgRAiRH6FbVO0SY6OqV6gDzQQyHrsqMf0jz845irDGqepjxMpsTZASBZTrroOqGhAhVfrbzSHUQN9bby7ZK0oaupWPcBCh+yILtYUIyk+uF6+dDNzNvIwsAGWqA7tF1YRNf3whFrstJLjlnMdXVGb+5NplopZOrgrNd2zb1M84nk1ExY+8cl8za1nUkB3nowme8jXFtU3HLUBIkwOuiMZEXidOgiN3aGPGdRBVhWFbkEoK/89kA55hE8589Jp7y2ZxcJggIAoKAICAI+N+sCXaCgCAgCAgC20aAm0u6XJHoqL2x2ejGOOSVLMONKTcRYRg3F9xsxhWK7EuTWsROPFEFiZCwXLm8jo39fNTNtun1WpbnmOjuzJhhP9ahRDV+sEj3NXu6ySBaWHaEZArjiFFhk4j0YGxNKsMuBnBYgGpFy65uUYyqxnMz6B7yM4b4NfWNUOS46U7PLM425DTVanzGB01asV7GwCNpRTdnutfuyKhSvBLATR6yR68G8Fv3ICuZNZKp1+4UMpH2sOvaHtb4qagkGUgFtl+3eR5S8jCNa0hMEBAEBAFBQBBICQJBnqympMPSiCAgCAgCGYoA1UxUKnHTxk0qNwg1n7F/d+PCsfvcEDKRCrPfBr05jQfyp7tmXDW1s7tZjWeOJvFGF6mZAN52yc1McI+mcvMDAHv7nGMSUf9yg9uToBJLHwKMm8j4ibbrm4lSBrqZmG17zfVM8pjuiFQopdp4r53mxkNNddthtFcfCUWSN0xksUcYgFrUyYOPG12lpBeVK4n6yR4yA3OtMqkMCae6aNlOKHJOznMPVWyVp7XncR2Ay92EU3VxjmVMgoAgIAgIAhmIgBCKGTgp0iVBQBDIKgS4ISUBRlfdowFsT5F1v+tyFo/ZyfhdByahRtgeSFS7fFMr4yxd9OgOta24c4wzyI0p408xbly6ErlQIURXPgaVt81iWhsDjuVmNwlIpqgus2oxB9TZXdw1xViHNkb11FAAb9oUrlWG3zE9AZAMG+zGa7QlMX00t8Uli924erOSrShDrq+PhCKhv8d9NqdqGvhsWgDgOTfeK93m/cRyZuzOpwE0s+w4Mz0zeQzdqbPBeEjHdwHjIraqlbSM5CsztcfDWjBmMHEs9BBiwRYDzheV09fXuIDY87kTN5bZ4M7rDACrLJTWtdtn8hgejgyw7Vitcnz3kzTmYQ7bFxMEBAFBQBAQBEJHQAjF0CGWBgQBQaAOI8BnKElBqg/pvryjRBHcZLAsyZNUGt1DGZeL6q/tGTezzAx9tauUSeRyGkb/uSmmu9eFOyBld9Qux7DWJZWouhRLDwJMUPGOu9ZtvjE4bw+67st+SJX4KHnvkVTgpp/JW1JhJN+nu2Q9EwFlY8zSmjjVN0KR64UJgBjnkyR4qoxhHejez/WSTGZw3l88qOJ6t73XmJH8cB9kV6qwYTscC1X1l7nxLUksxt+t8XHy3uvhJk6JX8PyzLptg4WX8ZC8ZJZ53us0HiIyQQvJ2bjFs0FT+c+M4CT2eEDiRXXKuJxshwcjfg9FGFuTCcmo+BYTBAQBQUAQEARCRyDol27oHZYGBAFBQBDIIAR6uZlhqShItAGgguExN+B+qtyL6UJM5SQVC4n6xw0Rg9rT7YqEUKqto0vMMPYe++3VqFSh8oZJPaj+EUsPAiSumRCHLv829gsAJiJgduWgjO6r57jhB7hJJ8kZtlEd+xUAEjbfuuQDk8xQKZQMURp2v2vWX1cJRT77qBxv6ybCYmgKHu4wLAQVbWEbD2ioZqUCfJybWTqoNvnu4YERFXw2VgLgxAyOs8e5ovqPiZd2TaDg/yOAe5MkZW0wq12G7tVU9e9ISU+ymMQx42LyOWBjJCrp/k5i1O+6nOe+8+VQzQZxKSMICAKCgCCQNAJCKCYNoVQgCAgC9RSB+Mc/g+PbBPQnTCS9nnQVWXTPYqKWMCzXdf38vas6tMlWy36Q+GBsxxFpcH1m3MmPXTIxEfm5LcyYyOAFN0aYuHuFsaoS18mYhhPcLLi2c0hX/JEAgo55yfuTZOJZroKraeLuJ10iThzyPqf7I1XJnwN43Y0NmulZx+saodjAVWaToCJ52BsA/784wZyKb2DGtWNCDxKJjJcYtPqbz3rec1Ra2hgPtpjZelQanvE2/WP4ELoyU/GfaH5I0jIpUypduLl2mDyFKsAdeSTEs8bThfkWD0mbhrnJdkha+jE+R3mIyO+MTH/e+BmfXCMICAKCgCCQYQgkellnWHelO4KAICAIZAwCdLea6Mb98/Is5UZjrqtg4mYzDKPCjy58JOm89I19WeS6XAWpGLMZI5NrMH4iN2xe+8z6l7vkKUlFqsXEUo8AXQBfAUA3exvjnDFuJt3twzJu+rk5ZyZmKrOoKvK7xvz0kQQO3TNJck91CUbe/1QSMaYdf+PGPxNifmYjoUjimqQaD3U6AOjuxrbbDwD/mN2ev9kS3H7muOY1fL7HFYn/dmPTcr6TcW1O1CcS5ySubZN5UKV4vEtyJ6o7lb/TBf0h9z7dEVkX7xPvmbdcNSPJe44rLDUw1xBVoDz8IJlIYtrGqJbnNVQu2xifh39zFbQ25WuX4Tr7i1tHtodg8DN+uUYQEAQEAUEgxQj42bSluIvSnCAgCAgCGYnACS6h6Nc1KayNTxwsv893Khy4YeKmJpV2navMoLLMjzExBjfJJGoygZzxM4ZsvoaEzRNuhm3bcdC9j66NqTDeDyQEqOSiCohur37XWjL9jSuXeJ/R3fsLN8swY56RfKCKLV2JkbKFUOSBCZNakSimkm1fNzEW47CS+OG8+n3+JTO3JHOm1YipScI87Od8vL83uAmpbPvPZC5UomfSs5JJzahYJglsa8SXLsU8SPoyJNU/n21cbwzNQAWllxAKxJcKUroxU0WfyLiG6SbN7PE2pGrt+tgeXeD5Pp2ZqDH5XRAQBAQBQUAQSBaBdHxwJdtnuV4QEAQEgXQjwA0G3YqYjKUuGsfFBC1eAsoni0OcjPKrJHrNVVbS1VQs9Qhww/1fDyqpJW6G5B9S39XqWHqMPUfF4lFuMpd0fg+RBKCqlipGqopILJIgpysnCXISUyRNwgqREJ+CTCMUqQKjao3KQybpYFZd/nVzyWHGRWSZdM4dCS3OGZVyVCRS2b0sDWuaivR3Xaxsmud6YgKTTIk3yzmkezDjInoh7GqOlfdRGAQu+xb/s8G2dpmFAEiW2jzrSCKSDLzIQ1zMmu1x/CQSqcj+yE9n5RpBQBAQBAQBQcALAun8CPPSTykrCAgCgkAmIcCP/isA3JlJnQqwL/8AcKkbBy7AardbFRVHDCK/fxLkALNjMnMqs2yKpR4Butldbjl/dPG9CcBtIREAtqOPZ4b+k6tcpDIq3d9FcUIknjWW7rNUvvFfuoZ/7SqxmACGhCNJf6odue6TjZmWakKRxBEVhXRZZvxNkoZMqBP/Y6ImluE8xVWH8fnJhHla7YZpuD2AjM22a3Z75YgHM5xT9WujvOX6uts9OEq27SCup9Kfcf9OyoB7MIjx1KyD9+9vLRPh8ECNBx18Pvb10RHOK58JvJf/lebnq4/uyyWCgCAgCAgC2YZAuj/Isg0v6a8gIAgIAkSAGzYSiiSx6qKNB3CJG5Mq7PERS8Z6pAses2b7fS/RfY8xLcOMVRY2FtlaP+OJvgeABJCNUUHDeIuZFOOL9zMJFr/rz2bcQZYhcUAikRnjiSPdp6k643/zj/FZqXqkqpH/0o2apCP/3dZ/8ze6gzMhRiJCiuQmFVAkgEgEkhTc0b8ki3howH+ZHIex/qg85B/d0PnX0q0nW/BnQhCSX3SzzRQjnu+7yWds+kSVMLOyM8Zjuo3zz3fAkenuSAjtUznJGMEvWdZNN356CXBuvFr8QIIeBmMt3ay9tiHlBQFBQBAQBASBXxHIlg83mTJBQBAQBDIJASEUg5sNEg2MaUeVGJMLeDVuoEiGHC4uXl6hC6w8yWfG3LR1V2fWU853JpkXhWUm9btmX+KqxtoqR/5vEu1UMPKP/00ysuZ/kyRkMh26rieaRxIkjPXIJBh8FlJFGP+XakMqCuP/37aUhcm6kGYC/mtdl2EbN9ZU9pf3FpWKNsZ5ZGy/+20Kh1yGZCgJxSNCbicd1RPnUwH8n2XjJN7pJfB7n3EU2Qyvp1o1zIRXlsORYoKAICAICAJ1GQEhFOvy7MrYBAFBICwEhFAMDtnGrjKMGy4GpPdqJEW4qefma7bXi6V80giQfHrHg5qG8QD3dDMcJ914gBVMdlWTAVYpVdVxBBgX780MGyPjTVI1aZvxmcpiuuOmW9kthOKWC4neD4zT3Mjn+mL8xNEApvu8Xi4TBAQBQUAQEASsEBBC0QomKSQICAKCwBYICKEY3ILgxpeuYIybRnWTV6NL5z8B/FnUGF6hC6Q8syV/7Lq0JqqQSp2b3ViXicqm8ncq6pgQxSa7LOPm0VWUbol+srCmclzSljcEuD6pPKRbdiKVJmumuu9eb02kpDRjyVIBbDMGusMzQRGzU6fThFDcEv2z3OekbRiJ2nPHg5tBAKamc1KlbUFAEBAEBIG6j4AQinV/jmWEgoAgEDwCNoQi45R94cY1S5R5ku6BzNLJWHSZQFKkMoZiPwAvu+7Oft5JJACuBfCsGzcu+NmWGreHAOPmMbMz59DGmP32GADf2BROYRn26VXL+InM5Mt4nVSCMYnQfq7ra2eXECeJ42cdp3C49b4pPo9JHtLtm+Qw1zBJcWZo5rxOcuM9JgKKbqVnJyqUht95P74OoL1l21Q0ci2nM6GVEIpbTtZBAB7xEA+z9lTz+4NxTp93Y6ZaLgUpJggIAoKAICAIeENAPnq94SWlBQFBQBAgAjaEIjMsXgiASoFERhJxLzfJATOdpttSSShSRfGAm5jBz7hJUjE5ArPeJpvl1k/79fmaQwH8x1IJRZxeAXCam4U0k3B7zu2XTZ/OBMD7I278joonFqLb/YEA+rgqN/nGskE0dWVIJPIAgkmBPgTwgktuM35k/NCnO4APXGIxUc/4zKH7fqYZ49JStX28Zcc4dt7LTOiSLrMlFKmotCE+edhBHDLBvMZQZJ+pTORz6Tcenq81x0qy/B4Af3UTN2UCDtIHQUAQEAQEgTqIgHzs1sFJlSEJAoJA6AjYEIqDXXUANxM2RnffJwDwunRbKglFJhC4CgBjKfqx7wAcBYDEolhqEWCcL86d7bfEiQCo8MskYyISKrR6WnSKRAaViDvKTk13WZbp6x4SkHCiYszGndqiC8EXyW3QCIUtW6NB05bIa9gIDZq1REHT5shr1BR5BQ2Q06ARojm5qKooQ1VZGSpKN6BswzpsWrsKpWtXoXzDemxauxobV61EWQn5uowydojPCKrFOc+MKbcIwJrt9JLPIcbTZAiGREZyi8TP9upKdH2Yv/OQxTYJCPvBe5lK73RZIkKRiju+H5m4hWEuEhnn8Q9ubF3b51OiOv3+7odQJBnK9zBJ4QY+GiZJzvieFwNY4ON6uUQQEAQEAUFAELBCIN0vWatOSiFBQBAQBDIMARtC8UhXvZXI3Tk+NKoUHwZwTgaMNZWEIt0GhwLI8znuF13XLsa2E0sdAtzkMqHDPpaE4mcA9k1d96xboiKN7q4kNBIZiSlb927WFc9mTHLgYPewgFlsSXbEsyCn5TusQYvW6LLHAWjbpz+atOuEgsbNkZNfABWJwHEigErcLWM0YAx0VRUqK8pQvn4d1q/8Cct/+BZLvv4Ea39amAjPIH+PZ7KmMouEE1WGdF0mqcL/Hc+AbdMmwyfYHOywzlEu0WVTb6rLkEC1IUbZr0/dpEQk7tJhiQhFJtw6FsBcD53b3SWH003m+yEUecD4RwAXAWjrYczxokyyMx/AKRkQH9NH9+USQUAQEAQEgWxBIPEXY7aMRPopCAgCgkDqEPBDKB62DRUelQPxeHL1kVAk0UJCkOSrTQKBbc3wbQBuBUC1kFjqECBBRrWhzWadJM8Qd65T10O7lnhfchyFFsUfB8BkCckYifMuAHYCQDKTIQ741wlAOwAtwoij2rBlWzTv2gNteuyK1r12RaOWbZHboCGcSBSO42xBIPLD0FGqmlOs/tdl4+IfjDFjyCNC89+aSJBc1Bo6VoXKslJs+GUlfpk7A8tmfYs1P87BumWLk8Gt5rUkaHiAsNSNgTjPJZr4L0kUMpmbkmiMYRjoMmxjbwFgtmfbgyObOoMqQ5UiyVGbwxoqOakgJhGbDktEKH7tZqP+xUPneJ9xPPw3neaHUOT3AGO73u3GV/baf67HDa7CcUqGrk+vY5LygoAgIAgIAhmIgBCKGTgp0iVBQBDIeAT8EIokDnetNbJHAZzv/n+1CUXGA2SyACYKoPtSMka1w3EAellWkgqFIt8/dDMlScM4UV7fR3HFEWPaTQwAI0topJg7Vw8COM9y3kicc45XZCB6zNRLd0+bDOOXALg/hDGQTKdqsZVLMpKg4v3aNQmivbqbTdp1RtHRg9Ch714oaNYCkWjOr+ShclWIjgJyIw4Kc3PQtCAHLQrz0bJhPlo0yEOjglw0zIuCtGLEUdhQXol1myqwurQcv2zgXxnWbirHhooqVFTFEHNpNUPGkUaSMVaFTevWYOXcGfj+jX9Wk4w+jKTMjwBeA/AGgDkASC6tcxOs+Khyu5dQfct6+ZxPZOwTlXCZ6Pbcxn2HcB0lMk4YFfKM+5sOctSGUKS6l9nYbY1EIuNC2ozftk4/5fwQinwfst/6O+AWAAAgAElEQVQkhG1V4DX7xjnkQQ6TBjFWaLqUp37wkmsEAUFAEBAEsggBrxu4LBqadFUQEAQEgdAQ8EMo0l1yW4QiSRl+/NcmFKmaYvwjKnGS3eDxWU9F1JOWLpupIBQ53t8CuMuNN+d1srhJW++6dNH1Vix1CJD4+txS+cN5IgnHWIuZljSHa5Au92dYEHe8B0n0UZGWKmvuKhcZk5F/zNpLkij+18yNr0alL/+oRFM5BYVo12d3dN//CLTptRvyCpsgEtnsxswHQW7UQdP8XLRr0gBdWzRCm0YF1eRhy4Z5aJSXC4cMo6VpbbCxohKrNpZXk4wrSzZhweoN+GntRqzdVIHyqhh0NfVP9WIM5Rs3YNWC2Zj/yTtm8Tf/rSwvWUtlMdWEJDxIypF0jv8xoRVljYx5SOJuR7ErLXtsXYwxF20SrvD5zIy8jM2YaUaSnM9Xus3aKMCJNZODpRLnOGZeCcXfASiuRfoyxinj6cZJx9qEIn+n63QQgT6paC6yVH/6IRSJC59PTO7GMTFEglfj85bqfT5/M5Hw9joeKS8ICAKCgCCQgQjYfzVmYOelS4KAICAIpAmBVBCKV7vuTsmSiXGIuCGhEutyC8xSQSiyP+e6caL8KEio2vzedUFltlWx1CFAF/WXLVV96Xal3BEqdC8mQWhDHNF9kPHoqIzLFCOJSFdpJgbhX6euAw7fb9fjTtunWftuzSLRiEN2kErEiEI1WdijdWPs27UV+rZrhihdnclAWsRLtB1wXJlIonHeqvWYOncF5vy8DmtKK1BV7SpNX2lttI7FyktLFi/8/KN//Hf8X5g85Cf3gMC2qbDLUYF7gUUjJEOZuZwZzDPRDnFJKSYLSmRUtJ3gxp1MVDbo370SisMBUOFfU1nMuWD4gHiCrpqEIslEJnS501WfJtt/qlip5rzUIkSBX0KRffy7G6fTJiRD7THxHUn1/nVueIBkxyzXCwKCgCAgCAgCWyEghKIsCkFAEBAEvCOQCkKRGwG6Q5d47942r+jgxgXb36K+VBCKVFPdDmAEACqxvBo3v1Rx3uCqTrxeL+X9I0Cl6zBLd2cmYznQdb/z32I4V1JhxLACzPScyDgOxjTz4nKZqM5gfjdGnfXM1L1NDGcbR5+gjNMC0I4TiahG+TnYpXUT9O/YAl2bN0TrRgWeYwsk00kSiFQuLli1AdOWrsLMFeuwtrQCjMNIWtExWGcc520FPXb+HDP1/eKByYZ3SKa7Na+lcpwuwImM/b0ZwJhEBdP0O5+zjKFHt9lExsMrvneo2E21+SEUH9sGoci4pNsiFJe4sXp9+dtvB4z+rkt1ojiyyRCKVwC4BkBLHxPCxCwMmTISAOOLigkCgoAgIAgIAoEjIIRi4JBKhYKAIFAPEPBDKH67A5dnQlbb5ZmKqHddwiNZV1FuKumuyTh2bCeRpYJQJInzlNsvm6QBtftMV8l7ATxQYwOZaFzye/II0PWW5Brdbm3sFgB/simYhjLM5MsYZYmMhABjfY4OIV5forYT/j7ymSlXKm0uMcq0oySRF+RHI9i1fTOcuFtXtG1MIWNmGMnFl7/7Ed8sXY0NZZWbUy9rbRSw1jjqH+OHHnxlZvQUA93nb6LvZA6BMepOB0ACJxONZKftPUh3c5KPdDNPpYVNKFIBS9dhqtqDMsbOZIxGxj/dkSVDKDJL830AeCDo1bg26cZ+PACGXBETBAQBQUAQEAQCRyDRh1LgDUqFgoAgIAjUAQT8EIpUvNQmYRini0kGaLUJRW4GqH6hEi9Z47OepJ0Nmci2UkEo0kXzOQD7WSrdamNAwpXuZszGyv8WCx8BriMG+ac7qG1ML5ITjLeYiUay83qLjjG+H9XCEyzKpqzIiKen7O/AXKGNOsKBLnQcRzXIjVa7Mx/QvQ16tGqCnIhN6LyUdbm6IbpDL1hdgv8uWIkvFv+CEpdY1EaXqir1pY6oO58446D4czG1nftfa1S68fls4yr8qXswkqlx6ngPso82xsMrxu4dG0DsXpv24mXCJhT5Hv2P6ybtJVP09sZAEpEZ35lJO9F7NRlCkTEt+Z7kevRq/IZgnOFTATDOcKYS3l7HJeUFAUFAEBAEMggBIRQzaDKkK4KAIJA1CPghFBMNrjahmKh8mL+nglAcAOARyyQx2xorN4VUBXGjxA2bWPgI5AN4AsAgi6a4mZ2WxPxaNJF0ESY8ONGiFmb8pRqJ2aozwkY9NeVsA3MLHLRyoKrzqHRoXIiT+3fBbh0YGjI7bMGqEjz35fxqgjGmTbVaEY5aDWPu3zB35R3PFw8K4kDFDxgkEl93Vd2Jrqf6jaEkmDgmU42uvr0sD28Y05IhDRiTMFXmlVDkfcsDgZqZuEn8H7aDpCxxgo3xFJM1xm6kq7PNPioZQpGJmEiuM6FbIuJyW2Pa6MZNpjdAKuczWXzlekFAEBAEBIEsQcDmRZglQ5FuCgKCgCCQMgRsCEW6GXEjYJtUhZuFcW68o5QNZDsNpYJQpCsXA+T7UV6w2z8AGApAErKkbrUwjhdd/Bh7MJFx004FD2OyZaLRD5hjsYkttxBAz0zIUj1y/OS2Jqr+DIPTHIVmVCU2yc/FgTu3wf7d2qBVo8xxb7ad9JKyCnz24894Z9ZS/LyhrJpUNA5KjMbrSlXdPH7Y4UHGvbPtFp/HjNHH+HOJvpWpJGc4CSoaM9VIEDKjec0kJtvrK5+tB6c427NXQpHjYKKSmnPDdy2TQMXfubWzPKdrbpIhFKmE5DP0cEYy8DEAkojM8sx4xTwYERMEBAFBQBAQBAJFINFHUqCNSWWCgCAgCNQRBGwIRcY9YqZmWzUE3aFfBUAXp3RbKgjFSwBc6yEWX21M3gHwB0nIktKlQiLxI1eZk6jh+W4ylqWJCqbpd5KjJIBIOiSyj92xpFUJe+bj7+ykc6Lj4eA3Dpxql/NOzQpx2u47oXdbG8/cRMNM7++L12zA05/PddWKlB1rrbT6NqadwU+OOHB2Gnp3lZtwxYaEY9ZhqsAy1dq69+5OFh2kmywTKaUy7p5XQtFiGNX3Ng8NutoUDrFMMoQis0lTiTnK0v2+9jCo8H3JzUj9c4hjlKoFAUFAEBAE6ikCQijW04mXYQsCgkBSCNgQilQDMAsx1U2JVIrcsNIF+AAPsemSGkCCi0MhFCdNX9cckU1NYjHd8bGbrjp//c8rT2jUvEWDVct/go5pMCPszz8tRmlJCTasSxiOjPHsmOGZ7oZiqUGASUmY+dbm24HuxFShJlr7qen51q10cxM0cMOeyJh0g3HI0majnvzoUDhVd2ijdo84iBbkRLBnpxY4tqhzdebmumIbyivx5swlmDp3OTZUVAHaxAzUQihz/fhhBzNeaiqNiayed5Vwidq9yz1ASlQunb/TlZkx/xIZ79kLATyUqGCAvyciFBlugFnWqZ60Ncbnfcsyi7ttnX7KJUMoMvbxmQD+DICksFdj3MSv3dAO8q70ip6UFwQEAUFAEEiIgM2mIGElUkAQEAQEgXqGgA2hmM2QJEUoTppkIiiaEamMNeyootFTFPT+CupwQNFFzcpWLV+K+dOnYdpHH+DrDydj9YplMLEYNGOsbbZbAfzVdXGzqlMKJY3AlwD2sKiFG2hmlb3Nomy6ihwJ4A1LcpTr7I/p6ujwp98/OgI8YpTqyHiJDXIiOKaoI47q3QlK1c3PuE8XrsQ/v56PdZs2J7jX2qxQ0DeMP2Mg3XZTRVIzcRRVes0s5v4VAL+zKJfOIte5ikubTD3fuHFDU9XfRIQiiTGSg9dYHiJRlfh3N+lXqsawvXaSIRTpes+M43S/p+Jyixu++v5X6tfnwObngYIxm8XUhqd0xiwxxhzhqvlTde+kG3NpXxAQBAQBQSBFCNTNL9EUgSfNCAKCQL1FQAjFWlM/ac6yVpUVFYdEEN03ptA/YkxfKFU7q7XvBfPLsp/w07zZWDhzupn11efmpwVzL1+xaCEVNJsZB7GwEdjZVQfZJAbg5v+3bsKcsPvlt36SK3QltPkOokKIJHvKbfjTU49T0Pc4xnRnvMQ2jfJxUr9u2L1jC0SYiaWOmjYGc35ej0lfzcePqzdUHyQo5awwRo8Zf8YhVMmmwvicn2PpMkuynXEHmQQjU40JS96slchke33lPdwnhSElEhGK7CdjVdKF14YUI2lK5b/N8yrs+UqGUGTfSI6+rpTq1bxtO9W5Z280a9UGbbt0Q4u27ZFX0AANm24OedCoSTPk5OVh9crl1f9747q1KC8v39S1aNcX23bo8qVxzGxd6cw7o1+HWWEPWuoXBAQBQUAQqB8I1N2v0foxfzJKQUAQSA8CNoQiNz3clNnGXWOdNsqRVIzYSqE49osvcgqbtOoRrYzSHeu0VHQs3oY22OQo80LlJjOm4/qOCwcOVNxsioWHwNmuSsamBcZgaweg1KZwmsrQ/ZOZYhN9B/E+3hfA56nu54gJUw5TETXRQaw1HEfRtXn43t3Ru62NYC7VvQ2nvaVrS/HYxz9g8dqNm9XJjlptnJyrJpy+3+PhtLhFrVwbjBnKhCuJbLGb4Gczk5OZ1shV9/FfGzsfwCM2BQMoY0MoBtBMWqrwRShS6d9wd0TnzPtyv4Wzvh3fc/c9Ozdr2SrR88pqgFrrmBNVz2gde6qkNOejZnu2Kx+kFL9XxAQBQUAQEAQEAU8IBPJi8tSiFBYEBAFBIPsRsCEUGeuJbp/zLBQVVFLQrYlJXDKBLdghofjstJ86QcVGQjnHwZi9lOOkjQg1GmXGwWcK6iVdWDlhaJcuCYMvZv/yS8sIxgI417JlKsgusCybjmJ0vZ8KoL8FocgsqXR9XZ3Kjg6fOGUfKP1oNIbdlOOojk0LMXSv7ujRukkqu5ERbS1bX4pnv5iHGcvXVpOKxnEWAubCCUMPfj0FHWQMxd9btMN1sjuATFd+jXOzr1sMCSRteZBgowi0qW9HZYRQ3OyirJ78fsmuuY7zW8fBgTpm9laO4uFMaGY0VkHhcxjzMZR5+/SiTp+G1phULAgIAoKAIFDnEBBCsc5NqQxIEBAEUoCADaHIrIxPelQovpghcbi2SSj+7ePFBW2bOhcC+s8OnIYpwNlTEzGjSyMmer6jVj83qKiIrnFiwSDAbwVmOmbioERGpeieKc4Qm6hPtX9nQpbJlhmep7mZ11O2ns544j+dnWjui8qYPRzlOG0bNcAFB+yCDs0y7pbzirvv8svXl+KRD2diydrSzUpF7cytUrEhTw0fyEzdYRrjZ15u0QBJN8ZQfNWibDqLkEQnZjauwJ8B2N91NQ67z4kIReK70lVM2iQX4T1OMpTZ3NO910moUKTav2GD9r9xTGyMMTiI4Q3CBnx79WuDWYioS6OxNe/JezRdsyDtCgKCgCCQPQik7YWVPRBJTwUBQUAQ2AoBG0KRSR/+40HdwQ0elV3nZADeWxCKkxYvLtAboyN1TI+G0bulc7Njg42J4b/GUQ+WbFr6z9F77SUxFm1A23GZHi4B18GiqkWu6+cKi7LpKkIXViZ4sHH9fA7AMDd8Qej9PXXSxwUNK6oehtGnK8fJbZqfg+H79kS/Ds1DbzvTG2AsxfGfzsbiNRvd7M94e1XF2tNePuuEkhD7fhYAqvoSGQmvYgBjEhVM8+8k7ui+39miH8sAHOoxs7JFtdsskohQZF+YNf4Tywa4vzkBADOD0wMgnbZdQnGSMZGqmUtGOYgMNUbvr5TKSWdH421XK4GV+iKinGccE3tyUFGnlCq0MwED6YMgIAgIAoKAHQJCKNrhJKUEAUFAEKiJgB9CkW6WvK6mlQMoc/+PjCQUn525oKvWOZMiSu2dbUsgBv22WV926rABO5cAKhVue9kGkW1/6fI50XJj/g6A42usa9s2UlmOxARdWRN9A3HNMGwBM4qnwtTIie9fqzRuUI5T0CA3gkG774QDu7dNRdtZ0cbXS1bhyc9mY31ZFYzWFTGlnt707xXnPv/8oLDiv1GVa0Nica287MblzGQs8wG85hKFifrJw5jhAEiqh22JCMWvATBT8SoPHWFW5A8slcgeqvVcdCtCkURi5YzlezrGvKQcE6pLs+fe1rrAaLVMOxi8oXTpJ3JAlyyacr0gIAgIAnUPgUQf03VvxDIiQUAQEASSR8APofg0AGbKrWkvAbjD/T9qE4rchNDNMlmFHdUZeR6HPP7U8y770ymX/PEsHTMXOo5q5fH6jCmugeUO1B2D+7S/L2M6lV0dYXzMuwFcZknAUaHFP9tkROlAgy6sdGVNZCT86TbJezd0O+PJKQdHInjC0bpzJBpRR/XuiJP7McGrWE0EPpi7DM9/tQCbKiqNUSjRBpc+ccYhYWXhpjSU6rhEKjcSinSPp4vwhgyeMb5nqKS83vJ+5nPzjylQ6HolFLl/qe22HU+EFoefhOL7llm6w5yyLQjF56Yt7a2j5npj9EkROA3CbDiouquzrEecV5Qxtw/u0/G/QdUr9QgCgoAgIAhkPwJCKGb/HMoIBAFBIPUI+CEUvwOwa62uPgrgPNctujahyE0slVFMPOCXVOQznrEcrwVAZYqVNWra7KkH3v+iT15uPmPhJWXGGMRiMWzaUILVy5bh66nv4vv/fojFc2ahtGQdcvML0KpDR/Te+zcYcMSxaN25Cxo2aYZoTg6UCu4VpWHej+ZEBg3q0e7npAZU/y4mGT3FdWNONHpmdaaa8Y1EBdP8+18AXGHRh7UATnJJCYvi/oscO/HVZq1N47cM9J4R5Ti7tG6CCw/ug4Kc2qJm/23UlSsrqmJ44rM5+OzHn6ENE1no6RvKyg56/uyjwnDLJJH4DYDeFvgtdJNr8d9MtuNcha7NO4Hu0QelQHHslVDku4nPmpqkIt+Tt9cgdGsTiiQcg1Cq88Xk5eVUTSgWTzYv92q/bKSOmQedxAR1Rq4fEosOnOtWLiq95+JjevDARUwQEAQEAUGgniPg5YVYz6GS4QsCgoAg8CsCqSAU7wFwZQDKEPaV6h3GgUto+/72WJxVfOfGxk2b0UU7KYtVVWHe99/g07dfx/TPPsbS+XNRUcZkqNs2pRy07tgJPfrtib0PPxq77X8QCgqDSURRnchBOd9p6GuH9en4JpS4QFtOLpMaLLYkpBk/8TAAcy3rTlexCQBGWDROUp/Z18PN3GuMOvPpKbcbYy5TESe3baMCnHdAL3Sqx0lYEs3Nqo1lGPvhD5i3qqTa9RlKvaQaRc5+/IQDgo6nSMKK7v6nJeoTAB5WHJ7hCYk4DJKjb7vZyxMNiyE5GG8x7IMYr4QiXbEfq6Uc5culu6so5bhqEook9ZjMhYnPliYa9A5+Z9zVwW47VG/bmN7v2BOuu/iuB/c2Rh2nHM8eA1u1wYO6ivIylKxejQUzpmH5jwtQsm41+M7NK2iAFm3bocNOPdFx557ILyxEJBIN7oBOa60i6l1jnGsG92n/lQ0AUkYQEAQEAUGg7iIghGLdnVsZmSAgCISHQCoIxXjstmQVFdz00AWVLm7bNScSwXEjR2PIFTssZoUoNztlGzfitQlj8cbT/8DG9eusrqtZKJqTi932Owij/nQbWrZrH9hmKAZdqnRkeHTGhy8NGhRa3DXP483gC/YB8KlF/7hOvwSwXxKKWotmAinyb8ts6vPd8YSaYOaMJz/oHY3iP8qoDrmOg1P36IZDe7YPZKB1uZIZy9bgoQ9nYFOlhja6BE5k6IQhB74SwpipFKfKO9E380YARwOYGkIfgqyyAMCHAHa3GBPbZRKjsN1cwyYUqV79Q0DxIPu5sRmbJJoU5Tho3627GfPMK6WFjRolfUintca6Vb/g+/9OxZSXXqhW+xuz/egSTVu1wX5H/Q4DjjoOXXv3RU5eXmDvUq1RDqihs4va/atYqUwOcZFomuR3QUAQEAQEgSQQSPRxlETVcqkgIAgIAnUWgVQQiiRxLgFAUsMvqchnPN2sn9iRGiW3oABnXPlnDDx5MKK5iUKF7XhOjdZYtmgBnrpzDL6Z8i5ILiZjbbt0w5DLr8Pehx0Fbs6CMA1UKJi7ZvXucKNshBIiegaAJxOW2rxGuc7oYp/pxkQNdONMZHR1peIyDFfa6raHTJzaLN/o52NGHRx1EN2zUwuMGrAL8nNqh4dL1NX69ztdn5/7aj4+nLcClSamlXE+NZWxkyeMGrg8YDQuBMBYgokeQEwMcyKAVwNuP4zqGBd0iCWhyHuaqt4wLWxC8UcABwBYEsAg2riEbO2YyFtVfcI5F+KUCy5Hbp7XMMZb93LjurV45/mJ+O+br2DJ3NmorLDzOGbokMbNW6DXnvviqKFnYpc99gYPEIMwA70RKvJoRK/586CiokyOHRrEcKUOQUAQEAQEgW0gIISiLAtBQBAQBLwj4IdQnLSNpCz/B+AWt/naMRRJ0PADnfG4qrx3sfoKPuN7Athu4HfGMLz4Lw9ir0OP9NnE/y4jeThv2te499LR+GV5Ml5lW3aloLAQI667BQccd1J1bMXAzJiHHay7dFBREZPfiG0bAcYku8YCHCpULgXwd4uy6S7yLYDdLDpBpdmxAIJ2o/216RETJw+NIDKOLuXNCnJx+aF90b5J0kImi6HVjSIxbTDmja+wZF0ptDblSqk7xw87sDjgrO5DAfzDMrnVSJdYz3SAea8yMVEikpTjuAvA1SEPKGxCkYcCTCz1zyQV1HynHgiA7+5m28MkNy8fZ914Ow4+cVDSsPG9unrlcoy94Qp89xHPQvwbicRRN9yKQ085vZpUDCxOcUy/tLQEQy7fr9P2Y5r477ZcKQgIAoKAIJDBCAihmMGTI10TBASBjEXAD6FIVUNtNoyEIRM/0GoTiqEPvmHT5hh9893Y85AjAlEsMI7TfVecXx3TKWhr0KgRRl53Cw46gXH4AzSNcYP7djgnwBrrWlVUW5FUS2QkZY8B8G6igmn+nd89C9z4aom68hqTKQAIZZN89Ouv57VZVfiu46j9I47CEbt0wEm7dUE0YsPxJOp6/fl98uyl1UrFqqqYgYM5pRXmyOdGDQwyMQrX/3MAbAK6MtnP37IA/UPd5Ek2knTeB0zkEqZ5JRTJ1DHOcM2sRZTs7QVgpdvRmjEUeUDHGIpv1vjdz3gYQ5Gnbz22p+4sbNwE54y5G/scdlTS71W6OM/68lM8eecYLJjBvG7JW36DQhx84qk4+YLL0KQ5Q+Qmb9Uxih18WBEzo0bu2nle8jVKDYKAICAICALZgoAQitkyU9JPQUAQyCQEbAhFxtJ6y4O7MgnFRwCcnYqBOo6DC26/Fwccf0ogzW1YtxZ/u/hszPj8k0Dq21YlLdt1xHXjJqJd1+7BKSuqG1IP/7Bi1sXFAwf6VYKGNuY0V0xmiy733JgnMiqABgCYk6hgmn/nd88aAAnjn7kkEl2+Q1kXI5+ZciW0LnaU06BD0wa4/oj+yBNXZ8/Lo7SiEvdMno75q0oYS7ESTvTeCUMOuMpzRdu/YH8ALwNoblEnFb3XWZRLdxESYnxYt7DoCMnZnTy8yyyq3KqIV0KR5am+r7mPocs5s1Iz2zOtdpZnP/3ydE2DRo1x5YNPoPdeDD2bvP3w1We47/LzsWZlwF78SuGI04Zj+NU3VsdVDMpMlf46Vlp2yLABPdYHVafUIwgIAoKAIJDZCAihmNnzI70TBASBzETAhlCkS9lDHtyrGrvuWEeFPWS6Op1x9Y347eDhiESDcSF+edxDePbe25lxNdTu9957AC6/bxwaNd2ut5mP9k2l0bj69L4dqXgR+x8CfQB8BKCpBShU/RWFpeazaN+2CFVmVAXbBBEjwX++bcVeyg19enLHXB15HUr3jUYiashe3XFIj3ZeqpCyNRCYuXwtHv5wBjaUVZqY4yxCFX735IiDgpF0bV7X7wBoawH6owDOC5l8s+hGwiIMg0F8mBU5kTGr1r4hZzv3Sigm6jN/TymhSDLxorsfRP8DDgkk3m/JmtW4+8JRmP31FzZj9VyGROIp51+O40aNDjaUiFJfVlXoE4f16xhEvErP45ILBAFBQBAQBFKLgBCKqcVbWhMEBIG6gYANoTgbADM127jesb6D3ThVNsqppFA86IRBuOD2YLgzxndasWghrh98HBg0PmwjGXrOTXfhkJNOC1SlaOizpdQRQ4o6vhf2GLKo/mEAHmN8P4s+vwTgJIty6S5CYsQ2Y+2Nbob0wPs8cuL7ZzjGeRQK+W0bF+CKgX3RvNAG5q27wnuwvLwcixYtwqxZs5JOhORnsLm5udhjjz3QqlWrQO9L275UxDQenjoD3y1dg5hGVcTBXY8PPSj5lPWbO9ARwMcAOln0h7H1GJchuWxUFg0FUMQ22zldic8E8EwAbW6vikSE4nQAPGzzQlLt4mZjZriRUE05EZx3619x8AmMkJC8VZSXY+yfrsBHr/4r+cp2UANJ0Gsfm4geu+0RdDuvblpRceqogd3Kgq5Y6hMEBAFBQBDILASEUMys+ZDeCAKCQHYgYEMockNJ10q6/iTaXFItxQ2VP0bBA2bd+/bHlQ+NR9OWbC55Y6bJp+66Gf95dkLKiIwe/fbAlQ9OqM5cGaTFjF4U0ebQwRIDKg7rTQBusEzccBGAB4Kcj5DqGu2GFrCpniTKeJuCXsocff/reW2aFb4FxxyY50Sck/p3xZG9yFn5s7KyMlx22WUYP358NbGYLmvfvj0eeOABnHRS6nllkqqfL/oZEz6djfKq6sftNJSt2f/xs04IIqEOHzQfAuhlgS1jiB5h8cy3qCr0Ihe72asTNURX4lsBkGAPyxIRinyP/hkADy5sFnkBgHMBXGmpRk5qXFT6nXTeRYjm2ISkTNzUp2+/Vh2PWMcIfbi2yx774OqHnwDJxSBNaz0uWtTxD4OUkqRnQQIrdQkCgoAgkGEICKGYYRMi3REEBIGsQMCGUMy4gdBN+NZJr6N1x86B9W3VsqW4+axBWL6QHq+psZzcvGrXsr0OOxfc+TMAACAASURBVBKMBRmkaaMmR9HuqEFF9X4TxDX+oLspTwQx/dyZ+ZQqrky3sZZj4jhIDNHVNVAbNfG9E2CcJ5VyGndo3ABjjtszqfqXLFmCoqIirF+f/rBlPXr0wMyZMxGJ2HiUJzXsrS6u0hp3vfMt5v3CXFfYCJhLHh96MLMzJ2tUjb8NwCYwHv1TGUs0fCYo2VEBB7gKPpuHKJXKdP8Pa1yJCEWOlrERGSPRRgpPEri/ZWbupJDc+/CjccX9TNQejFVVVODOC0Zg2sdTgqkwQS18h55dfCcOOXlwwO9TVWlgzji9Twdm1hYTBAQBQUAQqKMICKFYRydWhiUICAKhImBLKFIqY7MB47M49B348KuLcdQZZwW6afhm6nu459LRKN9UGirgtSs//LQzMOK6m5GTE0wMyC3qNxhzWp/2xUqpRMrSlI45xY0VApgI4ASLdhljbe8sSMjCoXxqSQyxbG8AP1iM37rInmO/yNm1sPRRx5gz4KjIsX064eT+Xa2v31bB+fPno3t3m1B4STVjdXGHDh3w448/JiQUq6qqUFJSUn3/NmxokzzZqnl8PH8FnvxsDiqqTMzAfNhoTfsj/35xDxtF244a4L1AZdzhFr1gUiLGHg0lkY9F+16KMKkJCVBmLk5kdI8eupmoDcVsCMVQGk6m0qatWuOmp15Cm842easSt0Sl7bRPpuLey85DaQkfq6mx/gceikvvGYv8BgytGZxprUugcfyQ3Tp9EFytUpMgIAgIAoJAJiEghGImzYb0RRAQBLIFARtCkVlvuQldbOH+RlaMhMwhAILxmaqFZL8DB+LasU8Hii83P/8e9yCeu4eJTVNrOxX1w58mTEJBYXBkRHwExpg1Ffmq/4juHRaldlQZ1Rqz3rwG4DcWvaI8lWqnpRZl012EzDfdIRMZyWT6AFbL3YKyYWOntMsp0O+piNMrP+LgDwf1QZ92ySUYyhRCMRqN4oILLsB99923Q7hWr16N4cOH45133kFhYSHGjh2LU045JZDYi79sKMPd73yLX0orgJheo3Ojx0wYfIBtzMzt9ZvP5GcBnGyxDla6sRazwc2zg+vKbcNoMyP0sW4YDwsYPBexJRS9HPKEusfJyc1H8VP/h+679vM82O1dUFlRgYl334w3Jz4eWJ02FTVr0xbXj3sOHbsz+XewZmL4b1nDioGjukk8xWCRldoEAUFAEMgMBEJ92WbGEKUXgoAgIAgEjoANoXgvAMags3HP4rN4ZwBk/Gzc6jwNqLBxE/z5iRfQZRcKZ4IzrTX+dvHZ+OK9t4Kr1LKmFm3b4+bnXkXz1qHF2/9io1Ny6Fm9egURg81yVBlVjBltp7rrMlHHqHKieit1kppEPdr271Ri2foF80Ag2CCdAEY+NfUQQL/kOKpJl2aFuOrwfsjPSU6cvC1CsXnz5jjssMP8oeTjKpKJhx9+OIYNGwYmaNmerVq1CkOGDKkmE/n8oPXs2RMzZsxIqGq06VZFLIZxH8/Cl4tXATETA5xLHh9+IF33kzFOEF2nR1hUsglAcwDZkIyC2dvp0m/jcz/PPTRYboGBnyKJCEUSib8AmGGZSZ6q0t0AhJbk7IjBwzHyupsRifJzIBjbsG4tbhpxChbPDlQYnbBzHMNFdz+EAUeSMw7WmPAMynng9KIOlwRbs9QmCAgCgoAgkAkICKGYCbMgfRAEBIFsQ8CGUOSX+RsW6sT42LlpZSCmkUGDcfyZ52PoH5lbI1hjwPjLjzsEy3+cH2zFFrXlFzbEHS++hbadbcQ1FhVuq4jCxYN7d/i7z6uz/bKdXPfglhYDIaN8XBa4eTLzCRXDNvY1gMBTn46cOPkBoyOjcyKI0t35xH7Jr99tEYoDBgzAJ59QVJY5tmnTpmoy8aWXKNz+nzHeIpPJBBV38Z1ZP+H5rxegShtUGfN/Tw47+JQAULgHwKWW9TAbtJdsxJbVBl6MyvhX3VihifYDq9zDrrAe9okIRR7sMCnLowBs4mtQXXxtWElZmrdpi7++8j4KGtp4i9vP2/IfF+CG03+HDWt5npFaO2romRh+7U2BhkSpOQJtIocNKWr7XmpHJa0JAoKAICAIhI1Aog+IsNuX+gUBQUAQyEYEbAjFIwH8xyOh+DCAc4IEhKrEMRP/jbyAYyOxjyQUzz1gN1BVkWqL5OTirn/9Bx12orAzHDMwcyNrzW6D9utE1VF9s90BTLZU+FBZe0YWAMRAg3Mt+8nDgGMsy1oVO/XByQ0bNnWmGmC3RrlR55oj+qF9EwqpkrNsIBSZMIZuzq+99hoYP7Gm9e3bF998801ghOLq0jLc+ta3WLuJXsd69qdzVu46vXhQsi7IJKdus5wp3jvfWJZNd7Gn3NiIifYDVPYyJAeJ9jAsEaFIZSLfqV6IWkry3wfQKsgO5+Tl4bJ7H8MeBwevAJ773dcYM/JUVJSl/pXTs/9e1S7cTkgJlTQwZUifDgcHORdSlyAgCAgCgkD6EUj0AZH+HkoPBAFBQBDIPAT8EIp096EbaU1jgoi4XIcKxdqEopd4UdtE6cI7/o4DfndyKM96Eoqj9u2F8lIbwUiwk8hNz90vvYsOIcR8qtnTiMKDv+/V/qJ6mKBlIIBXANgwXn9xlUDBTnLwtfUCMNOyWmYmHWxZ1qrYyKcnD3A0Xkck0qxj0wYgoViQk7y7ZKYTimVlZbjoooswbtzWmXAbNGiAxx57DKeffnogMRTjE/HXd6dhxoq1MNDrVUSd+vjgg5mlORm7CMD9lhUc6pLxlsXTWoz37uUAEr0jyHBRhRyWwiwRoUgik1nXqZS0NWZKIaGYvAy4Rou99twH1417Drl5ebb9sC43/bOPcetZg6sP61JtzVq1wQPvfR4Ysb+t/htjzj+9qOMjqR6btCcICAKCgCAQHgKJPiDCa1lqFgQEAUEgexHwQyhyQ7RrrSE/BuACV8VYm1BkDK6vACykzMYPVB127tF0zNP/PrawcZNQnvXc9FwwcC+s/YV5CFJrObl5uOtf76BdN3rmhml6Y5XR+wwr6kKFTH2yk9xEFDa75isBkJjIdGP2BFvlGLMinBXkgEZNnHI+tL5XOU7ugK6tMWpAD0QdJ+kmMplQ3LhxIy6++GI89dRTqKys3GKsTZs2xfjx43HCCScESiaykVemLcK/p/2IGHSloyL3Pz7kwD8mCTTXwtaM6LYr/T2AF5NsL1WXE5e7LAhFKjxPB/B/IXXMK6HIhDK8n2u+28jCkfCMq1EDJxTzChrgln++hk47M0F28MYMz7edMwTGjS8afAvbr7GgYUOM+ySYWKbba8XArChTlQNG9e7G7xoxQUAQEAQEgTqAQCibzDqAiwxBEBAEBIEdIeCHUPxuG4Qi40Gdtx1CkcHySTbO8TMVkyZNilT13f9NZ3OyjFCMsdZvGHws5n/PoaXWGjZthtuefwOtOzBcWXimtTaOE7ltcJ/2wQehDK/bQdR8JgAS3okYL6pomayCrpOZbnsB+Nyyk1SjBZdEwBh15sSp98HoC52Io07u1xVH9wlm7WYqoci4iGPGjMFtt23tKVxQUIA77rijWrmoVPCfotOXrcH9H8xAZVWVMQ6mbpyz8ojnk3N7plqVmZ5tjGErbMlHm/rCLDMMwBMW9zkPtc51k9OE0R+vhOJQV9FfMwMQVZS9AcQTx9QkFPmcIuHI+BxbMtseRnPsiHMbn3H1jTaqbQ+1/q/o9E8/xq1np0eh2KR5Szz0wVehKhQ3v0+dqwf36XC3L4DkIkFAEBAEBIGMQyD4r7iMG6J0SBAQBASBwBFIBaHIAPS3eIjBuMUgn56xZEAUKtSsDFRRPHrjVZj8ou0+O7h5aNO5K25+5mU0bh54It6tO6n1L+UR1WtE745e3O2CG2x6aiKBerNF0yQajgfwukXZdBfZD8BHlp24HcB1lmUTFttz7Bc5fQtLX48oHJ4XdTB6/97o14HJgJO3TCQUKyoq8Kc//Qn33HPPVsrE/Px8PPDAAxg1alRoCSAWr9mAv7w7DRsqqmCMWbipUg98btTAZFRRJ9QIT5Fo0q4CkC2EydFuaINEqcZJyP0JwK2JBu/zd6+E4nD3wKM2ocg4qcvcPtQkFMsBvOy6rTNbtGdr3bFj7h0v/OfFBo0bhxa4d/Y3X+LmkaeisoLdTa0x3vLtL7wZWgzF+GioUqysLNtteL+dU+/akFpIpTVBQBAQBOoFAkIo1otplkEKAoJAwAikglAc68a28hWg8LmZS/8KYxgbK1R778Vn8diNV6XcRavvgANx1UPjkZtfEOr44pVro+8YUtSJiRnqi9GF+QqLwVL1w9hmTOCS6cakErb9JKEaGHly6qSPCwoqK76OwtmlWUEurj+yH5o1yA8Er0wjFEkmjh07ttrVubbl5eXhmmuuwY033hiKMjHe3rpN5bj7/9k7D/goqu2P/+7M7qbSewodhIQiRQGlKxYUUJ90RBT1iQ0rlmeJDbErigULSG+KigUrYMEGIr330AmBhNTdmfv/nDD8pQT2bi855/Pyou6de8/9zuxm5ren/LACe3IKAYnD0LUeHw7suMQH4BTpTU22VMyvYrTKgj6MoVqp1KWdOj67MxJJSSwNhAVaUNxlNVnyOpx+xsrMK6ELqisbMNu1eQMeG3wV8nOOBGyNM03cqc+1GPHsqwET+U9cV0C+2j8thf6++FwnOuigeEEmwASYABM4iQALinxBMAEmwAQ8J+CNoEjRgumnLDUBwN1nSHmmtC1KI6XafR7VULTHxooJv69/3uaw1fB8a54dsWnFPxhz62AcPRzcTs/97hqFPjfdDt3me1MLlR1LyI26LNe+X3qFQyrjo2AMNQiidHx3Ri17qXPnYncDw+D1SyzxRMWVewC8pjJQZcyNH/ySJGNcy4TQqternIhHLjkXmuafW7BwEhSpDMKLL76Ixx9/HCQsnmovvPAC7r333oCmVdKapinx+sJVWLX3MEUoFhqQ10wa0pU6d3trnkS3UtOJEd4uFOTjaF8ksp8Y6XcmF94CcHuA/AtrQfHd3bvjy2cZa4SuUdRjwOxI1kE8NrAX9mfuCNgapU1MZQduefoldL26f0CF/uNrSym3HHYVdhjBUYpBPc+8GBNgAkwgEAT8czcbCM94TibABJhA+BLwRlBsByDxlC1R1MQ667+V1uWZhESq9+TRt/gX9uyj3fnSWyoPiD4Tzj18GC/dPgzrl6mWpvN5SZSrVAWj3p6IRi1a+z6Z4gymRIGA2W1geip15i4LRmI21VdzZ6QakSix1N3AMHidutSqRhhRvTiqIekXGzp1wcXC1OfaNCS2rV0Vt3akUm/+sXARFKnpyty5c9G/f//TNuZwOHDrrbfitddeC4pgQQ5M+WsTFm3aC8OQLinEyIlDOpEg5q2dC4Aaa6nYLACnQ1A5Mvhj2gD4BYBKuOwkq15qILz0VFCkzyaqQXxiZCU1Mmt0hhqKlEM8BwBFj3qc8jz2m98urp5ae0ogNn7inEUFBXj38fux+MtPA73USfOXq1gJD42figbNqM9NEIy+eRDaNQPSkz8Lwmq8BBNgAkyACQSQAAuKAYTLUzMBJhC1BLwRFN3BKE1QdHfMaa9ruo6npn2Ghs1beXysNwfQc8H3MybhozFPwHBRsFrg7cIrr8aIZ1+BzR4UzfTfDQnxyoCmSSppwIGHEPgVqJsrdXp2Z/SgTs1OVrkbGAavX6PYfZcE/OsATPWXzzdMXXA/TPGspmmOK5vXxlXN/RfoFC6C4vE059IiEx955JGSBi267q5Un7+IAws27MaMv7eg2DRMAfHGhMFdKBrcWyOhaoPiwdRQi8oARII1A/AnAJXaEdS5mjpYB8I8FRRJ4KXPpxObRtEfICrVkGc5eGpTFvqs2g2Amrd4ZHe8MK5qxyuvCnjEv5QSi7/6DO88eh+cRaSPBscat2qLB9+ehITyFYKz4LG0i58GpSVTdDsbE2ACTIAJRDABFhQj+OSx60yACYSMgIqgSBEqsz2ILiR1jLptUjdRr61acmpJYfXEChW9nsPTAwvy8vDcLQOxYVngg9TiEsvhoXcn45xW53nqps/jTWDvhn1JqRndRHCUU5899mmCbxVFEXrqbeFtN3KfPPT8YNVOvVQXcqD1/vV8lVKOuHHyoncNiBsdNmG7sX1jtK9L+ol/TEVQ3L9/f0l04O+//17SWfmSSy5BQoJ/mtW6XC5888036NOnDwyD0P1rNpsNw4YNw/jx44MWmXh89XV7D2PsT2tQWOyUQmhzPhzSuZ8PxJMBZCoeT7Uag/8BpejcKcMaW5GX8QqHzwdATVwCYZ4Kiio+nCgoqowvdYzQNLw+/1dUT6nt9RyeHEj1E5++oR+2rg3SdzRCoO8d9+HqW+4KeEOWUzloWlGTfk3qr/eED49lAkyACTCB8CLAgmJ4nQ/2hgkwgcggoCIoUtfbkQA2KWyJxMSLAIwDUE9h/BmHnNuxGx4YNwG6XaXGvi8rnXzsqt9/wZhbr4OrlLpp/lsF+M9t9+Dq/94V/OhEaxOGy+gyuEXtn/y5pzCdi2oidlDwjaJ9mgAIbtEvBcdKGXI9gIkKh5Jg3NeDrr5up7x+0sJ5utAud9g1/Z5uzdC4uv8igdwJiiTyXXnllZg/n/QglEQJ3nfffXjuuef80oBh9uzZGD58OHJzc0/jQGnOL730kt/ES7egTxiQlVeIp+cvQ05BsYSuLZowqDM1IPHWKgFQrZ+6BQB1G44EI9GNlKtTy3GU5vvPADoHaFPuBMXl1hccBzxYv66Vzk1isNfW9Lz2eHzinKAK4l9Pfh8fPfeE1z57cmCN2nXxvw9moHpyqieH+WWs0LSH+jep9bxfJuNJmAATYAJMICQEWFAMCXZelAkwgQgnoCIoUm05EhNzFPZKaVtJ1s+JKVwKh548ZOC9j5Q0Kwm2uah+2rtj8fn74+Aspswy/1urLhfh7lfeQUycSjCN/9enGU2JMYPSk8tCt2d6gKfIQ3dG6YUknuxzNzAMXqe6iNQ93Z1R3VJKj/7C3UDV12+cuugXE+iQYLdpD17cEqmV/BMdSOu7ExQ3b96Mhg0bnuYqCYojR45EXJxKtuvpOyWhcuHChejZs+dpDVg0TSuppTh16tSgCjEneuk0TDw0bwmyjxZIQPwz4bouvhRdjbFSZVXum7MBVFa9NkI8rpZVx7e8gh9/A6Cai4Ewd4LiHgCDAJCoeXIYbOne0DdqV1EpTcWGM2fc08hX3kGHy3oFYs9nnDP3SDaeGvof7NwY2OA9u8OBEaNfwwU9+wR1fycs9sW6WUl9MjKER43nQuUsr8sEmAATYAKnE1C5MWJuTIAJMAEmcDIBFUExJMyemfklGjan8lLBt8L8PEx7ZTS+naYSBOaZf3WbNsOI515Dncb+a2bhmQfHRguJ+Wv3b+iV0a1btKc9kxiuEmV1FACFtgS3zbc3Jw+4E8BYhUPpy4DeHnSEPuuUl48dG1Orcos/pESLxFiHeOjiFkiqGDxB8dChQ0hNTUV+fv5JftrtdmRkZOChhx7yKlLxu+++w5AhQ0Dp1Kdav3798Pbbb6Ny5dDqag99/hf25+RLSLF+wpbO6fBNuCChWaWtPAleKuMULsWAD6HIy60AVEJmSd2iaORAmDtBkZiuBED1Kekzx53RfqgJEynpXj/rxJcvj1e/+gUVKldxt55fX6dairu2bMLzt16HA7t2+nXu/59MCHTu/R/c+NhziI0PzZd0him32XNkWr8LUj2uaxkYKDwrE2ACTIAJeErA6z+yni7E45kAE2ACUUQgLAXF+HLl8f7iVUGvg3TieS04motJzz+FX+Z97LdIxcbntsU9r41HxWrVQxbtdHyPpsT6guzc84Z3bHJ6fmdkXeACfWdpSF8jGmZV1l1VyokE5NuKsipocQk5+soxt5F4UE1hS3kpvW+6IG/Xke3ZS2cHr4uAgmOlDLnH6vLq7mgKsaWGDz+6G6jyeptbMso179T1Vw1oVD4+Vjx4cXPULO+/B3h3EYrk41tvvYW7774b1In5VKPXKGWZOjGrGIkdv/32G3r06HGaSEnH9+rVC5999tlJ71U6JisrC4WFhUhKSvJKwFTx7dQxj36xFLsPH5VSyG3/vP9R638WTvRFuKB023KKflDEHwnT4W6kbG8GoFJ0dxeAlPSMWQ6nM6uajvjzbZrR2pBorFFEpqSOO2YxpFkgdN0lYeabppavCcMJYcsVpiwyNbNQg55vSrMIArmQmkuDmZ+9eU3cnrnvPGQU5lKDp7CxumnN8eTkuYjxMorX140s+HgGJr+QgfxSygn4OnezDp1w23OvoXL1mr5O5fXx0jRNs8BsNPi8OlQmgI0JMAEmwAQikAALihF40thlJsAEQk6AWpWSOPFiyD05wYHWXXtg1Fv+jw70dI/U7fmbaRMxb8LbyN6319PD/398bEICLri8D64ZcQ+q1qKM8NCbhJlXUGird2PrWp7U8vLIcXpgBw449KNavNOh6XA6Ek27FiekK0HXRZxm6jEQZqKpwQ7IeCH1OEgZI4SMM4WwaTBjTUOzC82wATaHhGmDELoGYTOlqQlAF6bQoZsOCU2TpozRBHQJ4QBMmxCafeWzw1vCpOPdmZCxNeocdh7Zv8kozFdJ73c3YSBfp5pqKlGXFA1FKd+UuuqzxZSrYLvq2Q/OS6hUNa5iQqwYdXEL1CjnXZpxac6oCIok5I0ePRpPP/30aVNQc5bnn38eI0aMUBL6lixZgmuvvRbbt28/ba7u3btjypQpqFWLMmn/tTlz5pSsTXUWSYgcM2YMKlWi4LjA2uNfLsWu7KOyIPdw4ScPXv9nUe4RXyKLqX6ganHahYqpuYEF4H52+lt2oeK+Dtd9aEKrBLsYIQx5tdRkiiYQC9BHiqqZ1EEdkCX/O2ZSk66jR7Dzs3dF3rY1Hsyluqb349pf1gt3vTQOmha87uQneltUWIA/v/0SE559DPm5/vt4bdiiNW4d/QpS6lPz8hCbwMMDmiaPCbEXvDwTYAJMgAl4SSCs/nB7uQc+jAkwASYQbAL02XkDgPcA+FTz0J+O97/7IVx9C2V1ht6kaWLzquX4cuK7WPXHr8jNJm3m/x8hz+ogRYPUbdIMPQYMRbtLr4DdQeXLwsf+3rTznnm/r9qoCy1RaiJOkyLBFEgQQsZLlywPodk1IcuZpkwQArFSiHgBMwbQ4qQQdhjSASFiIGGTmrRrEnZTCnpm1aUpdQGhSSF1CLrMzJLrS/v/68yTh3fvma185kZAclkr7wn+e6Q9LgG9n3kPFWoko0JcDEaFIELxuDejRo0qaZJCEYMnGtU8nDhxIgYNGlTStOVM9vfff6Nbt27IyTld3OjatSt+/PHH06KIqQs01XA8LkDSWiQ6DhxIjbQDa4+RoHg4D0cP7sXch26Aq/DktO/Arh51sxc1e3TiMiHQ3t87KxEUPx2Po1tX+3tqn+YbfP9j6HXjrT7N4Y+D//p+PiaOfgyH9u8F/W311uwxsWjd5aKSiP+wMSGWDmiaFFaRqWHDhh1hAkyACUQAARYUI+AksYtMgAmEJQGKVpluNVIJAwcFHh4/BS07dg0DX465QKIF1VXcs20Llv+yAIvmzsLeHdvO6F9cQgI6XN6npEB8aqMmKFepUsgiQ84G8Zc1W8yFyzYDwiyR/P6t0BUcsS8YJ3jVmP9COgPTXCcY/ofTGprNjj7Pvo9KyXWRGGvHQxe3RK0KwU15Ps4jLy8PDz/8MN54443TEFG9w7Fjx5aIiuLYlX2SrVmzBtdccw3Wrz+9UUT79u0xffp01K1LQaAnW2lNYSjF+v333w/4aXpk3hLszclHzr5d+OSB6yBNlX4eAXcrIhfQYuLM9FFvB+QLNBJ6M+e+i9xNFBgcPvboh7PQrD0FcIbWTNPEjg1rMX/Kh/jr+6+Rl3PEY4dqN26KHoOuR4dLrkRixcBHB6s6aErTVaDnVR7eJOLLiKhumccxASbABKKKAAuKUXU6eTNMgAkEkQDVl/sQQM9wiFJ0xMYiY/Jc1E9XacwbREonLEVdYXdv2VgSuUiF5gvz8mCLiUHFqtVATVcatWgNm101ozA0e6BVt+49hGkLlobOgSCsvPaVkXDlef7QGgTXIm8JoaH3k++gSv1zkOCw4cEeLZESxKYspQG76aab8MEHH5z2EkUnfvLJJ+jdm3rS/Gvr1q3DpZdeih07dpx2TJs2bfD999+jYsXSy/CtXbsWaWlpJx133XXXYdKkSQE9l4aUePizv3AwrxDZmVvx6UPDArpetE9uK1cJTe9+NTDbpCYk8yfj0BK/lC31i48kqr/368qwEt+cxUXYtGIZvp32EdYv+wuHD+wDiY1nstj4BNSsXRcde1+D9pf2QpWaSSGvQ1yqr7rt3AHn1AgvNdkvVxFPwgSYABOIfgIsKEb/OeYdMgEmEDgC/QFQ7hAV4A+pUcTBM9PnoWadeiH1oywsXljsxMsfU4m06LV1b46CM/v07r3Ru+PA7uzSh15GUnobxDrseOCi5qhXRbW3h3u/VGoonjoLpSxTk5YJEyactkDNmjXxzjvvlIiKJKps3LgR/fv3x7Jly04b27JlS8yaNQuNGjU6o1ARKkExr8iJ/325FDkFxTiwaS2+yAh96qr7sxm+IxyVa+Gc258LmIPZK39D5rwPAeP0xkEBW/QsE1eplYxxP/wZiqXPuiZF/pOIeGDXDmRu2ojNK5chc/MG5GQfguF0lnRsrpqcijrnpKF+WgskN2iEhHJUiSMgwaX+4SNx1YD05M/8MxnPwgSYABNgAsEkwIJiMGnzWkyACUQbARIS6QlrOABqkRqyz9TKNWph9OyvS6L9QmGmYcDldCInOws5h7KwZ/tW7N68EbmHDyH/aC7odWWjwoPxCUgsXwHVU+ogpdE5qFC5CipUqYqYuPiSLtalpWQqz++HgS/PWYBCpy/9HfzgRACn4Syx0QAAIABJREFU2PjuYyjcvzOAK5StqTuNeAQNOvSAw27DrR2boFVKVb8B8EZQpMWpUQulN8+dO/c0X8qVK1fSqblBgwa4+uqrQbUTT7XGjRtj/vz5qFfv7F9ihEpQ3HYoBy99vwr5Thcy//kd3730oN+Yl8WJYmvWQaObnwzY1ouPZGHHx2+hYBc1nQ69tercHQ++Mzn0jpQBDyRwx8C05HFlYKu8RSbABJhA1BEI2cNv1JHkDTEBJlBWCZAy8CiA2wEodMUNDKYaqXXw3MffID7Rf5FPKp5SCtaerVuwfPEiLP91IfZt34bs/fvgcharHK40hgTEchUroXpKbTRq2QZtul+Cuk3SEU9RF6XUelOa1MdBb837BdlHC3ycJXwP3zzhGeRnbgpfByPMs1bXDkfL3oNhs9nQr3V99Dgn2W878FZQJAeysrJKujvPnj37NH9q166NpKQk/P7776e9RmIidW5u1qyZ2/dgqATF37fuw8Q/N6HYZWD9gi+w+IMX/ca8LE4UX7sxGlz/SMC2TvUtc9Yvw+6vJ4dFuYUrbxiBIQ/Qn/bQW3ER/Z3djKy9u5GXm4Piwnyc0lfprE5SKYO4hEQkVqiEpPoNUblGzdBv6gQPTCmfG5SeEriLK6x2y84wASbABKKLAAuK0XU+eTdMgAmEhgC1Ib4KwF0AGgOoYImLQfuMTa7fEM/P/T5oNQhJSNy6dhUWzpmOZT/9iOwD+4JGnqIXm7Q5H92vHYS08zsgoXxFt6KGv52b8M0f2H3o9E63/l4nVPNtnfoSjm5ZFarlo27d+hdcjI43P1jSsbxTg5q4vl0jv+3RF0GRnDh48CCuvfZaLFq0SMknSon+8ssv0bp1a6XxoRIUP1uxHV+s3gnD5cLS2e9jxbypSv7yoNIJJDZogXqD7g0oHilNZP3xLfb99BnMotB+YXPDo8/g0kE3BHS/p05O6cyGy4ncI4exb8e2knqJf373NbasXg5Xsf++pCtfpSpadb4IrbtehOT6jVGlZi3ExsWHLC1aAu8NTEu+JaiweTEmwASYABPwC4GgPez6xVuehAkwASYQ3gRISKwNoLKVAh00b3sPv/Wcgfc++kYwIvYO7duLGa89h78X/VDSbVKepSh84AAIUCOaBs1bYuhDT5bUi9KCWCNq6o9LsG1fduC2F+KZt89+AznrorvxTDARV0yuiyueGIeYhHI4p3p5jLq4pd+W91VQJEf27duHYcOGlaQwn81SU1Px6aefolWrVsoifqgExbd/XoOlO7Pgcjmx6K2nsO0PNcHUbycmyiYq37Qt6lx7R8B3ZbqKkbd9A/YtmhvS9Of735yAtt0vCfh+T1xgz7Yt+OnzOVjx66KSiEQqFxJI03UbKlavUdLMrd0lV6Btt0sQm5AQyCVLn1vKjwekp1wb/IV5RSbABJgAE/CVAAuKvhLk45kAE2ACYUBg+sqdXYWuLQikK0WFBVi79E9Me+kZ7Fi/JpBLeTS3IzYO/e56AF2v7o+E8hWUhQ6PFjll8MxFy7Bp90FfpgjrY3d+Oh6HVy4Oax8jyTndEYNrXpiMctVqonpiHB6//FzE2f1TIcEfgiKx3L59O3r16oWVK1eWirZy5colqdHdu3f3CH0oBMWCYhde/GEFtmfnwVmYj29fHIV961Z45DcPPplAxRYdkdrnpiBhkTCcxcjbtq7ki43i7P2QRnBr1j7y6jg0TG8W8P1SVGLuoSx8O2MSvp85BUey9oP+W7DN4YhBg5at0O+OB9CwZWvYHVQWOjhmmPhhcLPki4OzGq/CBJgAE2AC/iTAgqI/afJcTIAJMIEQEZixeuflENpXgVq+uKgQ8z58G19P+RBHsw8Fahmv53XExKJlp264btTjJbUWA21zfl6O9ZnR2wV511cf4dDSgOrTgT5FYTW/ZrOj52NvoHrDNMQ7dNzTtRnqV/VPc3h/CYoEbNeuXejXrx8WLz5ZTK5SpQo+/vhjdO7c2WPBPhSC4r6cArzwwwocLihGfnYWvh59N47s3h5W10SkOVO5bXckXz400tz2yl96OBp2yflIqkJJB4EzEg4pGnHWGy9h65oVnjUvC5BbVGux27UD0Xv47SWN0IKR9SCl8evA9NodA7QlnpYJMAEmwAQCSIAFxQDC5amZABNgAsEiMG3tzi6a1BYGYr3C/Dx8/v44fPbemzA86dYcCGfczHlu5264+ckXUbl6zYA+CEV7hOKe72bi4O9fq5xBCqWhjh7h0Zr17B43BNBXZVMAvgXgv5xvzSZ6P/nmZVXrNmmp2zQxuE1DdGlUS9GVsw/zp6BIK61Zswa9e/cGzUuCB0UmvvfeeyXdnr0RF0IhKG7cfwSvLlyFwmKXzMvJ3jXvsZtnFBw66PQBOJ2sYYrHU/HReYpjQz2MWnT3A6C5c6Rqh56odTENjX7TNYFhPc5Hzcr+Ef1LI3Y05wgWfTITn773JnKzs8IOatO27THovv+hQfNzA19ORMilA5qmtA07COwQE2ACTIAJuCXAgqJbRDyACTABJhD+BGas2dYasPtPALG2XFRQgE/eeQ1fTnwXLqcvz+PBY9j0vPa4fcxYVK3lv066p3o/9cel2LYv/CI1/UV5/69fYt+Pp3f+LWV+EhQHAJjlr7UDOE8PSyhUWeJ/AEarDFQdM2zKooekFE/rGmwXN05C/zb1ofmhS7m/BUXaz86dO/Htt98iOzu7JMXZk5qJp/IIhaD406a9mPznRpimNKSGmRMGdxmsep7OMI7yvH9QnONVAIHtXqLoiMIwqls3U0VQrNm9H6pd2FNhysgfQu9LilCsFSBB0TQMTH7hSXw/awqcRUVhCYy+PKianIpbnnoBzdp19OrLBNWNGVL+NTg95XzV8TyOCTABJsAEwocAC4rhcy7YEybABJiA1wRmbNjdFE5zOYSwez3JKQeSgDh/ygeY8frzfu0w6S//zjSP0DS063EFbnzsWZSrVDkgD0ITvv0Tu7OOBHorIZs/e/kvyPz8fdX1bwfwlurgEI67AMCviuu/BuAexbFKw4Z+9GMfodum6AKJ1JhlZJd0xPihjmIgBEWlDSkOCoWg+N6va/H79oOQhlEgNH3kh0M6v6fo7pmG9QcwQ3GOkQDGKo4N9bARAMYBcPs8kNx7OCq37BRqf4O2PkUoJlf1f8ozNTKjFOdvpn4YtL34slDlmrVw5wvjcE6rttB03ZepznisAH7qn5bcJSCT86RMgAkwASYQUAJubyACujpPzgSYABNgAn4hMHXF9vqapi0Tmua3HK3NK5fjxduH4fDByKsVSA8+/xlxD665dSRIYPS3vTXvF2QfLfD3tGEz35H1f2PHnHGAaaj49ASAp1QGhnhMCwDLFX2YBsDXqLaTlhrwwbdJcTGxv0KadSonxIonLm+FcrG+Nz5gQfHkM1rsMvDU/GXYk1MA0zR3G7Ko1eShl/r6IXabJbypXD69Iyjl+XEAGW4FRU1H7WtvR4VzWqvsPyrGDOneBnVqVPbrXoqLijD3ndfw+QdvwXAFt8mMLxupllIHt41+FU3btvNlmjMeKwXmD2yafHlAJudJmQATYAJMIKAEWFAMKF6enAkwASYQHAJTlmemaHbxlwbU9MeK2fv3YcyIodi+lsqBRaaVr1QFD783DfXS/N+p86U5P6LIqSS2RSS8o9vXY9v0lyGdxSr+vwngTpWBIR7TAMAmRR++B0Ap0n61G6Ys+gQSve02TR/WvjE61K3u8/wsKJ6McHlmFsYvXodClwnTxE8Tr+vsj8gnEt6eVDxZzQFEygfnGwAowvjszwNCK67T/54d5RulNwC0MvHs0OeCZmhWxz91Tum6ofrDv3wxFx88+RCKCyPvy6i08y/A/W98iPhy5RTfBurDJMzpA9NSB6kfwSOZABNgAkwgXAiUiZuCcIHNfjABJsAEAkXgo7WZVRxS/CaARv5YY/oro/HZ+5QJF9mW3KARnvjoY5SvXMVvGykoKsYrnyzy23zhOFHB3h3Y8tFzMIuVHnypBhvVUQx3qwFgr6KTFMl4ruJY5WE3TFl0PUz5ttC1uBZJlTGya7rysWcayILiv2RMKTF9yWYs2LgHBkxTSH30hCGdHvMZMkAp8JTK7M5MAJUA5LgbGCavUxo3dVpx9zxwpPy53QbXvnLIEEC7WggREyb+B8yN7i0bokMa9azxj+3P3IlnbxqAfTu2+WfCIM9CUf8X9x2CoQ8/CZvdb5VVju1Cmm8OSE+NhC+lgkydl2MCTIAJhD8BdzcQ4b8D9pAJMAEmwATwys6dcUk54mcI0cZXHFl7d+PxQb2RtXePr1OFxfE3Pj4alwy43m++bN2bhWkL/vbbfOE4UfHhg9j0wZMw8nNV3PsOwBUAwr1rTyIApQ0B2A3A7119Bk39oY4dtl90iJQKMXbcd1ELJFeMV2F8xjEsKP6LJqegGK8uWIUdh/MgJfI0Xe//wcALv/QJ8DGxjWowDleYhxR4EhTDs9PGyRugfHtic7HCvihl/Pwa9794sGp89WthmjdoQjSRUlaEFHYhTAERXZGLrRomo+d5aQpo3A8pKizAWw+NxB/f+nopul8roCOEwAPjJqBNV/8Gb0vIxwempTwdUN95cibABJgAEwgIARYUA4KVJ2UCTIAJBJ2AmL5211dC4jJfVnYWF2P22Bcw76Px1NDAl6nC5tiSVK03P0R8on9StRav3ooFK1QzZ8MGg0eOOI8ewZZJz6E4Symgb4klSoR7lxq656HCZSpFNUkc9b3A4SnUr5v0TYJdi5sDaV6qaZoYcl5DdGnkW1olC4r/Qt6w/wjGLlqN/CKnFFKsd6Kwix/qJ9oATAIwUOFNdNASopVqBSjMF8gh1HGEOlerfAm1FkBXACW1KFPueb9yQoKopktbE10zG0gTVaSJWKmJeF0YuiH0OM2Q8dCFHRJxAtIuNREjJeyaNOymqcUIXdogBbF1CECTUuimMHVNQgc0TUJSs2Wd9Fz6Z8hjLdG14+9fzbSeYQIjZKZUrYDre/jeeFhKWZLq/PbDd8NUq0kbyHPu89xN2pyPRz6YAYfDf0GqpsSNg9KTJ/jsHE/ABJgAE2ACQSfAgmLQkfOCTIAJMIHAEJixZvczgPyfL7Pvy9yOxwf2xpEsei6ODnPExuLe199Hy45d/dLxecqPS7B9X7aXcEwJCfofILWSf5JClvxryb8LKQXlbWr0H6UJAVMzNWkIaUBIU5PSNKUwNCEM0xSGpksDUrqkEC4BYRjScOnQXMKEU2owJEUNStOlabrThCSF2CUA+m0AwhAShimlE8J0CgiXNLVCaLLYdeiQ2DR19H+MI1lUd9CdbQZA7V8jIaR1J+kh7jZkvU6RZocVxyoPu3HaL3dL03hOCBHbrFZF3NONSu55bywoHmNHb5sPf1uP37cdgGmYxaaOcR8N7nqv92T//0hSTiitv4/CXDsANIyAaF3aCinZvwCor7AvqvFA+w/ulwa3vGtPScizORwJjrg4XdfzZbzTYSOx0q7ZtDipmzFmsRYHGA4pECs0kSBgswlpxgHSAWgOKY0YCN0B+q0JmyY1uyFNuyCREsKhiRJRUxgw7bqwhEwILS7Wod/dp1NPTdN8am1MX9K9MvImLFtE2m3kW0xcHG5+8kVc0LMPND81PDOBSwalJVOkOxsTYAJMgAlEGAEWFCPshLG7TIAJMIEzEZixNvNKSDHPF0K/fTMPr987ApQvGE3W/tJeuOOFN3yu/eR0usxxX/x6KC+vqNjUpEtIrZgEOEhRLGEWCIlCqaFQGFqR0GSelKIAwigARA6kng9p5kHXi0xh5krTlSdMUWRqWoFuGE6hOYpI/3MZuhSaSfE6UkCYwrBJA05Tc2imViRMJzRTl07TZZOGJoVpwO6y202jELppL5JGvswz48wY12HTbsYdNIxtjmID2ZVMzO5rAkL1xMYB+AhAX4XrgNKIzwOwXmFsqIeQMNJZ0QmqR+r3UNSB731fI9bh+Bma2TAxxiFu69wUTWpUVHTp9GEsKB5jsjUrF2MXrUJOoQumNPYUC7PDtMEXbfca7L8HUk76p4pNeiiSj7qJR0IL33MAUHQxlQJwZ3MADAWgVFTV3WSR8vr01ZmbhRAqgusZt7RxxTKMuWUI8nL8/t1EyDCmnd8B9439AAnlKcjVD2YYDQc0r01fTLExASbABJhAhBFgQTHCThi7ywSYABM4EwFqzGKXYrfmQ6rmu48/gAVzpkUd5MSKlTDm429RtVaST3szJdYXZOeeN7xjE9VafD6tF8KDKS34daUOsMcCLq+xRJcQuqy09EQAqgU1OwD4XWlWDwcNm7pojDRwn00Xtma1KuG2Tk3hsHkXCFWaoFitWjX06tXLQ68CM/zw4cP45JNPTpr8uuuuw6RJlEXsHzNME7OXbcX363fDgDSFxJwVP60bsnT8f/1R15NqJXwFoKOCt1RclfJkI6FeBL1nSSh09yxA7++3ANxFgaAKDKJmyMy1u2dLKa/1dkOGy4WJzz6G72b671r31hd/HhdXrhwenzAH9dKa+TytCfPohn2bKmV06xYJIrzP++UJmAATYALRRsDdTUS07Zf3wwSYABOIagLT12T+ISC8Lvx0e/fzQE1Zos10mw0Pj5+KZu1VNIEz715KzF+/f0OvMvLw8wiApwCqY+bWXgFwn9tRoR9AHX9pTyrWG4BPEb9nWmTo9EWtNBe+0jRRM1bXcWeXNDSp6V2UYmmCosrmQjnG34LikfwiPPfdchzIK4KUZo6APuzDIZ3m+mmPdGJ+BNBKYb6frVqDkSC8vaT4niWh53EAzynsP6qGzFyz60EJjPF2U9kH9uOeyzuiMD/P2ynC8zghMOzhp3DZkBv94J/52YC01Kv8MBFPwQSYABNgAiEgwIJiCKDzkkyACTCBQBGYvjpztBDiYW/m37FhHUZddZE3h0bEMQPvfQR9brrdJ1+llM8NTE8hoa0sGD3kTQWg0ob4NwAXUiXIMAczGMAURR/pYqHILL9b14wFtnqNtA+klAM1odnbpFbBfy9sAt2LmmSRKCgOHToUH31EGfW+m8s0MW3JZvy8eS+cpnBpmvz26Ia9V8/O6OevxijVAfxq1UZ05/B8AD0j4H1A9/9UP/ECdxuy0pz7B0pcV1g/ZEOmrd59mSbwOSDt3jjx96If8MIIyhSPPmvath2emHRy5LFXuzQxcECz5BleHcsHMQEmwASYQMgJsKAY8lPADjABJsAE/EeAHoCEwOfUVdPTWedPm4CJzzzq6WERM77dpb1wz6vv+OSvaaLToGbJ9CBeFoyal6wAQM1J3NkuANRdxNtuNe7m99frTQCsUUjzpPUCGnV53aRv6ul63AINqBNn1zH0vEY4v241j/e5c+dOpKenIzc3crLwMzIy8MQTT3i819IOWLfvMN76eS3yiimQTmYZTtHno2GdSQD0l1EtzQVW92Z3c1K9iCERIChS1OU/AOq425DVmCgtQpouKWxHfciMtQcaG2bhUl1oKnUmT5t4zluvYM6bL6svGEEjKer/rYVLUaFyVa+9NmDmu4SofX3TlCyvJ+EDmQATYAJMIKQEWFAMKX5enAkwASbgXwKTlu+tZ7O5lmhCVPZ05rceuQc/fTrL08MiZnxKw3Pw0ueUueiduST2OtKSUvoJEQn10bzb5OlHkfjWVGEy6v5KEYqrFcaGcgilbx8FEKvgBEVnUr3FgJ3vG6b89LyQuA8a9PpVEnFn5zSUj6OmwupWWFiIm266CbNmzYLT6Y+SgeprezOycePGmDt3LtLSSKPyzaiz8/hf1+GvHQepzbMhNXx29LB5/ezbu9E59pe1B/AFgCoKEwZUhFZYX3UICeuLFb8soM+AdNWJo2ncrNXSYSBznRBaPW/29cpdN+HP77/25tCIOOb+NyegbfdLvPbVlFh+cHt+u7t6NiryehI+kAkwASbABEJKgAXFkOLnxZkAE2AC/iXQd9Ys/aq0Dr/pmkZdd5XNNAyMvmUIVv32k/IxkTawfOWqGPfjX7A7HN65LvHygPTk+707OGKPmgmgn4L3pGRdAeA7hbGhHEL3PTsVo82+tLpcB6yz7cBpC5rEuPT5Qpi1HTZd9GpWB1c0S/WIj5SyJDpxxYoV2Lx5M+jfw9UqVqyINm3aIDk5GZoX6d2n7uuXzXsx/e8tKChySinEbqFr/5kwsNMfft7/lQCmK3ZDHgXgRT+vH4jpugOg9GyVSHb6lolSnsukzViz+xlA/s+bzY+6ugd2rCc9Njqt312jcM2tI73enAE5eXBaSnTmhHtNhQ9kAkyACUQWARYUI+t8sbdMgAkwAbcEpq/c1V/o8KgmkbO4GKNvHoi1fwWkqa1bn4MxgDo9v/bVz6DfnpopUWCD2bVfeuqfnh4b4eMpB/5phT1QE4q7AbyhMDbUQ5YDaKHgBEVwUT08ir4MmA2b8vNtQhjPCWjlK8c5cGunpmhQtXzA1ouWiffm5GPswtXYd7QQ0jSLIbSXJwzpHIj6psMAjFcQ30jJpYjWyRHAmOqDjgVA3dzdGeWmqzYycjdXxL3+8ZrsOkXI36ABHn0TZRgGbu3cCrnZ0ZvN2+Xqfrj1mVcghHePkwbk0MFpKZHwfom465YdZgJMgAkEi4B3fwGC5R2vwwSYABNgAh4TeHeJtJeL271VE0hWPbioIB/PDh+IDf8sUT0k4sYlVqiI5+d+hyo1kzz2XQKb8qTZ7qb01EMeHxzZB/wHwByFLZCYQg+GJKiEu1HeezcFJym0qCuAAwpjvR5y+VdfxdQ4lPixJs2e0DTRrFZFjOjYFLF2m9dzloUDJ/2xET9t3gsDpimlWGMTtis/GHzh9gDsnZpcPatQd5OawFBn8G8C4IO/p/wQAAmlKs8BFKE8298ORNJ801fvWiwEOnji89GcIxh5yQXIyznsyWERNbbD5b1x5wtvQtOpkoRnZkhZYC8oqtWvbYOAfmHjmVc8mgkwASbABDwloHIj4emcPJ4JMAEmwARCTGDa6syXNSHuVXWDBUU3pCTGDEhP9qp7tuo5CNNxzazGLO7uF0hQXAmgI4Bw7w5CKZx9FXhnWvsJhEh10vLDJv/cVQo5WcBMirXZtMvTUtAzLRU2XSWATGEnUTTEMCUo1Xn2P1tR4DQgpblfmmLExKFd/NBy9jRQdAKok9PNCgipIdGlAP5SGBvKIeUAUG2LlgqCIr2vz7U+A0Lpc0jXnrF21+OQeNITJ7L27MIDfS5C/tFw/zj0ZFcnjz3v4ssx8uW3YLN7FLx5bBIh3h3QNOlW71fnI5kAE2ACTCAcCLh7QAgHH9kHJsAEmAAT8JDA9NU72wmhKecvs6B4ZsAmcMi059cb0qhRjoenIRqGk/hAwppKDu5BK0U43AUVSvW8U+HkUGTiZQD+Vhjr25CMDO3Ght3vMiSe1jUkJjh03NDuHLRKVekD4tvSkXZ05uGjeGPRGhzMK4JhwqVpxrgJg7vdE6DOyhQmSrUGL1LgtAMA1SbcrDA2lEPaAvgKgEpLcYoeqw2gLH72/f85mrxmW2s77Es9OWkHMndi1DU9UBDFgmLbiy7F3a+847GgaEgzX3fonQY0Sgr8Z6snJ43HMgEmwASYgMcEWFD0GBkfwASYABOIAAJSiulrdn0jhOih4i0LiqVTMk1TCiHGDExPCURtNpVTE+oxFHoyD4BKK0/qhvxfAB+E2mk361ODhWcUfCQRhSIZv1UY6/OQwWO/Ku+onDDRlOilQ+qplcuJ2zo1RfVycT7PHS0THMovwnuL12Hj/hxIQxomxFIDcsDkoV22BmiP1HKbUt/rK8xP46jTebjnuFKq8/sAVPJUvwdATWnKfBfemWt3fS1lyRcMSsaC4pkxSSn/dLps3Ye2rJmnBJMHMQEmwASYQNgSYEExbE8NO8YEmAAT8I3Aeyu31EgU9g1C09xGl7GgWDprA2a+0PU2g85JWufb2YjYo+k+gQQ4asqgcs9AzSuo4YMrjHc83BJU3LlYCIDGTnM30F+v9520qF6iLj6DaTbTNE00qFoOt1zYBFUSYv21RMTOU+wyMOH3DViy8yBMCUp13oZi7YoJN3YOZBtditCluqnuClpSavBvVop8+LbZPraP1wHcpnAh0D4ozZfe++G8J4Wt+D5k0rpt9eymY5WAjFeZjQXFs1Ay5fUDmqVMUuHIY5gAE2ACTCC8Cag8HIT3Dtg7JsAEmAATOCOBaasyP9I0MdQdIhYUz0DIxFsDmiWTQFaWjerCfQwgQQECdcGm9NCjCmNDNYQirj5ViNCiiMv7AbwWTEeHTllwpa5p78CQSZquiQ51q2NAm/pIcNiD6UZYrVVQ7MKXa3bgh/W7UeQ0pJTysBT6/z66rjPVNwyk2JUGYLUCjEhpSkRi2HcALlDYUz6A/gC+UBgb9UP6zpql/6dZhzmAdpXKZllQLJ2ShPhzQNNa7YUQgXzfqpwiHsMEmAATYAJ+IMCCoh8g8hRMgAkwgXAlMG3F1ibQbKs0TTtrehsLiqefQcPEBnuOeW6/C1ILwvX8BsmvWgB+BVBPYb09AKhG226FsaEaQt1aKY050Y0D9MBLgtUdAMxgOds1Y4GtbiPtdgFkCIiKNk1Du7pV0b912RUVP12+Dd+sy0SxIUk9zBPA67n2Kk/O7pdOnZUDaddYYrq7NehaeczqBu1ubChfrwGAagEmKzhBzYioyRLVUGWjUOXVmd01IX5QgcGC4umUJKQTkP0HpqXOVWHIY5gAE2ACTCD8CbCgGP7niD1kAkyACfhEYOba3Q8bhvH02URFFhRLe/gx7hiYVnucT/Cj52CqpabSmIJSnTsBUG4IFAJE5wD4EUCSwtokpFKjjUALV6e5csOUn0ZLmCM1iTi7XRcd69fAlc1qo2IclfUrG5Zf7MLXa3Zi4cY9yCtySmiCavnNEoX6HR8O7xiM9rmPW2m/7oCToNgPwBx3A0P8Oon9lJp4zK1GAAAgAElEQVTtLoWb3FwI4GIAFKnLZhGYviZzsjTlYCpJcDYoLCiW8jfVhWX5jtwuw5s0CcZ7l69ZJsAEmAATCAIBFhSDAJmXYAJMgAmEksCEZdkVY2x5P2u6aHYmP1hQPJmMhFxRGOdsd0O9elRHjw14GcC9iiDeVqzRpjid34dVBvATgHSFmanLbSqAoD8A931lcVy5qsbrUpeDBJBg0wSa16qEGzs0RnwZSH+WEpj810Ys3rIfTtOENM1iCPFpMfJunjqkZ7C6Dk8GMEThOiGhs7XVwEVheMiGvGnVOFVxgLqhj1QZWJbGzNi4o4Hp1H/RgJosKKp3eTakLDZM17lDm9ddW5auF94rE2ACTCDaCbCgGO1nmPfHBJgAEwAwc+2uXtLALGgotbtDUUEBnr1pIDYs+ytqeSVWqIgXPvsBlauf9TkQpmkeMAQuuC49dVPUwvB8Y//xIPqKRDjqikvNLMLR6N6H6sJdrtBohiLPSCj6J0QbETdMXfSalPIGIZFo03XRqHp59G1VD3UqJUKI6LyN23skHx+v2IaVuw/BaaU5S4mvXDJ/5JTrLqO0+mAYwaUovc4Ki+2yUv33KowN1RAS0jcDqKjowAD606E4tuwMk1LMXLfnGSnlIywoqguKEhg3MC2ZykewMQEmwASYQBQRiM470Sg6QbwVJsAEmIBfCEgppq+hhyDj4dJStUzDwLiHR+LXL6K3tFFS/YZ4/pNvYXe4SRmV5lMD0lMzAtzswS+nNYiTVLNqqTkU1qQUyb4AwvliovNL6awq90HXAwhZR9K+sxbHlXM6H5RSjBQCFcnhmuXjcFXzOmhbh05LdNmavYcx55+t2JF9FBSlaJqySAhzYlZRzgOfD+8TzEhRDcBGSxx3B5nqEnYBkOduYAhf72PVgzxrPV3LP0rxTwFwIIT+hu3SX22UMUcKdy8UOtqfyUlOef6XjGnIIpshG/Q7N5WEdzYmwASYABOIIgIqN9JRtF3eChNgAkyg7BL4ZNPe6sVFru8hRPPSKOzdsQ3vPno/NixfAsPpjBpQmqahalIqBt//KNpd0vOM+zJNUwohvq/gSO7Vs1FJrTa2kwnMA0Adkt0ZRfW9DuAedwND+PplAL4EQKKRO6N0b+r2HDLrO2u1I8F5cISAvFdKpGhC0+IdOi5tkoJODWqiQpyKzhsy95UWPlrkxJIdB/DV6kxk5RdRirOEwAFT6ONFsevliTd0O6w0kf8GkaC2AkAlhSk/AXBtmH8J8ZJVtkDl3v8rAFco7LvMDpm2fldH6TK+0YVOnbNPs6NHDuO+Xl1x5GD0arJdruqHW55+Cbp+No3azDNNbeCgZsn094ONCTABJsAEooyAyk1FlG2Zt8MEmAATKLsEpq7Z2UiX2p8Qp6e9SSlRmHcU9CBkmkFrahvwk0FpoTFx8ShXqRLO1uxaSplpGkaXwS3qbAm4U5G5QC8AnylG9S0G0BVAuCrTdQGsApCgcCoo0pJSvkkoDZn1nTVLTyiq1cnUjHd0UzQUmtDtmoZ6VRLRr1U91KtaPmS++brw4fwiTF2yGSv3HEtxNqVpaqa2yxDy0e2bzWkLM7pRs59gG4nnlPJbqmB0ijNPAqCo13A1asKywOra7M5Hus6pu/Wn7gaW5dczpNQarcl8XBfaE6VxoL+nHz79CL6bEbLg5oCenpj4BDzy7lQ0bt3WTekF84MBaak3BdQZnpwJMAEmwARCRoAFxZCh54WZABNgAqEhMG3V9us1zTYxNKuH56qmiSOawPUD0pNJMGMrnUAjAL8AqK4AaB+AbgDCtQB/FQB/AGigsBcqLNohXLrdDp2+uJVuGI8C5qWQMp5KGFRKcKBzg1q4sF51VE4otUyqwjaDP+RIQTGWZWbhm3WZOHi0EIZhSgEUSk38DmF7ZsKgC6kbd6jsUQAkFrnriBwJAhx1Nqd6kGcvIHuM9EFLeFwfKvCRtO701bu/EEKWGs2Zl5uDn+bOwo6Na2G4QqGJB4ZkfGJ5dOx1NRo0OxdCO0uQtxQrTbOwx6Dm9envARsTYAJMgAlEIQEWFKPwpPKWmAATYAJnI5CxYIGtSY1GGYD4H5MCTEiXBtw1IC2FuhOznZlABQA/AGijAInqKN4NgLrKhqNRjjDtpaOCc7sB1ANAdeXCwvqOW5CYUF67XwK36pDVoWnCLgSSKsbjkiYpaFe3Wtg3bFm1+xC+XL0T2w4dRbFhlhRLlEI7AiEnHbUXPz67Xw9q7hMqswOgL10GKkTkUt3E88JYPCeGdwJ4FYBK/URqQERfBgQ7xTxU59qndSes3VPXYZprdIE4nyaKsoOlNPcLU+86oHlSuH6pFGXEeTtMgAkwgdAQYEExNNx5VSbABJhAyAnMWL1rAgSGhdyREDpAYqJpyLcdWsr9/dJF2AhGIURytqVJZHkDwC0KIgvNsxrAuQDCNTRnAqB0/edYEYprwu283DDpp0uhi/tMU3bQYCYITRNxdh3nVK+ATg1roHG1ioh3uAuwC96uCp0ubMs6il+27MXK3dk4WuwqqZUooRULYS6FxJt7s/M/+fqunqGuYUodkamOYDsFOiSYdAcQrh2e6X27EgBFKbozirb8EMBt4SSgu3M61K/PWr3zfEPDPCE1lejtULsb8PUNmPm61O4YkJ5Mn7FsTIAJMAEmEMUEWFCM4pPLW2MCTIAJnI3Ai8v3JqQ4XDOFFGW2+L6Uxjvr92++M6NbSGq0ReIFSrUEJwNK0TgkTlCqMKUWh6NRBCVFbbmzQgA3A5jibmAoXu/77ncVEuJjbhFC3iYkUqGJkig0atpSu2IiLqxfA+3qVoeuhe6WzzAlVuzKws9b9mHzgRzkkZAIig42TUh9n9DMaYV5zhen33xxuKRG1gZAnZurKpzT+VbNwQKFsaEYQp2IqaapygVAe6AvmWaFwtFIXnPm2szrpRRlvpQIfUkHKe4dmJb0phAipHVnI/l6Yt+ZABNgApFCQOXmIlL2wn4yASbABJiAhwQmLV+eYHNUe1eTcrCHh0b0cNOURUIzJ+RUtN3336Sk/IjeTHCdp8it3wFQPUUVo86yD6gMDMEYSuuktGd390KUvk3p8CNLNLAwteHTF7cyDOctArKnBGppEjZKhY6xaaieGIdmtSqhac2KqFEuDpXiYwIqMFLMIdVH3J9bgI0HcrB81yHsPpKPIpdBDZ+kKTRDAw5KafxgmuKDSdd3pYYh4WQXAPhZoQs4XQ/vALg9nJw/xZfnAYxS9G8jABIgDymO52EnEJixZtcDgHwCECrNnqKOnYRwStN872BMwb13NWoU6ijjqOPLG2ICTIAJhCMBdzfR4egz+8QEmAATYAJ+JDBhwdbY+BqxT5qm636hna3Cuh8XDfFUUuJJPS3p6X5CkFjE5hmBMZZAoXIPQWnPbQFQlF+4GTVkoehJatByNqMom18BUJfrcK4rpyU3Ob9S4x5XNUtpce79Iib+Ak1HRQ3H3tN0smJsOirG2ZFSKRFNqldA86RKqJrov9JveUVOLN+VhXX7jpTURjxUUIRipwHDilOi7s1CiBwp8at04YX9OXl/hEF6c2nn/gYr9dfdNUtdzEmse83dwBC9Th2q/wSQrrA+naUXATyoMJaHlEKAOj83XrPrbk2Il8siICnl6PX7k5/I6CbCtcxFWTwtvGcmwASYQEAJqDwMBNQBnpwJMAEmwARCT2Dsxo0x1Z1x90OK+yFQMfQeBcYDaZoHdV3/X7+mSeMDs0KZmJXSmL8DoBKFQw0rSJyZHYZkSEj82mqo4c49itg6H8BmdwMD+Dq1b64EgKJE6Tf5T117a1m/awCoBoCa58TVaNqmSmrrdolJzc7TylepIWyxcce+LxCiRFy0URcJuw2V4h2oWT4eSeXjUbNcHOJj7Ii16aDIRodNh10TFOhYkqLsMkwUuUxQLcRCl4kCpwsHcwuxKycPe3MKkJVXhPxiF5yGWTJeSkn/B1dRoczNPiD3rfuneM+KpXszV/yx0lVUsMuqO0i1BynVmboLZ5/wE8oUYhKE7lU4l+QjlQGg6ygcrS8AqmOn8l6lSO0eVnp0OO4lYnyasTrzv6aUL2qaVi5inPbBUdM0czVNH6vJWk9xLWIfQPKhTIAJMIEIJMCCYgSeNHaZCTABJhAQAlKKaWt2dRNCmy8gqZB/dJk0dro0ccXgJimruLaTT6eWop7+9qDJw2cAKKU+3FLL6R6IxJahCmnPpI+R2EIp0sGyupbYSR2EKcozFQCJijHWb3qPUvTh8R/az0n3dULTYIuJQ80mLdCw8+WoWu8cxJWvBN3uAL12otGBuhDQdQG7rsFOx+oabJqALjRISLhME06XWdKV2WmWVECEIU2Yp1RKk/Sa4UJhbg6ytm3Alt9/ROayxXAWFUAaJUHBJXqjlUJOacP0Q9F+FMlKqZL0mwTHJdYPRdltCRZ4KyKV0p7dWRaACwGsdzcwBK/T+5TqnV6tcH2Te5sAtAzD92kI0Pm2ZEaG1JoM3nc+nAY19iHxP8pNu35A05qTwTUTo/w88/aYABNgAqcTYEGRrwomwASYABM4icCsdXvrGYb5hhAyKpq1mCaKpCY/tceIUf0aJO/g0+0zAbp3+B+AJxVqzNFiJLqQOLPB55X9P8E9ACiF26Ew9R0AximMUx1C4iBFG9IPiYX1ADQG0Nz6oQjEk1U/1ZnPMK5ctVqo1igdlVLqoUrdxihXPQmx5SpAd8RA020QQhyLYKTfbqwk+pBUQeqrYhpwFRej6GgOjh7cg0PbNyFr28YSMfHw7u0lUYo+GgmOBwCssH4oUnQrAHo/H49q9FdafSKAPQDotzsjkbM1gCPuBobg9YZWtCFFrbozUnkzADxrCb3uxvPrCgSmr97bDsIcK03jPI3CfKPMXJBr7bDf1T+txvdRtjXeDhNgAkyACSgSiLo/bor75mFMgAkwASZwFgJUV9FR3T5Uk+J1oZVERUWsmVJcl1uwe+Z/27alCCg2/xBoAeAbK9XW3YwkVtyiWJPO3Vz+fr0rgC8UU0Lfs/bhiw/lAbSzotpIOKQoROooTCmpFHFIHZoDf29GkYh2BzSbDeWrJaFqo3RUq98E5UlgLF8R9riEY6+TyKhpEKSFSMA0DZiGAcNZDFdhAQqOHEbu/kxk79yK/RtX4vCu7TBcTpguZ4nQGCAjdZKuKXo/U0r9dutnlRVZ+BuAXB/WvgrAJ4rn4VMrAtCH5QJ2KEXefmhdU+4WobTzSwCsdDeQX/eMADU+021Vx+sCgzw7MrxHCym+ETAG9UtP5QY+4X2q2DsmwASYQEAJBP6mNaDu8+RMgAkwASYQSALTV+66QNPEIybMS4QQEZMGLaV0Sik+thnI6NcyORzTEQN52oIxN0X0fW6JECr3EhRZRjUIw63zJ0UFLlYURv8B0EoRLvGh+mn1rWhDimKj1OUmVsqyzYo+VGGnuKR/hpGYGJNYDjEJ5eGIT4TNEQOh6ceiEJ1FcBUWoigvFwVHsuEsOOqfRX2f5Xj6NDWDoGtsHYClVkMSuvYompGcVflSYSKA6xVcojWpfuJchbHBHkJp8dRwiFKYVYy+HKCmQyp8VObjMScQyFggbU1q7hluSOMRHRp9gRCxJk2xBzDfdhpZrwxt2ZIEfTYmwASYABMowwTC7ka2DJ8L3joTYAJMICwJzFq92mGiyuWA610IQY0fwtoMmDtMQxuYX5T013/bCn5ADtzZegDA84qRXCS+DAEwLXDueDWzJ/Ug6Vqi659SbM9kJBZQvcOLAHSzUpmpjTJFHrIFnwBFMlLjFBIUfwSwyKrJuPMMrpAIvNBKY3bnLUVBVgVQ7G5gCF7vD2C64nuT3KP38ksh8LNMLTlt5ZYaui1uvGG4ekVmCrRca7q0awa1SCLBno0JMAEmwASYQBDSahgyE2ACTIAJRAWBWX/vqeaKcd0hgH5CaBRpFT5G+ZVCWw4hp2TtPTL+9m7pYRM6FT6Q/O4JRT9RcxbVOn/UGZoiunxJR/X7Jqy0UOpErWI0jiLYjhsJjBS1SNGXlMpMNRCTqMuyB2KOyro8xncCJGpTYyCqj0j1PH+3xMVlVrdpWoEiSn8CkKyw3C8AOimMC/YQSp+fA+AyxYWJC72XOd1ZEZgvw459QVdxsGEadwghWoW7sGiaptQ0sc4Exg9KS3nNl73zsUyACTABJhB9BDhCMfrOKe+ICTABJhBQApOW703QbeZgIY1nNE1TKfgfUH+KiotyjOLi2xNrJXzcLzWVopHYgkOA7iGo1hzVnFMxqrXVBwAJMeFkVEdxgaJD1LV1uCUi/tcSlKh5B6UwH7+n4nsrRZghGna8Qwz9phRp+vKB6i5SjUw6jx8p1tR8A8BdIdrD2ZZtb9UFpaY+KjYTwEBuxqKCyn9jZu3cGWcckTdKIcZoQlNpAOS/xT2aSTzrsue9MKRRoxyPDuPBTIAJMAEmUCYI8E1vmTjNvEkmwASYgP8JzNu9Oz7/sH6JCaOnkGgPaaRD01Sj1bx2yOV0YueGtdi08h/8vfC7vGU//fgmgFcA7Pd6Uj7QWwKU4rsEgIqwTF06JgG4MczEC6oNuktxDyQ+UcozRbAF/Fr39qTwcV4RoOuTIhgpDV7l3N4K4F2vVgrcQXRfT8IoRdKq7GGfFV1L3bLZQkBg6prddTRguIC8BkB6CFw4aUmKSBRCbBWa9qkhjXcGp6VuDLVPvD4TYAJMgAmELwEWFMP33LBnTIAJMIGIIJCRkaGlDR8eU5BVnOqwxwwTQlCtvFR/Oi+lxN4d27Ho05n4+bM5yMnOgrO4GJCy0GqqcZNVJ82fy/JcagRmA7hWbWhJvTmKoKI003Cy+QAuDSeH2JewJ9DFSo8OJ0fPtZqxUFMgFaP3bj+VgTwmsAQoYtGVIzpI03xR13Vq4hR0M2GukaZ82jCy5w1t0SIfQhyP5g26L7wgE2ACTIAJRAYBFhQj4zyxl0yACTCBCCIgxYyN++uj2NVMHqsvlyqEmQJo1QFUMaRZRRcaRQGdZAV5R5Gfm4PDBw/gyMH9OJKVhT3btmDXlo3YuXEd9meWGkRDTRcolZbEoHATqSLonPnk6mCrDqGqiDEVwFAAFBEWLjYawEMRXvfweAMSirKjTseUzkuNZOiHhHcqB0BdWek3jTn139MsYdhdAxlah1LdV1nRfPRePv5DtSNP/HfqNkwRoMd/Yq3X6bdKBF24XB+n+rEXwIUAtoSRg3RPT/U96b2lYiTuUyRjuDVKUvE9msfYmrY+b3Ldlq37Nm7eSq/duClq1K4Dm43eQv6z/49EFHKFgPabqRk/rj8n9e8MIcLpc9l/G+aZmAATYAJMICAEWFAMCFaelAkwASbABI4TkFKK8UuX2hy5VfTicjFapTibFqOLkr8/f/z8Xfzk559sn7V718smZAPTNGGaBqRh/ZZuAySOD6A6fvPCLJW2rFwElO5MdRGpIYmKUVOMDgC2qwwO0phRAMZEkKBI1z2Jg5tO+CFxi1JYKfX/iCUaknBI40gEJKPjzvRznSUMUx3BsxkJlbcAmGDxovfymX5oruMCIzULqQiAvlioCaABgIbWTz1rXJBOt8/LEGfiRY2GwsVSrEYzKg1lyGfq1NsRQFa4bID9KCFA53E8NdXRNF3odjsqVq2KFhd2xXkXXYa08zvAEUN6vHcmBH6ExDfSbvtYiy3evWbTJmdGt270nmZjAkyACTABJuAxARYUPUbGBzABJsAEmIAfCdDfIeqU+wUASvPy9u/SgwBetaKx/OgeT6VIgOrJjVOMOqOHV2poQRGBFCUVCqMoPLruqBMupehTh+Zw6Mx8vFEIcaF6jdusrsQUEUd1Hnee8HPAut6JJ/0cFw295emNoOjtWnQcnQMSHI9HL9L5oFIJx39qWcIjCSx1LMGRxp7YAMeX9X059rig+ycAirillHkSGX09B976RFwoyvZui4+7ecjP2yzhyt1Yfj14BOjvXzcAzwNoW9qymqajalISqtRMRrXkVMTGJ6B6CpWyLfnrKYXUjCZtz/+qXlqLjdCRKSByTWFk2oVjw5oZ72zPyMjgCMTgnU9eiQkwASYQ9QS8fXCLejC8QSbABJgAEwgqgU8B9PZBUJwMgLrucpfnoJ62/1+sMgASVyjqTMVyAXQG8I/KYD+PaWJ1taW6myRiUeptKO+HSJyitH0SDzcD+BvAr1ZKMUUYkvhDIoDbcF0fOQVbUHTnLp0TOjckPJYH0NKKbKU6gfUtkbFSGJw7OjcUFUrNUGYAWOtuYwF4vYUVJVxOcW6KbKUo4YOK43lYcAjQ9T4CAEVMWyqhRwvTZ8RuANcD+MGjI3kwE2ACTIAJMAEvCITyBtoLd/kQJsAEmAATiFICLwC41xIPvNniUgBXAqBILrbgE6D7iecAUKSoqr0F4HbVwT6Oo3TbKwBQavwFVlqhu1qBPi5Z6uFUzzATwAbrhzqo0j/Tf6OIQxIWQ5V+GG6C4pn4UzReFQBVrfNIqfaNrNRp+k0Rjqr1PP15jkn4pSjS3wDMtUowkCAcDBsL4E4PFqL0/keCIFJ74BIPtaJwX7IEwdPqDCsQInH7J+tvKdcUVgDGQ5gAE2ACTMA3Aiwo+saPj2YCTIAJMAH/EBgO4B3FdL3SViRBhhoM0MNUqNJo/UMicmdpavEnoUfFSFyjqLNARnSR+EQC4gdWRNtxETFY9z/0gE/RmNRRiCLYPrZq1pFoGIyoQ5XzcHxMpAiKpe3peDQjpUNTtOwgADcCoHqCFLUXrAYwx6NISVzcCoA+134PcCkGirhdYaWOq5xvEq6pQ3Ug33cqfvCY0wlQTVEqB0FNxrz5jKLPFPqcofT3UruYMXQmwASYABNgAv4k4M0fK3+uz3MxASbABJgAEyAC1BzgeyuyyJu/TRTZ9TaAF62GFEw1+ARIzKEoRdU6buThj1Zn4Ww/u0tC0kUA+lk1ybyJ9vHUJRKTSCSlOofrASy3UrpXAqBIxFBFHqruI5IFxdL2SGIyRS82s4RrEq/p349HMHrzOaPK8vg4ilBcAGC29flGEYz+tArW3D0UJ6Vr8DUAD0fA9ai4pagaRlH2JAY293JXdH4pSpyaulANVjYmwASYABNgAgElEIybqYBugCdnAkyACTCBqCBANdG+saLISAjw1AqtGn79Oe3ZU3R+HU9Rij9bKakqE5PgQtFkn6kMVhxzLYCnrDRYikgMxr0OdVWm6MNJlphItekoSi3QdQ8VkSgNizZB8cRNH49gpOhZSoumRjx0nVDqdKCNrgG6FkhUpuuS6iz6yyiNfyYASulXMfripROANSqDeUzQCdxnib3eXpcUfUq1hKkmcSR99gQdNC/IBJgAE2AC/iEQjJts/3jKszABJsAEmEA0E6hmRbf1tRoweLpXSvWihymK8Fji6cE83m8ESMCjCCjqIKuSZkoPvdQh9xoAJAp7ayQUUZQWPUxTOmcwjOp1Uir1QkvMzgnGogFcI5oFxdKwkQjXxqrjSZGswTIS3Kl+KEVk+9IUJdaKTiRRUeV+nj4j3wRwj5VuH6z98jpqBCpafwOpWRRFe3tji63zSw2y2JgAE2ACTIAJBJyAyg1IwJ3gBZgAE2ACTKDME6CH+54AqLlATS9okDBFKV7U2IVEHo7O8AKinw6JszoVU203FaPoLepsSrW/PDW6j+kG4DEAF1oP4sG6t6G6nZRWTU1VosHKmqB4/JzRdUciTrDseMTiLwCetlKivfm8ovqM73rQyIpqJrb2UbgPFqOyuA6dGyoZQV+MePsZRtcyXVNUdoGNCTABJsAEmEDACXj7ByvgjvECTIAJMAEmUKYIUDQbCYnfAUjzcudFAD60up2SSMUWOgIUBUX1LFU7KVMDi4sBbFF0me5fqCYe1WvsZTXiUDzUb8PoGiNR5yO/zRjaicqioEjdoKmhyTkhQE8iItUO/RzA65YfFEWoYnWtCMcGKoOtlOsHALyqOJ6HBZ/AgBNKNXizOkV4U+duin6lv4VsTIAJMAEmwAQCToAFxYAj5gWYABNgAkxAkQCJT1SHro/i+FOHkcDzK4CrrAd1L6fhw/xAgAQP6rhNDTBUjJoJvG+Jwe6al1B6PKU2jwKQ6EM0j4pf7sZQPTyqAelNhJm7uYP9elkUFKkZFF2nKvfDdF3SOFWRXPX8HY+uJgGeOt1T6YazGaXDkjB4qwepsdQMhva6TdUpHhdUAiRsUzOVhwB420BqMwCqwejPerRBhcCLMQEmwASYQOQRULmBirxdscdMgAkwASYQiQTob9LjADJ8cJ7STyl9kWpJcZSiDyB9PJQiTkn0G6co1tByhwFcb0VslbZ8OUu8o/N7rgdiispWSNTZDWCe1Z2ZmmeQcOnOdlgRtXnuBkbA62VNUKTmT19baesqp4ca7tD1QaUZqG4hXR/+vI8mwfIfK/V/OoDcMzhFdWInA6CaeypGUY9U05TSYVUjIFXm5TH+I1AbwDMA6D3orX0F4H/WNeTtHHwcE2ACTIAJMAGPCPjzRsijhXkwE2ACTIAJMIFSCFB04ifWg7o3f6OoUQalD1IED6d9hf4So+YA5ym6QaLeH1ZTleJTjiExkQSd3j5cG6W5QQILpQq+YdVhdFoRQt9aNRnduU4+U7dgumYj3cqaoEilFeiLhwoKJ46uE0qxX2WNpYYoYwDcDID+WaUBkcIyJZGu9ENRZsMAnNroh6ITFwHo4IGYSe/BdiqL85iQEehsXU90Xr0xuj7p7x6JktTJm40JMAEmwASYQFAIePOwFhTHeBEmwASYABMokwRaWOJMHS8j0AoA/AhgiBXxViYhhtGm+1s1BmMUfaKoUnooHg2ARMUqAGiOOwGoNnlRWYq661KqK0WofVNKEwOKlH1SZSKrw3NXAHTtRbKVNUGR6l+OVxQDFwDoXsrJpdT+SwBcDoBEocp+vACoiQp1ZZ4JIAvA8bTYJzxIuyax/AYAlJrPFoHa5XgAACAASURBVJ4E6FmMxOPnFaOiS9sFXR/UmIpS5qOh/EJ4nin2igkwASbABE4jwIIiXxRMgAkwASYQTgRSLEGpr5e1pChSYxOAwQCWhNPGyqgvVA+M0jOprqVqFFe+lVZK6Z9zAJBYR5FZvtjxh2y6Po6nBq45S1o8pbNSCrTKuiQkUqdpiq6MZCtLgiLd/04FMFDhhFHUKnUhp+7xZzKqq0hfhpzapdfX+2xKg6aIxH5Waj2J36o19uhan2ul0Ua62K1wmiJ2CH3WUO3EkR4IxadudimAh62mZhELgh1nAkyACTCByCPg641O5O2YPWYCTIAJMIFwJkCprdcAeM2DGmGn7oeiz6gGHqWxsoWeAAktX3jQoIU8Xml1/VapY+huhySs7AOwEMAEABRt5q7xC81JUV0k5KjcK1HtMoqqjGQrS4JiMoDfFK/J/QAuVaxNR1GEF1m1QLsAqO6BkH62a4c+00jgpveSqmVatR6pizVb+BKgkhAUnUhfSnhr9MULNXXZ4u0EfBwTYAJMgAkwAW8IqNwkezMvH8MEmAATYAJMwBsCFMXWFMCXACjt2RujVFnqFk1pZKfW4vNmPj7GNwJ0r/GsFYUTzPsOikqkZimzAYxVFIRO3Ol/AEyxauS5I0AiJaW9RnLdzrIkKFI0l4oATNcQpcZTbdcj7i6CU15vZaXqU7R1gqIw7eESZxxOflONRxK6OQXWX1T9Pw99Hg6wPp+qejk9pbXTF3DUzCySP3+83D4fxgSYABNgAqEkEMwb+1Duk9dmAkyACTCByCFAUWkk5FBtMm+MHqD/AnCL1bHXmzn4GP8SSLQaTVAUTqDvPSgikR6sqfbc21a0ozcpnw2tepypCiiOWjX0limMDdchZUVQpDqHfyt+YUGRrFSzkFKZvRHm4qxmLtRl+f/YOw/oKMr1jT8zm4TQe00AEWkJYkPFLupVERUbJaA0BRQVxK6AoIIFLCg2RIpKEbh2rNeGYq8IAUFAeu8ESNv5/ueJE/8xJNmZ2Znd2c37npPjveSrv28yu/PMWygs0oPRaui/0+uE62QeWaYZ4HUp5l8CzBF7h/nj9LpYY+Z7ne7fbcrKhIAQEAJCIF4JeP2lPl65yb6EgBAQAkLAOwLMETbC9GjjLE4+q9YDGG8WNXAiBHi3u/I7MotWMKebm4UritLkObOoyyLzAZ1eg+EYr0Pm2WNlaSsP+6z0TK/GWLXyIiheZF6HFPdCGassHw1gXaiGFn7Poi7jTIGRORed3NcsTIPdAC43cy9aaS9tokeAlcOfKKXgj5VV8Z7HHJsMd2Y1bzEhIASEgBAQAhEl4NWXmYhuQiYTAkJACAiBuCJA8YYPxK8AoIePk88qeqS9Y1Y4deKdFldAfbIZniVD866zKNDZWTY9yeiVOtkMl2feOzesp5l30Yr4xJDYkwCscGPiKIxRHgRF3ltY2ZmVj0OJxBRrZpkV4906jvpmwSFWmD7ZYtEfO3PTO/clAMMAsLiRmH8JUFS+xCz24/QlC1N60DORXo4Uv8WEgBAQAkJACESUgJOHtIguUCYTAkJACAiBckmA+ceeA9De4UM3xQCGNTLsmf8V8wcBiop/mcUq3PgOQgGFYuJTZpVTeii6basANLMgbHMtt5prcXsNkRivPAiKrQGwUnITC0B5LVHw+cBCW7tNKGYyjPoW8/4WSty0Mj7veSw+xGuVefXE/E2AORNZ2fleC+J2aTthoR7mAn3W31uV1QkBISAEhEC8EnDjy3y8spF9CQEhIASEQPQINAAwxBRoKjhcBh+2WAyEwqSYfwiwcjK9T52ea+FO6IH1oVnQgGF/XtltZqhqKNGHgg4rB18MFISdxprFu6DI86N4c79FAecPAGcAYIVlr4yVoCkqXWh6Y4czD/OG9gYwN5xBpG/ECLQ1711OqzsX5gqmN+o3EVu1TCQEhIAQEAJCoAgBERTlchACQkAICAE/Ekgwi7JQeGLieifGcDCGLLIggoQ9OyHoTR/mJmRoMqubhhLpSloBH6QZXkzBmeKJ15VNW5kVopMt4KBnGMOkmSsy1izeBcWaAL4CkG7hYOj1eqcZou91DlZeV93Nuapb8IQtafn0jn3NTCcg9zoLBxzlJgx3pojMHK08cyfGzzfmbb3eQQVyJ/NJHyEgBISAEBAChxEQQVEuCiEgBISAEPArAT74s0ovvYScGIWAr82wwp+dDCB9PCPQ0MxxyZB2WxaoXPXL4IH9AyKYq5CelK+aBVdCCaC85t4DQC/MWBN24l1QZPjyf81Ky6GuOVbOpfegG8VYQs1V+Ps2AB4xiwBZ7VPYjvc3esZuCdGR1dbPNQvDFHq4sXiR16K83f3Ee3u+JLsZwEiHL1XIZyOAJ80fCspiQkAICAEhIAQiTkAExYgjlwmFgBAQAkLAIgHmmLrHLDDg9POK1Z75kC5hzxahR7DZBaaoaKXgyT/LqtQ0fWG1cwZdsWXakO0RXOt5phhlxZuI4c6nAFgewfW5MVU8C4r0AuTLheMtgppjetBabO5Ks8K8ivSMtGMUAy8zw//L6ncEgEkAeC0XCuMUot4FcAOAzXYmlbZhESh8WXa6Q4/UQjGYOTiZZkFMCAgBISAEhEBUCDh9QIvKYmVSISAEhIAQKFcEGPbMsNhnwgwLY9gzq2B6mQutXB2MS5tl2B/D9cbbyR+nJSTlVjqi1YxKqa2Hbv9iXpZLawk1DAWpz0yhMFRbPuyzkjD3FksWz4Iiq8bPtpG3s6spIEfq/Pi3wNQMzO/I0GyrRi9YCpD05C6rIBGFcFZ/vqqUgZmCgAWFIvX3ZHV/8diOL1AuNdM+OA1xLwx3pqe2nFk8XiWyJyEgBIRAjBAQQTFGDkqWKQSEgBAopwQ6AHgcwKlh7P8nsxjD/8IYQ7p6Q4BCHQXfLjZD/4LJTVoOzl63gsJdpOw+U/CxMt8BM1T/VyuNfdImXgXFRPMaK01MK4qfYvBqAKwGzTyKkbJOZt5NO4WKVKBSjW+CDZp3xuqfmVO0LKOgyrD9yqU0Yn/mcWQFbDFvCdQFMBrAIAAUkp0YvbPHAXjMSWfpIwSEgBAQAkLALQIiKLpFUsYRAkJACAgBLwikmN6FzDcVKn9dafMzBJWiJB/A8rxYpIwZFoGjAcwDwOInVk1pCYnbEqvUvCF3z7a3AHhdOIPrYsgoc9XVsrBIhpIyzJ4hiWV5jlkYKmJN4lVQPAbAxwDqWSDJyuGslPy6hbZuNOH3cOY0ZChyMzvhr4k166HJlTdmV6rXdH6+ru5dNqbfn6UsKM0UVMmhLPsCQH8Af7mxMRmjRAI873bmeVC0dvKZxnvLMjNMnUWGxISAEBACQkAIRI2ACIpRQy8TCwEhIASEgAUC9OC42hRnWB3YiVHQoejEfIylPXQ7GVf6uEFg9OiEBj+ve2LrBzNuUvm5dr6XKAQSNiZVrH5+btZOPmBHwm43hWkr61wF4GwAGyKxMBfmiEdBkefEitsMMQ11ZhSlfwNwDoA9LvC0MsSRAD4A0MLC+v4ZT0tIQrNet6Nyk5bmvxmZxs5DHTKfu5GesYXGeyfH58sUFmwJZYWVolkoZC2AooU+IiHYh1pfPPyeRXH4d/YoAP7vUNdkSXtmuDPTL2RE8DqNB/ayByEgBISAEPCAgJMPMg+WIUMKASEgBISAECiVAAXFKRars5Y2CAtkjDA9j+Th2C8X2+jRCen5TR8y8vOHbf/qrYQd334IGLYc+gwtscI3KqD1RnZ2JDyrGgNgVdzmFhAyZPYhAKMstPVDk3gUFDsC+MSiJxgvPJ7Vw8XENK/OpomZR69okZTQc+kB1OlwAeqfeRn0xL/rGSllqEOb161d+8azk/J3b98HgKkE6AHHStVHWdw/hyr0flsAYKVZ/Zle3fz/K0IvTlqEIEAv1KcBnB/G59lWAE+Z4c7icS+XnBAQAkJACESVgAiKUcUvkwsBISAEhEAIAvSyYVGWcAtcsBLqE2bFZz5wi0WbQNe5gbatD96oDDyu60gIZh/EujeeR9aqxfZXpmmfQinmyPPas4yFgp4FwGIIVr5DMYT22BjxjI03QZHnMwNAT4sX1DYAJ0TIo7SaGfba2eLa/mlWuVlbNL1qMALJ/++wHczLwR9P3QrjUFEHRbsjl9l+iVkhWwQs51gZ3kzvVxYHqm3x/lF8Nr4MywTQF8AvEUr14HzH0lMICAEhIATinoCVL8NxD0E2KASEgBAQAr4kQPGGnhysQNoozBXS84ZhYvRS/D7MsaS7CwTSR067BQrjdE1j0YwCy96+EWvmPIW83dR2bFk+NO0dKHUDANudbc0EnAlgPoCqFvvRI2moxbbRbBZvgiILOTHc2UruRN4feG+gd6LXxvXQw+wKu15qiTXq4Ijuw5Bcj6ll/9/yD2Zh2eM3ebluesXR01EqCjunTAWY4eTMq8riO06ewfiCguk7BgLwTD12vkXpKQSEgBAQAuWNgJMPs/LGSPYrBISAEBACkSFQ+JnE//KBi+F6FBNTXZienh30XrsLwEvi2eECUadDjB6tt81r3EXT9NnQtMOq2h7ash5r5z6FvL07HMygzwWMfgD44O2lsWgHK+da+R7FHIoMa2XYvZ8tngRFVjNmoR9WT7ZimwGcYuYOtNLeaRuKSrynWfWa/GeexOq10bTbUFRswEjpf1uEBEXmedzvdOPSDw0AvGN6ejqp7szPMF6nFL6ny2eYXFFCQAgIASHgBwJWvgj7YZ2yBiEgBISAEIhfAvwsouDCnF+0GmaY6OkA6loUbULR4cMYvZCmAnggQmGNodZULn+fdt+0rjDUtICmU/Q5zJQysDfze6x/ewpgMA2hLcsFtPcBxRB5elV5ZSeZlYOrW5iAufnmALiWTpgW2kerSTwJiheY3okVLcDkvYEeg3d6XAWenonPmwVS/k5+aNX0ABqc2xXV25wITfv7q3ugUlXoCX8790ZAUKSQRUGx0CuOORpZ7bzwOaLw/kohn16MRQu6WN1lPLfjdXiZWSCHwqKT5y/eDBnm3MvMbxnPvGRvQkAICAEhECMEnHygxcjWZJlCQAgIASEQIwQoIK43q156veRFZsjZF15PJOMfRkBrM3zaybqmPtFLEROL9ti68F1s+/JtIGhbVKS4QS9Uhhkf8ugcKAgxF5pVL0Xm8GT+tG88Wo8bw8aLoEivV6Y3YMhzKOO1ssb0ZPTSg5SeiRMAXOdETApUro6ESiwKbJoeQMpFvVE5lVHI1N3zsPrVR5Gz7bCC4koZwTyVnxfO3wEF8a8AMEdp4R9jF/PFDPMC0siRQuJSAB+Z1zlFSBEW/+ZDEXEigIsA/H/yy1BX579/T+9QerfeJ+HO9sBJayEgBISAEPCOgAiK3rGVkYWAEBACQsAaAVbMZUXRSBgfysaYD2a7IzGhzPE3gTZ3Tu6QkJD4OgLW8mEa+fnY8ukc7PzxE5axtYuRxSPoFXibhzkVGSL7hikWhFofN8C8i1d67AUXah1l/T4eBEUKXIPNAkz/5OYsY9MUvB4xw0htX2QWYdc3PdO6AbCyJkvDNvhPBuqc9B9oul7w95G7bxdydx3ulGuoYH7w4MFvN7w/9SHk5ORaGvzfjcjoDwBbzH/mswOrlzN9REnPEfRi/NH0+nwfgJM5HSzT111YbfxlMxewk3BnnsE6M3ciq8zbfsviazqyOCEgBISAEIhZAiIoxuzRycKFgBAQAnFDgG42f0ZoN3wQ+9J8GP4pQnOW+2nS75mapgLawoCm1bQDI5h9CBvenox9K351kjKMZz0LwBAAe+3Ma6Pti2Yoc6GnVllduZ5BAKY52YyNNTltGg+CYmMzFL0wfUIoFvSqYxXuVaEaOvw9Q+JZlIc5E1lkyjVLrpeKI3rdgYTK1f4Jgy5tcKUMpSl9vJFYaWTm6G7hCnwNAVDUahViM/Q6vxXA2z4W0V07jzIG4rMWResbTe9EJ89ePLMFADIA7IzEomUOISAEhIAQEAJWCDj5ULMyrrQRAkJACAgBIcCwUFbCLV7RkiF0hd4upNTM9FC0IsqES5WeHoVeivQuYygqPZO4JooLUjkzXMLF+je77aWmlSvoH2gBvY2TofP27cbG96Zj/0pGq9s2nve7AO7wSLRuD4Dh8yXmgyxhtb8DYLgow2z9ZvEgKI41z9qKJyC9WIcDGO/RQfBFyWMALgHgyb2tVvtzUe+sy5FYNBy6lM0YCnnQ1MzE/Rj224R+LFDlxBi6S17M4xfqGYL3Vb4oYpEkP4f6O+FgtQ/PvSmAmQCYd9WJdyI57jJDzBnyHE74utV1SzshIASEgBAQApYIhPoyYGkQaSQEhIAQEAJCoAgBPsynAzgbAEO96DXEfyv8zGGo8YVFxDuKMd8DSLFIkQIlf8J5SOcaGB9IIZGiE70+6LH4P/O/fIATC5NAy+HPpySq5B/0gNYonKHysvZiwzuTkbVqiZNh+EDOYgbMX/ebkwFC9GFBj5ssXo/0UqToNdqDdYQ7ZKwLirzfMMTWSiEWsmJYLivJeyHQHGfm8eR/vfuuremocczpqNnuNFSsmwKNRVrKmI2eijDwxsYPZw7Yu3ghX6ZYNd6j2wIYAKCrDW9L3lspgjGfqZ35rK7L7+2YL5Eh+Ey9QDHWiZEhU4LwRQRDz8WEgBAQAkJACPiGgHdfcnyzRVmIEBACQkAIRJAAw+EGmiF+R5by4ElR5QwA3xVZV5pZ0TnUUikiUqTsbXp+hGpv5/d8cKPQ+DGAcQAWm4KjnTGkrUmg/jXjK9dtWusjTQuc5gaU7B2bsO7155GzjZGUto1ny4IRvG4oKrqZL6+2WbTCqgcmPWEvNcNGbW/Eww6xLChS8PrAvK9YQcTrYZgZjmylvdU2/F59ollNnve0iHzPTqhWC4lVa0IPJABmFegyFqxy9m5bmb9n12EVXErpwz1QpE01cwDa2RP/zljshiHfzFtQ3oz5gV8BcIL5EszJ/hnuPB3AvRLu7ASf9BECQkAICAEvCdj5UuDlOmRsISAEhIAQiH0C1cyCJzdY8GBhCBg9xrIdbJuhhPQKu8BhCFmoKSk2UHS63vRiCtVefl+MQM27JlVvmFThuwBgNZedJYa5e3di7ZwJyN7qSFTkHPSSorjBvG70TnXL7javfashjQwBpZcuw+/9YrEqKPIlA3NTPm7DOzETwH8AsBKxW8azZ9XvGQ7Fo0KRO96+m/Mez/OhsFbejC8weF3WcbhxfhbtM/O0MnUDw/TFhIAQEAJCQAj4hkC8fWnxDVhZiBAQAkKgnBFgCPLNZk6yGhb2zockFstgJV67oiKLG9xnzmdlLgvLOawJH+7fMh+EtzsZoNz26do1kN76otc1pS7VNN317xkHN/1VEP6cs32TE8Q8V3bkQ/5EF6ulMqSb4fL0SrNiBwHcb1Yj9kvF1lgVFJnH8h0zpNTK9cYCPfQQZXEmt4z3JHo88oehrVbWUXRuXpdMu+BUeHJrH16Nw1yV9Pr2y7Xu1T6Ljsv8wc8CYHVvfj46MQqI9OTvb4Y9OxlD+ggBISAEhIAQ8IyA3S88ni1EBhYCQkAICIGYJtAOAIucMMTLqjH0k9Uv5wNYa9P7gmHPLA7Q0mLuOqtrKtqOouedZi40N73ZnKwlJvocdfP7FZKrb31H07TzvVxw9q6tB1ZNvn+XkXuQeTed5NLkeU4w8xkyzN0NY9GFTwFUsTgYc/edUyz032JXT5rFoqDIwk//NQufWIFCjy9W2WZaBv5vN4yVy+8xKxpb9VAtOi/XwbDgnwFc7caCfDjGg6YHb7gVpn24tRKXxOuAf9ssysPPRqdG8Zv5VqeanopOx5F+QkAICAEhIAQ8ISCCoidYZVAhIASEQLkjQO9Een1Zqa5aFA5DUCkm7rApKNLjg2IiPRSdCEpWDoheQ/Q6Y9gaC7iIhSDQdvi0lxS0ProOemx5YkGF7Vq+0SPzkf68Zp40C2s4EXLo/cPzpfeUG8VauIbnTLHK6t5ZIZrecn4IfY41QZFiIkPNR1i87/DvmcUtGJbMkGc37FhTKKOAbvfex/kpbC8w98BQfBb3iUcrb4IiP5ceApBhfkY5PVMWk+oLgNWo3Mz76nQ90k8ICAEhIASEwL8IiKAoF4QQEAJCQAiES4DiET0o6F0Tb58rFK3OBfB7uJDiun/XuYH0llnP6bpOzy/PTCmVE1Sqz7Kx/RkqT2sKYDaADg6vPT6ks6I3c7wxxD1cT1SGPLM4CCubW/lb4PwvmFVwo50fLdYERVZoZqgzc7daMb68uB3AM1Yah2hD8fgyAJMA1LJ41sWH5Nn/AKC7+UKF3toiKLpwOD4Ygt7KvDYoODsxXhv8oYcjrwu3vKidrEX6CAEhIASEgBAolYCVL7uCTwgIASEgBIRAWQQY8vcaAE/DXKN0BMzveAmAT6I0f0xMmz5y+qOaUkM1TXOaKyzkPpXCfgWtf+aYPgxxLWqsJs58iOEU6aFwTKGJP8xl59T4vYq5QR+1kTeN3on0QmLKgGhaLAmKzDU4z/ROtfpdlrnoLnJBnGFVb3pkU/zj/3ZiDHP+yBxjNQBWqRZB0QlJ//XhPZDC9S1h5MTki40tZjEWfvaE+6LDf5RkRUJACAgBIRAXBKx+CYuLzcomhIAQEAJCwBMCLEJAL7GzPRk9uoPSq+lKAO9Fdxn+nb3tiKn3aJrO8D7PTBlGrgEMXzq2Pz12SrKGZrhxZ4ehp4Vj0kvxNgB/hRFiyHBHeinSa9KK0RNphSnIr7PSwaM2sSIostgFKwbTQ9CKFRY84bVBj0Cnxu/MFK+Z2qGL00HM1A4UE+kVW1hZyLqgqFn46l4QHOurCNnyEvLMw2lrFluiZ7uFwyrxSuLnzkwAD5gpQcK43KSrEBACQkAICAHvCDj9oPNuRTKyEBACQkAIxBqBeBcUrzILx8TauXi+3rYjp98OA6M03XIhEttrUkEjV9Nw2+Kx/VkxtSyVhJ6yowDcCDjO4UhPIHqM8UGeXrdOq9JSVKCoyKIxVr5r0WPtJ1OoomdSNCwWBEXmS6Xgy/NJtgiJoeQsbEEPQKeFWJjW4QqzMncLAE5ydnK5vJ4Y4s7rlKH2hRZSUNQCiVnVWh9bMaFS9QDKEhWVghHMw8H1K5GzfaNFRJ43Ky+CIs9xqOl56qTad+FBUGjmfexDAPSSFxMCQkAICAEh4EsCVr7k+nLhsighIASEgBDwDQERFH1zFJFbSPrI6b01ZUzXNN2z7xKGQp6G4AtLxlzLh3QrLlcUflhkheGoDIsNx1gN+GEAqxwKUVwDPSqthoFT+HreLDTCCtCRtlgQFDuZnlsUj61YYZ5CehQ6KaxEAZNeiaz2fp1Fcbi0dVFAZEj9mBIKUIUUFFnko/XQCWv0KlXHBfQAvWBLNWUEkfXXUqx743kY2QetcPK6TXkRFJkzkR6srPAcjjE3KEOm6SktJgSEgBAQAkLAtwQ8ewjw7Y5lYUJACAgBIeA2AREU3Sbq8/HSR07praBNCBRU2fZGUFRBZWgB9djiwLp7MHq0Hc8yVv+lVynFOasFO0oiTm+yP8xxOJYVQbPoOMyvRy/H8yweJ8fPMr3XJjiYz+I0pTbzu6B4tJk3sZWNja4HQBHSSVVnfke+wfzhnE6qOBcudZ/pcca8jwxnLW5WBMUzASxMGz71Uh14RdP1Mq/t/INZ+GvW48je7AtNqjwIihXNM2b+xPo2rtGiTXkPOADgXgBTAPhCDXa4F+kmBISAEBAC5YCACIrl4JBli0JACAgBjwlYFRQpClkRZfjZRM8gPxgf/iXkuchJtBnx8nkBzXhDg8Zcdp6YoYygZqh3l+z4vhtefNFp9eNjALCACz3MwrmeKCxSGBwJgDkO7YibFBUXmaHPVllRROA193GEizH4WVA8ysxj2tIqRNMLkAVyGGJsx3itsHo484LyHOj16tR4rVDR6wbglzIGsSIotgfwM8dIG/nScboKvKdpGnOHlmjB7ENYM3cCDq5d7nTtbvYrD4JiO/OaYa5Op8aUC8zzeSsAFhESEwJCQAgIASHgawIiKPr6eGRxQkAICIGYIBBKUKSI+CeABQBY0TaU1QJwIQCOG20TQbHICRw9YtpFCnhJ01QDrzwTOV1QYUbu3n3XrZw4pCRvLqvXBL/jnADgPrO6r9O8d5yP1/BiAJMAzAXAqtBWjULdZBuhzxyXeRSvB/C21UlcaOdXQZHCNYs+sUKz1e+tFGbeBDDQZlVn3nsyTK/ENBvzlYSfa2DxlfsB/BjiZYotQRFA1aqt24+v1KhZTy2QUKVwnVWatUHF+k0K1iKCogt/EdaHqGRea3eH4Z3I2eidOA4A88WGU23e+sqlpRAQAkJACAiBMAhY/WIWxhTSVQgIASEgBOKcQChBkbnLWNGUlZKtFLlg6BiFAOafC8c7yA3sIiiaFFvd/nK7hOTg+7qms9CIJ6YMZUDTvzuYl33R6kcH7XVpkuoAxgLoC4DCTThGb0l6DjEkkZ5EuRYG4/XMEOZ+NsNmVwL4D4A1FuZwo4kfBUXmSqSX6Vk2CqFQ/CU7hppbrZrNMPkTzevkVJvnVBJ7epmyEvU9APZYOBy7giJVw6+LeL4WfJ9v1Oka1G7P4sKHC4p6hUqo1vJYJNdrDKdpT/OyD6zes+jrV/P37eLfAb036ZVnxfs33j0UGY7Pe8wlFs66rCa/AxgG4LMwx5HuQkAICAEhIAQiQkAExYhglkmEgBAQAnFNIJSgSO8cehfZ8epizjJ6NDrNReUWcBEUAbS8e9qJiQFjrq5pTR2rERZORBnG5/uC2Veue2TwbgvN7TShYERBkdWB3bim6Gn7ullkoyAMNYTR84358+wWa6CYSI+5SIQ/+k1QZOERvlSgEGtFtCo8Anp2cS+ssm3FGErMirpX0vPPSocQbfgChVWlp1oUnDmcXUGRIdlFBcWCJZUlKNbucCHqn3EptIQwUkEaMAxNfXNw+QhJOwAAIABJREFUx7qBa19ibRm8AaC1BWbxLCjyhQGvUVburmeBRUlNKILzs4bh+axG7qSAkMOppZsQEAJCQAgIAecERFB0zk56CgEhIASEwN8EQgmK35qFEex4nDUD8AWAv+P3omflXlBMv+PZBlqFyv/TNLT16hiUMhSgZwaNnPOXPTRos1fzADgJwJMAOtgUqUpb0kZTOKJ4FMqTMN0UYFrYCKWl0MAcjAPM/HlWcpA6xecnQZECLKvl9rLpLciiNndYzJvI3JrXmkJzI6fQivRjvsTC/He859kxNwRF1fDCa1DnxHMLvtsXD3lufMUNqJF+sp01ldrWgPHz3lWrMzbMGvMEgIstDBrPgiJD41kN/lILHEprwr/rZWaF93fDGEe6CgEhIASEgBCIKAERFCOKWyYTAkJACMQlAbuCIsPkGJdX1OuIIXQvAsg2CYmg6INLpe2I6c2hqXegVBvNaZykhX0oYCkULl0ypu8qC83DbdIYwF1mWH0Y7lr/LIPXLkNsp5kVoSlqlWYMw50FoK6NTRQW9qC49r2Nfnab+kVQpGfiS6ZAY+d8KMpMB3CzmYuutP1TvGOxFnqs8j5jZ47SxuQ1wPNn2KvVMOuiY7kiKNY7p8eO+qddWHBtFRcUa53QEQ3+0wOBxAp2r4vD2isVVFkb165e8/JDlWDkl1oYpkjHeBUUeW5XA+D+7PxNF2d6yLzmKUx6+UIl7LOXAYSAEBACQkAIFCUggqJcD0JACAgBIRAuAbuCIvMjTiz2IM+cY0cUCYsuKihSUOFDOoth0COsLGPONXrMsMKvG0JBufVQTB/2Ui1UDryhaxrz13li9Ew0lP6XYWid/ni4zwpPJil5UIrZfQDcCYAeg+EUbCmcgYLWUjNfIotxsLBK8QrVzAnKOVkoxq6ys9YMrWQqADuVpq1i9YOgSE9Bhjl3t+lBSh70aO4CoCRBl/cChrqfbwqOvD+48R2YhVcogtObckoYVbntCor03OZ+i3pW0sv3trSRUy7UDK2Tyj2UULTKs56YjMpNWyKpTiNoWnhbN3KysX91JvL2bOM1b2WweBUUjze9E3ldhWO8bwwH8FY4g0hfISAEhIAQEAKRJmDlS0Ck1yTzCQEhIASEQGwRsCsoskBLSYIi84IV5lksKihuM3OcvW+hqAvzWbGQxVMA6DkT7udcuRQUm49+pV5yfnC2prSzNd1W/jpbV25QYbtSeZcuGzsgEjkCi6+NoiLDFW81c+65VQCI3kb0WOT1+gyADcUmZkXYkQBut1l0iOINw6ofMsUrt8Ofoy0osigKhTmGo9t9GUBBpqsp6BY/Z3qkMkdiJ1M85j3CDaOYOBMAw36XhCEmci12BUVeQ9wP/1tovB6+Tx32xIYalWs8a2Tn9Fkzb4J+cO3y/29BIVHXoYV5W1RKAQa3b9niUVCsZhYb48sBVtp2avTKZwEf5mDkSwgxISAEhIAQEAIxQyDcB62Y2agsVAgIASEgBDwj4LWgSHHmFBtFXei1Q0GRRRbC/ZxjFV96S5Ubz5FWd06pmhhQkxHQu3ka5qzU5nxNv/KPB/vYzTfnxYVMkft+AHVc8lYsXCM9FCk4zACw3Sy8wN+x+MfLpjetXfGM/Vn0YzwAeva6ZdESFOkdyjQIr7H+j4PN0HOzm5m/sLA7vT/pkciwZoq3bonFHJ9K2i7zennWwXpL6mJXUAw5bcthT0xcP+/Z6w9tWOXm3kPOW0qDeBMU+TLiOAA8/3ATU/5h3iNYtElMCAgBISAEhEBMEQj3QSumNiuLFQJCQAgIAU8IeC0osuIvCy1QgMm3sANW9L3K9IJkCHQ4n3UUhG4B8JyFeWO+Sf3bX6lcN9mYBKUyNF2zU1nX1t6VgWwDRo+lY/u/baujd40pulDUug3AFQCSXZyKAhQ9Cz8F8J5ZvZwFiphzbRKAyx3MdcCsMk1h8S8H/UvqEg1Bkd6C/QHc69CjmB5d7F9Y0ZmeYmeY+RcvBEDvRDfC2Qt50ZuMRTPGAfjN4v3IyvFYERRPA/CNlcHYpnLbk+tnr878Ongwq7nVPh62izdBkWL1TaZ3c1EvUbsIeT3NMXO6SmVnu/SkvRAQAkJACESdQDgPWVFfvCxACAgBISAEfEHArqDIyqqstFvUM4ueVvRO2mnuqHgORYZCf2wjJIxVYs828zKGI4wxNxsr+DI81U6Val8cjJ1FNBo4qVKN+hXu15QxTNd0N0WYfy0jqNRuhWD/ZWOu86PXJ8UBVmulV1ubMMXo4vgZksrrnDGo9Fh8BwA9YCko0MvJyXXKCtC8NplPz4rYXtYlEWlBkXkAGb5NAddJGDKLV/QzhVqmS+hsFsjguVGgc/M7Ls+OOT7HAHgzRNEXO392hW2tCIoU5R4FwJD6UEaB/HQz72ztUI0j8Pt4EhR5b2RaDaYz4OeUk79bIuc1Re97ejDTO1dMCAgBISAEhEDMEXDzy1bMbV4WLASEgBAQAq4QsCsoHgWgfbEHMYohFJgosNCKV3nmwxfb2ClGwQc//oT7Wfe76SFJQTNeTWs7YtqjCsatuhbwTEw0FPJUMP/mpQ9fx4rebucAdPNsKHbRA4mCFQWZcK+homvjvvlDQYxC4Jemp1MrBxvgOPTgZU5S/hQK8g6GQqQERb5IYP4/inPpJlu7fCnMsv9iAD0BnFnEw9HuWGWxIl+GN7N6NAUkepp6YVYERZ4zq3zvs7AAMqbHbTiCl4VpLDfxRFCc+fvaIxMTE2sqTWtuKJWgQdWC0hooraA4EjRDHYAWWKWripu6pVfnObph9HpnNWamSQjHKAzzM48e8MwTLCYEhIAQEAJCIOYIuPmlK+Y2LwsWAkJACAgBVwjYFRStTFpcULTSx6s2DC+ll+JYAHEXlpY+enSSltv0BqVjvK5pTvL5WeIeNOidZ9yzdGz/py11iH4jCqsdTQ9AhtGGE9pY1m4olPMaqx7mlj83Pdi+cphb0WtBkd856T14vVkEp0YY+6WwR6/lY13Oj1h0SRR8yJKFYj5zwQO0rO1aERTDwBX1ro4FxbmZKulQ3oa6iclJtTXktYShnQ8jmKY07WRd0y3nhwxCW6crCtDBH4PQFiboWK8bake3tNTd0DSrLzfoSct7AsX7I8OgyvlWm96Js8IYR7oKASEgBISAEIgqAREUo4pfJhcCQkAIxAWBUILiDwAusuk9xbxfX5uFFfwAiR4vIwAw558dL0k/rL3MNbQdOX2IAh7T7VfWtbw3QwWDUIHRSFwzLnP06EIvVMv9o9yQ4fMMH6VXEqtC+9V4Xe4BsND0qGWIrh3zUlBkbkPmSexh5jW0LASVsgHu1WmoqRUmDEu/2/Qedcuzrax5RVAsRue/y3e0zgtmd1XQztSAphqMRoBOTq6Y0oxtmtI3KWCFrox3tUO573Zr3zxUWgt+LjFdB0Oew8mzSg9bpjwYYhZrcmVPMogQEAJCQAgIgUgTEEEx0sRlPiEgBIRA/BEIJSiyui0LJ3xSJKS5LAr0BGOeRXoGeRZ+a/MYcsy8d8z5Rs+S2LeucwNtWx3oojQ1Q4fuJIedJQZBpfJ0aE8vGdOXuf5i2RjqOMysHt6iWA5Qv+2LYbH8+2G+P16v9IAMZVYFRaNq+ikvNe3S/74lD123DSjVu4uiYUMAHcywzlNDLSDKv2cBJua0e90UjSIhJBZu2YqgyOI+vJdaqexN9vXCFL3cO46E5EeRn81cgaW+TJj000+J1SvUa5Kv46yAoQ/QAhqvm4iZYRj7NQPzDV2bHExOyOzdvP72Yp6L/Czi59hjACiQOxW0KYZT7Kdg7ZeiVBHjLBMJASEgBIRAfBEQQTG+zlN2IwSEgBCIBoFQgiLDuzYBYAEJVrUMZXxYY45Feob5xbiH9QDuB8AQNSv7KHXtoz9XCS3rbEgLaAm1kaBS2FDloSl0VUULaJkFHQ2sy1N5Ow4cavLnoPYaxQ5XrfWIyVckIGG6pmlVXR24yGDKUIaCemlHTsKtWx/rbUXU8mopbo1LEYFi4mWmd1Ejtwb2YBxeM/y7Y2VgXrMfhgjbtSYoahoaXNj3UM0TzsoE8kYtGzPg/RLWfgSAAQBYabm1h+HibmEjJ4biM6cdRUWKd5E0K4Ii1zYcwH4L+UeZuoDXKNM0ePaywCqg6u1OX5zU6pTzt88bz6rch9nM5etPCgRxj6H0E6GMRrquR+35xDCQo+lYqSn1VjBY5fFe7WowdyX/7lMBTAFwThhiIveeBWCmWdk5lEekVcTSTggIASEgBIRAVAhE7QM7KruVSYWAEBACQsALAqEERS/mjPSYhYU0KMowdJOFWkLm3Xo2c1uV2kmqvsrPrw9DtYOmdUQ+WihdtdN1zbr3paGtUJrxgwb8qgztu4CeuK1CQNvapXVdigt2TWt79+SzkJD4jqbBMzERVBOhzc4c06+X3QXGSHsKDCwMcj6AOmYuPz9+r+J1SnHxV7OwCAt7MBcoBd6iwllvUzApOxxZ05BycX/UOvYMKKXWB/Pz71j2yKh3gU3MichiNjeYlZvpaezUi8vrS6CwyBOL2LDYEv+mN3o9aRnjWxEUGWZLL2+rRo9ahr9HPUy/7umXqLqndf4imJx49fL7r6V4W2Bzl205Oqjy7wTQXYN3+VutAivejmHRyNdGzZ/10pczHx7N+xgLsfBFl9O/c+ZL/cMs+LTA6bqknxAQAkJACAgBvxBw+oHol/XLOoSAEBACQiD6BMqDoFhImTnqngDwQmm5r+bOVQG023hWMGh0NaCfoEFrBA11dSDJjaNShmEA2hZN1zYpZSxSmj6nZ5tGn1gtLNDijmnHVqiA9zVNYziqN0YxUcOH+/Oye617ZDA9fOLV6AnGquXdzB9WarYuFEeeCgVEVpRlTlBWmF4C4C/+VDky/bas1ZnME1q2CEhBsVMfVGneFrm7tuLA+pUbt3//0Q8q5yA9EVmookLkt2VrxsKQ03kA5gD402IqBluT2GxsRVCk1/bPNsatZubpO8tGH0+a1j3jEtQ7/WKlaUk/Ze/ff96oGy6tnICEcZqhLoSuU4z3tR06mP3X3KfHVv5o5iu1jGB+OPk/KWCzwj1TZ9BTUUwICAEhIASEQEwTEEExpo9PFi8EhIAQ8AUBK4IiPTPomcJchGUZP5cYolffw+qt4UCjGLHMDFf7qDCEdMZ3f1ZLrl2peV4+ukAZfTXoTcOZxH5ftRVKmwZNm5efeGDl1S1aMIfeYZY+8tVjNJX7qaYFatufw2oPQyml/W/J8vcvwrx5kQ4dtbpIt9vxuqV33pUA6OmX7tPrt+i+6aXHnHaslrwtoUrtI/KzdtKrLaQl1agLaBryDuyFyg31Jx1yuEg1KPQOe5XOcQDW+ajAkl1BkaI1r7ei4hbPk2Jx4d++zwTFS1GhQgUclVJ3Q5dT26mAhsaROng35lFK4efPP8bsJx7GpjWroPhex57xXsj0AzcCYFoL2wPYm05aCwEhIASEgBDwnoAIit4zlhmEgBAQAvFOIJSgyHyDzD1Ij6BDIWDwc4lhuAxBvDqM0DKvmPOhnQ+GrxWscfTojTO6XtsjAP0mDaqNoVT1qOb/gpGlQ/8jGDReyGqb+sog7f9zLza6bVKdmskJX+t6oKVXcABDKQ3fq0Pa5Znj+5WYL827uX0xMq/fugAuMMMjjzELOPhicWUsojB8Px6/F7KICQWc5wF8YIZ7h0xXEOEDsysoMncni8fw3lto3NNIMz8f/624oMj7Fu+/JRZG0RISK2oJiaxcXPo1oBSMvFzAsPeegB6KR553FTqf0g7NG9VBQPdrJHzoU9+7cwfmT38B707h5WTL6JHI83nOBx6xthYujYWAEBACQkAIlEYgHr84ymkLASEgBIRAZAmEEhR/A3ARgM02lsW8X/TmqG6jT8SaVqhcefMlfQdP6TLwxosTExOPjdjENiYyNCxSecFRQZX0yai58+tU1hK+0jz3CjJ+PbQn64KVE4ewGm15N+YQZLhpFwAdAdBr1e/hwPFyZswZSQ9E5ql7B8BnZjETv+7PrqDIa+lrAAUFnUyjoEjvt0Klq6igyN/9YgpavB8f7h3XsFnyUZdf/2ggKflKXfuX5+M/ExjBPOxe9DW2f/0eVH6pBZv/xVgPBHBq36Hoc8NgVK0Ufn0Yegoe3L8P2zdtwMaVK5D5wzdYtfg37Ni8EdkHD6BCpcqo06Ahmrc9Fuknn4aUo1qibqNUVK5WHZrm3mPPj599hJcfug87Nm0IdU2RPV+q8fPsZtPDPVQf+b0QEAJCQAgIgZgg4N4na0xsVxYpBISAEBACHhAIJSh+C6ATADsVLZuZOd4Y1ucra5bWFr1uH6latT/ZSExI9HO+PCgD2YamFv93wa+VVm7eyTBczywI/KGM/AuXjb1urWeTxObA9PpiCP8JAG4FcHIMhEPHJum/vYd/AjABAIvP0Es2lFe0H/YaCUFxIICXytps+uhnqyBY8Q4E9Xv1QOmi4rp5z2L/n9QlyzZdD6D7LXfjgqv7IzmZfwbhWfbBgwVhx1/PfxOrMn/H/l07YZThLanrOqrWrI1maUfjtM6X4cTzLkRyJaIO3yhsblu/FlMeHI7fv2Y60lKNgiLTffBvn+I2xUUxISAEhIAQEAJxQUAExbg4RtmEEBACQiCqBOwKivQ6pMBS9DOIHjOrinjO+E5QrFG3Hs65qieuuH4oEhJdqa8SsUPLDwbxwx/r8OOf65B1yJpnkZ3FGQbW5Bmq04qH+7GCqVjpBChA02sxA8DxQEEeOVaN9bUw7eMDpYDIQkms0LzILLLyT25TH6+7+NIiISgOADA1ZHX6gQMT0+udNhYI3qRr+mEuhcG8XKx/8wXsX06Hx9Kteu066HPPgzj1okvDPgbWodr81yrMnTgev3zxCfIc5O3kPfu4M89B96F3odGRzUGx0w07mLUfk++7Az9++hHyGQ7+b6OYyM+22QBuN8Pt3ZhWxhACQkAICAEh4AsCIij64hhkEUJACAiBmCZgV1DsBeCBYl5a9CI6BUBhReDigiILKhww8xc6hVWYn9F2lc5Wx5+I/iMfRpOWrV0Nm3O6ESf96FGza/9BfPLrCqzcxDoc7pihjI0GtI7LxvRjtVwxawSoZjDXYhsAp5ph0Sda6yqtTAK/mh5fDP1ljkSG2TPUORYtEoIiOd1phoKHYqQd2XfEtYnVa4zU8P/KG4W9rFVLsPl/s6AOF8/+GbNKjZq487npaHksC1OHZyx+8uvCzzF97AhsW88o9vCM4c997n0AJ5z9H2gu5XLMy83Fu1Ofx9ynxxVfHMVECt59ALwvhVjCOzvpLQSEgBAQAv4jIIKi/85EViQEhIAQiDUCdgXFQQAmAkgsslEWTmBesEKlq6igyDKy7wEYCyBkwqoy4LGCLYu99LQacppUIRmdel+HbkPuRCAQvkdLMD8f+/fsLvC2Wbt8GZb+8HXBf/fu3IZgXh6SK1dFgyOa4ah2x6HN8SejUfMWqN2gYUGYnlv5v+it+HXmGvz05zpk51KndW5BpfYimH/J0ocHfOV8FOlpVjZnAZd+AKjC0HORxYnoChu7FSzcOVqKMhQK+UKBf/8/A5hi5gSMhXBmKxTsCooUo8eb3q2F49MbbpIpXPHfihdl4e9ZAXprSC9Fc8RApSr1AslVahR6k6tgPvL27QRU6TVtUpq3wF0vvIJ6KeFnq8jPy8PC+W/g1XEP4MBe6nLuWKWq1Zi2Amd2uQqJSe55m3/w6hS8NuFh5Bz657Jkmo/JAJ6wmUPYnY3KKEJACAgBISAEPCYggqLHgGV4ISAEhEA5IOC1oLgGwH8ArHSBZXMAFL8ahhqrZv0GuOnRZ9DquPZISCyqfYbqWfLv9+7cji/enIvvP5qPLevWFBQWKMsYoscw6zYnnIyzLu+G9JNOdc2jht6Ka7buxlvfLMbBHGch0CqoduUhv+Pyhwb87oyI9CqFAAUcVvGlx+I5ANoBaAGARV7Ky/c2KlZUZej1usTMp8qciMxFt8uqIBZDV5hdQZHXQZUSxOaiVZyLC4qe46jfpBnunvQKGjRp5soLkF+//AwvDL8VvHe6bdVq1sbAB8aj/bksyO6O8YXRV+++XrBm0xYCYO7K5eKd6A5jGUUICAEhIAT8RaC8fDH1F3VZjRAQAkIgvghEQlA83xQXwiVHYYaVX8sUFBu3aIWbxj2Dpq1YbDo8y8/Pw+8LF+C1CY9gw6oVMIJM+2bPKlevgbMv647OfQegVv2QWqjlwfcdzMYbC3/Hxp126uUUPBpnBaH3Xzq29zzLk0lDpwQoLlIIp8DIwi68hlPNkGnb4ftOF+FxP/5RUDViJXi+OGBhle/MvKrMjxjvZkVQZDGfH2yAoKBIz+7TbfRx3JT3pXsnz0TqUa0cj1HYkS88Nq7+E+MH98PW9Xyf5I3VT22K25+dWrBmtzzAudK3Jz9rzH163N5gMH+EmbdSCrF4c4QyqhAQAkJACESZgAiKUT4AmV4ICAEhEAcEvBYUGfJM4eoRm5Wii6Olm+EwADeUFfJ8zOkdccNDT6BGnXphH01udjbenfY83pv+YkiPRCuTtTmxAwbePw4Nmh7p2gPwgewcfPDDMizfaM0LKKiCBwIGui5+6NoPrKxZ2rhGgKHPjLun+FTHFMU7AjgPwFFm2DRL6fo5TJqeh3SJpcDCNAcUDz8D8LnpfciUB1lmrlSGOpcXsyIoMg/fKzaAUIT+BMARNvo4appYoQKGvzQbrY470RUvalZunnj7jfj2w3cdrcdOpxPPvQBDnpiERBe80Avnzck+pOZPf+HbeU8/1telF2F2tiRthYAQEAJCQAhEjIAIihFDLRMJASEgBOKWgF1Bkd6GDAMrmpSQIsN1APablIoXZaG4QMXLpivdv5gzJ12p7n1M0H/8WefhxkefRqUqbOrc6GHDnF9vTHoaH8+aBuYCc8vqN26C68dOQOsTTnJNVAwaBuZ/n4kla7aUuUxDGYegtBGZY/sxJ5iYfwhQYKRwxL8bJq9LMb0Y+V9WkWa4NMXGwh+K625/B6RYSE9DioWFP8x7yEJL9DIs/GFljbUAVkvV238uICuCIovQPGveB0NdeRUAsLxy92K5akP1s/17VkvuP3Iszut+je2+JXXgvTPzu4UYf2M/5GR7nyKTYuitT03GsWec49r9lPsyDCOYtX/fJQNPSZcXL65cGTKIEBACQkAI+JGA218m/bhHWZMQEAJCQAh4S8CuoEgxo2KxJVGMKBQT+avigqK3O2A86XmdCjwTK1VhpGB4xsqkDHGe//KLBcVW3LbUo1pi2ITJSDmSjmnuWE5ePhb8vhI/rlhf4oCGUnlQuCVzbN/nAa30qgzuLEdGcU6A3+34N0ZPRf6XYlXRH4qLtU3hsalWqUrzyg2PONfIzdGNvFwYudkI5mbDyM2Bys0BdB16QgK0xArQE5KgJyYV/O8A/61CRSRWqYHE6nWQUK163qZ3p3UxPQ/pfcgf/k3T45AvDPjDPwa5dg4/WyuCIrlRoLWS9JQva5hjMfxKUiGuwzMuvQoD7h+HpArUMMO3rH178MSQ67D0h2/DH8ziCK1POBm3TZyKqjWYvtQ9U8Cf2xMbHT2khUYvezEhIASEgBAQAnFHQATFuDtS2ZAQEAJCIOIEQgmKzIV2kempZHVxRwL40vS0strHcbu2HU7HXc+9jMRkOnCFZ/Sw+e2rz/HMnTfhwL5wHCrLXsdxZ56Lm8ZNROVq1cNbcJHeFBXf+uZ3rNy0819jKsPIVYb2TObKyndiXjf7SSBdW6EM5DaB9OEvnwQt+I2u6eGJT0rlLB7TL/w/ILc3GBvjWREUfbeTZmlH48HZ77pStKpwc3/8/APGXtcDeTmR0+DopXj3CzOQfvKprjMOAp8G8wJdeh/TgGKwmBAQAkJACAiBuCIggmJcHadsRggIASEQFQKhBEXmSbsMQKbF1fGziWHRb5bgyWhxCOvNWEzgwVnvoHZD1r4I3zavXY1RV1+OfTuZDs47o4dYr9tH4KLeA1yd5FBOLuZ8+Rs27vhbDFXKUArauMyEI0ZgdMd8VyeTwaJOQATFqB8BF2BVUGTqByuCPu+hnhfsGTl9XkH1eTdt/rQXMGP8g24OaWms7kPvwuWDhlhqa6eRMgxD0/ShPdJTnrHTT9oKASEgBISAEIgFAiIoxsIpyRqFgBAQAv4mEEpQpAjF7PoUCIuGNZe2K4ZjMsfiSV5vm4VXRkybi9TmLJwbvtE7kQ/D702fFP5gFkaoUr0mRr/6BlKat3A1/9e2Pfsx6/NfsP9gbj409freA5X7bXiym/cJzSzsWZq4S0AERXd5OhzNiqC4zCzKYuVNBeOPLwBwoRc5FFkR+dLrbkLGsLsdbrfkbrx/PnPXzfh6Pj8qImsnn38xbnnyBVfvo4U70JSxzdATTs5o09C7ktWRxSWzCQEhIASEgBAoICCColwIQkAICAEhEC6BUIIix2f+r8LqraHmo2cN87yxqq2ndsPDT+GsLle5Nse2Devw0HUZ2LIucs+NXQbcjO5D7oAeCC9itSgEPtiv3boLMxf8OuPQrr3XrZw4JHLxh66dhgxkhYAIilYoed7GiqDIlyxTbXgopgFgQZDGbq/+yLbHYNTLr6NCxeKpcMObyQgGMSLjYqxe8nt4Azno3bR1Oh6e94Gr99F/3VOhLdxcNXj+rY0by4sZB+cjXYSAEBACQsCfBERQ9Oe5yKqEgBAQArFEwIqg6Lv9nNnlKgwa8wQCLglxwWAQH8+ajlfHPwAjP3KRwc2PPhb3Tp6NytXCLyZT/JByc/NH9T626QO+OzxZkGsERFB0DWU4A1kRFOmx/aONSXhDeB/AaTb6hGxK78ShT7yADhdcHLKt3QbB/HzceM6J2LNjm92uYbevVrsOnv/854JiQ16YoZCjaVpGRlqjyLtferEhGVMICAEhIASEgHgoyjUgBISAEBD1lSnRAAAgAElEQVQCLhCwKigy9xdzgIUyeia6525XwmzN0trivpdfR8XKLITqjh08kIXHb+qPzO+/dmdAi6OwKMu9L72G5m3bWexho5nCbpWrH59xnITq2aAWU01FUPTFcVkRFNsD+NnGaikovgPgLBt9QjY96fzOGPrYc54IbxQU+5/cBjmHWCA8spaUXBFTv1/maoGZ4jtQSq3OrpSS3q+Zlh3Z3clsQkAICAEhIAS8ISAeit5wlVGFgBAQAuWJQChBMQ/AAvPhlmHPoawWgF4AjvXixRc9UIZNeBHtz2GKMfdsx+aNuOeqTti/+98Vkt2bofSRrhv9KM7t2suT/F+GwvKcSpU69GtWc08k9iJzRJaACIqR5V3KbHYFReaZHQ6gZpHxmFbiVQCfm/9WkqDINvxxZJWqVmMBKy2leQtPnh8oKPY9sRXyciKvt7HS87QflnsqKBK6gnowo03KKGia43NwdHjSSQgIASEgBISABwQ8+ULgwTplSCEgBISAEPAvgVCC4moAVwJYZPFhljFnnQDM8aLKc+e+A9HrthGu58patfg33N/nKuRmRz5F1qkXdcHN456BprufdpJVSpWm3dkzPfVx/16CsjKnBERQdErO1X52BcUmABYCSCkmKN4E4IUSBEWKV/sAfALgL4v34cM2eHH/G9r0GHpX54TERE+eHygoDjrjGGTtjfy7C3p6T/pqkfeColKrc/VqJ/VpUy3yb55cvWRlMCEgBISAEBACUpRFrgEhIASEgBAIn0AoQfE7UyC085R4JIAviz0wh73SOo1S8MCsd1GrXv2wxyo+wKJvFuDRQb1hBCOXP7FwDSnNW2H8259A90BQ/HsOtVXpxvEZrZtsch2cDBhVAiIoRhV/4eR2BcWmAJhbobigeCOA50sRFCebXo1WqkQfBmXST5sqVa5o/JSgaW28IsaiLLd3OQebVq/0aopSx23QtBken/8FAgFvcigWTvz3+5nALRnpjZ6O+CZlQiEgBISAEBACLhPw5A2jy2uU4YSAEBACQsDfBEIJit+aguJeG9toBuALAPTEcc163TESF/cZ6Ikn30+ffYzHb74WSllJE+nalgoGqlqjZoF3jZuVnouvUCntvUDmwi7dunVjLkyxOCEggqIvDjISgmKG6fXtaMNzMjf2VxqmOOpssZMyDIwb3Be/fvmpxR7uNTv6lDNwz+RZHr6UKbJWw9gXNIwjerVrutu9HchIQkAICAEhIAQiT0AExcgzlxmFgBAQAvFGwK6geDaA3sUKr+QCuAXAARNOcUExrNxfHLNp63Q8NPd93asqnj9++hGeGEJBMfKpsVjhefLXSzwVFA1lZGm6fkFGm5Rv4u0CLs/7EUHRF6cfCUFxHIAHi9xjLW/86T//rFAnJ/l/uq6fYbmTw4avTXgEb7040WFv59069x2Ea+68z/kANnsqZQzNSG8sXoo2uUlzISAEhIAQ8BcBERT9dR6yGiEgBIRALBKwKygOBMAHqcQim2VZzyMAFOaVKiooUqHbAuC9Ir+3xUlPSNJGTXv9ylYnHN/cVkcbjX/96jOMu6EP6GUTaauTkoqnP/zGW0GxIFRPfysjPeWKSO9P5vOOgAiK3rG1MbJdQTEVwMcAeO8tNN4n7wAw1fyHokVZ+LttZmGsNXZzKB7V7riqD8x4e5ieEEi2sSdHTX/67CM8dlN/R33D6TT0iUk45cKLwxnCVl+l1GcZ6ann2uokjYWAEBACQkAI+IyACIo+OxBZjhAQAkIgBgnYFRQHAaALSnFBkXnBCvN7FRUUdwG416xgSuHRtr22eF1zpes/appWtCqq7XHK6rD8lx8w5toeyMvJcXVcK4O1O+0s3D1phufhesz/FUgKnN29ZSPmtxSLAwIiKPriEO0Kirx3MpdhUpHVUzRcB2C7+W8lVXnm2w7bSV57DLlLv+z6Id4mFzQXvWPzRozp1x1b1rF2TGSsfuOmGD51DuqlNI7MhJzFMPZVMYwjLpaw58gxl5mEgBAQAkLAdQIiKLqOVAYUAkJACJQ7Al4LiqsAnFLkQdk24Nm/r5uuJQT62O5oo8OmNaswvFtnHMrab6OXO02vuvFWXHnDME9yQ5awwvl/bF1x+eiOHW0LE+7sVkZxk4AIim7SdDyWXUHRykQlCYpW+v2rTWJSBUxauAiVqlS13ddJB8Mw8O7U5zHnqUfBIi1em6br6Hrjbbhs0BDPX8gU34sGdV/3tFSGoYsJASEgBISAEIhJAiIoxuSxyaKFgBAQAr4i4LWgSI8bVi99GwBzLdqyV//Y2Coh31iqeVcCuWA9Wfv24v5rrsD6P/+wtb5wG/OB/57JM5B24qnhDmWpvzKCOwyjwsm92tVfbamDNPI1AREUfXE8VgTFCwF8ZGO1dQGwusnRNvoc1jTtpFNw3/T/hjOE7b4H9u/DmH7d8NfSxbb72u3QpGVrjJg2D9Vq1rLbNez2BrBlxZI9TUd3S7f9uRb25DKAEBACQkAICAEXCIig6AJEGUIICAEhUM4J2BUU+wJ4tFjI8yHzwZfhzbSiIc90U2H82/wiIdGWkd864aXTTzq/Ex/GPbX8vDzMfXo83pnyrKfzFB+84RHNMXL6XNSqVzSdmndLKAh71gP3dU9rNMa7WWTkSBEQQTFSpMucx4qg+DqAYQDWW1gxx2OuWnq/8X87tisHD0PXm2533N9JR+ah/eXLTzF+MD8qvLVbn34J7c+5IOLeiYW7yjPUsde0TV3k7S5ldCEgBISAEBAC3hAQQdEbrjKqEBACQqA8EbArKNYB0KQYIOb/+h1AYYxbSVWe+TvbFU9GvvJ6Qnr7DnokDmTFop/x2OC+2Le7UBf1ftYzu3TFoAcfg1fVq0vagQqqzYH9qnm3UxtTCBaLYQIiKPri8KwIitkANgDgf0NZAEB9AMwZG9Z3/Tufm47jz/5PqPlc/31+Xi5ef+5JzH/5ReRlW9myvSXQs/vCa65F9yF3ICGxaCpKe+OE21rTVN/ubVJfDncc6S8EhIAQEAJCIBoEwvqSEY0Fy5xCQAgIASHgOwJ2BUUrGyguKFrpc1ibSlWrYtJXvyMxKTIPjMz59eSwgfjxkw8drddup4SkJNz29Es49oxzoGmR/Ug3dKNTz9aNI7NRu2CkvWUCIihaRuVlQyuCopfzlzr2xE++R91GLCodeWPo88sPj8KXb811ffLTLr4cfYePQdXqNVwf296A6qkeaam32OsjrYWAEBACQkAI+INAZJ8+/LFnWYUQEAJCQAi4SyCUoMhwrosAbLIx7XEAPgEQVmKrS68djJ63DbcxbfhNf//mSzx6/TUI5ntcs0TTcOYlV+K6+8chqUKF8Bduc4SgwmO90lPusNlNmvuMgAiKvjgQXwqKdRqlYuLH30aq2NNhB6GUKihyNXfiY/h07qvIyw0/1WBCYiI6XtUTPYbeDb5wivSLmOKbVArfZqSnRCYBri8udVmEEBACQkAIxBMBERTj6TRlL0JACAiB6BAIJShmAXgCwAQAuy0ssRGAhwFcDcBxqDIfFJ/59AfUbsDhImcUEt+e8gzmPjXe00nrpjTGfS//N2reQ0qpBRnpqWd7ukkZ3HMCIih6jtjKBBUBPATAV55qF/bqj77Do1+EODcnGwvenIM3nn8Ku7dvtcKzxDY16tbDZQNvRscre6JCcrLjcdzsGISR1SutcWRKaLu5cBlLCAgBISAEhEC4eVWEoBAQAkJACAgBAKEEReZHpKi4GYAVtz3GJ6cA4EO2Y2vQtBkee+ezqOTHyj54EE/fMRi/fvEJ6GXjtlWrVRt973kQHTpdErViAga0XQ3bNKzfUdOsnKnbCGQ8lwiIoOgSyPCGYc5DevuODeclSnhLOLz33ZNm4NgzOro9rKPxWKhl5ZLf8MUbc7Bo4efYsWmj5XH4UumY087CWVf0QMtjjo+ax2XpC9ZO6JHW6BfLG5KGQkAICAEhIAR8QkA8FH1yELIMISAEhEAMEwglKEZlaywkcNvEKQgE+KweWaOIuHnNKjxz5xCsznS3gCdD9q65azTO6341AoGEyG6syGys9qz0wNm90hp9GbVFyMRhExBBMWyEbg1wMYCpAOq6NWA44+iBAKZ+twzJlcMqEh3OEg7ry/tqMD+voOjVT599hPlTXsC2jetKnaNOwxR07nc9Tj6vE6rWqlXwcinaIc4lLdbQ1G0926TSi19MCAgBISAEhEBMERBBMaaOSxYrBISAEPAlAV8Kil0G3Iwet9wVtQdIPvxu27AOU+6/F4u/XeCKp2L12nXR9ebbcVaXrkiMQt7Ew68+Y0qPtMbX+fKqlEVZIiCCoiVMkWhEIXEegLMiMVmoORgePPF/30esoFWo9ZT0e6aX2LJuDTatWYV9O3cgLycbiRWSUbVmbTRqdiQaNj0SgYTovXSxuidDw8yebVKY4kNMCAgBISAEhEBMERBBMaaOSxYrBISAEPAlAT4IvwbgHD+tbuiTk3DKBXT6ia5l7d2D159/Ep/OnYHc7GzHi0lp3hL9hj+Ith1OdzyG2x2VgZ0ZbVPquD2ujBc5AiIoRo61hZmuB/AMgMi7VRdbXNPW6Rg75z3QI1rMWwIKyMxIS2nr7SwyuhAQAkJACAgB9wmIoOg+UxlRCAgBIVDeCLDE8EwAV/gpN+/j8xcg5cijfHEWOdmHwOrPX709D5nffYMD+/daWhe9aygknvyfi3BGl6sKCrD4LWQvD3mNrkk7gvkxxWKQgAiKvjq02mYexT4Aolo1JL3D6Rg+eRYY+hxpKwxtPrh/PzauXomt69YUeCLu3LIJhw5kIefQQShlWF6WpukFRVgqVqmG2g0aon7jI1C/SVOkNm9R8G8UTaN5Xw0C6zfl7WhzxzHHHLC8KWkoBISAEBACQsAHBERQ9MEhyBKEgBAQAnFA4H4Aw/3gWUOWScnJmP7Tn1ErWFLSefIhmdVK9+/aiQ9mTMFnc2fi0MHSnx9bHNselw+8CS2POxEVq1SBrgei+tBb2jVqaOrUnm1Sv42Da7hcbkEERd8dezUAjwAYGM376YnndcKwCS9G/B56MGs//lryOxbOfwO/LfwcB/btRV5OjispIwpPmuIhU0ZUqlq9oFjL6ZdcgeZtj0GlqkQfectX2GLkB47pfUyDbZGfXWYUAkJACAgBIeCcgAiKztlJTyEgBISAEPh/AiwF+l8AtfwApXnbYzF27nt+WEqpa2D484ZVKwryLPKh2QjmI6lCMmo2aIiUZs1Rs17DiD/MOwKmaVf2aNPoDUd9pVPUCYigGPUjKGkB9E7sDKAXgOMBME9tUiQ9wM+6rCuuH/tkxF5i7N25A7988T988/7b+PP3X5F9ICtiB5NcqTKOOvo4nHLRpTih4/moUSeydXGUYexAIOHEjDYN10Rs0zKREBACQkAICAEXCIig6AJEGUIICAEhIARQFcAEAH0B6NHmcW7XXhhw/7hoL6NczK+AmzLSUp4tF5uNw02KoOjrQ2UCw0oA+N+Ifmd/7vOf+tes1+ARr0OB6bm9bsUfeO7eoVi/4g8YwWDUDoTh3anNW2Lww0+haeu0iImpSqnd+fnaKdcck7I8apuXiYWAEBACQkAIOCAQ0S8nDtYnXYSAEBACQiB2CDQH8CIAeitG9fPl6jvvw8V9B0WFnGEYyM/NxZ4d27Bh5XJsXb+uIAfY3p3bC0KcGb4HKMtr40NuhYqVUalKVdRLbVLww9yQDY44EskVK/mgiqk2tkdaoxGWNxQ/DaubHmQU0dsAYMWdzwG8AOBLAPmxsFURFGPhlCK/xtnLNt6uKYz3amYKift27cCCt+Zh/vRJBVWa/WJVatRC574D0fGK7qheu67nwqJhYG++Hji9d1qDJX5hIOsQAkJACAgBIWCFQFQf+KwsUNoIASEgBIRATBFoBeAlAKdG01PxlidfRIcLGDEYOeMDMkXEzO+/xhdvzMHqpYuRc/Aggvl5ri5C03UkJiWhZt166NCpC04+rxOatEqLXjVWpV7skZ4aHfXWVbK2BqsM4FEzz11CEQGdSvFWANcCeN/WiFFqLIJilMD7fNrZmRvu1TRtrFfLPLB/HyaNvB0/ffYRjHz/ae98kXPcWefh+jGPoWoNbzN5GIaxPwjtjGvapi7yireMKwSEgBAQAkLACwIiKHpBVcYUAkJACJRvAjUA9AZwKYC2AFi5lKVCI/aZM+a1d3FUO6Ye897okbjpr5X47oP5+PHTDwr+d15urvcTmzPQg6b1CSfhtEuuwLGnn12QhzGypt7okZZ6ZWTnjPpsvLZfBsBrvbhRVFwI4BoAa6O+0hALEEHR7ycUnfXNytxwq65pj3sx+/aN6zF1zAj89uWnrhZbcXutDPdud9pZ6D/yIdRv3NTt4f8ZzzDUXmjB03qmN830bBIZWAgIASEgBISABwQi9nDnwdplSCEgBISAEPA3gQoA+EMxMXJWtar+yjdLFyYF9NZeT8p8Xz988iGmjRmOfbt2QinD6ylLHT8hMRFtO5yO68c8gRp160VwHcbHPdIaXxDBCaM9FeEytJ+iYmnfo3gh3ApgIoDoXRQWSImgaAFSOWwyO3PD9ZqmPe/21g/s24en77gBi776wu2hPRsvvcPpBRWvq1RjlgNPbDc01aFHm9QVnowugwoBISAEhIAQ8IiACIoegZVhhYAQEAJCIDoERmdmJrVGtUXQvBMU6ZW4Ze1feGfKs/jq3TcQzHM3rDkccqktWuGyATej/TkXILkS6zl4awpqYUZa6hnezuKL0fmdibGPt5s/DHUuy1YDuBnAZ2Z+RV9sovgiRFD05bFEfVGzMjddrcN4GZrmWpGtrL178PLDo/D1e29GtfiKXbi6HkCHCy5G3xFjUK2m++HPhmFs15IrnZBxVO31dtcm7YWAEBACQkAIRJOACIrRpC9zCwEhIASEgOsEpv31V3LFA0mLoKOl64ObA6749eeCqqQstsLciX4zComdeg/E5YNu9jwEWin1Q0Z66sl+Y+DCeuhdS0WW35UoqrQAcC+A8wEkWRifF8YBAI8BmA4gy6zGw3/fByB65WyLLF4ERQsnWQ6bzM7ceCmU8aam664Jip+9PhtT7r8bQR/mTAx1xMTQ994xOL9nn1BNbf9eGWpzbgBH92mTutN2Z+kgBISAEBACQiCKBERQjCJ8mVoICAEhIATcJ/C5Uglblm5YrHngocgQ51WLf8MLI2/DxlV/ur94F0dkUYHOfQbiysHDkFyJNUS8MaXUgoz01LO9GT1qoyYCYLgnE3FSUKGwmAqgooMVUUDcBWCLWfmZCTZZCXqqg7Fc7yKCoutI42LAOUs3nRlE8FMdeihPXEv7XZ25GONv6ofdWzdbau/HRjXq1sftz0zFUUcf6+rygspY9+e2la1Gd+zISvFiQkAICAEhIARihoAIijFzVLJQISAEhIAQsEZAaa8t3bQYQLq19tZbrVj0C8bdcA2y9uyx3imKLVkR+qLeA9BtyB2okOxECwu9eKXwYUZ6SqfQLWOqRSMAGzwsJMQK0Jf4Ib+iCIoxdV1GbLGvrdjURuUbizRoFNfDsuyDBzBucB8s/eHbsMbxQ+cWxxyPeybPQqUqVV1bjoL2Q0Zao3j08naNkQwkBISAEBAC/iQggqI/z0VWJQSEgBAQAmEQmLV04wIdODOMIf7VlWHNm9esxrP3DMWq3391a9iIjJOQlIQet9yNzr0HgAKj2xYE5vRKS+nh9rhRHo/eiF7mM/sIwMWmx2JUtyqCYlTx+3byl5dtqJ0YxEZd1xj6H5b9uuATPHXbYFBYjHVLSk7GTeMm4qTzLnJtK4ZSk3qmp17v2oAykBAQAkJACAiBCBEQQTFCoGUaISAEhIAQiByB2ZkbXtU07Wq3ZszJPoRn7hqCH/9Hx7LYs6q1amPU9P8i9Sj300oqGM9mpDW+KfaolLliERTtHqhSOYvH9Eu2203a+5fArCXrt+m6XjecFR46cADP3TMUP37yQTjD+Krv8Wefh5vHP4uKlau4si4F47qMtMZTXBlMBhECQkAICAEhEEECIihGELZMJQSEgBAQApEhMGfppgcU1Ei3Zvv89TmYOuZe5OXEboqrpq3TcfcLr6JmvfpuYfl7HA2jerRJecDdQT0ZjU//TQAcA6AhAIZyFn4P4sEyZ2KOOXNNAEySWd2DlRgA5gJgdQf+bxpzUHYoMldhQZe/APxu5l/0pJS4eCh6cMJxMuTspRte1eD8xQw9u1f8+hMeGtATOYcOxgkVoELFirjrhVfRpn0HaFp4j1KGYShlGEf1ateUVeHFhIAQEAJCQAjEFIHwPgVjaquyWCEgBISAECgvBGYuWdcjoAdmu7HfzWvXYGT3i5C1b68bw0V1jG5D7sQV1w91eQ3agB5pjV5yeVC3h2sGYAiAfgBYoaZ47DfFujYAKODR+P2Igh8rOrsdJ07R8ikAvxTZJPlxbUWNoiIrQa8wK0W/aVaHdpWNCIqu4oyrweZmbuppaGqm001RUJzz1KN468WJTofwbT8WvOp1x0iEWwRbKWNbRnpjl9/y+BabLEwICAEhIATijIAIinF2oLIdISAEhIAQAF5bvKYNAolLw2URDAYxY9z9+ODV+IhGq5vSGMOnzEaDJtTX3LH8YP4lVx/ddL47o7k+CsXAjgDoQXmi6ZVY2iTjAQwH4IknYBk7ozfkZwDKKh27D8AMAOMArHWTkgiKbtKMr7HmZq6vFVT6Jk2HozyKebk5eKBPV/y56Of4AgOgWVo7jHrldSRXYgF45xY0jI97tW18gfMRpKcQEAJCQAgIgegREEExeuxlZiEgBISAEPCQwOwlGw5puhZWTredWzZjTP/u2LxmlYcrjdzQDM+7fNAQXDF4GBISwi7eWrBwpXB8RnqKXyvVHA1guinWhfI0pJB4OoAfInciSDA9JykUBsqYt9Bb8UUAdwJwrbqFCIoRPO0YnOq1pRuXAEh3svRDWftxQ8cTkH3AtcvVyTI86VOhYiU8/fE3qF47rBSTUNAezEhrdJ8ni5RBhYAQEAJCQAh4TEAERY8By/BCQAgIASEQHQKzl278UQPaO52d4XqfzpuJaWOGI5if73QY3/VLad4SI6bOQc269cJeG/N/5eTl1+p3XLM9YQ/m/gBVATxhhhKXJdYVnfl700uRAin3VJjj0O3VJQGgEsHq2PebYdhW5tgGYDCAN6jlWukQqo0IiqEIle/fz162aZamVIYTCr8s+ATjbmDmgPi0Wya8iA7ndw5rc4ZhXNWzbePXwxpEOgsBISAEhIAQiBIBERSjBF6mFQJCQAgIAW8JzF66cYoG9Hc6S25ODkb2vBRrl9FBJ34sKTkZ97w4s6CgQLhmKCzvmZ7SOtxxPOp/MgA+qKfYGJ8i3SGz39cA9tvoa7UpPSUbAbjULMRiVezk+BQ43wYwAMBOqxOW1U4ERTcoxu8Yry3dNBRQE5zs8OWHR+GDV/2eXtXJzv7uc35GX/QfOdb5AEzQqgeO7Na6QWHu1rDGks5CQAgIASEgBCJNQATFSBOX+YSAEBACQiAiBGZmrr9JU3ha13VHn3WrlizCiO6dQU/FeLPOfQfhmjvDj7Lzebje7WbuxIoOz4/inReHz+ux8MfJ0jYDuBwAvSnDNhEUw0YY1wPMzdxwrKFpjlIajOh+MVYudtQ1Jpge2bYdHpr7geO1GkG1JKNtSjtN07y4zzhel3QUAkJACAgBIWCVgKOHLKuDSzshIASEgBAQAtEiMOePzR2D+fn/03XdjgfYP8v9cMZUTH9oZLSW7+m8teo1wHNfhF8oITEhofmVLeuv9nSxzgZn7sxn8LeHarx916H40B3APGdo/t1LBEU3KMb3GK8tXb8G0Jva2WV+fh5u6XQGdmxcb6dbTLWt3bARnvrwGyQkOstHG9S1q3u1buS4inZMwZLFCgEhIASEQFwSiLcv2XF5SLIpISAEhIAQsE9g9i/rGqmkwGrdYYXS5+8dhgVvzbU/cYz0GPfWp2jS0nm0slJqQ0ZaShP407umBoBJALrFyHHYXeZ1AFwpPS6Col305a/9zKUbrw0AtmKXDx3Iwm2XdMSuLZviFljNeg3wxPwvULEK07XaMwPYkqD2NO2Wnp5rr6e0FgJCQAgIASHgHwIiKPrnLGQlQkAICAEh4DKB2Us3fa9BneRk2FFXX4blv/zopGtM9Lnx0Yk445IrwlirMb9HWuNLwhjAy641AbAi8lVeThLFsQeZ+wt7CSIoho0w7geYtXxTHT0vuAy6XsfqZrP27MbtXc7Fnu1brXaJuXY16tTF+Lc/Q9WatWyvXSm8mZGeEs4N2Pac0kEICAEhIASEgNsERFB0m6iMJwSEgBAQAr4hMCdzczelGXOcLGjwOSfGtXfNZQNvRo9b7naCpqCPUmp4RnrqQ44H8LajCIoW+YqgaBFUOW42V6mAsXTjHGjalVYxiKBYNqmgUt16pae6krbA6plIOyEgBISAEBACbhMQQdFtojKeEBACQkAI+IrA7MwNuzRNo8Bk2bIPHcTgs0/Awf37LPeJtYbndO2F60Y9Al1n0WF7ZhiGCuqB9tekNfrFXs+ItRZB0SJqERQtgirnzWYv33KuystjTlpLzw4iKJZxwSis75Ge0qScX1KyfSEgBISAEIgDApa+FMTBPmULQkAICAEhUE4JvLZ0w+uAZiu0bPf2bbit85k4mLU/bqmd2aUrBo15HIGAo5o1v/4xt1H70aM1VkL2o4mgaPFURFC0CKq8N1NKe23ppg+g4QIrKERQLJmSAeTqCt16pKe8bYWjtBECQkAICAEh4GcCIij6+XRkbUJACAgBIRA2gdmZG67XNO15OwNtXb8Wd19xPlhYIF7ttM6XYfDDTyGQkGBri/RO1DVc0yO9sZ+rk4YSFFkpmXYQwCELAJIAsPKCX743SQ5FC4cmTdwlMGP55hP1fGOBrqFiqJFFUCyZkAJ+zcsLnOWtLFkAACAASURBVNH7mAYHQjGU3wsBISAEhIAQ8DsBv3wx9jsnWZ8QEAJCQAjEKIHnF62sVz2x4jIdsJw5XwTFMg7bUGsO5h46qf/xLbb7+JIIJSjmAZhtVoK24oZaAcC1ACjk+eG7kwiKPr744nVpc9evr2js198FcG6oPYqgWBoh1adHWuorofjJ74WAEBACQkAIxAIBP3wpjgVOskYhIASEgBCIYQKzMjfcBqXGW83/JYJiWYdtTOmR1vg6n18OoQTFnQDOB2AnB2QLAN8CqO2DvYug6INDKI9LeG3xuuZBXfsjoOllujaLoPjvq4Oe3Qr4rFfbxueVx+tG9iwEhIAQEALxSUAExfg8V9mVEBACQkAIFCEwN3N9LUNpP0PXjrACRgTFkikpw9iXrJKOv/zo+quscIxim1CC4lYAHQCssbHGBgC+BEBhMdomgmK0T6B8zk8RMeWeyTOnHt3hjI56IFDqc4QIiocJivuN/2vvTuDsmu8+jn//506SyWSTIJLJQhCSDGKnqlV7CSVakY3QR6lq1FbUlqAtHlqqeCwtVbJIUZSHqlqqVO0kk8SWyCpiyZ5JZuae//P6pWc8I8lk7r1z751zZj7n9ZoX5Zz/+Z33/0RPvvkvgTts9KDeL7fOV4enRgABBBBoiQIEii2xV3kmBBBAAIENBCbNWPRr59PnZEJDoLihko2wCcPaa0fv0u9nmRg28znZBor2PbSxEVe1kurWW7RA8XlJOzTzs9ntCRRj0AmtrATbvWmApMu6dS8/+LrHntm8Q8dOBIqPPKNOXTe9msa60YnO3TeqovdJreyd4XERQAABBFq4AIFiC+9gHg8BBBBA4D8Ck96YW+7apl5VoPLGTAgUNxRauXxZ7a/POu2m6a/88/eS3pdk6xDG9cg2UPyaJNu4xzZfqTvs+cZIeiv6B+sHitWS3pW0OA8IZZJ2lRrf7CK6F4FiHtBpIiMB+72CTfO3qbq21MEekjrv/q1DgnNuuENt2tnyohseq5Yv0/nfOUhLFi/K6CZJPGmzLbvr+kefVccum226fK+3alesPmD0vv2XJ/E5qRkBBBBAAIGGBAgUeTcQQAABBFqNwMSp80Y7p3tcEASbemgCxa/qeO/1yB03h5N/c80aSU9KGidppiQbwRfHI9tA0cIS22yitN7DWGB4oKSXon9WP1C0f/eApCslfZEHAEtlTpD0C0kbT2i+ehMCxTyg00SjAnVh4lhJp0jqKclGKq77/cNpV16vg743YqONhGGoX546QtNe/mejN0nqCYP2/pou/f39ClJGsvEjDMN04HT08Io+TyT1OakbAQQQQACBhgQIFHk3EEAAAQRajcCEd+Z0dW1Kng28Bm/qoQkUv6oze8ZUXT7yWNWstTxRS6Mw8Z4ohLPdni1gi9NR6EDRQsTjoinQ+XrurSX9LcM1GgkU86VOOxsTsN8fdJG0p6STJX1L0lbrLwuweY+eGvfHh9S9d9+NKi6aM0t3/+IyVf77JdXWxO0/Ebl3fEmbNhq4x74ac/FV6r19w0uq2lTnwKWuDQb1vHSYc+nc78iVCCCAAAIIxFOAQDGe/UJVCCCAAAIFEpg8ff6+ofRCINfgLqUEiv+PbyONfnXWf+n1Z56q+4e2pqD9WLD4V0m/lDRdUligLsul2UIHiksk2dAse/58HdtKelpSvwwaJFDMAIlTchKoCxMtSDxLUp/6oxLXb3Grvtvo6j89obJOnXO6WUu+yHn/txMqettu8hwIIIAAAgi0SAECxRbZrTwUAggggMCmBCZULrgu5cNz1cDU588WztdPjz1EVStXtFjI/Y8+Tmf84galShrMVdc9+8tP/EU3XzRWtTUbLJloAeJKSW9Kui8Kw+ZJisNInEIHijbV+1/RuosL8/CSdIymPNu05/rrODbUNIFiHtBp4isC9Ucl2uYhB0RTnNts0sk5HTb8JH3/MvtzBY56AvPClDts5I7ltjQEBwIIIIAAAi1SgECxRXYrD4UAAgggsCmBKW98vGW6Te10lwq22Nh56dpanX/0gfp4zqwWCznsrAs09PSz5FzDnwIffzRL5xz5jcYMLFi0udD3S7pKkoWKzb22YraB4j6SbtrIpiy2CcU7EcD6m7LYKE0LVNfNA2/iYaGNTTHN9LuMQLGJ4Fz+FQF77+zXzHBJZ0uy0bK2zmym76NGnX+phpx8ekN/RtOquL20JOWD/YdV9LSR2xwIIIAAAgi0WIGMPxRarAAPhgACCCDQKgUmvDNnjyAo+asL1u1gusHx6t+f1P03XquFsz+QTfttKUdZp076+pChOv7H56tzt40++rpH9WGo68f+l15/9supzpsiMCCbAj1Dkq2taBu32PauzbUTdLaBog3T7LCRAMWGqNaNuFw/UGzOV4JAsTn1W86960Yl2s7NoyQdKql7hqNkv6JQWtZBp//8V/rat49uOTo5PEkYaq1tYDOyonyynLM/dOBAAAEEEECgxQoQKLbYruXBEEAAAQQaE5gyc8FPa2vDa4Mg4P8P62FZgPqnm6/Tn2+zQXtZH7a+4J8lXSvpw2aaAp1toJjJQxIobkrJ+7VTf35K/V2yMzHlnOYTsP/mdZP0HUk/y3AzoEarvej2ezV4/wM3OfK50UYSekLoVeXkTh1RUT4xoY9A2QgggAACCGQlwG+gsuLiZAQQQACBliQwZd689rUrg1sCr1Na0nM19VleffpJ3XT+j1RTbYNtsj5sRJ+N7Hsrmgb9jKS5eZoanGkxjQWKNprSgpQXMm1Q0q7Rrs5x2H2CEYpZdBynfkXApjJvKWm3aN1OG5VoSz+0y4dTp67dNOaiK2RrtLaqw/ul3gVnpQb2nMiOzq2q53lYBBBAoFULECi26u7n4RFAAAEE7p49u7R0depp51Jfb+0a3nvZuokXDztCa1atygeHNfKEpBujgDEvjWZQWGOBok1FfDEamTUng/YscLla0uEZnFuMUwoSKAbOyZbUrFtX0/63raIXhv+Zuem9/XiF9jfrH4xQLEa/N/UetlZnL0mjJZ0hyUbdWsCY98M2aTnkhNEKglTe245bg2EYrpBLDRtZUW5LPXAggAACCCDQagQIFFtNV/OgCCCAAAINCUyYPq9/yqcelPM7t2alTxfM1zWnj9KCWR/ki8HWVlwtabakv0Q/ts7isnzdoIF2GgsU7TIbSVltOVkGtdj3ku2+HJd0JC+B4n1vz+89a/Gn35u98IvrN+9SlurYvp1KUimVtfvPxr5t25SoTSqlVWv+M1K1ujatNdU1qlpbo2Wr1+iL5av0+YrV+nTpSgsamfKcwYvUTKdYh24jaf9o4xUbnWi/Rux9LsjvBdq0a+cPH3XysuPPPL9Du/Zlm94puplQ8nFbr/DNdI370ejBvV/OR3u0gQACCCCAQJIECvIRkSQAakUAAQQQQMAEJs1esk24atWzqcDZb7xb1WGjzpZ99qnGnThUn8z9qFDPbgHe69Fuyk9L+qyA6ytmEigW6jmL0W7WgeKUysq2q6rLykpLywY5VzvK17qhLvA981Xse3M/re3fd8vRNTVVz5auardi2H59qvLVNu00SaBTtD7iWZK+F20+1KQGM7jY/iDB1lJ99Owbbn91r0OHXO3kO7ektWq9fK0UvLzKp485taLPFxmYcAoCCCCAAAItToBAscV1KQ+EAAIIIJCrwOS35+7kS4LfO+f2zrWNJF732aJFNb8aOyaYXTmtkCPwbCSgjQhcLOlZSQ9IejX63/neRptAMXoR76ucMyjlg6Nd4L4ZejdYPiwvZLDjw3C5AveO83olcO5JTXvxmWHDhtXtlJ3EXx5JrdnW+txe0lGSjpfUV1LHQk1xrodkyxrMlHSfpIclzZ/84afb+jXV1zinoUnFrF+3TXF2LrhyzeLqm085sN+alvBMPAMCCCCAAAK5CBAo5qLGNQgggAACLVbgwekf9Vyr1NMu1AAXBAVZXyxOeGtWrpp55iF7vrJq+fIDo/XV7NugGN8HNhTyd9GO0Pb3NjU6X0djgaKFmx9LulNSJkMyu0uyUYH9imTTmMMmRyj++qV57Xt0DvZwKV3iwvAwueZ7j9M+nOu8uzxs1/7Po7fvtkLOZTLFvLHn5983LGDTi2335m9JGitpD0nF2H3b/lBgpaTXJP1Kko1Ctj9A+PKYMH3hT1wYXqGEjlYMwzAdKPiw1gVDR1f0nM5LiAACCCCAQGsXKMZvGFq7Mc+PAAIIIJAwgbvfnL1ZaduSXzkXfD9hpWdcrv3mWKlg8rJFiy8948DdbFfm4ZJOkjQoGsmUcVs5nlgbBRBvSnpE0j8k2eKNVktTj8YCRbvHCEmPZ3Gjb0h6qkjhTGNlbTRQnOJ9Kj193hjvghMVuq8FQX527m2smMb+fWi7urjgvcD5BwJfc/Owin6LGruGf5+1gK3xaRuuWIBoO5jb+2pT2i1gLPQfjNRImifpMUl/lDRN0gZbxHvv3f0zPt5N8hdEO0xn/ZDNdUEY1q4IguCqtq7LXccN7Px5c9XBfRFAAAEEEIiTAIFinHqDWhBAAAEEYiUweeq8n/qUxjkFHWJVWBOLCb2qnNNN7w4sv3i8c3XTjW0U056SLpL0NUldirgJiU0b/KekuyW9JGnh+qObsnzkxgLFTyTtm+HoxLpb2464Fnr2z7KWQpz+lUDx9tdea9OxfY8K5/yEQIEFwrE90gpXyqd+mK4NHj5pcI9i7fodW488FGZhob3vFZKGSTouChLz0HSjTdhoUwsO35V0r6R7orVRG71w8tT5R6UD3ei83yaI8VbQofdVTnom7NjxxFFbb2brQnIggAACCCCAQCRAoMirgAACCCCAQEMC3ruJMxYfEqj2Wkm2M2riDy994FzqnBMGbPW423D6qY1mGhCNHrK113aQ1L4ID123vqJtbvBiNGLxFUlzNjbSKYN6sg0U7XtoY+tH2ijKusMCxecjkwxKKOgpXwaKE6Yv3NqFutIF6e8mJfi2EYtBkPqnU/qaEwb1+d+CSrXcxu193VzSYEmHSDpS0rbSulGphVwLtU7Ufm3YSFP79TpB0nPRiOOMp7RPnDprq6Ck9BiF4dlybmCcuspGcLvAPxjK37lydd/nT9/T2ShMDgQQQAABBBCoJ0CgyOuAAAIIIIBAIwK3PFvZcYvuXe9Oyw+RD0sLualFoTojlK9OueBRtyR9UgY78JZFAcWp0ajFzYoUUtQ9vu0AbdOR75f0tiQbUZjNxh7ZBooWnP4gmh5aPzC5ud4oxvUDRQtO6n6a0m02wizb77HTb3/ttbs7t9/qeO+Du+IytTkXBO90S7pk9cWj+/dfnsv1rfQa27l5xyhIHCVppyI62DtvO3jPijZW+r1tvNLU+9//7qIf+Nrai+T8VmquEeFhGCoIlkl6I2wT/GRk/56VTX0urkcAAQQQQKAlC2T7AduSLXg2BBBAAAEEGhSw9enCaQuO8N5d6UqSNVox9P5tl3KXr2lX/tQp/Vymu5Lammz1RyvaVN9ijFa0PrBp2DaV0oKKv0Y/70RToeuPGmyov7INFG2E11/WWx/RNpSwjWpsCrYd9QNFC1VsWvYUSR824ZeNTaWvC4QyXudu4F77/vzyPz4wwIduSOCa3ifee1WvXaNVS5fqg6lvav6H72n555+rtmat2paWqVuPnurbf4C2Hlihsk6dVVLSRs7l6RPS+zAdhm+lSlI/Gz6wl61RybFxAQO3nZttJN/Xo3USbdS0/ZosKRKahfoW7r8gaWI0YteC4IxHJW6qzinz5rX3K1J7Sfqmlz8m+sOMgj9a2qdXp1zwpPfucRe6fw3fuXxGwW/KDRBAAAEEEGgBAnn6GmwBEjwCAggggAACGQpMnrbgci+d5RR2VYx3gvahPvcp3VmyJLwyg1GJDT19R0lDog1bbN3BYq6taDVZiGGhnW3c8jdJ9pt926F5UyMWCx0o2m62trHE/2T4ymzqtC0kvRVtqLHJ5myz5l7b9ddl90xZ0WWzLWyUWpOOMJ3W8i8+19SXX9BLjz+sd156Qenahmd2durSVXsedLj2+fZR2nHXPVXasWPegkXvfY1zqZ8sbrPyrrP6999gQ48mPWiyL7ZvdRshbNOZ94nWSLQNV2x5gmJ9x9etlTgzCt7vynL90Zx64MFZC7deuyYcHTgN9aHv46Uy51XmmvDf3DDU2iBQVei1ykmvy2niuwPL/1RvLdmcauUiBBBAAAEEWqNAsT5EWqMtz4wAAggg0IIFJr81fwe18aO8D850wbq1zGJ0+KXOBbemQzdxZEVepu1ZeGHTKk+QdEQ03dLWaivGYWFG3YjFuZKelfSMpKmSZjeweUuhA0Xb5fXbkl7LA4A5Pi1p/8baOuLEU/W9M89Th842UK1px9qqKj095V798y8PacGsD1S9xmaxZnZ06NxF/Sp20eEjT9buBxyiVEm+Bsi5mrRP/0np8Mejdtm6tW+AYSNWu0cjEm2TpMOidVzrj0gsxne8/dqztRJt06RJkv6e7VqJmb1VDZ91/BSfOmbHBT1TbV1fyW0ThNomDLSD8+lt5VNbevl+zm24o3koLXI+XOqcPkj7YGagcJ4L3Kx0qPlKp+fwjjW1Z7geAQQQQKC1CxTjQ6S1G/P8CCCAAAItWOCWysUdNw/SVygdDg+lzZtrPTsbeeOkz4MSPby6qvqSU3brt7QA7DZF91hJJ0raI9pdthgbQNR/FAs4bNrlE9GPBYsfrbd5S6EDRdud+EpJt+S4aUzd89h3mO3KbOtF9mqov9q0bafh51ykIWNOa3KX2vTmJYsX6e6fX6pX//5kk9qzgWJDf/gTHf39M9SufVn+RivKvaKgduiIAX1tWnlrOyxI3DIKEg+QdHQU5hcrwK/zrtsoyUYlPirpD9Gvs7pd4ePZL947bbjZVDxrpSoEEEAAAQQSLkCgmPAOpHwEEEAAgXgI3PXG+1u2b9N+b6WCg0Of/m7KBX2LUVla4dySIHhMtaknw+rq10fsXvAQxoINW1txWDRKz/7eRk0V65uibiMUW+PQdoX+RzRq6nVJ70ejp7INFL8p6d5oh9y6brP2j6s3CnH9NRRt4xgbLdmUDSksoP1WtHP0Rv3ad+ykU8ddrX0OP2rd2oVNOWzPidmV7+gPV1+u998yrqYfbdq2XTcNeuR5l2jLXn2a3qANR7VdoJ2blk6nTxm1y9b5KTQvlRW0Eevcckm7SrIpzQdL2j76tZXLxj25Flv362tetH6obYxku5vbZiV5WSsx18K4DgEEEEAAAQTiJVCsj/94PTXVIIAAAgggUGCB+6bP3jdQm+GB12Fy6ib5jvKuvZzLePON9UtM+3C1s7W/nFvhvXsy7dKTT6zoaxskNMdha/jZZibHR9N1exZxc4j6z2sjpizssNDDNvWwAMqmJF8j6XsNwNgIR1sP0kY22mHrQtpmF/X7xtqdFgWUds76uzwX3LxNu1KNvfa32vuwI/Nyr9nTp+qGc07X4nlz8tJe/Ub2PnSIzrz6RrUrsw3C83W4D33aHzhi514WbrXUo1SS/eHDzpJsRKJNbd6umX4tmbGNbLYNkGyTItt0yOwJElvq28dzIYAAAggg0AQBAsUm4HEpAggggAACjQnc9L5vt3nV3F5Bm7Z9fVjb27nUjt6pn1e4gwtd58Bpx/XbCEOfDlzwkQItlQ/nhN5NC+Tecz5c6FNasLikak5MNq6wAG6baFqmpV62aYQFjTmHpo15buTf14UdtkmL7Tj7djSq0HbC3a+B9tYPFDO5bVEDxdKyMo297hbtdsAhedn3Z+WypbrpvDP0zks2oDP/h62jeOgJJ2nkeRerbWn+NgNPy8116fTRI3fuYyFXSzpsMx77tW8jEu09tYDbhnjaEgL2fV7sb3Tb/f2DKJR/SNKbkla3JHCeBQEEEEAAAQTyK1Dsj5X8Vk9rCCCAAAIItBSBZK/9ZQHi3tFoRZuqaaP9irkL7fpvgU1Xth/boXpjh01XPija2CXTN8iC05ck2UjMgh42iHXk+Rfr6FPOyMt9amqqNfG6q/TEfbY5b+EO24X67F/fpn0Os03B83f4tH85XVp1+Oj+/S0wTvphuzXbupl7RiMSd4tGyDbXc1kQbwG7jXR+ONpJ3Ub4ciCAAAIIIIAAApsUIFDkBUEAAQQQQACBfAjYN4WNTrQpm7Zxi60D17vIoxXrnqNu1GJD3zkWNl4v6e4MR2FZODpa0hXRCLJ8eDXYxpAxp2v4ORfKNmPJxzHj1Zd13Zkna/XKFflobpNt9Ok/QJf94QF17mrLWObvSCt8yi8vO370vpsnMVS0Xxe21ugukmzHZhs9awF122YajWgdY79G7IV4Q9L/RhuvvMf05vy9s7SEAAIIIIBASxcgUGzpPczzIYAAAgggUFwBG61oa8INlWRD1Ww3aFuj0I44fXfURmvFfZoBT+doamr+5vI2cNMBe+6ri277o0rLbL+Wph+11Wv12wvG6t9P2UbShT+cczp+7Pk65gdjlUrlbwNwbzu1pFKXjhzY8xrJJWFNv5Jo524bjWijEC1EtDDR3qX8wWTXpXVuNZI+jKY3/1nSy03crTy7KjgbAQQQQAABBFqEQJw+7FsEKA+BAAIIIIAAAusEbLMJC1JstKJNg7YRWvlJyVoocJduW+jyPz6oXtva5r5NP7z3eu+t19eNTly5dEnTG8ywhW0G7KSL7rhXm23RPcMrMjstrXB1ELgxIwb0fiCzK4p+ln1X20PblP8KSYOjqc11O6EXvaD1bmjTm21X8n9GoxJtEyOb/s+BAAIIIIAAAghkLUCgmDUZFyCAAAIIIIBAFgKbR5tO2FToAyXZGnIWNtoRl++QTEa8FbRW29Tk7Btu114HfzsL2k2fmk7X6pHbb9aUm6/LW5uZNNS+Q0edf/PdqtinoT1xMmll4+d4H85O17pvjh7c24KxOBz2XtgIXNtgxUJEm9ZsQbr9vc37LuYGRRvzsHfbfhZJ+ne0RuLT0QYsmbz3cTCmBgQQQAABBBCIoUBBP45j+LyUhAACCCCAAALNI2Cbmewv6dBoxKKtr2hryMXhsGAljKZ9VklaKekLSbY5he1+a4sZ2miz/A65q/fktpHJmdfepLbt6rLWprNUr1mj68d+X++8+HzTG8uiBZv2fOIF43TkmB9kcVVmp9rMZ+/clFEVvYdndkXBzrLRtjaUdOcoRLT3YydJWzXjlOaNPay9w/WDxJmSbLo/BwIIIIAAAggg0CQBAsUm8XExAggggAACCGQpYJtRHCDpEEnfikI62/TEjjh8l9i0UJsfPF3S25IqJc2W9E1JFxUiLOravYd+9ZdnVNapbqnJLEUbOH3lsqW6bMTR+vijWflpMItW9jvyWP342psU5HEdxfq3TwUlo48fsNWELEpqyqn2XtqP7Rq+naQdohGIFibaj60ZamsmxuH9rRuRuFTSW5L+Hq2VOC0Kx5viwLUIIIAAAggggMCXAnH48KE7EEAAAQQQQKD1CdgUUdsJum4qtE0Pba7NKhrSt5FctmnLB9FfD8/7OpDO6fQrr9eB383/gLsvFi/ShUMP1YolNtiyuEffHQfp6geezOvGLPWfIFQ4fbM2a3Y/sn//tQV+sh5RgGibq9g72z8amdhHUlmB751L86uizYb+KsmmNlsobiNuORBAAAEEEEAAgbwKECjmlZPGEEAAAQQQQCALAVtfzkZ42UhFG7G4r6TNomAxbt8oddOi8xp6btVna13757/lbVfn+vafLpyvc4ccoJq1Nmu7uEenrpvrtuffkK0NWajDe10xYlD5FXJ52fW5bhSizTm36fi2kUpdgGgjEm3tT5u2X7gHyg2qbkSiTdW36cw2ItF+Xo1G2ubWKlchgAACCCCAAAKNCMTtY50OQwABBBBAAIHWJ2BrFNr6c1+XdFC0icuWLZ2hTbtS/eL+x9R3B9sUOP/Hpwvm6ewj9le6tvhL5rVrX6a7/j2joIFiGGptELj9hg8qf6MJehZq28ZBth6iBYfWGfb3FiBuHW24ktcQuQm1buzS1dH0fBuN+A9Jr0tanOd70BwCCCCAAAIIILCBAIEiLwUCCCCAAAIIxEXARofZ7rj7ROss2ohFm3Jatz5dXL9b6kaJmWPd39dIqo42erG/t01f6p+nrw/5bpex191kIzILcny2cIHOOfIbqqku9KzgDcvv2KWrbn/hrYIGiv/BdreNGFR+RiOAdaMPLTy0d8k21+lX78fWQLRRiTaNuVe0VmJB+qSJjdbtymzrfNo05qmSnpP0kqQ3JX3SxPa5HAEEEEAAAQQQyFggrh/mGT8AJyKAAAIIIIBAixOwYNFGiO0p6cBoV+jyGK6x2BC8BYl1O0XbBi+2DuNcSe9HP3MkrbrjxalTOnfttnuhes/WUPzpdw7SquXLCnWLBtst77edrnv02YKtoVjvxktra/zOowf3nt9AMRYg2rtjax/aCEQbfWjBoU1fth8LFzsVHSi3G1qguCKazvy3KEi0TYOKv0hmbvVzFQIIIIAAAgi0IAECxRbUmTwKAggggAACLUygbRQs7hHtsmzhoo0gs8CxbtRZEh7ZRih+LuljSQvt5/CRY2pPufSXjY2sa9Kz2WYslww/SovnWX5Z3GPPgw7Xub+5s2C7PH/1afxDF/1o9KiPnnvOpiZbQGjviI04rP9XCxXtx/69baaSlG9gG9lqIxItNHxN0rOS/i3Jdm22nZw5EEAAAQQQQACBZhFIysdUs+BwUwQQQAABBBCIhYAFRTaqzDZwsTUWh0Tr21ngmLijpG272qv/9HjYp//Agta/dk2VrvnBKM143fKn4h4n/ORCHXvaWDlX+E/NmnRN1X//8OS7pr74nAWFtvam7RjeLfqxKeXmXPhCCkNs6yH+U9KT0chE23GcXZsLY02rCCCAAAIIIJCFQFI/rrJ4RE5FAAEEEEAAgRYiYN8ttt6dbeBi6yzabiemGAAAIABJREFUJi67RFNW2yRl1GL/wbvrsrunqG1p+4J2i23GMumGq/XY3bcV9D7rN27Pdc4Nt2u3Aw4uyn3DMPT333j16kd+d6u9A3XvQVHuneeb2JRm20HHFr2cLelf0c9b0VT5VXm+H80hgAACCCCAAAI5CxAo5kzHhQgggAACCCDQjAK2M69trGGjFi25sunQWyVhncXjzjhbx//4/IKP3vPe650Xn9evzz5Na1cXL4vqsc12uuR3E7Vluc06Ls7x0czpuui4Q4tzs8LdxdZHtM1VbDTiK5JsNKJNkbcp8xwIIIAAAggggECsBAgUY9UdFIMAAggggAACWQrYNNdtJA2UZLtCf0PSgGinXpsqHavDBYGue+QZ9d7O9ggp/LFm1Spd9+OTVflv2wi4CIdzOnzUKTrxp5erpI0NFizeccmwI/XhtLeLd8Om3clGI9raiDYa0XZntg6yqc3vREGirblp6ydyIIAAAggggAACsRQgUIxlt1AUAggggAACCGQpEETr51m4uJ+kc6J1F7NsprCnb7/Lrrpq0mMFH51Y/yn+/dT/6pYLx6p67ZrCPpykzXuW67K7/6Qefa0bins8PeU+/W78hcW9ae53q5L0nqTHJD0v6cNoNGLhOyn3mrkSAQQQQAABBBD4UoBAkZcBAQQQQAABBFqagK2zeIekw+P2YCdddIWOPOnUopa1pmq1bjrvDL3x3NOFva9zGvOzK3TE6P8q7H0aaH3e++/q0hFHae3q1c1y/wZuaiMR69ZGtKnLiyS9IenF6K+zon9moxU5EEAAAQQQQACBxAgQKCamqygUAQQQQAABBDIUsF1+LVD8XobnF+W0NqXtNf7eh7Rdhe0jU7zD1lL87OP5+u8fnaJ5780o2I1tE5YfX/tbdejcpWD32FTDK5ct0aUnHKVFcz9qlvs3cFObtmwLWL4s6W/RTs1zJdnuzezWHKeeohYEEEAAAQQQyEqAQDErLk5GAAEEEEAAgQQIxDJQ7Najp34x+XF17W57xxT/sBGKd1z+Uy39zLKs/B477r6Xxv73LdqivFd+G86iNQtOrzltlN5+0WYQN8tRty5itaTlkt6Ndmm2DVYs5ZwnaUm0dmKzFMhNEUAAAQQQQACBfAkQKOZLknYQQAABBBBAIC4CsQwUt91psK6c+KhKSkqaxammplozXv2Xbv3Z2Vr6af5Cxa13HKQfXXOTtt7R9sVp3uOJe3+ne64e11xFWJBoOzM/JemZKFC0zVWWEiI2V5dwXwQQQAABBBAolACBYqFkaRcBBBBAAAEEmktgs2jK8/HNVcDG7jtkzGk68cJmC7u+LOndN1/T7Zeeq0/mzVG6tjZnorbtSrXTvl/X2OtvVfsOHXNuJ58XLvjwfZ139Lfy2eT6bdkoRDtsPUQLEG3BxvnRVGYbiTg92lzFEls2WClkT9A2AggggAACCDSrAIFis/JzcwQQQAABBBAogECZpFsknVyAtnNu8rzf3qW9Dm7+fWJ8GOqzhQv010l/0AuPPKBlX3yW9TOV99teh486Rfsd8R113KxrUXet3lSxYTqt0/bfRSuX2aDAghx1G6y8Gu3ObJurzIymOK8gRCyIOY0igAACCCCAQAwFCBRj2CmUhAACCCCAAAJNFrhM0qWS2ja5pTw04JzT7S+8rc7dNs9Da/lporamRnPfm6HnHrpfU1/6hxYvmKd0rQ282/hRWtZBPbfpp699+2jte8R3tEXPXgqCVH6KyWMrV518vCpfeampLdath7hWkv3YiMNpkl6Ldme23ZotibU1ERmJ2FRtrkcAAQQQQACBxAkQKCauyygYAQQQQAABBDIQOFjSREndMzi34KdstmV33fb8mwW/T7Y3sI1MvA+19NNP1+2O/MHbr+ujd6dr2WefqqZ6rUrbl2nz8t7qN3AnbbfTYG3Vdxt16NRZLgiyvVXRzr/rqov11KR7sr2fBYj2Y7sy141CtN2YbQTic5LelvRptDOz7dps53EggAACCCCAAAKtVoBAsdV2PQ+OAAIIIIBAixboIukPko6R1OzfOzvusbeuuPfPLRo8Lg/3+D136t5rxzdWTl1oaOsg2ghEWwvRRh3aGoiV0V9tV+Yvok1VCBEbE+XfI4AAAggggECrEmj2D+xWpc3DIoAAAggggECxBOwb5wBJd0ravlg3beg+3zjmeJ159Y3NXca6+9dUV+vj2R9q8YK5WrlsmdZUrZLCur1GGi8xSKXUvmNHderSVT233V5blvdWEKMRiy//9THdeM7p9R+k/ujDdDS6sEqSBYZvSHo9GoFo/9v+ed1P7jvWNM7IGQgggAACCCCAQKIFCBQT3X0UjwACCCCAAAKbELDvnBGSrpHUuzlHKn7nv36kkeddUtTOsunMtibiiqVLtHD2LM2ufFuvP/s3fTjtLVWvyd+yfx06b6aKfb+u3Q84WH36D9BWfbZWWcdOsuCxOY63X/pHeO3po6vDdLpuJ2YbhbgyChBtAxVbC9H+urDeFGYbgdjwApLN8SDcEwEEEEAAAQQQiLEAgWKMO4fSEEAAAQQQQKDJAiWSdpNkc2CPaK5Q8cQLx2nImNOa/DDZNPDpwvl67qHJevP5Z/TxnFmqWmmbEBfusHUVO3Xtpr79B2ifw4ZovyOPUYfONvO8uMesGZWrxg0f8q+amhoLDd+T9K6kOZIMwKY32whE+6uNVuRAAAEEEEAAAQQQyEGAQDEHNC5BAAEEEEAAgcQJ2G7Pe0drKvaX1K6Y4eK5N9+1894HHV5eaDUblbhq+TL9fcoEPTnhLi37bLHCsPj7h5S0aave2++goaedpV2/caDalZUV+tG/bL9mbdWMX5w88tiZb7+yLNqB2YZjWoDIgQACCCCAAAIIIJAnAQLFPEHSDAIIIIAAAggg0JDApOnzJjoFNv26YIeFidNfe1kTrvu55sycpnRt8y8B2LZdqfY69AiNPPdidduqp5wrxqennxF08nsM69PHRiJyIIAAAggggAACCBRAoBhfdQUomyYRQAABBBBAAIFkCHjv3eTpH09xzn+vUBVXrVqp5x/+kx6587dasviTQt0m53ZtbcUR516swft/S6kCr62Y9v7DdG3J4JMG97B1ETkQQAABBBBAAAEECiBAoFgAVJpEAAEEEEAAAQS+FPDeTZoxb7JTalghVMJ0Wg/c8ms9/sc7tHb16kLcIi9tdtliS518yc+172FHyrkgL21utJFQ71WnU7sTKBaOmJYRQAABBBBAAAECRd4BBBBAAAEEEECgwAKTKuff65wbne/bVK1apYfvvEmP3HmL5H2+m897e+07dNRpV12vvQ85QqkS2y8n/0eY9tNKVvi9h+3HlOf869IiAggggAACCCDwHwECRd4EBBBAAAEEEECgwAKTK+ffLufyus1zTXW1Hr/nTj30P79W9RrbdyQZR5ctuuvUcddojwMPVRAUYKSi969XldXsf0q/fslBSUbXUSUCCCCAAAIIIPClAIEiLwMCCCCAAAIIIFBggYnTF/48kL8kn7d55ekndMuFZ2ltVXynOTf0vLam4k9vvlvd+/TNJ8m6trz3zy+vWnTo6XvuWZP3xmkQAQQQQAABBBBAYJ0AgSIvAgIIIIAAAgggUGCBiTMWjA28bsrXbWyq8/gTj9WcmdPz1WRR27Hdnvc5bIjOvOYmtWnXLr/3dnps5oDyY8Y7F+a3YVpDAAEEEEAAAQQQqBMgUORdQAABBBBAAAEECiwwafrCoU7+oXzcpnrtGt057kK98OgD+WiuWds4ddy1OnjYKFnAmK8jDN0fR+5UPiZf7dEOAggggAACCCCAwIYC+ft6QxcBBBBAAAEEEEBgowITp87bJUgFb+eD560XntV1PxqjdDqdj+aatY3e2++gn9//uErbl+WtDu81fkRFryvy1iANIYAAAggggAACCGwgQKDIS4EAAggggAACCBRYYEplZcda13lJoKBJWxvX1tTo9svO0wuPPljgiovTfEnbdhp9/qU6bMQYBalUXm7qvRs1oqJ8Yl4aoxEEEEAAAQQQQACBjQoQKPJiIIAAAggggAACRRCYOHX+1CDldmrKrT56t1K/PHWEln/+eVOaidW1Pbbup3H3PKiu3bfKU12pnYcP6jEtT43RDAIIIIAAAggggMBGBAgUeS0QQAABBBBAAIEiCEyevvBWyZ+R663CdFp/uvl6/fn2vO3tkmspeb/uotvu1a7fPKjJ7Xofrlpe9UlXdnhuMiUNIIAAAggggAACmxQgUOQFQQABBBBAAAEEiiAwsXL+sMC5+3O91cplS3XZ8KP08ZzZuTYR2+uOOvl0jb7g8ibXF6b19Midex3a5IZoAAEEEEAAAQQQQIBAkXcAAQQQQAABBBBoboEpMxfsWFvrXw0C1ymXWmZXTtX4k4ZqbVVVLpfH+pq+Ow7Uf//56SbXGMqfM3JQ7xub3BANIIAAAggggAACCBAo8g4ggAACCCCAAALNLXDXG+9v2a5d+3+lnNsul1r+8cgDuvVnP8nl0thfEwSBbv77q+q2VY+ca017Xx2E4ddH7Nz3tZwb4UIEEEAAAQQQQACBjASY8pwREychgAACCCCAAAJNEzh+ik8dV7HgCedcTlNyf3fFRXr6/nubVkSMr/7hL27Qt4YOy7lC7/18pcJ9RgzouzDnRrgQAQQQQAABBBBAICMBAsWMmDgJAQQQQAABBBBousCk6QvOdNLNubR0+ahj9d6br+ZyaSKuOeSEE3XquGtyrtX79IupypcPGDZsWDrnRrgQAQQQQAABBBBAICMBAsWMmDgJAQQQQAABBBBousCUysU9alUzK3Bqn01r6XRaPz54by1ZvCibyxJ17sC9vqbL7p4im/6cy+Hlzx0xqPcNuVzLNQgggAACCCCAAALZCRAoZufF2QgggAACCCCAQJMEJlbOfTRwqaOzaWT1iuU6+8hvaPnnn2VzWaLO3X7w7hp3z4Nq07Zt1nX7UGtS7dv3GLZdt2VZX8wFCCCAAAIIIIAAAlkLEChmTcYFCCCAAAIIIIBA7gITKheOcj59TxAEqUxbWfLpJ7rgmEO0YukXmV6SuPO2rdhFl9/zoErLyrKu3UtTRgzqdULWF3IBAggggAACCCCAQE4CBIo5sXERAggggAACCCCQm8CD0xduXePDt+TcZpm28MUni3TB0EO0cumSTC9J3Hn9KnZeN0KxtKxDVrWHPqyVSx0/clD5w1ldyMkIIIAAAggggAACOQsQKOZMx4UIIIAAAggggEBuApOmL/i9k76f6dUEig1LOe/nrwm065iBvT/P1JPzEEAAAQQQQAABBJomQKDYND+uRgABBBBAAAEEsha4/bUPu3QpbTtXQdA5k4sJFDeh5MOxwyv65LRzdib2nIMAAggggAACCCCwoQCBIm8FAggggAACCCDQDAKTKhf8xjmdlcmtCRQ3rhSm/bT3Hvzd4PHjx4eZOHIOAggggAACCCCAQH4ECBTz40grCCCAAAIIIIBAVgITZ87bJQiDtzO5iECxASUfnjW8os9vMzHkHAQQQAABBBBAAIH8CRAo5s+SlhBAAAEEEEAAgawEJlfOvz70/twgCDb5TUaguBFW72cF8nsNq+jTcre+zupt4mQEEEAAAQQQQKB4AgSKxbPmTggggAACCCCAwFcEpszz7dPL57/hXDBgUzQEiuvr+Brfxu0zon+vN3mlEEAAAQQQQAABBIovQKBYfHPuiAACCCCAAAIIfCkwsXL+6YFztxEo7qxx9zyo0rIOjb4dXpqSmvbiyGHDhqUbPZkTEEAAAQQQQAABBPIuQKCYd1IaRAABBBBAAAEEMhcY/+yzJQO26v+o5I5o6CpGKP6/TBhqraupHjBit34fZa7MmQgggAACCCCAAAL5FCBQzKcmbSGAAAIIIIAAAjkITHhvzrap6tQLClz5xi5fvXKFLjj2EH22cH4OrSfjkp2/9g1d+D9/VEnbtg0WHKb9WhfohyMqev8hGU9FlQgggAACCCCAQMsUIFBsmf3KUyGAAAIIIIBAwgQmTVv4Axf4OzZWtvdeD995s+7/zbWS9wl7ssbLbVvaXhfceo8q9tlPzm3i89Trr8sGlR99unM1jbfKGQgggAACCCCAAAKFEiBQLJQs7SKAAAIIIIAAAlkKTJ4573e+Vqe4IAjWv3RtVZVe+dv/alblO0rXtpw8rW27Uu1x4GEasMfechs+9v8zeD8jqPGHDtu1z4IsWTkdAQQQQAABBBBAIM8CBIp5BqU5BBBAAAEEEEAgV4F7ZszYvG3Y8VXngn65ttESr0v7cLXzweEjd+r1z5b4fDwTAggggAACCCCQNAECxaT1GPUigAACCCCAQIsWmPjOwgFBKnxczm3boh80w4cLvaoC6cLhFb1ultTy5ntn6MBpCCCAAAIIIIBAnAQIFOPUG9SCAAIIIIAAAghImjh1waFBSk+BITkFV50wsMc4OUeYyAuBAAIIIIAAAgjERIBAMSYdQRkIIIAAAggggEB9gQkzF45yYXhTINetNcqEPqx1cvd17BqceXR5+erWaMAzI4AAAggggAACcRUgUIxrz1AXAggggAACCLR6gUnTF53glJ7cGiG83J3vfvLuj8YfeGBta3x+nhkBBBBAAAEEEIizAIFinHuH2hBAAAEEEECg1QtMnrngGNXqVgUqbw0Yae+rJH9LdVntZaf067emNTwzz4gAAggggAACCCRNgEAxaT1GvQgggAACCCDQ6gQmvjt7gKtt87xzrnuLf3gXjJ15/+23jh8/Pmzxz8oDIoAAAggggAACCRUgUExox1E2AggggAACCLQugQnT5/VPyd0Yhv6IIAha3Dec9+Fsp+Cc4RW9HmldPcvTIoAAAggggAACyRNocR+jyesCKkYAAQQQQAABBDITGP+sLxnQY+FVYTq8sIWFii+1D1Z8+5gBA1ZkJsFZCCCAAAIIIIAAAs0pQKDYnPrcGwEEEEAAAQQQyFJgvPfBDjPnDw3C1Dg5v3OWl8fqdB+GnzkX3BpUtf/1sD27LYtVcRSDAAIIIIAAAggg0KAAgSIvBwIIIIAAAgggkECBKZWVHdPa7Dfeh6ckcbSil/8g5VPHDKvoOT2B/JSMAAIIIIAAAgi0agECxVbd/Tw8AggggAACCCRZwEYrDpj5yZE+rD3HO30zkCuJ8/OEYegDBe+Hzt9R0tnfOqxPn6o410ttCCCAAAIIIIAAAhsXIFDkzUAAAQQQQAABBBIuYMHiju8uOs6F4R2Susb2cZx+W12d+tlJg3usim2NFIYAAggggAACCCDQqACBYqNEnIAAAggggAACCCRDYMobH29ZW5oe5dLuBJfSvnGo2iuc4717MHAldw8f1GNaHGqiBgQQQAABBBBAAIGmCRAoNs2PqxFAAAEEEEAAgdgJjB8/Ptjh2NMHqm14YyAd0jwF+jmhDy59b1DPieOdC5unBu6KAAIIIIAAAgggUAgBAsVCqNImAggggAACCCAQE4EJ0xdu7bw7KPDhfj7UHgo00AUqzWd5tjaic/pIQep1H4Yve/kX2lT2fn3YMJfO531oCwEEEEAAAQQQQCAeAgSK8egHqkAAAQQQQAABBAov4L2bMHXuZiopOTzl3XFy6SOloEOuNw6lfyisfaJd29Ip3+3ffbac87m2xXUIIIAAAggggAACyREgUExOX1EpAggggAACCCCQVwGbGr3j8DN7KL2mTyjXNyXX0Utbr7tJEN0qmqzsXPCJpFWhT893Qc2sd8PVC8dXVFTntSAaQw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G5AMBhAAAKzUlEQVR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AIFiPPqBKhBAAAEEEEAAAQQQQAABBBBAAAEEEEiEAIFiIrqJIhFAAAEEEEAAAQQQQAABBBBAAAEEEIiHwP8B4xMvuGCaqnQAAAAASUVORK5CYII="/>
          <p:cNvSpPr>
            <a:spLocks noChangeAspect="1" noChangeArrowheads="1"/>
          </p:cNvSpPr>
          <p:nvPr/>
        </p:nvSpPr>
        <p:spPr bwMode="auto">
          <a:xfrm>
            <a:off x="168275" y="-1347788"/>
            <a:ext cx="5295900" cy="3286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4270190932"/>
      </p:ext>
    </p:extLst>
  </p:cSld>
  <p:clrMapOvr>
    <a:masterClrMapping/>
  </p:clrMapOvr>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12479</TotalTime>
  <Words>8955</Words>
  <Application>Microsoft Office PowerPoint</Application>
  <PresentationFormat>寬螢幕</PresentationFormat>
  <Paragraphs>540</Paragraphs>
  <Slides>35</Slides>
  <Notes>31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35</vt:i4>
      </vt:variant>
    </vt:vector>
  </HeadingPairs>
  <TitlesOfParts>
    <vt:vector size="42" baseType="lpstr">
      <vt:lpstr>微軟正黑體</vt:lpstr>
      <vt:lpstr>新細明體</vt:lpstr>
      <vt:lpstr>Arial</vt:lpstr>
      <vt:lpstr>Calibri</vt:lpstr>
      <vt:lpstr>Corbel</vt:lpstr>
      <vt:lpstr>Wingdings</vt:lpstr>
      <vt:lpstr>Office 佈景主題</vt:lpstr>
      <vt:lpstr>第三章 區塊鏈信任與智慧合約</vt:lpstr>
      <vt:lpstr>PowerPoint 簡報</vt:lpstr>
      <vt:lpstr>第三方平台的問題</vt:lpstr>
      <vt:lpstr>機器信任機制緣起</vt:lpstr>
      <vt:lpstr>機器信任機制</vt:lpstr>
      <vt:lpstr>區塊鏈技術介紹</vt:lpstr>
      <vt:lpstr>區塊鏈技術介紹-1</vt:lpstr>
      <vt:lpstr>區塊鏈技術介紹-2 </vt:lpstr>
      <vt:lpstr>區塊鏈核心價值：分散式公開帳本</vt:lpstr>
      <vt:lpstr>區塊鏈核心價值：密碼學</vt:lpstr>
      <vt:lpstr>區塊鏈的運作</vt:lpstr>
      <vt:lpstr>區塊鏈的運作</vt:lpstr>
      <vt:lpstr>區塊鏈的運作</vt:lpstr>
      <vt:lpstr>區塊鏈的特性</vt:lpstr>
      <vt:lpstr>區塊鏈的特性</vt:lpstr>
      <vt:lpstr>區塊鏈技術的演化</vt:lpstr>
      <vt:lpstr>區塊鏈象徵意義：普惠金融</vt:lpstr>
      <vt:lpstr>區塊鏈象徵意義：普惠金融</vt:lpstr>
      <vt:lpstr>區塊鏈應用</vt:lpstr>
      <vt:lpstr>區塊鏈應用</vt:lpstr>
      <vt:lpstr>區塊鏈的價值</vt:lpstr>
      <vt:lpstr>聯盟鏈</vt:lpstr>
      <vt:lpstr>智能合約</vt:lpstr>
      <vt:lpstr>智能合約的起源</vt:lpstr>
      <vt:lpstr>智能合約的運作</vt:lpstr>
      <vt:lpstr>智能合約的優缺點</vt:lpstr>
      <vt:lpstr>智能合約的優點</vt:lpstr>
      <vt:lpstr>區塊鏈應用</vt:lpstr>
      <vt:lpstr>區塊鏈應用</vt:lpstr>
      <vt:lpstr>智能合約的缺點-1</vt:lpstr>
      <vt:lpstr>智能合約的缺點-2</vt:lpstr>
      <vt:lpstr>區塊鏈與智能合約的應用發展</vt:lpstr>
      <vt:lpstr>區塊鏈的風險議題和挑戰</vt:lpstr>
      <vt:lpstr>區塊鏈的風險議題和挑戰-1</vt:lpstr>
      <vt:lpstr>區塊鏈的風險議題和挑戰-2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ymli</cp:lastModifiedBy>
  <cp:revision>301</cp:revision>
  <cp:lastPrinted>2016-06-22T08:11:44Z</cp:lastPrinted>
  <dcterms:created xsi:type="dcterms:W3CDTF">2016-06-16T05:53:04Z</dcterms:created>
  <dcterms:modified xsi:type="dcterms:W3CDTF">2023-07-03T06:50:43Z</dcterms:modified>
</cp:coreProperties>
</file>