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57" r:id="rId3"/>
    <p:sldId id="258" r:id="rId4"/>
    <p:sldId id="278" r:id="rId5"/>
    <p:sldId id="259" r:id="rId6"/>
    <p:sldId id="296" r:id="rId7"/>
    <p:sldId id="260" r:id="rId8"/>
    <p:sldId id="289" r:id="rId9"/>
    <p:sldId id="290" r:id="rId10"/>
    <p:sldId id="261" r:id="rId11"/>
    <p:sldId id="301" r:id="rId12"/>
    <p:sldId id="280" r:id="rId13"/>
    <p:sldId id="281" r:id="rId14"/>
    <p:sldId id="263" r:id="rId15"/>
    <p:sldId id="266" r:id="rId16"/>
    <p:sldId id="286" r:id="rId17"/>
    <p:sldId id="297" r:id="rId18"/>
    <p:sldId id="298" r:id="rId19"/>
    <p:sldId id="287" r:id="rId20"/>
    <p:sldId id="268" r:id="rId21"/>
    <p:sldId id="269" r:id="rId22"/>
    <p:sldId id="272" r:id="rId23"/>
    <p:sldId id="284" r:id="rId24"/>
    <p:sldId id="273" r:id="rId25"/>
    <p:sldId id="274" r:id="rId26"/>
    <p:sldId id="294" r:id="rId27"/>
    <p:sldId id="275" r:id="rId28"/>
    <p:sldId id="293" r:id="rId29"/>
    <p:sldId id="292" r:id="rId30"/>
    <p:sldId id="299" r:id="rId31"/>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資訊科技與金融創新" id="{C50681C2-7158-447A-BE9C-D309034575ED}">
          <p14:sldIdLst>
            <p14:sldId id="256"/>
            <p14:sldId id="257"/>
            <p14:sldId id="258"/>
            <p14:sldId id="278"/>
            <p14:sldId id="259"/>
            <p14:sldId id="296"/>
            <p14:sldId id="260"/>
            <p14:sldId id="289"/>
            <p14:sldId id="290"/>
            <p14:sldId id="261"/>
            <p14:sldId id="301"/>
            <p14:sldId id="280"/>
            <p14:sldId id="281"/>
            <p14:sldId id="263"/>
            <p14:sldId id="266"/>
            <p14:sldId id="286"/>
            <p14:sldId id="297"/>
            <p14:sldId id="298"/>
            <p14:sldId id="287"/>
            <p14:sldId id="268"/>
            <p14:sldId id="269"/>
            <p14:sldId id="272"/>
            <p14:sldId id="284"/>
            <p14:sldId id="273"/>
            <p14:sldId id="274"/>
            <p14:sldId id="294"/>
            <p14:sldId id="275"/>
            <p14:sldId id="293"/>
            <p14:sldId id="292"/>
            <p14:sldId id="29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1" autoAdjust="0"/>
    <p:restoredTop sz="85299" autoAdjust="0"/>
  </p:normalViewPr>
  <p:slideViewPr>
    <p:cSldViewPr snapToGrid="0">
      <p:cViewPr varScale="1">
        <p:scale>
          <a:sx n="75" d="100"/>
          <a:sy n="75" d="100"/>
        </p:scale>
        <p:origin x="701" y="5"/>
      </p:cViewPr>
      <p:guideLst>
        <p:guide orient="horz" pos="2160"/>
        <p:guide pos="3840"/>
      </p:guideLst>
    </p:cSldViewPr>
  </p:slideViewPr>
  <p:notesTextViewPr>
    <p:cViewPr>
      <p:scale>
        <a:sx n="1" d="1"/>
        <a:sy n="1" d="1"/>
      </p:scale>
      <p:origin x="0" y="0"/>
    </p:cViewPr>
  </p:notesTextViewPr>
  <p:notesViewPr>
    <p:cSldViewPr snapToGrid="0">
      <p:cViewPr varScale="1">
        <p:scale>
          <a:sx n="64" d="100"/>
          <a:sy n="64" d="100"/>
        </p:scale>
        <p:origin x="1660"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2023/6/5</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2023/6/5</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300">
                <a:solidFill>
                  <a:schemeClr val="tx1"/>
                </a:solidFill>
                <a:latin typeface="Arial" charset="0"/>
                <a:ea typeface="新細明體" charset="0"/>
                <a:cs typeface="新細明體" charset="0"/>
              </a:defRPr>
            </a:lvl1pPr>
            <a:lvl2pPr marL="715907" indent="-275349">
              <a:defRPr kumimoji="1" sz="2300">
                <a:solidFill>
                  <a:schemeClr val="tx1"/>
                </a:solidFill>
                <a:latin typeface="Arial" charset="0"/>
                <a:ea typeface="新細明體" charset="0"/>
              </a:defRPr>
            </a:lvl2pPr>
            <a:lvl3pPr marL="1101395" indent="-220279">
              <a:defRPr kumimoji="1" sz="2300">
                <a:solidFill>
                  <a:schemeClr val="tx1"/>
                </a:solidFill>
                <a:latin typeface="Arial" charset="0"/>
                <a:ea typeface="新細明體" charset="0"/>
              </a:defRPr>
            </a:lvl3pPr>
            <a:lvl4pPr marL="1541953" indent="-220279">
              <a:defRPr kumimoji="1" sz="2300">
                <a:solidFill>
                  <a:schemeClr val="tx1"/>
                </a:solidFill>
                <a:latin typeface="Arial" charset="0"/>
                <a:ea typeface="新細明體" charset="0"/>
              </a:defRPr>
            </a:lvl4pPr>
            <a:lvl5pPr marL="1982511" indent="-220279">
              <a:defRPr kumimoji="1" sz="2300">
                <a:solidFill>
                  <a:schemeClr val="tx1"/>
                </a:solidFill>
                <a:latin typeface="Arial" charset="0"/>
                <a:ea typeface="新細明體" charset="0"/>
              </a:defRPr>
            </a:lvl5pPr>
            <a:lvl6pPr marL="2423069" indent="-220279" fontAlgn="base">
              <a:spcBef>
                <a:spcPct val="0"/>
              </a:spcBef>
              <a:spcAft>
                <a:spcPct val="0"/>
              </a:spcAft>
              <a:defRPr kumimoji="1" sz="2300">
                <a:solidFill>
                  <a:schemeClr val="tx1"/>
                </a:solidFill>
                <a:latin typeface="Arial" charset="0"/>
                <a:ea typeface="新細明體" charset="0"/>
              </a:defRPr>
            </a:lvl6pPr>
            <a:lvl7pPr marL="2863626" indent="-220279" fontAlgn="base">
              <a:spcBef>
                <a:spcPct val="0"/>
              </a:spcBef>
              <a:spcAft>
                <a:spcPct val="0"/>
              </a:spcAft>
              <a:defRPr kumimoji="1" sz="2300">
                <a:solidFill>
                  <a:schemeClr val="tx1"/>
                </a:solidFill>
                <a:latin typeface="Arial" charset="0"/>
                <a:ea typeface="新細明體" charset="0"/>
              </a:defRPr>
            </a:lvl7pPr>
            <a:lvl8pPr marL="3304184" indent="-220279" fontAlgn="base">
              <a:spcBef>
                <a:spcPct val="0"/>
              </a:spcBef>
              <a:spcAft>
                <a:spcPct val="0"/>
              </a:spcAft>
              <a:defRPr kumimoji="1" sz="2300">
                <a:solidFill>
                  <a:schemeClr val="tx1"/>
                </a:solidFill>
                <a:latin typeface="Arial" charset="0"/>
                <a:ea typeface="新細明體" charset="0"/>
              </a:defRPr>
            </a:lvl8pPr>
            <a:lvl9pPr marL="3744742" indent="-220279" fontAlgn="base">
              <a:spcBef>
                <a:spcPct val="0"/>
              </a:spcBef>
              <a:spcAft>
                <a:spcPct val="0"/>
              </a:spcAft>
              <a:defRPr kumimoji="1" sz="2300">
                <a:solidFill>
                  <a:schemeClr val="tx1"/>
                </a:solidFill>
                <a:latin typeface="Arial" charset="0"/>
                <a:ea typeface="新細明體" charset="0"/>
              </a:defRPr>
            </a:lvl9pPr>
          </a:lstStyle>
          <a:p>
            <a:fld id="{57F4C525-8FBB-0F4A-BE75-4C225ABB3AB1}" type="slidenum">
              <a:rPr kumimoji="0" lang="en-US" altLang="zh-TW" sz="1200">
                <a:latin typeface="Calibri" charset="0"/>
              </a:rPr>
              <a:pPr/>
              <a:t>1</a:t>
            </a:fld>
            <a:endParaRPr kumimoji="0" lang="en-US" altLang="zh-TW" sz="1200">
              <a:latin typeface="Calibri" charset="0"/>
            </a:endParaRPr>
          </a:p>
        </p:txBody>
      </p:sp>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kumimoji="0" lang="zh-TW" altLang="en-US">
              <a:latin typeface="Calibri" charset="0"/>
              <a:ea typeface="新細明體" charset="0"/>
            </a:endParaRPr>
          </a:p>
        </p:txBody>
      </p:sp>
    </p:spTree>
    <p:extLst>
      <p:ext uri="{BB962C8B-B14F-4D97-AF65-F5344CB8AC3E}">
        <p14:creationId xmlns:p14="http://schemas.microsoft.com/office/powerpoint/2010/main" val="421496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2989263" y="887413"/>
            <a:ext cx="4256087" cy="2395537"/>
          </a:xfrm>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密碼學</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739022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20</a:t>
            </a:fld>
            <a:endParaRPr lang="zh-TW" altLang="en-US"/>
          </a:p>
        </p:txBody>
      </p:sp>
    </p:spTree>
    <p:extLst>
      <p:ext uri="{BB962C8B-B14F-4D97-AF65-F5344CB8AC3E}">
        <p14:creationId xmlns:p14="http://schemas.microsoft.com/office/powerpoint/2010/main" val="48518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3110285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30</a:t>
            </a:fld>
            <a:endParaRPr lang="zh-TW" altLang="en-US"/>
          </a:p>
        </p:txBody>
      </p:sp>
    </p:spTree>
    <p:extLst>
      <p:ext uri="{BB962C8B-B14F-4D97-AF65-F5344CB8AC3E}">
        <p14:creationId xmlns:p14="http://schemas.microsoft.com/office/powerpoint/2010/main" val="87904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3" y="6478310"/>
            <a:ext cx="11545867" cy="379690"/>
          </a:xfrm>
          <a:prstGeom prst="rect">
            <a:avLst/>
          </a:prstGeom>
        </p:spPr>
        <p:txBody>
          <a:bodyPr/>
          <a:lstStyle>
            <a:lvl1pPr>
              <a:defRPr>
                <a:solidFill>
                  <a:schemeClr val="bg1"/>
                </a:solidFill>
              </a:defRPr>
            </a:lvl1pPr>
          </a:lstStyle>
          <a:p>
            <a:r>
              <a:rPr lang="en-US" altLang="zh-TW" dirty="0" smtClean="0"/>
              <a:t>《2018</a:t>
            </a:r>
            <a:r>
              <a:rPr lang="zh-TW" altLang="en-US" dirty="0" smtClean="0"/>
              <a:t> 數位金融</a:t>
            </a:r>
            <a:r>
              <a:rPr lang="en-US" altLang="zh-TW" dirty="0" smtClean="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sz="1400">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p:cNvSpPr>
            <a:spLocks noGrp="1" noChangeArrowheads="1"/>
          </p:cNvSpPr>
          <p:nvPr>
            <p:ph type="ctrTitle"/>
          </p:nvPr>
        </p:nvSpPr>
        <p:spPr>
          <a:xfrm>
            <a:off x="1524000" y="764705"/>
            <a:ext cx="9144000" cy="3557914"/>
          </a:xfrm>
        </p:spPr>
        <p:txBody>
          <a:bodyPr/>
          <a:lstStyle/>
          <a:p>
            <a:pPr algn="ctr">
              <a:lnSpc>
                <a:spcPct val="150000"/>
              </a:lnSpc>
            </a:pPr>
            <a:r>
              <a:rPr lang="zh-TW" altLang="en-US" sz="6600" dirty="0">
                <a:latin typeface="+mj-ea"/>
                <a:cs typeface="BiauKai"/>
              </a:rPr>
              <a:t>資訊科技與金融創新</a:t>
            </a:r>
            <a:r>
              <a:rPr lang="en-US" altLang="zh-TW" sz="6000" dirty="0">
                <a:latin typeface="+mj-ea"/>
                <a:cs typeface="BiauKai"/>
              </a:rPr>
              <a:t/>
            </a:r>
            <a:br>
              <a:rPr lang="en-US" altLang="zh-TW" sz="6000" dirty="0">
                <a:latin typeface="+mj-ea"/>
                <a:cs typeface="BiauKai"/>
              </a:rPr>
            </a:br>
            <a:r>
              <a:rPr lang="en-US" altLang="zh-TW" sz="2800" dirty="0">
                <a:latin typeface="+mj-ea"/>
                <a:cs typeface="BiauKai"/>
              </a:rPr>
              <a:t>Information </a:t>
            </a:r>
            <a:r>
              <a:rPr lang="en-US" altLang="zh-TW" sz="2800" dirty="0">
                <a:latin typeface="+mj-ea"/>
              </a:rPr>
              <a:t>Technology &amp; Financial Innovation </a:t>
            </a:r>
            <a:endParaRPr lang="en-US" altLang="zh-TW" sz="2800" dirty="0">
              <a:latin typeface="+mj-ea"/>
              <a:cs typeface="Times New Roman" panose="02020603050405020304" pitchFamily="18" charset="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a:t>
            </a:r>
            <a:r>
              <a:rPr lang="en-US" altLang="zh-TW" sz="2000" dirty="0" smtClean="0"/>
              <a:t>2023</a:t>
            </a:r>
            <a:r>
              <a:rPr lang="zh-TW" altLang="en-US" sz="2000" dirty="0" smtClean="0"/>
              <a:t>數位</a:t>
            </a:r>
            <a:r>
              <a:rPr lang="zh-TW" altLang="en-US" sz="2000" dirty="0"/>
              <a:t>金融</a:t>
            </a:r>
            <a:r>
              <a:rPr lang="en-US" altLang="zh-TW" sz="2000" dirty="0"/>
              <a:t>》                                                                                        </a:t>
            </a:r>
          </a:p>
          <a:p>
            <a:pPr algn="ctr"/>
            <a:r>
              <a:rPr lang="en-US" altLang="zh-TW" sz="2000" dirty="0"/>
              <a:t> </a:t>
            </a:r>
            <a:r>
              <a:rPr lang="en-US" altLang="zh-TW" sz="2000" dirty="0" smtClean="0"/>
              <a:t>NYCU.IIM.IEBI </a:t>
            </a:r>
            <a:r>
              <a:rPr lang="en-US" altLang="zh-TW" sz="2000" dirty="0"/>
              <a:t>Lab</a:t>
            </a:r>
            <a:endParaRPr lang="zh-TW" altLang="en-US" sz="2000" dirty="0"/>
          </a:p>
        </p:txBody>
      </p:sp>
    </p:spTree>
    <p:extLst>
      <p:ext uri="{BB962C8B-B14F-4D97-AF65-F5344CB8AC3E}">
        <p14:creationId xmlns:p14="http://schemas.microsoft.com/office/powerpoint/2010/main" val="295417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物聯網</a:t>
            </a:r>
            <a:r>
              <a:rPr lang="en-US" altLang="zh-TW" sz="4400" dirty="0">
                <a:latin typeface="+mj-ea"/>
              </a:rPr>
              <a:t>(</a:t>
            </a:r>
            <a:r>
              <a:rPr lang="en-US" altLang="zh-TW" sz="4400" dirty="0" err="1" smtClean="0">
                <a:latin typeface="+mj-ea"/>
              </a:rPr>
              <a:t>IoT</a:t>
            </a:r>
            <a:r>
              <a:rPr lang="en-US" altLang="zh-TW" sz="4400" dirty="0" smtClean="0">
                <a:latin typeface="+mj-ea"/>
              </a:rPr>
              <a:t>- Internet of Things)</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pic>
        <p:nvPicPr>
          <p:cNvPr id="6" name="內容版面配置區 5"/>
          <p:cNvPicPr>
            <a:picLocks noGrp="1" noChangeAspect="1"/>
          </p:cNvPicPr>
          <p:nvPr>
            <p:ph idx="1"/>
          </p:nvPr>
        </p:nvPicPr>
        <p:blipFill>
          <a:blip r:embed="rId2"/>
          <a:stretch>
            <a:fillRect/>
          </a:stretch>
        </p:blipFill>
        <p:spPr>
          <a:xfrm>
            <a:off x="1790757" y="1319982"/>
            <a:ext cx="9098915" cy="4856981"/>
          </a:xfrm>
          <a:prstGeom prst="rect">
            <a:avLst/>
          </a:prstGeom>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3770289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物聯網應用</a:t>
            </a:r>
            <a:endParaRPr lang="zh-TW" altLang="en-US" dirty="0"/>
          </a:p>
        </p:txBody>
      </p:sp>
      <p:sp>
        <p:nvSpPr>
          <p:cNvPr id="3" name="內容版面配置區 2"/>
          <p:cNvSpPr>
            <a:spLocks noGrp="1"/>
          </p:cNvSpPr>
          <p:nvPr>
            <p:ph idx="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9772" y="1468237"/>
            <a:ext cx="7176086" cy="4785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5345900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stretch>
            <a:fillRect/>
          </a:stretch>
        </p:blipFill>
        <p:spPr>
          <a:xfrm>
            <a:off x="2096086" y="2888546"/>
            <a:ext cx="6949440" cy="3420650"/>
          </a:xfrm>
          <a:prstGeom prst="rect">
            <a:avLst/>
          </a:prstGeom>
        </p:spPr>
      </p:pic>
      <p:sp>
        <p:nvSpPr>
          <p:cNvPr id="2" name="標題 1"/>
          <p:cNvSpPr>
            <a:spLocks noGrp="1"/>
          </p:cNvSpPr>
          <p:nvPr>
            <p:ph type="title"/>
          </p:nvPr>
        </p:nvSpPr>
        <p:spPr/>
        <p:txBody>
          <a:bodyPr/>
          <a:lstStyle/>
          <a:p>
            <a:r>
              <a:rPr kumimoji="1" lang="zh-TW" altLang="en-US" dirty="0" smtClean="0"/>
              <a:t>區塊鏈技術 </a:t>
            </a:r>
            <a:r>
              <a:rPr kumimoji="1" lang="en-US" altLang="zh-TW" dirty="0" smtClean="0"/>
              <a:t>(Block </a:t>
            </a:r>
            <a:r>
              <a:rPr kumimoji="1" lang="en-US" altLang="zh-TW" dirty="0"/>
              <a:t>C</a:t>
            </a:r>
            <a:r>
              <a:rPr kumimoji="1" lang="en-US" altLang="zh-TW" dirty="0" smtClean="0"/>
              <a:t>hains Technology)</a:t>
            </a:r>
            <a:endParaRPr kumimoji="1" lang="zh-TW" altLang="en-US" dirty="0"/>
          </a:p>
        </p:txBody>
      </p:sp>
      <p:sp>
        <p:nvSpPr>
          <p:cNvPr id="3" name="內容版面配置區 2"/>
          <p:cNvSpPr>
            <a:spLocks noGrp="1"/>
          </p:cNvSpPr>
          <p:nvPr>
            <p:ph idx="1"/>
          </p:nvPr>
        </p:nvSpPr>
        <p:spPr>
          <a:xfrm>
            <a:off x="612057" y="1474839"/>
            <a:ext cx="11268116" cy="4702124"/>
          </a:xfrm>
        </p:spPr>
        <p:txBody>
          <a:bodyPr>
            <a:normAutofit/>
          </a:bodyPr>
          <a:lstStyle/>
          <a:p>
            <a:r>
              <a:rPr kumimoji="1" lang="zh-TW" altLang="en-US" sz="2400" dirty="0" smtClean="0"/>
              <a:t>區塊鏈</a:t>
            </a:r>
            <a:r>
              <a:rPr kumimoji="1" lang="zh-TW" altLang="en-US" sz="2400" dirty="0"/>
              <a:t>是由一套嚴謹的加密法演變而來的技術，透過複雜</a:t>
            </a:r>
            <a:r>
              <a:rPr kumimoji="1" lang="zh-TW" altLang="en-US" sz="2400" dirty="0" smtClean="0"/>
              <a:t>的公鑰與私鑰設計，</a:t>
            </a:r>
            <a:r>
              <a:rPr kumimoji="1" lang="zh-TW" altLang="en-US" sz="2400" dirty="0"/>
              <a:t>系統會自動將透過區塊鏈網絡進行的金融交易資料分送到每一位參與者手中</a:t>
            </a:r>
            <a:r>
              <a:rPr kumimoji="1" lang="zh-TW" altLang="en-US" sz="2400" dirty="0" smtClean="0"/>
              <a:t>，透過</a:t>
            </a:r>
            <a:r>
              <a:rPr kumimoji="1" lang="zh-TW" altLang="en-US" sz="2400" dirty="0"/>
              <a:t>區塊鏈技術的</a:t>
            </a:r>
            <a:r>
              <a:rPr kumimoji="1" lang="zh-TW" altLang="en-US" sz="2400" dirty="0" smtClean="0"/>
              <a:t>數位</a:t>
            </a:r>
            <a:r>
              <a:rPr kumimoji="1" lang="zh-TW" altLang="en-US" sz="2400" dirty="0"/>
              <a:t>交易紀錄系統，消費者與企業再也不需要</a:t>
            </a:r>
            <a:r>
              <a:rPr kumimoji="1" lang="zh-TW" altLang="en-US" sz="2400" dirty="0" smtClean="0"/>
              <a:t>透過權威的中間機構才</a:t>
            </a:r>
            <a:r>
              <a:rPr kumimoji="1" lang="zh-TW" altLang="en-US" sz="2400" dirty="0"/>
              <a:t>可以進行</a:t>
            </a:r>
            <a:r>
              <a:rPr kumimoji="1" lang="zh-TW" altLang="en-US" sz="2400" dirty="0" smtClean="0"/>
              <a:t>交易。</a:t>
            </a:r>
            <a:endParaRPr kumimoji="1" lang="zh-TW" altLang="en-US" sz="24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743145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區塊鏈應用」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5237" y="618979"/>
            <a:ext cx="7548871" cy="5782436"/>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lstStyle/>
          <a:p>
            <a:r>
              <a:rPr kumimoji="1" lang="zh-TW" altLang="en-US" dirty="0" smtClean="0"/>
              <a:t>區塊鏈應用</a:t>
            </a:r>
            <a:endParaRPr kumimoji="1"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5299284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en-US" altLang="zh-TW" dirty="0" smtClean="0">
                <a:latin typeface="+mj-ea"/>
              </a:rPr>
              <a:t>Fintech </a:t>
            </a:r>
            <a:r>
              <a:rPr lang="zh-TW" altLang="en-US" dirty="0" smtClean="0">
                <a:latin typeface="+mj-ea"/>
              </a:rPr>
              <a:t>金融科技的演化</a:t>
            </a:r>
            <a:endParaRPr lang="zh-TW" altLang="en-US" dirty="0"/>
          </a:p>
        </p:txBody>
      </p:sp>
      <p:sp>
        <p:nvSpPr>
          <p:cNvPr id="3" name="內容版面配置區 2"/>
          <p:cNvSpPr>
            <a:spLocks noGrp="1"/>
          </p:cNvSpPr>
          <p:nvPr>
            <p:ph idx="1"/>
          </p:nvPr>
        </p:nvSpPr>
        <p:spPr>
          <a:xfrm>
            <a:off x="612057" y="1474839"/>
            <a:ext cx="5890343" cy="4702124"/>
          </a:xfrm>
        </p:spPr>
        <p:txBody>
          <a:bodyPr/>
          <a:lstStyle/>
          <a:p>
            <a:r>
              <a:rPr lang="zh-TW" altLang="en-US" sz="2800" dirty="0">
                <a:latin typeface="+mj-ea"/>
              </a:rPr>
              <a:t>隨著資通訊科技發展，金融科技產業在「雲端運算、智慧分析、行動商務與社群媒體」等新興科技的商業化整合應用逐漸成熟</a:t>
            </a:r>
            <a:r>
              <a:rPr lang="zh-TW" altLang="en-US" sz="2800" dirty="0" smtClean="0">
                <a:latin typeface="+mj-ea"/>
              </a:rPr>
              <a:t>。</a:t>
            </a:r>
            <a:endParaRPr lang="en-US" altLang="zh-TW" sz="2800" dirty="0" smtClean="0">
              <a:latin typeface="+mj-ea"/>
            </a:endParaRPr>
          </a:p>
          <a:p>
            <a:r>
              <a:rPr lang="zh-TW" altLang="en-US" sz="2800" dirty="0" smtClean="0">
                <a:latin typeface="+mj-ea"/>
              </a:rPr>
              <a:t>「</a:t>
            </a:r>
            <a:r>
              <a:rPr lang="zh-TW" altLang="en-US" sz="2800" dirty="0">
                <a:latin typeface="+mj-ea"/>
              </a:rPr>
              <a:t>雲端運算」強化「智慧分析」的</a:t>
            </a:r>
            <a:r>
              <a:rPr lang="zh-TW" altLang="en-US" sz="2800" dirty="0" smtClean="0">
                <a:latin typeface="+mj-ea"/>
              </a:rPr>
              <a:t>分析</a:t>
            </a:r>
            <a:r>
              <a:rPr lang="zh-TW" altLang="en-US" sz="2800" dirty="0">
                <a:latin typeface="+mj-ea"/>
              </a:rPr>
              <a:t>效能，「智慧分析」則結合「</a:t>
            </a:r>
            <a:r>
              <a:rPr lang="zh-TW" altLang="en-US" sz="2800" b="1" dirty="0">
                <a:latin typeface="+mj-ea"/>
              </a:rPr>
              <a:t>行動通訊</a:t>
            </a:r>
            <a:r>
              <a:rPr lang="zh-TW" altLang="en-US" sz="2800" dirty="0">
                <a:latin typeface="+mj-ea"/>
              </a:rPr>
              <a:t>」與「</a:t>
            </a:r>
            <a:r>
              <a:rPr lang="zh-TW" altLang="en-US" sz="2800" b="1" dirty="0">
                <a:latin typeface="+mj-ea"/>
              </a:rPr>
              <a:t>社群媒體</a:t>
            </a:r>
            <a:r>
              <a:rPr lang="zh-TW" altLang="en-US" sz="2800" dirty="0">
                <a:latin typeface="+mj-ea"/>
              </a:rPr>
              <a:t>」，在現有網路平台基礎上提高人才流、物流、資訊流與資金流的訊息匹配效率</a:t>
            </a:r>
          </a:p>
        </p:txBody>
      </p:sp>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14</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6313" y="1474839"/>
            <a:ext cx="4923417" cy="3550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199339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smtClean="0">
                <a:latin typeface="+mj-ea"/>
              </a:rPr>
              <a:t>行動網路 </a:t>
            </a:r>
            <a:r>
              <a:rPr lang="en-US" altLang="zh-TW" dirty="0" smtClean="0">
                <a:latin typeface="+mj-ea"/>
              </a:rPr>
              <a:t>– </a:t>
            </a:r>
            <a:r>
              <a:rPr lang="zh-TW" altLang="en-US" dirty="0" smtClean="0">
                <a:latin typeface="+mj-ea"/>
              </a:rPr>
              <a:t>行動金融</a:t>
            </a:r>
            <a:endParaRPr lang="zh-TW" altLang="en-US" dirty="0"/>
          </a:p>
        </p:txBody>
      </p:sp>
      <p:sp>
        <p:nvSpPr>
          <p:cNvPr id="3" name="內容版面配置區 2"/>
          <p:cNvSpPr>
            <a:spLocks noGrp="1"/>
          </p:cNvSpPr>
          <p:nvPr>
            <p:ph idx="1"/>
          </p:nvPr>
        </p:nvSpPr>
        <p:spPr>
          <a:xfrm>
            <a:off x="612057" y="1474839"/>
            <a:ext cx="11002297" cy="4702124"/>
          </a:xfrm>
        </p:spPr>
        <p:txBody>
          <a:bodyPr/>
          <a:lstStyle/>
          <a:p>
            <a:r>
              <a:rPr lang="zh-TW" altLang="en-US" sz="2800" dirty="0">
                <a:latin typeface="+mj-ea"/>
              </a:rPr>
              <a:t>在數位雲端科技日漸發達的情況下，行動網路將逐漸取代銀行部分功能，如轉帳、換匯、繳費、股票下單與投保等都可透過行動網路完成，行動網路可執行的業務正漸漸拓展至財富管理、信用貸款，一切都正在發生</a:t>
            </a:r>
          </a:p>
          <a:p>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15</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0800" y="2949536"/>
            <a:ext cx="4794275" cy="310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4201842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社群</a:t>
            </a:r>
            <a:r>
              <a:rPr lang="zh-TW" altLang="en-US" dirty="0" smtClean="0">
                <a:latin typeface="+mj-ea"/>
              </a:rPr>
              <a:t>網路</a:t>
            </a:r>
            <a:r>
              <a:rPr lang="en-US" altLang="zh-TW" dirty="0" smtClean="0">
                <a:latin typeface="+mj-ea"/>
              </a:rPr>
              <a:t>- </a:t>
            </a:r>
            <a:r>
              <a:rPr lang="zh-TW" altLang="en-US" dirty="0" smtClean="0">
                <a:latin typeface="+mj-ea"/>
              </a:rPr>
              <a:t>社群金融</a:t>
            </a:r>
            <a:endParaRPr lang="zh-TW" altLang="en-US" dirty="0"/>
          </a:p>
        </p:txBody>
      </p:sp>
      <p:sp>
        <p:nvSpPr>
          <p:cNvPr id="3" name="內容版面配置區 2"/>
          <p:cNvSpPr>
            <a:spLocks noGrp="1"/>
          </p:cNvSpPr>
          <p:nvPr>
            <p:ph idx="1"/>
          </p:nvPr>
        </p:nvSpPr>
        <p:spPr/>
        <p:txBody>
          <a:bodyPr/>
          <a:lstStyle/>
          <a:p>
            <a:r>
              <a:rPr lang="zh-TW" altLang="en-US" sz="2800" dirty="0">
                <a:latin typeface="+mj-ea"/>
              </a:rPr>
              <a:t>對於現在的數位原住民</a:t>
            </a:r>
            <a:r>
              <a:rPr lang="en-US" altLang="zh-TW" sz="2800" dirty="0">
                <a:latin typeface="+mj-ea"/>
              </a:rPr>
              <a:t>(Digital natives)</a:t>
            </a:r>
            <a:r>
              <a:rPr lang="zh-TW" altLang="en-US" sz="2800" dirty="0">
                <a:latin typeface="+mj-ea"/>
              </a:rPr>
              <a:t>，其高頻率的使用臉書、</a:t>
            </a:r>
            <a:r>
              <a:rPr lang="en-US" altLang="zh-TW" sz="2800" dirty="0">
                <a:latin typeface="+mj-ea"/>
              </a:rPr>
              <a:t>iTunes</a:t>
            </a:r>
            <a:r>
              <a:rPr lang="zh-TW" altLang="en-US" sz="2800" dirty="0">
                <a:latin typeface="+mj-ea"/>
              </a:rPr>
              <a:t>、</a:t>
            </a:r>
            <a:r>
              <a:rPr lang="en-US" altLang="zh-TW" sz="2800" dirty="0">
                <a:latin typeface="+mj-ea"/>
              </a:rPr>
              <a:t>PayPal</a:t>
            </a:r>
            <a:r>
              <a:rPr lang="zh-TW" altLang="en-US" sz="2800" dirty="0">
                <a:latin typeface="+mj-ea"/>
              </a:rPr>
              <a:t>等線上社群及應用程式，現在實體銀行對這群消費者已經不再具有吸引力，他們傾向於使用互聯網中的虛擬數位平台達到真正的去銀行化</a:t>
            </a:r>
            <a:r>
              <a:rPr lang="en-US" altLang="zh-TW" sz="2800" dirty="0">
                <a:latin typeface="+mj-ea"/>
              </a:rPr>
              <a:t>(De-banked)</a:t>
            </a:r>
            <a:endParaRPr lang="zh-TW" altLang="en-US" sz="2800" dirty="0"/>
          </a:p>
          <a:p>
            <a:endParaRPr lang="zh-TW" altLang="en-US" sz="2800" dirty="0">
              <a:latin typeface="+mj-ea"/>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pic>
        <p:nvPicPr>
          <p:cNvPr id="6" name="Picture 2" descr="http://asmarterplanet.com/tw/files/2015/06/social-network-banki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4916" y="3278864"/>
            <a:ext cx="5482648" cy="2727686"/>
          </a:xfrm>
          <a:prstGeom prst="rect">
            <a:avLst/>
          </a:prstGeom>
          <a:noFill/>
          <a:extLst>
            <a:ext uri="{909E8E84-426E-40DD-AFC4-6F175D3DCCD1}">
              <a14:hiddenFill xmlns:a14="http://schemas.microsoft.com/office/drawing/2010/main">
                <a:solidFill>
                  <a:srgbClr val="FFFFFF"/>
                </a:solidFill>
              </a14:hiddenFill>
            </a:ext>
          </a:extLst>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006803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銀行</a:t>
            </a:r>
            <a:r>
              <a:rPr lang="zh-TW" altLang="en-US" dirty="0" smtClean="0">
                <a:latin typeface="+mj-ea"/>
              </a:rPr>
              <a:t>轉型</a:t>
            </a:r>
            <a:r>
              <a:rPr lang="en-US" altLang="zh-TW" dirty="0" smtClean="0">
                <a:latin typeface="+mj-ea"/>
              </a:rPr>
              <a:t>:</a:t>
            </a:r>
            <a:r>
              <a:rPr lang="en-US" altLang="zh-TW" b="0" dirty="0" smtClean="0"/>
              <a:t>Bank </a:t>
            </a:r>
            <a:r>
              <a:rPr lang="en-US" altLang="zh-TW" b="0" dirty="0"/>
              <a:t>1.0</a:t>
            </a:r>
            <a:r>
              <a:rPr lang="zh-TW" altLang="en-US" b="0" dirty="0"/>
              <a:t>到</a:t>
            </a:r>
            <a:r>
              <a:rPr lang="en-US" altLang="zh-TW" b="0" dirty="0"/>
              <a:t>3.0</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以實體分行為主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a:t>從實體銀行轉到網路銀行</a:t>
            </a:r>
            <a:r>
              <a:rPr lang="en-US" altLang="zh-TW" dirty="0"/>
              <a:t>,</a:t>
            </a:r>
            <a:r>
              <a:rPr lang="zh-TW" altLang="en-US" dirty="0"/>
              <a:t>銀行從實體分行轉型到網路分行</a:t>
            </a:r>
            <a:r>
              <a:rPr lang="en-US" altLang="zh-TW" dirty="0"/>
              <a:t>,</a:t>
            </a:r>
            <a:r>
              <a:rPr lang="zh-TW" altLang="en-US" dirty="0"/>
              <a:t>且交易逐漸電子化</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solidFill>
                  <a:schemeClr val="accent3">
                    <a:lumMod val="60000"/>
                    <a:lumOff val="40000"/>
                  </a:schemeClr>
                </a:solidFill>
              </a:rPr>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solidFill>
                  <a:schemeClr val="accent3">
                    <a:lumMod val="60000"/>
                    <a:lumOff val="40000"/>
                  </a:schemeClr>
                </a:solidFill>
              </a:rPr>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solidFill>
                  <a:schemeClr val="accent3">
                    <a:lumMod val="60000"/>
                    <a:lumOff val="40000"/>
                  </a:schemeClr>
                </a:solidFill>
              </a:rPr>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
        <p:nvSpPr>
          <p:cNvPr id="13"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177437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Always Banking</a:t>
            </a:r>
            <a:endParaRPr lang="zh-TW" altLang="en-US" dirty="0"/>
          </a:p>
        </p:txBody>
      </p:sp>
      <p:sp>
        <p:nvSpPr>
          <p:cNvPr id="3" name="內容版面配置區 2"/>
          <p:cNvSpPr>
            <a:spLocks noGrp="1"/>
          </p:cNvSpPr>
          <p:nvPr>
            <p:ph idx="1"/>
          </p:nvPr>
        </p:nvSpPr>
        <p:spPr>
          <a:xfrm>
            <a:off x="5591929" y="1428658"/>
            <a:ext cx="6130488" cy="4702124"/>
          </a:xfrm>
        </p:spPr>
        <p:txBody>
          <a:bodyPr/>
          <a:lstStyle/>
          <a:p>
            <a:pPr indent="-180000">
              <a:spcBef>
                <a:spcPts val="0"/>
              </a:spcBef>
            </a:pPr>
            <a:r>
              <a:rPr lang="zh-TW" altLang="en-US" sz="2400" dirty="0">
                <a:latin typeface="+mn-ea"/>
              </a:rPr>
              <a:t>”</a:t>
            </a:r>
            <a:r>
              <a:rPr lang="en-US" altLang="zh-TW" sz="2400" dirty="0">
                <a:latin typeface="+mn-ea"/>
              </a:rPr>
              <a:t>Always Banking</a:t>
            </a:r>
            <a:r>
              <a:rPr lang="zh-TW" altLang="en-US" sz="2400" dirty="0">
                <a:latin typeface="+mn-ea"/>
              </a:rPr>
              <a:t>， </a:t>
            </a:r>
            <a:r>
              <a:rPr lang="en-US" altLang="zh-TW" sz="2400" dirty="0">
                <a:latin typeface="+mn-ea"/>
              </a:rPr>
              <a:t>Never at a bank</a:t>
            </a:r>
            <a:r>
              <a:rPr lang="zh-TW" altLang="en-US" sz="2400" dirty="0">
                <a:latin typeface="+mn-ea"/>
              </a:rPr>
              <a:t>！”關鍵是銀行服務，不是銀行。如</a:t>
            </a:r>
            <a:r>
              <a:rPr lang="en-US" altLang="zh-TW" sz="2400" dirty="0">
                <a:latin typeface="+mn-ea"/>
              </a:rPr>
              <a:t>Bill Gates</a:t>
            </a:r>
            <a:r>
              <a:rPr lang="zh-TW" altLang="en-US" sz="2400" dirty="0">
                <a:latin typeface="+mn-ea"/>
              </a:rPr>
              <a:t>所言，銀行業務不可或缺，但是銀行本身不是。而</a:t>
            </a:r>
            <a:r>
              <a:rPr lang="en-US" altLang="zh-TW" sz="2400" dirty="0">
                <a:latin typeface="+mn-ea"/>
              </a:rPr>
              <a:t>Bank3.0</a:t>
            </a:r>
            <a:r>
              <a:rPr lang="zh-TW" altLang="en-US" sz="2400" dirty="0">
                <a:latin typeface="+mn-ea"/>
              </a:rPr>
              <a:t>簡單來說就是金融互聯網，讓傳統的銀行業採用互聯網的方式來服務客戶</a:t>
            </a:r>
            <a:r>
              <a:rPr lang="zh-TW" altLang="en-US" sz="2400" dirty="0" smtClean="0">
                <a:latin typeface="+mn-ea"/>
              </a:rPr>
              <a:t>。</a:t>
            </a:r>
            <a:endParaRPr lang="en-US" altLang="zh-TW" sz="2400" dirty="0" smtClean="0">
              <a:latin typeface="+mn-ea"/>
            </a:endParaRPr>
          </a:p>
          <a:p>
            <a:pPr indent="-180000">
              <a:spcBef>
                <a:spcPts val="0"/>
              </a:spcBef>
            </a:pPr>
            <a:r>
              <a:rPr lang="zh-TW" altLang="en-US" sz="2400" b="1" dirty="0" smtClean="0">
                <a:latin typeface="+mn-ea"/>
              </a:rPr>
              <a:t>實例</a:t>
            </a:r>
            <a:r>
              <a:rPr lang="en-US" altLang="zh-TW" sz="2400" b="1" dirty="0" smtClean="0">
                <a:latin typeface="+mn-ea"/>
              </a:rPr>
              <a:t>: </a:t>
            </a:r>
            <a:r>
              <a:rPr lang="zh-TW" altLang="en-US" sz="2400" dirty="0" smtClean="0">
                <a:latin typeface="+mn-ea"/>
              </a:rPr>
              <a:t>明天</a:t>
            </a:r>
            <a:r>
              <a:rPr lang="zh-TW" altLang="en-US" sz="2400" dirty="0">
                <a:latin typeface="+mn-ea"/>
              </a:rPr>
              <a:t>就 要出國，前一天晚上在網路上即可刷卡支付機票費用，線上預定飯店後即可直接轉帳至商家帳戶，個人金融帳戶可以直接線上更換外幣，只要登入保險公司帳號就可 以投保旅遊平安險，這一切都不需要經過實體銀行！ </a:t>
            </a:r>
          </a:p>
          <a:p>
            <a:pPr>
              <a:lnSpc>
                <a:spcPct val="150000"/>
              </a:lnSpc>
            </a:pPr>
            <a:endParaRPr lang="zh-TW" altLang="en-US" sz="2800" dirty="0"/>
          </a:p>
          <a:p>
            <a:endParaRPr lang="zh-TW" altLang="en-US" sz="2800" dirty="0">
              <a:latin typeface="+mj-ea"/>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392" y="1565137"/>
            <a:ext cx="4607023"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8665818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銀行轉型未來式</a:t>
            </a:r>
            <a:endParaRPr lang="zh-TW" altLang="en-US" dirty="0"/>
          </a:p>
        </p:txBody>
      </p:sp>
      <p:sp>
        <p:nvSpPr>
          <p:cNvPr id="3" name="內容版面配置區 2"/>
          <p:cNvSpPr>
            <a:spLocks noGrp="1"/>
          </p:cNvSpPr>
          <p:nvPr>
            <p:ph idx="1"/>
          </p:nvPr>
        </p:nvSpPr>
        <p:spPr/>
        <p:txBody>
          <a:bodyPr>
            <a:normAutofit/>
          </a:bodyPr>
          <a:lstStyle/>
          <a:p>
            <a:r>
              <a:rPr lang="zh-TW" altLang="en-US" dirty="0">
                <a:latin typeface="+mj-ea"/>
              </a:rPr>
              <a:t>隨著</a:t>
            </a:r>
            <a:r>
              <a:rPr lang="zh-TW" altLang="en-US" b="1" dirty="0">
                <a:latin typeface="+mj-ea"/>
              </a:rPr>
              <a:t>資訊科技</a:t>
            </a:r>
            <a:r>
              <a:rPr lang="zh-TW" altLang="en-US" dirty="0">
                <a:latin typeface="+mj-ea"/>
              </a:rPr>
              <a:t>的發展，客戶的消費行為將有所改變，分為四個破壞性階段：</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5378" y="2041522"/>
            <a:ext cx="8319329" cy="4290298"/>
          </a:xfrm>
          <a:prstGeom prst="rect">
            <a:avLst/>
          </a:prstGeom>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596168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b="1" dirty="0">
                <a:latin typeface="+mj-ea"/>
                <a:ea typeface="+mj-ea"/>
                <a:cs typeface="Times New Roman" panose="02020603050405020304" pitchFamily="18" charset="0"/>
              </a:rPr>
              <a:t>Outline</a:t>
            </a:r>
            <a:endParaRPr kumimoji="1" lang="zh-TW" altLang="en-US" b="1" dirty="0">
              <a:latin typeface="+mj-ea"/>
              <a:ea typeface="+mj-ea"/>
              <a:cs typeface="Times New Roman" panose="02020603050405020304" pitchFamily="18" charset="0"/>
            </a:endParaRPr>
          </a:p>
        </p:txBody>
      </p:sp>
      <p:sp>
        <p:nvSpPr>
          <p:cNvPr id="3" name="內容版面配置區 2"/>
          <p:cNvSpPr>
            <a:spLocks noGrp="1"/>
          </p:cNvSpPr>
          <p:nvPr>
            <p:ph idx="1"/>
          </p:nvPr>
        </p:nvSpPr>
        <p:spPr/>
        <p:txBody>
          <a:bodyPr>
            <a:normAutofit/>
          </a:bodyPr>
          <a:lstStyle/>
          <a:p>
            <a:pPr>
              <a:lnSpc>
                <a:spcPct val="150000"/>
              </a:lnSpc>
            </a:pPr>
            <a:r>
              <a:rPr lang="zh-TW" altLang="en-US" dirty="0">
                <a:latin typeface="+mj-ea"/>
                <a:ea typeface="+mj-ea"/>
              </a:rPr>
              <a:t>行動通訊</a:t>
            </a:r>
            <a:r>
              <a:rPr lang="en-US" altLang="zh-TW" dirty="0">
                <a:latin typeface="+mj-ea"/>
                <a:ea typeface="+mj-ea"/>
              </a:rPr>
              <a:t>(Mobile )</a:t>
            </a:r>
          </a:p>
          <a:p>
            <a:r>
              <a:rPr lang="zh-TW" altLang="en-US" dirty="0">
                <a:latin typeface="+mj-ea"/>
                <a:ea typeface="+mj-ea"/>
              </a:rPr>
              <a:t>社群</a:t>
            </a:r>
            <a:r>
              <a:rPr lang="en-US" altLang="zh-TW" dirty="0">
                <a:latin typeface="+mj-ea"/>
                <a:ea typeface="+mj-ea"/>
              </a:rPr>
              <a:t>(Social)</a:t>
            </a:r>
          </a:p>
          <a:p>
            <a:r>
              <a:rPr lang="zh-TW" altLang="en-US" dirty="0">
                <a:latin typeface="+mj-ea"/>
                <a:ea typeface="+mj-ea"/>
              </a:rPr>
              <a:t>大數據</a:t>
            </a:r>
            <a:r>
              <a:rPr lang="en-US" altLang="zh-TW" dirty="0">
                <a:latin typeface="+mj-ea"/>
                <a:ea typeface="+mj-ea"/>
              </a:rPr>
              <a:t>(Big Data)</a:t>
            </a:r>
          </a:p>
          <a:p>
            <a:r>
              <a:rPr lang="zh-TW" altLang="en-US" dirty="0">
                <a:latin typeface="+mj-ea"/>
                <a:ea typeface="+mj-ea"/>
              </a:rPr>
              <a:t>物聯網</a:t>
            </a:r>
            <a:r>
              <a:rPr lang="en-US" altLang="zh-TW" dirty="0">
                <a:latin typeface="+mj-ea"/>
                <a:ea typeface="+mj-ea"/>
              </a:rPr>
              <a:t>(</a:t>
            </a:r>
            <a:r>
              <a:rPr lang="en-US" altLang="zh-TW" dirty="0" err="1">
                <a:latin typeface="+mj-ea"/>
                <a:ea typeface="+mj-ea"/>
              </a:rPr>
              <a:t>IoT</a:t>
            </a:r>
            <a:r>
              <a:rPr lang="en-US" altLang="zh-TW" dirty="0" smtClean="0">
                <a:latin typeface="+mj-ea"/>
                <a:ea typeface="+mj-ea"/>
              </a:rPr>
              <a:t>)</a:t>
            </a:r>
          </a:p>
          <a:p>
            <a:r>
              <a:rPr kumimoji="1" lang="zh-TW" altLang="en-US" dirty="0"/>
              <a:t>區塊</a:t>
            </a:r>
            <a:r>
              <a:rPr kumimoji="1" lang="zh-TW" altLang="en-US" dirty="0" smtClean="0"/>
              <a:t>鏈科技</a:t>
            </a:r>
            <a:r>
              <a:rPr kumimoji="1" lang="en-US" altLang="zh-TW" dirty="0" smtClean="0"/>
              <a:t>(</a:t>
            </a:r>
            <a:r>
              <a:rPr lang="en-US" altLang="zh-TW" dirty="0" smtClean="0"/>
              <a:t>Block</a:t>
            </a:r>
            <a:r>
              <a:rPr lang="zh-TW" altLang="en-US" dirty="0" smtClean="0"/>
              <a:t> </a:t>
            </a:r>
            <a:r>
              <a:rPr lang="en-US" altLang="zh-TW" dirty="0" smtClean="0"/>
              <a:t>Chain</a:t>
            </a:r>
            <a:r>
              <a:rPr kumimoji="1" lang="en-US" altLang="zh-TW" dirty="0" smtClean="0"/>
              <a:t>)</a:t>
            </a:r>
            <a:endParaRPr lang="en-US" altLang="zh-TW" dirty="0">
              <a:latin typeface="+mj-ea"/>
              <a:ea typeface="+mj-ea"/>
            </a:endParaRPr>
          </a:p>
          <a:p>
            <a:r>
              <a:rPr lang="zh-TW" altLang="en-US" dirty="0">
                <a:latin typeface="+mj-ea"/>
                <a:ea typeface="+mj-ea"/>
              </a:rPr>
              <a:t>資訊科技應用在未來的金融產業</a:t>
            </a:r>
            <a:endParaRPr lang="en-US" altLang="zh-TW" dirty="0">
              <a:latin typeface="+mj-ea"/>
              <a:ea typeface="+mj-ea"/>
            </a:endParaRPr>
          </a:p>
          <a:p>
            <a:endParaRPr lang="en-US" altLang="zh-TW" dirty="0">
              <a:latin typeface="+mj-ea"/>
              <a:ea typeface="+mj-ea"/>
            </a:endParaRPr>
          </a:p>
          <a:p>
            <a:pPr>
              <a:lnSpc>
                <a:spcPct val="150000"/>
              </a:lnSpc>
            </a:pPr>
            <a:endParaRPr lang="en-US" altLang="zh-TW" dirty="0">
              <a:solidFill>
                <a:schemeClr val="bg1">
                  <a:lumMod val="50000"/>
                </a:schemeClr>
              </a:solidFill>
              <a:latin typeface="+mj-ea"/>
              <a:ea typeface="+mj-ea"/>
            </a:endParaRPr>
          </a:p>
          <a:p>
            <a:pPr>
              <a:lnSpc>
                <a:spcPct val="150000"/>
              </a:lnSpc>
            </a:pPr>
            <a:endParaRPr lang="en-US" altLang="zh-TW" dirty="0">
              <a:solidFill>
                <a:schemeClr val="bg1">
                  <a:lumMod val="50000"/>
                </a:schemeClr>
              </a:solidFill>
              <a:latin typeface="+mj-ea"/>
              <a:ea typeface="+mj-ea"/>
            </a:endParaRPr>
          </a:p>
          <a:p>
            <a:pPr>
              <a:lnSpc>
                <a:spcPct val="150000"/>
              </a:lnSpc>
            </a:pPr>
            <a:endParaRPr lang="en-US" altLang="zh-TW" dirty="0">
              <a:solidFill>
                <a:schemeClr val="bg1">
                  <a:lumMod val="50000"/>
                </a:schemeClr>
              </a:solidFill>
              <a:latin typeface="+mj-ea"/>
              <a:ea typeface="+mj-ea"/>
            </a:endParaRPr>
          </a:p>
        </p:txBody>
      </p:sp>
      <p:sp>
        <p:nvSpPr>
          <p:cNvPr id="4" name="投影片編號版面配置區 3"/>
          <p:cNvSpPr>
            <a:spLocks noGrp="1"/>
          </p:cNvSpPr>
          <p:nvPr>
            <p:ph type="sldNum" sz="quarter" idx="12"/>
          </p:nvPr>
        </p:nvSpPr>
        <p:spPr/>
        <p:txBody>
          <a:bodyPr/>
          <a:lstStyle/>
          <a:p>
            <a:fld id="{4382A7F7-08BF-4252-8141-63FB96055BBB}" type="slidenum">
              <a:rPr lang="en-US" smtClean="0"/>
              <a:t>2</a:t>
            </a:fld>
            <a:endParaRPr lang="en-US"/>
          </a:p>
        </p:txBody>
      </p:sp>
      <p:sp>
        <p:nvSpPr>
          <p:cNvPr id="5" name="頁尾版面配置區 4"/>
          <p:cNvSpPr>
            <a:spLocks noGrp="1"/>
          </p:cNvSpPr>
          <p:nvPr>
            <p:ph type="ftr" sz="quarter" idx="11"/>
          </p:nvPr>
        </p:nvSpPr>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9337529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mj-ea"/>
              </a:rPr>
              <a:t>Fintech  </a:t>
            </a:r>
            <a:endParaRPr lang="zh-TW" altLang="en-US" dirty="0"/>
          </a:p>
        </p:txBody>
      </p:sp>
      <p:sp>
        <p:nvSpPr>
          <p:cNvPr id="3" name="內容版面配置區 2"/>
          <p:cNvSpPr>
            <a:spLocks noGrp="1"/>
          </p:cNvSpPr>
          <p:nvPr>
            <p:ph idx="1"/>
          </p:nvPr>
        </p:nvSpPr>
        <p:spPr/>
        <p:txBody>
          <a:bodyPr>
            <a:normAutofit fontScale="77500" lnSpcReduction="20000"/>
          </a:bodyPr>
          <a:lstStyle/>
          <a:p>
            <a:pPr>
              <a:lnSpc>
                <a:spcPct val="120000"/>
              </a:lnSpc>
            </a:pPr>
            <a:r>
              <a:rPr lang="zh-TW" altLang="en-US" sz="2800" dirty="0">
                <a:latin typeface="+mj-ea"/>
              </a:rPr>
              <a:t>不論是</a:t>
            </a:r>
            <a:r>
              <a:rPr lang="en-US" altLang="zh-TW" sz="2800" dirty="0">
                <a:latin typeface="+mj-ea"/>
              </a:rPr>
              <a:t>Bank3.0</a:t>
            </a:r>
            <a:r>
              <a:rPr lang="zh-TW" altLang="en-US" sz="2800" dirty="0">
                <a:latin typeface="+mj-ea"/>
              </a:rPr>
              <a:t>還是互聯網金融，其實都是金融與科技的結合，就是現在大家廣為討論的</a:t>
            </a:r>
            <a:r>
              <a:rPr lang="en-US" altLang="zh-TW" sz="2800" dirty="0" smtClean="0">
                <a:latin typeface="+mj-ea"/>
              </a:rPr>
              <a:t>Fintech</a:t>
            </a:r>
            <a:r>
              <a:rPr lang="zh-TW" altLang="en-US" sz="2800" dirty="0" smtClean="0">
                <a:latin typeface="+mj-ea"/>
              </a:rPr>
              <a:t>！</a:t>
            </a:r>
            <a:endParaRPr lang="zh-TW" altLang="en-US" sz="2800" dirty="0">
              <a:latin typeface="+mj-ea"/>
            </a:endParaRPr>
          </a:p>
          <a:p>
            <a:pPr marL="0" indent="0">
              <a:lnSpc>
                <a:spcPct val="120000"/>
              </a:lnSpc>
              <a:buNone/>
            </a:pPr>
            <a:endParaRPr lang="en-US" altLang="zh-TW" sz="2800" dirty="0" smtClean="0">
              <a:latin typeface="+mj-ea"/>
            </a:endParaRPr>
          </a:p>
          <a:p>
            <a:pPr>
              <a:lnSpc>
                <a:spcPct val="120000"/>
              </a:lnSpc>
            </a:pPr>
            <a:r>
              <a:rPr lang="zh-TW" altLang="en-US" sz="2800" dirty="0" smtClean="0">
                <a:latin typeface="+mj-ea"/>
              </a:rPr>
              <a:t>在</a:t>
            </a:r>
            <a:r>
              <a:rPr lang="zh-TW" altLang="en-US" sz="2800" dirty="0">
                <a:latin typeface="+mj-ea"/>
              </a:rPr>
              <a:t>互聯網的時代一直存在個人資料隱私的問題，對於高資產族群相對來說存在的較高的風險控管問題，所以未來銀行並不會徹底被互聯網所取代；因為金融互聯網與互聯網金融兩者如此相對，而二者彼此間在未來也會相互地保持</a:t>
            </a:r>
            <a:r>
              <a:rPr lang="zh-TW" altLang="en-US" sz="2800" dirty="0" smtClean="0">
                <a:latin typeface="+mj-ea"/>
              </a:rPr>
              <a:t>平衡</a:t>
            </a:r>
            <a:endParaRPr lang="en-US" altLang="zh-TW" sz="2800" dirty="0" smtClean="0">
              <a:latin typeface="+mj-ea"/>
            </a:endParaRPr>
          </a:p>
          <a:p>
            <a:pPr>
              <a:lnSpc>
                <a:spcPct val="120000"/>
              </a:lnSpc>
            </a:pPr>
            <a:endParaRPr lang="zh-TW" altLang="en-US" sz="2800" dirty="0">
              <a:latin typeface="+mj-ea"/>
            </a:endParaRPr>
          </a:p>
          <a:p>
            <a:pPr>
              <a:lnSpc>
                <a:spcPct val="120000"/>
              </a:lnSpc>
            </a:pPr>
            <a:endParaRPr lang="en-US" altLang="zh-TW" sz="2800" dirty="0">
              <a:latin typeface="+mj-ea"/>
            </a:endParaRPr>
          </a:p>
          <a:p>
            <a:pPr>
              <a:lnSpc>
                <a:spcPct val="120000"/>
              </a:lnSpc>
            </a:pPr>
            <a:endParaRPr lang="en-US" altLang="zh-TW" sz="2800" dirty="0">
              <a:latin typeface="+mj-ea"/>
            </a:endParaRPr>
          </a:p>
          <a:p>
            <a:pPr marL="0" indent="0">
              <a:lnSpc>
                <a:spcPct val="120000"/>
              </a:lnSpc>
              <a:buNone/>
            </a:pPr>
            <a:endParaRPr lang="zh-TW" altLang="en-US" sz="2800" dirty="0">
              <a:latin typeface="+mj-ea"/>
            </a:endParaRPr>
          </a:p>
          <a:p>
            <a:pPr marL="109537" indent="0" algn="r">
              <a:lnSpc>
                <a:spcPct val="120000"/>
              </a:lnSpc>
              <a:buNone/>
            </a:pPr>
            <a:r>
              <a:rPr lang="en-US" altLang="zh-TW" sz="2800" dirty="0">
                <a:latin typeface="+mj-ea"/>
              </a:rPr>
              <a:t>(</a:t>
            </a:r>
            <a:r>
              <a:rPr lang="zh-TW" altLang="en-US" sz="2800" dirty="0">
                <a:latin typeface="+mj-ea"/>
              </a:rPr>
              <a:t>圖片來源</a:t>
            </a:r>
            <a:r>
              <a:rPr lang="en-US" altLang="zh-TW" sz="2800" dirty="0">
                <a:latin typeface="+mj-ea"/>
              </a:rPr>
              <a:t>/</a:t>
            </a:r>
            <a:r>
              <a:rPr lang="zh-TW" altLang="en-US" sz="2800" dirty="0">
                <a:latin typeface="+mj-ea"/>
              </a:rPr>
              <a:t>李旻靜</a:t>
            </a:r>
            <a:r>
              <a:rPr lang="en-US" altLang="zh-TW" sz="2800" dirty="0">
                <a:latin typeface="+mj-ea"/>
              </a:rPr>
              <a:t>)</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pic>
        <p:nvPicPr>
          <p:cNvPr id="6" name="圖片 5"/>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026342" y="4164246"/>
            <a:ext cx="5487453" cy="2076943"/>
          </a:xfrm>
          <a:prstGeom prst="rect">
            <a:avLst/>
          </a:prstGeom>
          <a:ln>
            <a:solidFill>
              <a:schemeClr val="accent3"/>
            </a:solidFill>
          </a:ln>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424627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j-ea"/>
              </a:rPr>
              <a:t>互網網金融</a:t>
            </a:r>
            <a:r>
              <a:rPr lang="zh-TW" altLang="en-US" dirty="0">
                <a:latin typeface="+mj-ea"/>
              </a:rPr>
              <a:t>商業模式</a:t>
            </a:r>
            <a:endParaRPr lang="zh-TW" altLang="en-US" dirty="0"/>
          </a:p>
        </p:txBody>
      </p:sp>
      <p:sp>
        <p:nvSpPr>
          <p:cNvPr id="3" name="內容版面配置區 2"/>
          <p:cNvSpPr>
            <a:spLocks noGrp="1"/>
          </p:cNvSpPr>
          <p:nvPr>
            <p:ph idx="1"/>
          </p:nvPr>
        </p:nvSpPr>
        <p:spPr>
          <a:xfrm>
            <a:off x="612058" y="1474839"/>
            <a:ext cx="6376640" cy="4702124"/>
          </a:xfrm>
        </p:spPr>
        <p:txBody>
          <a:bodyPr/>
          <a:lstStyle/>
          <a:p>
            <a:r>
              <a:rPr lang="zh-TW" altLang="en-US" sz="2800" dirty="0">
                <a:latin typeface="+mj-ea"/>
              </a:rPr>
              <a:t>網路金融商業模式看似複雜，但可簡化成「</a:t>
            </a:r>
            <a:r>
              <a:rPr lang="zh-TW" altLang="en-US" sz="2800" b="1" dirty="0">
                <a:latin typeface="+mj-ea"/>
              </a:rPr>
              <a:t>支付</a:t>
            </a:r>
            <a:r>
              <a:rPr lang="zh-TW" altLang="en-US" sz="2800" dirty="0">
                <a:latin typeface="+mj-ea"/>
              </a:rPr>
              <a:t>」與「</a:t>
            </a:r>
            <a:r>
              <a:rPr lang="zh-TW" altLang="en-US" sz="2800" b="1" dirty="0">
                <a:latin typeface="+mj-ea"/>
              </a:rPr>
              <a:t>投融資</a:t>
            </a:r>
            <a:r>
              <a:rPr lang="zh-TW" altLang="en-US" sz="2800" dirty="0">
                <a:latin typeface="+mj-ea"/>
              </a:rPr>
              <a:t>」兩大類概念</a:t>
            </a:r>
            <a:endParaRPr lang="en-US" altLang="zh-TW" sz="2800" dirty="0">
              <a:latin typeface="+mj-ea"/>
            </a:endParaRPr>
          </a:p>
          <a:p>
            <a:r>
              <a:rPr lang="zh-TW" altLang="en-US" sz="2800" dirty="0">
                <a:latin typeface="+mj-ea"/>
              </a:rPr>
              <a:t>支付（指資金流通）類的商業模式旨在使資金流通更便捷安全，如虛擬貨幣與第三方</a:t>
            </a:r>
            <a:r>
              <a:rPr lang="zh-TW" altLang="en-US" sz="2800" dirty="0" smtClean="0">
                <a:latin typeface="+mj-ea"/>
              </a:rPr>
              <a:t>支付</a:t>
            </a:r>
            <a:endParaRPr lang="en-US" altLang="zh-TW" sz="2800" dirty="0" smtClean="0">
              <a:latin typeface="+mj-ea"/>
            </a:endParaRPr>
          </a:p>
          <a:p>
            <a:r>
              <a:rPr lang="zh-TW" altLang="en-US" sz="2800" dirty="0" smtClean="0">
                <a:latin typeface="+mj-ea"/>
              </a:rPr>
              <a:t>投</a:t>
            </a:r>
            <a:r>
              <a:rPr lang="zh-TW" altLang="en-US" sz="2800" dirty="0">
                <a:latin typeface="+mj-ea"/>
              </a:rPr>
              <a:t>融資類型的商業模式旨在媒合有閒置資金者與需要資金者，使放借款更便捷，如</a:t>
            </a:r>
            <a:r>
              <a:rPr lang="en-US" altLang="zh-TW" sz="2800" dirty="0">
                <a:latin typeface="+mj-ea"/>
              </a:rPr>
              <a:t>P2P</a:t>
            </a:r>
            <a:r>
              <a:rPr lang="zh-TW" altLang="en-US" sz="2800" dirty="0">
                <a:latin typeface="+mj-ea"/>
              </a:rPr>
              <a:t>網路貸款與群眾募資</a:t>
            </a:r>
          </a:p>
          <a:p>
            <a:endParaRPr lang="zh-TW" altLang="en-US" sz="2800" dirty="0">
              <a:latin typeface="+mj-ea"/>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439" y="1474839"/>
            <a:ext cx="4897585" cy="3918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9212899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第三方支付</a:t>
            </a:r>
            <a:endParaRPr lang="zh-TW" altLang="en-US" dirty="0"/>
          </a:p>
        </p:txBody>
      </p:sp>
      <p:sp>
        <p:nvSpPr>
          <p:cNvPr id="3" name="內容版面配置區 2"/>
          <p:cNvSpPr>
            <a:spLocks noGrp="1"/>
          </p:cNvSpPr>
          <p:nvPr>
            <p:ph idx="1"/>
          </p:nvPr>
        </p:nvSpPr>
        <p:spPr>
          <a:xfrm>
            <a:off x="699803" y="3235457"/>
            <a:ext cx="5018755" cy="2724329"/>
          </a:xfrm>
        </p:spPr>
        <p:txBody>
          <a:bodyPr>
            <a:normAutofit fontScale="77500" lnSpcReduction="20000"/>
          </a:bodyPr>
          <a:lstStyle/>
          <a:p>
            <a:pPr>
              <a:lnSpc>
                <a:spcPct val="120000"/>
              </a:lnSpc>
              <a:spcBef>
                <a:spcPts val="600"/>
              </a:spcBef>
              <a:spcAft>
                <a:spcPts val="600"/>
              </a:spcAft>
            </a:pPr>
            <a:r>
              <a:rPr lang="zh-TW" altLang="en-US" sz="2800" b="1" dirty="0"/>
              <a:t>現況｜</a:t>
            </a:r>
            <a:r>
              <a:rPr lang="zh-TW" altLang="en-US" sz="2800" dirty="0"/>
              <a:t>歐付寶、樂點、</a:t>
            </a:r>
            <a:r>
              <a:rPr lang="en-US" altLang="zh-TW" sz="2800" dirty="0" err="1"/>
              <a:t>PChome</a:t>
            </a:r>
            <a:r>
              <a:rPr lang="en-US" altLang="zh-TW" sz="2800" dirty="0"/>
              <a:t> pay</a:t>
            </a:r>
            <a:r>
              <a:rPr lang="zh-TW" altLang="en-US" sz="2800" dirty="0"/>
              <a:t>、智付寶、</a:t>
            </a:r>
            <a:r>
              <a:rPr lang="en-US" altLang="zh-TW" sz="2800" dirty="0" err="1"/>
              <a:t>ezPay</a:t>
            </a:r>
            <a:r>
              <a:rPr lang="zh-TW" altLang="en-US" sz="2800" dirty="0"/>
              <a:t>等台灣五家業者，即將進入停車、購物、搭計程車等生活場景。主要業務為線上儲值、代收代付及帳戶移轉</a:t>
            </a:r>
          </a:p>
          <a:p>
            <a:pPr>
              <a:lnSpc>
                <a:spcPct val="120000"/>
              </a:lnSpc>
              <a:spcBef>
                <a:spcPts val="600"/>
              </a:spcBef>
              <a:spcAft>
                <a:spcPts val="600"/>
              </a:spcAft>
            </a:pPr>
            <a:r>
              <a:rPr lang="zh-TW" altLang="en-US" sz="2800" b="1" dirty="0"/>
              <a:t>案例｜</a:t>
            </a:r>
            <a:r>
              <a:rPr lang="en-US" altLang="zh-TW" sz="2800" dirty="0"/>
              <a:t>PayPal</a:t>
            </a:r>
            <a:r>
              <a:rPr lang="zh-TW" altLang="en-US" sz="2800" dirty="0"/>
              <a:t>、支付寶、</a:t>
            </a:r>
            <a:r>
              <a:rPr lang="en-US" altLang="zh-TW" sz="2800" dirty="0" err="1"/>
              <a:t>PChome</a:t>
            </a:r>
            <a:r>
              <a:rPr lang="en-US" altLang="zh-TW" sz="2800" dirty="0"/>
              <a:t> pay</a:t>
            </a:r>
            <a:r>
              <a:rPr lang="zh-TW" altLang="en-US" sz="2800" dirty="0"/>
              <a:t>、輕鬆付、歐付寶、豐掌櫃</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6" name="Picture 2" descr="圖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126" y="3317220"/>
            <a:ext cx="5715000" cy="2867025"/>
          </a:xfrm>
          <a:prstGeom prst="rect">
            <a:avLst/>
          </a:prstGeom>
          <a:noFill/>
          <a:extLst>
            <a:ext uri="{909E8E84-426E-40DD-AFC4-6F175D3DCCD1}">
              <a14:hiddenFill xmlns:a14="http://schemas.microsoft.com/office/drawing/2010/main">
                <a:solidFill>
                  <a:srgbClr val="FFFFFF"/>
                </a:solidFill>
              </a14:hiddenFill>
            </a:ext>
          </a:extLst>
        </p:spPr>
      </p:pic>
      <p:sp>
        <p:nvSpPr>
          <p:cNvPr id="7" name="內容版面配置區 2"/>
          <p:cNvSpPr txBox="1">
            <a:spLocks/>
          </p:cNvSpPr>
          <p:nvPr/>
        </p:nvSpPr>
        <p:spPr>
          <a:xfrm>
            <a:off x="699803" y="1416168"/>
            <a:ext cx="11155069" cy="190105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600"/>
              </a:spcBef>
              <a:spcAft>
                <a:spcPts val="600"/>
              </a:spcAft>
            </a:pPr>
            <a:r>
              <a:rPr lang="zh-TW" altLang="en-US" sz="2800" b="1" dirty="0"/>
              <a:t>概念｜</a:t>
            </a:r>
            <a:r>
              <a:rPr lang="zh-TW" altLang="en-US" sz="2800" dirty="0"/>
              <a:t>以支付寶模式來說，初始概念為買方及賣方間建立一個中立的支付平台，為買賣雙方提供資金代收代付，讓交易 更有保障，在台灣領有第三方支付執照公司目前主攻行動支付，意指透過網路連結使用者與第三方支付公司以及銀行，幫助使用者實現行動付款或資金結算等用途， 代收代付意涵消融</a:t>
            </a:r>
            <a:endParaRPr lang="zh-TW" altLang="en-US" dirty="0"/>
          </a:p>
        </p:txBody>
      </p:sp>
      <p:sp>
        <p:nvSpPr>
          <p:cNvPr id="9"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8745148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網路貸款</a:t>
            </a:r>
            <a:endParaRPr lang="zh-TW" altLang="en-US" dirty="0"/>
          </a:p>
        </p:txBody>
      </p:sp>
      <p:sp>
        <p:nvSpPr>
          <p:cNvPr id="3" name="內容版面配置區 2"/>
          <p:cNvSpPr>
            <a:spLocks noGrp="1"/>
          </p:cNvSpPr>
          <p:nvPr>
            <p:ph idx="1"/>
          </p:nvPr>
        </p:nvSpPr>
        <p:spPr>
          <a:xfrm>
            <a:off x="612057" y="1474839"/>
            <a:ext cx="5573625" cy="4702124"/>
          </a:xfrm>
        </p:spPr>
        <p:txBody>
          <a:bodyPr>
            <a:normAutofit lnSpcReduction="10000"/>
          </a:bodyPr>
          <a:lstStyle/>
          <a:p>
            <a:pPr>
              <a:lnSpc>
                <a:spcPct val="120000"/>
              </a:lnSpc>
              <a:spcBef>
                <a:spcPts val="0"/>
              </a:spcBef>
            </a:pPr>
            <a:r>
              <a:rPr lang="zh-TW" altLang="en-US" b="1" dirty="0">
                <a:latin typeface="+mj-ea"/>
              </a:rPr>
              <a:t>概念｜</a:t>
            </a:r>
            <a:r>
              <a:rPr lang="zh-TW" altLang="en-US" dirty="0">
                <a:latin typeface="+mj-ea"/>
              </a:rPr>
              <a:t> 有閒置資金的人，透過第三方網路平台的媒合，借給有資金需求的人，以獲得報酬</a:t>
            </a:r>
          </a:p>
          <a:p>
            <a:pPr>
              <a:lnSpc>
                <a:spcPct val="120000"/>
              </a:lnSpc>
              <a:spcBef>
                <a:spcPts val="0"/>
              </a:spcBef>
            </a:pPr>
            <a:r>
              <a:rPr lang="zh-TW" altLang="en-US" b="1" dirty="0">
                <a:latin typeface="+mj-ea"/>
              </a:rPr>
              <a:t>現況｜</a:t>
            </a:r>
            <a:r>
              <a:rPr lang="zh-TW" altLang="en-US" dirty="0">
                <a:latin typeface="+mj-ea"/>
              </a:rPr>
              <a:t> 中國</a:t>
            </a:r>
            <a:r>
              <a:rPr lang="en-US" altLang="zh-TW" dirty="0">
                <a:latin typeface="+mj-ea"/>
              </a:rPr>
              <a:t>3000</a:t>
            </a:r>
            <a:r>
              <a:rPr lang="zh-TW" altLang="en-US" dirty="0">
                <a:latin typeface="+mj-ea"/>
              </a:rPr>
              <a:t>家</a:t>
            </a:r>
            <a:r>
              <a:rPr lang="en-US" altLang="zh-TW" dirty="0">
                <a:latin typeface="+mj-ea"/>
              </a:rPr>
              <a:t>P2P</a:t>
            </a:r>
            <a:r>
              <a:rPr lang="zh-TW" altLang="en-US" dirty="0">
                <a:latin typeface="+mj-ea"/>
              </a:rPr>
              <a:t>平台總成交量破兆元人民幣，但因徵信風控與監管不善，</a:t>
            </a:r>
            <a:r>
              <a:rPr lang="en-US" altLang="zh-TW" dirty="0">
                <a:latin typeface="+mj-ea"/>
              </a:rPr>
              <a:t>1/3</a:t>
            </a:r>
            <a:r>
              <a:rPr lang="zh-TW" altLang="en-US" dirty="0">
                <a:latin typeface="+mj-ea"/>
              </a:rPr>
              <a:t>家可能倒閉。美國因信評體系完整無倒閉潮，最大平台</a:t>
            </a:r>
            <a:r>
              <a:rPr lang="en-US" altLang="zh-TW" dirty="0" err="1">
                <a:latin typeface="+mj-ea"/>
              </a:rPr>
              <a:t>LendingClub</a:t>
            </a:r>
            <a:r>
              <a:rPr lang="zh-TW" altLang="en-US" dirty="0">
                <a:latin typeface="+mj-ea"/>
              </a:rPr>
              <a:t>已</a:t>
            </a:r>
            <a:r>
              <a:rPr lang="en-US" altLang="zh-TW" dirty="0">
                <a:latin typeface="+mj-ea"/>
              </a:rPr>
              <a:t>IPO</a:t>
            </a:r>
            <a:r>
              <a:rPr lang="zh-TW" altLang="en-US" dirty="0">
                <a:latin typeface="+mj-ea"/>
              </a:rPr>
              <a:t>。台灣不盛行</a:t>
            </a:r>
          </a:p>
          <a:p>
            <a:pPr>
              <a:lnSpc>
                <a:spcPct val="120000"/>
              </a:lnSpc>
              <a:spcBef>
                <a:spcPts val="0"/>
              </a:spcBef>
            </a:pPr>
            <a:r>
              <a:rPr lang="zh-TW" altLang="en-US" b="1" dirty="0">
                <a:latin typeface="+mj-ea"/>
              </a:rPr>
              <a:t>案例｜</a:t>
            </a:r>
            <a:r>
              <a:rPr lang="zh-TW" altLang="en-US" dirty="0">
                <a:latin typeface="+mj-ea"/>
              </a:rPr>
              <a:t> </a:t>
            </a:r>
            <a:r>
              <a:rPr lang="en-US" altLang="zh-TW" dirty="0">
                <a:latin typeface="+mj-ea"/>
              </a:rPr>
              <a:t>Lending Club</a:t>
            </a:r>
            <a:r>
              <a:rPr lang="zh-TW" altLang="en-US" dirty="0">
                <a:latin typeface="+mj-ea"/>
              </a:rPr>
              <a:t>、拍拍貸、</a:t>
            </a:r>
            <a:r>
              <a:rPr lang="en-US" altLang="zh-TW" dirty="0" err="1">
                <a:latin typeface="+mj-ea"/>
              </a:rPr>
              <a:t>Zopa</a:t>
            </a:r>
            <a:r>
              <a:rPr lang="zh-TW" altLang="en-US" dirty="0">
                <a:latin typeface="+mj-ea"/>
              </a:rPr>
              <a:t>、</a:t>
            </a:r>
            <a:r>
              <a:rPr lang="en-US" altLang="zh-TW" dirty="0">
                <a:latin typeface="+mj-ea"/>
              </a:rPr>
              <a:t>Kiva</a:t>
            </a:r>
          </a:p>
          <a:p>
            <a:pPr>
              <a:spcBef>
                <a:spcPts val="0"/>
              </a:spcBef>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5682" y="1931128"/>
            <a:ext cx="5715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6931704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群眾募資</a:t>
            </a:r>
            <a:endParaRPr lang="zh-TW" altLang="en-US" dirty="0"/>
          </a:p>
        </p:txBody>
      </p:sp>
      <p:sp>
        <p:nvSpPr>
          <p:cNvPr id="3" name="內容版面配置區 2"/>
          <p:cNvSpPr>
            <a:spLocks noGrp="1"/>
          </p:cNvSpPr>
          <p:nvPr>
            <p:ph idx="1"/>
          </p:nvPr>
        </p:nvSpPr>
        <p:spPr>
          <a:xfrm>
            <a:off x="612058" y="1474839"/>
            <a:ext cx="4948233" cy="4454906"/>
          </a:xfrm>
        </p:spPr>
        <p:txBody>
          <a:bodyPr>
            <a:normAutofit fontScale="85000" lnSpcReduction="10000"/>
          </a:bodyPr>
          <a:lstStyle/>
          <a:p>
            <a:pPr>
              <a:lnSpc>
                <a:spcPct val="120000"/>
              </a:lnSpc>
              <a:spcBef>
                <a:spcPts val="600"/>
              </a:spcBef>
              <a:spcAft>
                <a:spcPts val="600"/>
              </a:spcAft>
            </a:pPr>
            <a:r>
              <a:rPr lang="zh-TW" altLang="en-US" sz="2800" b="1" dirty="0"/>
              <a:t>概念｜</a:t>
            </a:r>
            <a:r>
              <a:rPr lang="zh-TW" altLang="en-US" sz="2800" dirty="0"/>
              <a:t> 利用</a:t>
            </a:r>
            <a:r>
              <a:rPr lang="zh-TW" altLang="en-US" sz="2800" b="1" dirty="0"/>
              <a:t>行動網路</a:t>
            </a:r>
            <a:r>
              <a:rPr lang="zh-TW" altLang="en-US" sz="2800" dirty="0"/>
              <a:t>及</a:t>
            </a:r>
            <a:r>
              <a:rPr lang="zh-TW" altLang="en-US" sz="2800" b="1" dirty="0"/>
              <a:t>社群</a:t>
            </a:r>
            <a:r>
              <a:rPr lang="zh-TW" altLang="en-US" sz="2800" dirty="0"/>
              <a:t>平台快速散播計劃內容或創意作品訊息，獲得眾多支持者的資金，最後得以實踐計劃或完成作品</a:t>
            </a:r>
          </a:p>
          <a:p>
            <a:pPr>
              <a:lnSpc>
                <a:spcPct val="120000"/>
              </a:lnSpc>
              <a:spcBef>
                <a:spcPts val="600"/>
              </a:spcBef>
              <a:spcAft>
                <a:spcPts val="600"/>
              </a:spcAft>
            </a:pPr>
            <a:r>
              <a:rPr lang="zh-TW" altLang="en-US" sz="2800" b="1" dirty="0"/>
              <a:t>現況｜</a:t>
            </a:r>
            <a:r>
              <a:rPr lang="zh-TW" altLang="en-US" sz="2800" dirty="0"/>
              <a:t> 金管會今年推動股權式群募平台，元富證、第一金及創夢市集等業者加入，交易金額微小，尚未形成風潮</a:t>
            </a:r>
          </a:p>
          <a:p>
            <a:pPr>
              <a:lnSpc>
                <a:spcPct val="120000"/>
              </a:lnSpc>
              <a:spcBef>
                <a:spcPts val="600"/>
              </a:spcBef>
              <a:spcAft>
                <a:spcPts val="600"/>
              </a:spcAft>
            </a:pPr>
            <a:r>
              <a:rPr lang="zh-TW" altLang="en-US" sz="2800" b="1" dirty="0"/>
              <a:t>案例｜</a:t>
            </a:r>
            <a:r>
              <a:rPr lang="zh-TW" altLang="en-US" sz="2800" dirty="0"/>
              <a:t> </a:t>
            </a:r>
            <a:r>
              <a:rPr lang="en-US" altLang="zh-TW" sz="2800" dirty="0"/>
              <a:t>Kickstarter</a:t>
            </a:r>
            <a:r>
              <a:rPr lang="zh-TW" altLang="en-US" sz="2800" dirty="0"/>
              <a:t>、</a:t>
            </a:r>
            <a:r>
              <a:rPr lang="en-US" altLang="zh-TW" sz="2800" dirty="0" err="1"/>
              <a:t>flyingV</a:t>
            </a:r>
            <a:r>
              <a:rPr lang="zh-TW" altLang="en-US" sz="2800" dirty="0"/>
              <a:t>、嘖嘖</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5635" y="1566030"/>
            <a:ext cx="6360597" cy="3763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3046792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匯兌</a:t>
            </a:r>
            <a:endParaRPr lang="zh-TW" altLang="en-US" dirty="0"/>
          </a:p>
        </p:txBody>
      </p:sp>
      <p:sp>
        <p:nvSpPr>
          <p:cNvPr id="3" name="內容版面配置區 2"/>
          <p:cNvSpPr>
            <a:spLocks noGrp="1"/>
          </p:cNvSpPr>
          <p:nvPr>
            <p:ph idx="1"/>
          </p:nvPr>
        </p:nvSpPr>
        <p:spPr>
          <a:xfrm>
            <a:off x="612057" y="1474839"/>
            <a:ext cx="5640961" cy="4702124"/>
          </a:xfrm>
        </p:spPr>
        <p:txBody>
          <a:bodyPr>
            <a:normAutofit fontScale="92500" lnSpcReduction="20000"/>
          </a:bodyPr>
          <a:lstStyle/>
          <a:p>
            <a:pPr>
              <a:lnSpc>
                <a:spcPct val="120000"/>
              </a:lnSpc>
              <a:spcBef>
                <a:spcPts val="600"/>
              </a:spcBef>
              <a:spcAft>
                <a:spcPts val="600"/>
              </a:spcAft>
            </a:pPr>
            <a:r>
              <a:rPr lang="zh-TW" altLang="en-US" sz="2800" b="1" dirty="0">
                <a:latin typeface="+mj-ea"/>
              </a:rPr>
              <a:t>概念｜</a:t>
            </a:r>
            <a:r>
              <a:rPr lang="zh-TW" altLang="en-US" sz="2800" dirty="0">
                <a:latin typeface="+mj-ea"/>
              </a:rPr>
              <a:t> 利用比銀行還要低的兌換利率，讓手上有貨幣對換需求的人透過行動及社群平台找到對換貨幣</a:t>
            </a:r>
          </a:p>
          <a:p>
            <a:pPr>
              <a:lnSpc>
                <a:spcPct val="120000"/>
              </a:lnSpc>
              <a:spcBef>
                <a:spcPts val="600"/>
              </a:spcBef>
              <a:spcAft>
                <a:spcPts val="600"/>
              </a:spcAft>
            </a:pPr>
            <a:r>
              <a:rPr lang="zh-TW" altLang="en-US" sz="2800" b="1" dirty="0">
                <a:latin typeface="+mj-ea"/>
              </a:rPr>
              <a:t>現況｜</a:t>
            </a:r>
            <a:r>
              <a:rPr lang="zh-TW" altLang="en-US" sz="2800" dirty="0">
                <a:latin typeface="+mj-ea"/>
              </a:rPr>
              <a:t> 跨國</a:t>
            </a:r>
            <a:r>
              <a:rPr lang="en-US" altLang="zh-TW" sz="2800" dirty="0">
                <a:latin typeface="+mj-ea"/>
              </a:rPr>
              <a:t>P2P</a:t>
            </a:r>
            <a:r>
              <a:rPr lang="zh-TW" altLang="en-US" sz="2800" dirty="0">
                <a:latin typeface="+mj-ea"/>
              </a:rPr>
              <a:t>兌換公司可節約</a:t>
            </a:r>
            <a:r>
              <a:rPr lang="en-US" altLang="zh-TW" sz="2800" dirty="0">
                <a:latin typeface="+mj-ea"/>
              </a:rPr>
              <a:t>90%</a:t>
            </a:r>
            <a:r>
              <a:rPr lang="zh-TW" altLang="en-US" sz="2800" dirty="0">
                <a:latin typeface="+mj-ea"/>
              </a:rPr>
              <a:t>左右的國際轉讓手續費。最知名業者</a:t>
            </a:r>
            <a:r>
              <a:rPr lang="en-US" altLang="zh-TW" sz="2800" dirty="0" err="1">
                <a:latin typeface="+mj-ea"/>
              </a:rPr>
              <a:t>TransferWise</a:t>
            </a:r>
            <a:r>
              <a:rPr lang="zh-TW" altLang="en-US" sz="2800" dirty="0">
                <a:latin typeface="+mj-ea"/>
              </a:rPr>
              <a:t>過去四年透過</a:t>
            </a:r>
            <a:r>
              <a:rPr lang="en-US" altLang="zh-TW" sz="2800" dirty="0" err="1">
                <a:latin typeface="+mj-ea"/>
              </a:rPr>
              <a:t>TransferWise</a:t>
            </a:r>
            <a:r>
              <a:rPr lang="zh-TW" altLang="en-US" sz="2800" dirty="0">
                <a:latin typeface="+mj-ea"/>
              </a:rPr>
              <a:t>轉帳金額超過</a:t>
            </a:r>
            <a:r>
              <a:rPr lang="en-US" altLang="zh-TW" sz="2800" dirty="0">
                <a:latin typeface="+mj-ea"/>
              </a:rPr>
              <a:t>45</a:t>
            </a:r>
            <a:r>
              <a:rPr lang="zh-TW" altLang="en-US" sz="2800" dirty="0">
                <a:latin typeface="+mj-ea"/>
              </a:rPr>
              <a:t>億美元</a:t>
            </a:r>
          </a:p>
          <a:p>
            <a:pPr>
              <a:lnSpc>
                <a:spcPct val="120000"/>
              </a:lnSpc>
              <a:spcBef>
                <a:spcPts val="600"/>
              </a:spcBef>
              <a:spcAft>
                <a:spcPts val="600"/>
              </a:spcAft>
            </a:pPr>
            <a:r>
              <a:rPr lang="zh-TW" altLang="en-US" sz="2800" b="1" dirty="0">
                <a:latin typeface="+mj-ea"/>
              </a:rPr>
              <a:t>案例｜</a:t>
            </a:r>
            <a:r>
              <a:rPr lang="zh-TW" altLang="en-US" sz="2800" dirty="0">
                <a:latin typeface="+mj-ea"/>
              </a:rPr>
              <a:t> </a:t>
            </a:r>
            <a:r>
              <a:rPr lang="en-US" altLang="zh-TW" sz="2800" dirty="0" err="1">
                <a:latin typeface="+mj-ea"/>
              </a:rPr>
              <a:t>Azimo</a:t>
            </a:r>
            <a:r>
              <a:rPr lang="zh-TW" altLang="en-US" sz="2800" dirty="0">
                <a:latin typeface="+mj-ea"/>
              </a:rPr>
              <a:t>、</a:t>
            </a:r>
            <a:r>
              <a:rPr lang="en-US" altLang="zh-TW" sz="2800" dirty="0" err="1">
                <a:latin typeface="+mj-ea"/>
              </a:rPr>
              <a:t>CurrencyFair</a:t>
            </a:r>
            <a:r>
              <a:rPr lang="en-US" altLang="zh-TW" sz="2800" dirty="0">
                <a:latin typeface="+mj-ea"/>
              </a:rPr>
              <a:t> </a:t>
            </a:r>
            <a:r>
              <a:rPr lang="zh-TW" altLang="en-US" sz="2800" dirty="0">
                <a:latin typeface="+mj-ea"/>
              </a:rPr>
              <a:t>和 </a:t>
            </a:r>
            <a:r>
              <a:rPr lang="en-US" altLang="zh-TW" sz="2800" dirty="0" err="1">
                <a:latin typeface="+mj-ea"/>
              </a:rPr>
              <a:t>peerTransfer</a:t>
            </a:r>
            <a:endParaRPr lang="en-US" altLang="zh-TW" sz="2800" dirty="0">
              <a:latin typeface="+mj-ea"/>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359" y="1474839"/>
            <a:ext cx="5715000"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6250965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虛擬貨幣</a:t>
            </a:r>
            <a:endParaRPr lang="zh-TW" altLang="en-US" dirty="0"/>
          </a:p>
        </p:txBody>
      </p:sp>
      <p:sp>
        <p:nvSpPr>
          <p:cNvPr id="3" name="內容版面配置區 2"/>
          <p:cNvSpPr>
            <a:spLocks noGrp="1"/>
          </p:cNvSpPr>
          <p:nvPr>
            <p:ph idx="1"/>
          </p:nvPr>
        </p:nvSpPr>
        <p:spPr>
          <a:xfrm>
            <a:off x="612057" y="1474839"/>
            <a:ext cx="6416815" cy="4702124"/>
          </a:xfrm>
        </p:spPr>
        <p:txBody>
          <a:bodyPr>
            <a:normAutofit fontScale="85000" lnSpcReduction="20000"/>
          </a:bodyPr>
          <a:lstStyle/>
          <a:p>
            <a:pPr marL="109537" indent="0">
              <a:lnSpc>
                <a:spcPct val="110000"/>
              </a:lnSpc>
              <a:spcBef>
                <a:spcPts val="600"/>
              </a:spcBef>
              <a:spcAft>
                <a:spcPts val="600"/>
              </a:spcAft>
              <a:buNone/>
            </a:pPr>
            <a:r>
              <a:rPr lang="zh-TW" altLang="en-US" sz="2800" b="1" dirty="0">
                <a:latin typeface="+mj-ea"/>
              </a:rPr>
              <a:t>概念｜</a:t>
            </a:r>
            <a:r>
              <a:rPr lang="zh-TW" altLang="en-US" sz="2800" dirty="0">
                <a:latin typeface="+mj-ea"/>
              </a:rPr>
              <a:t> 由特定虛擬</a:t>
            </a:r>
            <a:r>
              <a:rPr lang="zh-TW" altLang="en-US" sz="2800" b="1" dirty="0">
                <a:latin typeface="+mj-ea"/>
              </a:rPr>
              <a:t>社群</a:t>
            </a:r>
            <a:r>
              <a:rPr lang="zh-TW" altLang="en-US" sz="2800" dirty="0">
                <a:latin typeface="+mj-ea"/>
              </a:rPr>
              <a:t>開發與控制，並被特定虛擬社群成員使用的貨幣，如魔獸遊戲幣與</a:t>
            </a:r>
            <a:r>
              <a:rPr lang="en-US" altLang="zh-TW" sz="2800" dirty="0">
                <a:latin typeface="+mj-ea"/>
              </a:rPr>
              <a:t>Facebook Credit</a:t>
            </a:r>
            <a:r>
              <a:rPr lang="zh-TW" altLang="en-US" sz="2800" dirty="0">
                <a:latin typeface="+mj-ea"/>
              </a:rPr>
              <a:t>。或依靠網路點對點產生的協議信任，不由任何機構發行與控制的數位貨幣，如比特幣</a:t>
            </a:r>
          </a:p>
          <a:p>
            <a:pPr marL="109537" indent="0">
              <a:lnSpc>
                <a:spcPct val="110000"/>
              </a:lnSpc>
              <a:buNone/>
            </a:pPr>
            <a:r>
              <a:rPr lang="zh-TW" altLang="en-US" sz="2800" b="1" dirty="0">
                <a:latin typeface="+mj-ea"/>
              </a:rPr>
              <a:t>現況｜</a:t>
            </a:r>
            <a:r>
              <a:rPr lang="zh-TW" altLang="en-US" sz="2800" dirty="0">
                <a:latin typeface="+mj-ea"/>
              </a:rPr>
              <a:t> 區塊鍊（</a:t>
            </a:r>
            <a:r>
              <a:rPr lang="en-US" altLang="zh-TW" sz="2800" dirty="0">
                <a:latin typeface="+mj-ea"/>
              </a:rPr>
              <a:t>block chain</a:t>
            </a:r>
            <a:r>
              <a:rPr lang="zh-TW" altLang="en-US" sz="2800" dirty="0">
                <a:latin typeface="+mj-ea"/>
              </a:rPr>
              <a:t>）技術受金融業矚目，將在兩年內引來</a:t>
            </a:r>
            <a:r>
              <a:rPr lang="en-US" altLang="zh-TW" sz="2800" dirty="0">
                <a:latin typeface="+mj-ea"/>
              </a:rPr>
              <a:t>1O</a:t>
            </a:r>
            <a:r>
              <a:rPr lang="zh-TW" altLang="en-US" sz="2800" dirty="0">
                <a:latin typeface="+mj-ea"/>
              </a:rPr>
              <a:t>億美元投資，如瑞銀（</a:t>
            </a:r>
            <a:r>
              <a:rPr lang="en-US" altLang="zh-TW" sz="2800" dirty="0">
                <a:latin typeface="+mj-ea"/>
              </a:rPr>
              <a:t>UBS</a:t>
            </a:r>
            <a:r>
              <a:rPr lang="zh-TW" altLang="en-US" sz="2800" dirty="0">
                <a:latin typeface="+mj-ea"/>
              </a:rPr>
              <a:t>）、巴克萊（</a:t>
            </a:r>
            <a:r>
              <a:rPr lang="en-US" altLang="zh-TW" sz="2800" dirty="0">
                <a:latin typeface="+mj-ea"/>
              </a:rPr>
              <a:t>BCS</a:t>
            </a:r>
            <a:r>
              <a:rPr lang="zh-TW" altLang="en-US" sz="2800" dirty="0">
                <a:latin typeface="+mj-ea"/>
              </a:rPr>
              <a:t>）等</a:t>
            </a:r>
            <a:r>
              <a:rPr lang="en-US" altLang="zh-TW" sz="2800" dirty="0">
                <a:latin typeface="+mj-ea"/>
              </a:rPr>
              <a:t>25</a:t>
            </a:r>
            <a:r>
              <a:rPr lang="zh-TW" altLang="en-US" sz="2800" dirty="0">
                <a:latin typeface="+mj-ea"/>
              </a:rPr>
              <a:t>家銀行，投資新創公司</a:t>
            </a:r>
            <a:r>
              <a:rPr lang="en-US" altLang="zh-TW" sz="2800" dirty="0">
                <a:latin typeface="+mj-ea"/>
              </a:rPr>
              <a:t>R3 CEV</a:t>
            </a:r>
            <a:r>
              <a:rPr lang="zh-TW" altLang="en-US" sz="2800" dirty="0">
                <a:latin typeface="+mj-ea"/>
              </a:rPr>
              <a:t>初創公司制訂標準。台灣不盛行</a:t>
            </a:r>
          </a:p>
          <a:p>
            <a:pPr marL="109537" indent="0">
              <a:lnSpc>
                <a:spcPct val="110000"/>
              </a:lnSpc>
              <a:buNone/>
            </a:pPr>
            <a:r>
              <a:rPr lang="zh-TW" altLang="en-US" sz="2800" b="1" dirty="0">
                <a:latin typeface="+mj-ea"/>
              </a:rPr>
              <a:t>案例｜</a:t>
            </a:r>
            <a:r>
              <a:rPr lang="zh-TW" altLang="en-US" sz="2800" dirty="0">
                <a:latin typeface="+mj-ea"/>
              </a:rPr>
              <a:t> 比特幣、</a:t>
            </a:r>
            <a:r>
              <a:rPr lang="en-US" altLang="zh-TW" sz="2800" dirty="0">
                <a:latin typeface="+mj-ea"/>
              </a:rPr>
              <a:t>Facebook Credits</a:t>
            </a:r>
            <a:r>
              <a:rPr lang="zh-TW" altLang="en-US" sz="2800" dirty="0">
                <a:latin typeface="+mj-ea"/>
              </a:rPr>
              <a:t>、</a:t>
            </a:r>
            <a:r>
              <a:rPr lang="en-US" altLang="zh-TW" sz="2800" dirty="0">
                <a:latin typeface="+mj-ea"/>
              </a:rPr>
              <a:t>Linden Dollar</a:t>
            </a:r>
            <a:r>
              <a:rPr lang="zh-TW" altLang="en-US" sz="2800" dirty="0">
                <a:latin typeface="+mj-ea"/>
              </a:rPr>
              <a:t>、魔獸金幣</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4779" y="365126"/>
            <a:ext cx="4219575"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4950617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機器人理財</a:t>
            </a:r>
            <a:endParaRPr lang="zh-TW" altLang="en-US" dirty="0"/>
          </a:p>
        </p:txBody>
      </p:sp>
      <p:sp>
        <p:nvSpPr>
          <p:cNvPr id="3" name="內容版面配置區 2"/>
          <p:cNvSpPr>
            <a:spLocks noGrp="1"/>
          </p:cNvSpPr>
          <p:nvPr>
            <p:ph idx="1"/>
          </p:nvPr>
        </p:nvSpPr>
        <p:spPr>
          <a:xfrm>
            <a:off x="612058" y="1474839"/>
            <a:ext cx="5502415" cy="4702124"/>
          </a:xfrm>
        </p:spPr>
        <p:txBody>
          <a:bodyPr/>
          <a:lstStyle/>
          <a:p>
            <a:pPr>
              <a:lnSpc>
                <a:spcPct val="120000"/>
              </a:lnSpc>
              <a:spcBef>
                <a:spcPts val="600"/>
              </a:spcBef>
              <a:spcAft>
                <a:spcPts val="600"/>
              </a:spcAft>
            </a:pPr>
            <a:r>
              <a:rPr lang="zh-TW" altLang="en-US" b="1" dirty="0"/>
              <a:t>概念｜</a:t>
            </a:r>
            <a:r>
              <a:rPr lang="zh-TW" altLang="en-US" dirty="0"/>
              <a:t> 利用機器人幫客戶制定出低成本的投資組合計劃，能夠提高收益，且不會高昂費用</a:t>
            </a:r>
          </a:p>
          <a:p>
            <a:pPr>
              <a:lnSpc>
                <a:spcPct val="120000"/>
              </a:lnSpc>
              <a:spcBef>
                <a:spcPts val="600"/>
              </a:spcBef>
              <a:spcAft>
                <a:spcPts val="600"/>
              </a:spcAft>
            </a:pPr>
            <a:r>
              <a:rPr lang="zh-TW" altLang="en-US" b="1" dirty="0"/>
              <a:t>現況｜</a:t>
            </a:r>
            <a:r>
              <a:rPr lang="zh-TW" altLang="en-US" dirty="0"/>
              <a:t> 美國採自動化諮詢和理專輔助諮詢兩大模式，委由機器人提供較簡單理財資訊</a:t>
            </a:r>
          </a:p>
          <a:p>
            <a:pPr>
              <a:lnSpc>
                <a:spcPct val="120000"/>
              </a:lnSpc>
              <a:spcBef>
                <a:spcPts val="600"/>
              </a:spcBef>
              <a:spcAft>
                <a:spcPts val="600"/>
              </a:spcAft>
            </a:pPr>
            <a:r>
              <a:rPr lang="zh-TW" altLang="en-US" b="1" dirty="0"/>
              <a:t>案例｜</a:t>
            </a:r>
            <a:r>
              <a:rPr lang="zh-TW" altLang="en-US" dirty="0"/>
              <a:t> </a:t>
            </a:r>
            <a:r>
              <a:rPr lang="en-US" altLang="zh-TW" dirty="0"/>
              <a:t>Mint</a:t>
            </a:r>
            <a:r>
              <a:rPr lang="zh-TW" altLang="en-US" dirty="0"/>
              <a:t>、</a:t>
            </a:r>
            <a:r>
              <a:rPr lang="en-US" altLang="zh-TW" dirty="0"/>
              <a:t>Betterment</a:t>
            </a:r>
            <a:r>
              <a:rPr lang="zh-TW" altLang="en-US" dirty="0"/>
              <a:t>、</a:t>
            </a:r>
            <a:r>
              <a:rPr lang="en-US" altLang="zh-TW" dirty="0" err="1"/>
              <a:t>WealthFront</a:t>
            </a:r>
            <a:r>
              <a:rPr lang="zh-TW" altLang="en-US" dirty="0"/>
              <a:t>、</a:t>
            </a:r>
            <a:r>
              <a:rPr lang="en-US" altLang="zh-TW" dirty="0"/>
              <a:t>Personal Capital</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882" y="1547438"/>
            <a:ext cx="5715000"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3891501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互聯網信用評價</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28</a:t>
            </a:fld>
            <a:endParaRPr lang="zh-TW" altLang="en-US" dirty="0"/>
          </a:p>
        </p:txBody>
      </p:sp>
      <p:sp>
        <p:nvSpPr>
          <p:cNvPr id="9" name="內容版面配置區 2"/>
          <p:cNvSpPr>
            <a:spLocks noGrp="1"/>
          </p:cNvSpPr>
          <p:nvPr>
            <p:ph idx="1"/>
          </p:nvPr>
        </p:nvSpPr>
        <p:spPr>
          <a:xfrm>
            <a:off x="612057" y="1474839"/>
            <a:ext cx="4836244" cy="4702124"/>
          </a:xfrm>
        </p:spPr>
        <p:txBody>
          <a:bodyPr>
            <a:noAutofit/>
          </a:bodyPr>
          <a:lstStyle/>
          <a:p>
            <a:pPr>
              <a:lnSpc>
                <a:spcPct val="120000"/>
              </a:lnSpc>
              <a:spcBef>
                <a:spcPts val="600"/>
              </a:spcBef>
              <a:spcAft>
                <a:spcPts val="600"/>
              </a:spcAft>
            </a:pPr>
            <a:r>
              <a:rPr lang="zh-TW" altLang="en-US" sz="2400" b="1" dirty="0">
                <a:latin typeface="+mj-ea"/>
              </a:rPr>
              <a:t>概念｜</a:t>
            </a:r>
            <a:r>
              <a:rPr lang="zh-CN" altLang="en-US" sz="2400" dirty="0"/>
              <a:t>基於使用者的互聯網資料進行挖掘分析後給出相應的個人信用評分</a:t>
            </a:r>
            <a:endParaRPr lang="en-US" altLang="zh-TW" sz="2400" b="1" dirty="0">
              <a:latin typeface="+mj-ea"/>
            </a:endParaRPr>
          </a:p>
          <a:p>
            <a:pPr>
              <a:lnSpc>
                <a:spcPct val="120000"/>
              </a:lnSpc>
              <a:spcBef>
                <a:spcPts val="600"/>
              </a:spcBef>
              <a:spcAft>
                <a:spcPts val="600"/>
              </a:spcAft>
            </a:pPr>
            <a:r>
              <a:rPr lang="zh-TW" altLang="en-US" sz="2400" b="1" dirty="0">
                <a:latin typeface="+mj-ea"/>
              </a:rPr>
              <a:t>現況｜</a:t>
            </a:r>
            <a:r>
              <a:rPr lang="zh-CN" altLang="en-US" sz="2400" dirty="0"/>
              <a:t>互聯網信評應用場景不斷增加，消費信貸迅速擴張，</a:t>
            </a:r>
            <a:r>
              <a:rPr lang="en-US" altLang="zh-CN" sz="2400" dirty="0"/>
              <a:t>P2P </a:t>
            </a:r>
            <a:r>
              <a:rPr lang="zh-CN" altLang="en-US" sz="2400" dirty="0"/>
              <a:t>網貸、電商供應鏈金融等泛網路信貸風險高等都給互聯網信評機構帶來極大的發展機遇</a:t>
            </a:r>
            <a:endParaRPr lang="en-US" altLang="zh-TW" sz="2400" dirty="0">
              <a:latin typeface="+mj-ea"/>
            </a:endParaRPr>
          </a:p>
          <a:p>
            <a:pPr>
              <a:lnSpc>
                <a:spcPct val="120000"/>
              </a:lnSpc>
              <a:spcBef>
                <a:spcPts val="0"/>
              </a:spcBef>
            </a:pPr>
            <a:r>
              <a:rPr lang="zh-TW" altLang="en-US" sz="2400" b="1" dirty="0">
                <a:latin typeface="+mj-ea"/>
              </a:rPr>
              <a:t>案例｜</a:t>
            </a:r>
            <a:r>
              <a:rPr lang="zh-TW" altLang="en-US" sz="2400" dirty="0"/>
              <a:t>芝麻信用、 </a:t>
            </a:r>
            <a:r>
              <a:rPr lang="en-US" altLang="zh-TW" sz="2400" dirty="0"/>
              <a:t>Experian</a:t>
            </a:r>
            <a:r>
              <a:rPr lang="zh-TW" altLang="en-US" sz="2400" dirty="0"/>
              <a:t>、</a:t>
            </a:r>
            <a:r>
              <a:rPr lang="en-US" altLang="zh-TW" sz="2400" dirty="0"/>
              <a:t> Equifax</a:t>
            </a:r>
            <a:r>
              <a:rPr lang="zh-TW" altLang="en-US" sz="2400" dirty="0"/>
              <a:t> </a:t>
            </a:r>
          </a:p>
        </p:txBody>
      </p:sp>
      <p:pic>
        <p:nvPicPr>
          <p:cNvPr id="3" name="圖片 2"/>
          <p:cNvPicPr>
            <a:picLocks noChangeAspect="1"/>
          </p:cNvPicPr>
          <p:nvPr/>
        </p:nvPicPr>
        <p:blipFill>
          <a:blip r:embed="rId2"/>
          <a:stretch>
            <a:fillRect/>
          </a:stretch>
        </p:blipFill>
        <p:spPr>
          <a:xfrm>
            <a:off x="5307415" y="1474839"/>
            <a:ext cx="6884585" cy="4034799"/>
          </a:xfrm>
          <a:prstGeom prst="rect">
            <a:avLst/>
          </a:prstGeom>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4350819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互聯網保險</a:t>
            </a:r>
          </a:p>
        </p:txBody>
      </p:sp>
      <p:sp>
        <p:nvSpPr>
          <p:cNvPr id="3" name="內容版面配置區 2"/>
          <p:cNvSpPr>
            <a:spLocks noGrp="1"/>
          </p:cNvSpPr>
          <p:nvPr>
            <p:ph idx="1"/>
          </p:nvPr>
        </p:nvSpPr>
        <p:spPr>
          <a:xfrm>
            <a:off x="6600657" y="1405641"/>
            <a:ext cx="5167407" cy="4702124"/>
          </a:xfrm>
        </p:spPr>
        <p:txBody>
          <a:bodyPr>
            <a:normAutofit/>
          </a:bodyPr>
          <a:lstStyle/>
          <a:p>
            <a:pPr>
              <a:spcBef>
                <a:spcPts val="600"/>
              </a:spcBef>
              <a:spcAft>
                <a:spcPts val="600"/>
              </a:spcAft>
            </a:pPr>
            <a:r>
              <a:rPr lang="zh-TW" altLang="en-US" sz="2400" b="1" dirty="0">
                <a:latin typeface="+mn-ea"/>
              </a:rPr>
              <a:t>概念｜</a:t>
            </a:r>
            <a:r>
              <a:rPr lang="zh-TW" altLang="en-US" sz="2400" dirty="0">
                <a:latin typeface="+mn-ea"/>
              </a:rPr>
              <a:t>指保險機構依托互聯網和移動通信等技術，通過自營網絡平台、第三方網絡平台等訂立保險合約、提供保險服務的業務</a:t>
            </a:r>
            <a:endParaRPr lang="en-US" altLang="zh-TW" sz="2400" b="1" dirty="0">
              <a:latin typeface="+mn-ea"/>
            </a:endParaRPr>
          </a:p>
          <a:p>
            <a:pPr>
              <a:lnSpc>
                <a:spcPct val="120000"/>
              </a:lnSpc>
              <a:spcBef>
                <a:spcPts val="600"/>
              </a:spcBef>
              <a:spcAft>
                <a:spcPts val="600"/>
              </a:spcAft>
            </a:pPr>
            <a:r>
              <a:rPr lang="zh-TW" altLang="en-US" sz="2400" b="1" dirty="0">
                <a:latin typeface="+mn-ea"/>
              </a:rPr>
              <a:t>現況｜</a:t>
            </a:r>
            <a:r>
              <a:rPr lang="zh-TW" altLang="en-US" sz="2400" dirty="0">
                <a:latin typeface="+mn-ea"/>
              </a:rPr>
              <a:t>目前互聯網保險的商業模式變革主要以銷售渠道變革為主，險種創新和定價模式變革為輔</a:t>
            </a:r>
            <a:endParaRPr lang="en-US" altLang="zh-TW" sz="2400" dirty="0">
              <a:latin typeface="+mn-ea"/>
            </a:endParaRPr>
          </a:p>
          <a:p>
            <a:pPr>
              <a:lnSpc>
                <a:spcPct val="120000"/>
              </a:lnSpc>
              <a:spcBef>
                <a:spcPts val="600"/>
              </a:spcBef>
              <a:spcAft>
                <a:spcPts val="600"/>
              </a:spcAft>
            </a:pPr>
            <a:r>
              <a:rPr lang="zh-TW" altLang="en-US" sz="2400" b="1" dirty="0">
                <a:latin typeface="+mn-ea"/>
              </a:rPr>
              <a:t>案例｜</a:t>
            </a:r>
            <a:r>
              <a:rPr lang="en-US" altLang="zh-TW" sz="2400" dirty="0" err="1">
                <a:latin typeface="+mn-ea"/>
              </a:rPr>
              <a:t>Friendsurance</a:t>
            </a:r>
            <a:r>
              <a:rPr lang="zh-TW" altLang="en-US" sz="2400" dirty="0">
                <a:latin typeface="+mn-ea"/>
              </a:rPr>
              <a:t> 、</a:t>
            </a:r>
            <a:r>
              <a:rPr lang="en-US" altLang="zh-TW" sz="2400" dirty="0">
                <a:latin typeface="+mn-ea"/>
              </a:rPr>
              <a:t>Guevara</a:t>
            </a:r>
            <a:r>
              <a:rPr lang="zh-TW" altLang="en-US" sz="2400" dirty="0">
                <a:latin typeface="+mn-ea"/>
              </a:rPr>
              <a:t>、眾安保險</a:t>
            </a:r>
          </a:p>
          <a:p>
            <a:pPr>
              <a:spcBef>
                <a:spcPts val="600"/>
              </a:spcBef>
              <a:spcAft>
                <a:spcPts val="600"/>
              </a:spcAft>
            </a:pPr>
            <a:endParaRPr lang="zh-TW" altLang="en-US" sz="2400" dirty="0">
              <a:latin typeface="+mn-ea"/>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pic>
        <p:nvPicPr>
          <p:cNvPr id="11" name="圖片 10"/>
          <p:cNvPicPr>
            <a:picLocks noChangeAspect="1"/>
          </p:cNvPicPr>
          <p:nvPr/>
        </p:nvPicPr>
        <p:blipFill rotWithShape="1">
          <a:blip r:embed="rId2"/>
          <a:srcRect l="2602"/>
          <a:stretch/>
        </p:blipFill>
        <p:spPr>
          <a:xfrm>
            <a:off x="0" y="1405641"/>
            <a:ext cx="6433169" cy="4307114"/>
          </a:xfrm>
          <a:prstGeom prst="rect">
            <a:avLst/>
          </a:prstGeom>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460159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50000"/>
              </a:lnSpc>
            </a:pPr>
            <a:r>
              <a:rPr lang="zh-TW" altLang="en-US" b="1" dirty="0">
                <a:latin typeface="+mj-ea"/>
                <a:ea typeface="+mj-ea"/>
              </a:rPr>
              <a:t>行動通訊</a:t>
            </a:r>
            <a:r>
              <a:rPr lang="en-US" altLang="zh-TW" b="1" dirty="0">
                <a:latin typeface="+mj-ea"/>
                <a:ea typeface="+mj-ea"/>
              </a:rPr>
              <a:t>(</a:t>
            </a:r>
            <a:r>
              <a:rPr lang="en-US" altLang="zh-TW" b="1" dirty="0" smtClean="0">
                <a:latin typeface="+mj-ea"/>
                <a:ea typeface="+mj-ea"/>
              </a:rPr>
              <a:t>Mobil Technology)</a:t>
            </a:r>
            <a:endParaRPr lang="en-US" altLang="zh-TW" b="1" dirty="0">
              <a:latin typeface="+mj-ea"/>
              <a:ea typeface="+mj-ea"/>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3</a:t>
            </a:fld>
            <a:endParaRPr lang="en-US" altLang="zh-TW"/>
          </a:p>
        </p:txBody>
      </p:sp>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grpSp>
        <p:nvGrpSpPr>
          <p:cNvPr id="8" name="群組 7"/>
          <p:cNvGrpSpPr/>
          <p:nvPr/>
        </p:nvGrpSpPr>
        <p:grpSpPr>
          <a:xfrm>
            <a:off x="2888323" y="1598879"/>
            <a:ext cx="5763308" cy="4491313"/>
            <a:chOff x="2888323" y="1598879"/>
            <a:chExt cx="5763308" cy="4491313"/>
          </a:xfrm>
        </p:grpSpPr>
        <p:pic>
          <p:nvPicPr>
            <p:cNvPr id="9218" name="Picture 2" descr="行動網路-演進歷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8323" y="1598879"/>
              <a:ext cx="5763308" cy="4491313"/>
            </a:xfrm>
            <a:prstGeom prst="rect">
              <a:avLst/>
            </a:prstGeom>
            <a:noFill/>
            <a:extLst>
              <a:ext uri="{909E8E84-426E-40DD-AFC4-6F175D3DCCD1}">
                <a14:hiddenFill xmlns:a14="http://schemas.microsoft.com/office/drawing/2010/main">
                  <a:solidFill>
                    <a:srgbClr val="FFFFFF"/>
                  </a:solidFill>
                </a14:hiddenFill>
              </a:ext>
            </a:extLst>
          </p:spPr>
        </p:pic>
        <p:sp>
          <p:nvSpPr>
            <p:cNvPr id="7" name="圓角矩形 6"/>
            <p:cNvSpPr/>
            <p:nvPr/>
          </p:nvSpPr>
          <p:spPr>
            <a:xfrm>
              <a:off x="7974677" y="2924233"/>
              <a:ext cx="411942" cy="290022"/>
            </a:xfrm>
            <a:prstGeom prst="roundRect">
              <a:avLst/>
            </a:prstGeom>
            <a:solidFill>
              <a:srgbClr val="FD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矩形 8"/>
          <p:cNvSpPr/>
          <p:nvPr/>
        </p:nvSpPr>
        <p:spPr>
          <a:xfrm>
            <a:off x="7885269" y="2917883"/>
            <a:ext cx="559769" cy="400110"/>
          </a:xfrm>
          <a:prstGeom prst="rect">
            <a:avLst/>
          </a:prstGeom>
        </p:spPr>
        <p:txBody>
          <a:bodyPr wrap="none">
            <a:spAutoFit/>
          </a:bodyPr>
          <a:lstStyle/>
          <a:p>
            <a:pPr algn="ctr"/>
            <a:r>
              <a:rPr lang="en-US" altLang="zh-TW" sz="1000" dirty="0">
                <a:latin typeface="arial" panose="020B0604020202020204" pitchFamily="34" charset="0"/>
              </a:rPr>
              <a:t>3GPP </a:t>
            </a:r>
            <a:r>
              <a:rPr lang="en-US" altLang="zh-TW" sz="1000" dirty="0" smtClean="0">
                <a:latin typeface="arial" panose="020B0604020202020204" pitchFamily="34" charset="0"/>
              </a:rPr>
              <a:t/>
            </a:r>
            <a:br>
              <a:rPr lang="en-US" altLang="zh-TW" sz="1000" dirty="0" smtClean="0">
                <a:latin typeface="arial" panose="020B0604020202020204" pitchFamily="34" charset="0"/>
              </a:rPr>
            </a:br>
            <a:r>
              <a:rPr lang="en-US" altLang="zh-TW" sz="1000" dirty="0" smtClean="0">
                <a:latin typeface="arial" panose="020B0604020202020204" pitchFamily="34" charset="0"/>
              </a:rPr>
              <a:t>R15</a:t>
            </a:r>
            <a:endParaRPr lang="zh-TW" altLang="en-US" sz="1000" dirty="0"/>
          </a:p>
        </p:txBody>
      </p:sp>
    </p:spTree>
    <p:extLst>
      <p:ext uri="{BB962C8B-B14F-4D97-AF65-F5344CB8AC3E}">
        <p14:creationId xmlns:p14="http://schemas.microsoft.com/office/powerpoint/2010/main" val="34633285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電商金融</a:t>
            </a:r>
          </a:p>
        </p:txBody>
      </p:sp>
      <p:sp>
        <p:nvSpPr>
          <p:cNvPr id="3" name="內容版面配置區 2"/>
          <p:cNvSpPr>
            <a:spLocks noGrp="1"/>
          </p:cNvSpPr>
          <p:nvPr>
            <p:ph idx="1"/>
          </p:nvPr>
        </p:nvSpPr>
        <p:spPr>
          <a:xfrm>
            <a:off x="465068" y="1564963"/>
            <a:ext cx="11067673" cy="920119"/>
          </a:xfrm>
        </p:spPr>
        <p:txBody>
          <a:bodyPr>
            <a:noAutofit/>
          </a:bodyPr>
          <a:lstStyle/>
          <a:p>
            <a:pPr>
              <a:spcBef>
                <a:spcPts val="600"/>
              </a:spcBef>
              <a:spcAft>
                <a:spcPts val="600"/>
              </a:spcAft>
            </a:pPr>
            <a:r>
              <a:rPr lang="zh-TW" altLang="en-US" sz="2400" b="1" dirty="0">
                <a:latin typeface="+mj-ea"/>
              </a:rPr>
              <a:t>概念｜</a:t>
            </a:r>
            <a:r>
              <a:rPr lang="zh-TW" altLang="en-US" sz="2400" dirty="0"/>
              <a:t>金融服務營運基於電子商務平台，交易過程中達到物流、信息流、資金流的統一，提高資金運行效率，向客戶提供結算、融資、保險等金融服務</a:t>
            </a:r>
            <a:endParaRPr lang="en-US" altLang="zh-TW" sz="2400" dirty="0"/>
          </a:p>
          <a:p>
            <a:pPr>
              <a:spcBef>
                <a:spcPts val="600"/>
              </a:spcBef>
              <a:spcAft>
                <a:spcPts val="600"/>
              </a:spcAft>
            </a:pPr>
            <a:r>
              <a:rPr lang="zh-TW" altLang="en-US" sz="2400" b="1" dirty="0">
                <a:latin typeface="+mj-ea"/>
              </a:rPr>
              <a:t>現況｜</a:t>
            </a:r>
            <a:r>
              <a:rPr lang="zh-TW" altLang="en-US" sz="2400" dirty="0">
                <a:latin typeface="+mj-ea"/>
              </a:rPr>
              <a:t>包括直接放貸和間接放貸兩種</a:t>
            </a:r>
            <a:r>
              <a:rPr lang="zh-TW" altLang="en-US" sz="2400" dirty="0" smtClean="0">
                <a:latin typeface="+mj-ea"/>
              </a:rPr>
              <a:t>。</a:t>
            </a:r>
            <a:endParaRPr lang="en-US" altLang="zh-TW" sz="24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sp>
        <p:nvSpPr>
          <p:cNvPr id="25" name="內容版面配置區 2"/>
          <p:cNvSpPr txBox="1">
            <a:spLocks/>
          </p:cNvSpPr>
          <p:nvPr/>
        </p:nvSpPr>
        <p:spPr>
          <a:xfrm>
            <a:off x="678732" y="2839410"/>
            <a:ext cx="3674194" cy="192113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zh-TW" altLang="en-US" sz="2400" dirty="0">
                <a:latin typeface="+mj-ea"/>
              </a:rPr>
              <a:t>目前阿里巴巴、蘇寧、唯品會已拿到了開展獨立貸款業務的牌照，採用的就是通過旗下的小額貸款公司進行放貸</a:t>
            </a:r>
            <a:endParaRPr lang="en-US" altLang="zh-TW" sz="2400" dirty="0">
              <a:latin typeface="+mj-ea"/>
            </a:endParaRPr>
          </a:p>
        </p:txBody>
      </p:sp>
      <p:pic>
        <p:nvPicPr>
          <p:cNvPr id="26" name="圖片 25"/>
          <p:cNvPicPr>
            <a:picLocks noChangeAspect="1"/>
          </p:cNvPicPr>
          <p:nvPr/>
        </p:nvPicPr>
        <p:blipFill rotWithShape="1">
          <a:blip r:embed="rId3"/>
          <a:srcRect l="2087" t="5073" r="2198" b="5095"/>
          <a:stretch/>
        </p:blipFill>
        <p:spPr>
          <a:xfrm>
            <a:off x="4648347" y="3144404"/>
            <a:ext cx="7207422" cy="2932840"/>
          </a:xfrm>
          <a:prstGeom prst="rect">
            <a:avLst/>
          </a:prstGeom>
        </p:spPr>
      </p:pic>
      <p:sp>
        <p:nvSpPr>
          <p:cNvPr id="27" name="內容版面配置區 2"/>
          <p:cNvSpPr txBox="1">
            <a:spLocks/>
          </p:cNvSpPr>
          <p:nvPr/>
        </p:nvSpPr>
        <p:spPr>
          <a:xfrm>
            <a:off x="440607" y="4739736"/>
            <a:ext cx="3721818" cy="150690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zh-TW" altLang="en-US" sz="2400" b="1" dirty="0">
                <a:latin typeface="+mj-ea"/>
              </a:rPr>
              <a:t>案例｜</a:t>
            </a:r>
            <a:r>
              <a:rPr lang="zh-TW" altLang="en-US" sz="2400" dirty="0"/>
              <a:t>螞蟻金服、京東金融</a:t>
            </a:r>
            <a:r>
              <a:rPr lang="zh-TW" altLang="en-US" sz="2400" dirty="0">
                <a:latin typeface="+mj-ea"/>
              </a:rPr>
              <a:t>、蘇寧、唯品會</a:t>
            </a:r>
            <a:endParaRPr lang="zh-TW" altLang="en-US" sz="2400" dirty="0"/>
          </a:p>
        </p:txBody>
      </p:sp>
      <p:sp>
        <p:nvSpPr>
          <p:cNvPr id="10"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404564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行動</a:t>
            </a:r>
            <a:r>
              <a:rPr lang="zh-TW" altLang="en-US" dirty="0" smtClean="0">
                <a:latin typeface="+mj-ea"/>
              </a:rPr>
              <a:t>通訊應用</a:t>
            </a:r>
            <a:endParaRPr lang="zh-TW" altLang="en-US" dirty="0"/>
          </a:p>
        </p:txBody>
      </p:sp>
      <p:sp>
        <p:nvSpPr>
          <p:cNvPr id="3" name="內容版面配置區 2"/>
          <p:cNvSpPr>
            <a:spLocks noGrp="1"/>
          </p:cNvSpPr>
          <p:nvPr>
            <p:ph idx="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1026" name="Picture 2" descr="https://scontent.ftpe5-1.fna.fbcdn.net/v/t34.0-12/14302883_1253802547972344_985482842_n.png?oh=b78f1357cc866dc0c7912626f6017d2c&amp;oe=57D9DCA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3131" y="1456006"/>
            <a:ext cx="9032807" cy="4909624"/>
          </a:xfrm>
          <a:prstGeom prst="rect">
            <a:avLst/>
          </a:prstGeom>
          <a:noFill/>
          <a:extLst>
            <a:ext uri="{909E8E84-426E-40DD-AFC4-6F175D3DCCD1}">
              <a14:hiddenFill xmlns:a14="http://schemas.microsoft.com/office/drawing/2010/main">
                <a:solidFill>
                  <a:srgbClr val="FFFFFF"/>
                </a:solidFill>
              </a14:hiddenFill>
            </a:ext>
          </a:extLst>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861768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社</a:t>
            </a:r>
            <a:r>
              <a:rPr lang="zh-TW" altLang="en-US" dirty="0" smtClean="0">
                <a:latin typeface="+mj-ea"/>
              </a:rPr>
              <a:t>群網路</a:t>
            </a:r>
            <a:r>
              <a:rPr lang="en-US" altLang="zh-TW" dirty="0" smtClean="0">
                <a:latin typeface="+mj-ea"/>
              </a:rPr>
              <a:t>(Social Networking)</a:t>
            </a:r>
            <a:endParaRPr lang="zh-TW" altLang="en-US" dirty="0"/>
          </a:p>
        </p:txBody>
      </p:sp>
      <p:sp>
        <p:nvSpPr>
          <p:cNvPr id="3" name="內容版面配置區 2"/>
          <p:cNvSpPr>
            <a:spLocks noGrp="1"/>
          </p:cNvSpPr>
          <p:nvPr>
            <p:ph idx="1"/>
          </p:nvPr>
        </p:nvSpPr>
        <p:spPr>
          <a:xfrm>
            <a:off x="612057" y="1474839"/>
            <a:ext cx="5936525" cy="4702124"/>
          </a:xfrm>
        </p:spPr>
        <p:txBody>
          <a:bodyPr>
            <a:normAutofit/>
          </a:bodyPr>
          <a:lstStyle/>
          <a:p>
            <a:r>
              <a:rPr lang="zh-TW" altLang="en-US" sz="2400" dirty="0">
                <a:latin typeface="+mj-ea"/>
                <a:ea typeface="+mj-ea"/>
              </a:rPr>
              <a:t>社群為一生活於特定區域個體的集合，彼此間具相同特性及興趣，並互相維持社交關係的進行（</a:t>
            </a:r>
            <a:r>
              <a:rPr lang="en-US" altLang="zh-TW" sz="2400" dirty="0">
                <a:latin typeface="+mj-ea"/>
                <a:ea typeface="+mj-ea"/>
              </a:rPr>
              <a:t>Garcia, Giuliani and Wiesenfeld,1999</a:t>
            </a:r>
            <a:r>
              <a:rPr lang="zh-TW" altLang="en-US" sz="2400" dirty="0">
                <a:latin typeface="+mj-ea"/>
                <a:ea typeface="+mj-ea"/>
              </a:rPr>
              <a:t>）</a:t>
            </a:r>
          </a:p>
          <a:p>
            <a:r>
              <a:rPr lang="zh-TW" altLang="en-US" sz="2400" dirty="0" smtClean="0">
                <a:latin typeface="+mj-ea"/>
                <a:ea typeface="+mj-ea"/>
              </a:rPr>
              <a:t>社</a:t>
            </a:r>
            <a:r>
              <a:rPr lang="zh-TW" altLang="en-US" sz="2400" dirty="0">
                <a:latin typeface="+mj-ea"/>
                <a:ea typeface="+mj-ea"/>
              </a:rPr>
              <a:t>群分為「地域」社群及「關係」社群，前者指鄰居、城鎮及個體周遭地區間社會關係的集合體；而後者則為因興趣、宗教等非地域關係而形成之集合（</a:t>
            </a:r>
            <a:r>
              <a:rPr lang="en-US" altLang="zh-TW" sz="2400" dirty="0" err="1">
                <a:latin typeface="+mj-ea"/>
                <a:ea typeface="+mj-ea"/>
              </a:rPr>
              <a:t>Obst</a:t>
            </a:r>
            <a:r>
              <a:rPr lang="en-US" altLang="zh-TW" sz="2400" dirty="0">
                <a:latin typeface="+mj-ea"/>
                <a:ea typeface="+mj-ea"/>
              </a:rPr>
              <a:t>, </a:t>
            </a:r>
            <a:r>
              <a:rPr lang="en-US" altLang="zh-TW" sz="2400" dirty="0" err="1">
                <a:latin typeface="+mj-ea"/>
                <a:ea typeface="+mj-ea"/>
              </a:rPr>
              <a:t>Zinkiewicz</a:t>
            </a:r>
            <a:r>
              <a:rPr lang="en-US" altLang="zh-TW" sz="2400" dirty="0">
                <a:latin typeface="+mj-ea"/>
                <a:ea typeface="+mj-ea"/>
              </a:rPr>
              <a:t> and Smith, 2002</a:t>
            </a:r>
            <a:r>
              <a:rPr lang="zh-TW" altLang="en-US" sz="2400" dirty="0">
                <a:latin typeface="+mj-ea"/>
                <a:ea typeface="+mj-ea"/>
              </a:rPr>
              <a:t>）</a:t>
            </a:r>
          </a:p>
          <a:p>
            <a:endParaRPr lang="zh-TW" altLang="en-US" sz="2400" dirty="0">
              <a:latin typeface="+mj-ea"/>
              <a:ea typeface="+mj-ea"/>
            </a:endParaRPr>
          </a:p>
          <a:p>
            <a:endParaRPr lang="zh-TW" altLang="en-US" sz="2400" dirty="0">
              <a:latin typeface="+mj-ea"/>
              <a:ea typeface="+mj-ea"/>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491" y="1474839"/>
            <a:ext cx="4767263"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972230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zh-TW" altLang="en-US" sz="4000" b="0" dirty="0"/>
              <a:t>社群</a:t>
            </a:r>
            <a:r>
              <a:rPr lang="zh-TW" altLang="en-US" sz="4000" b="0" dirty="0" smtClean="0"/>
              <a:t>應用</a:t>
            </a:r>
            <a:r>
              <a:rPr lang="en-US" altLang="zh-TW" sz="4000" b="0" dirty="0" smtClean="0"/>
              <a:t>:</a:t>
            </a:r>
            <a:r>
              <a:rPr lang="zh-TW" altLang="en-US" sz="4000" b="0" dirty="0" smtClean="0"/>
              <a:t> </a:t>
            </a:r>
            <a:r>
              <a:rPr lang="en-US" altLang="zh-TW" sz="4000" dirty="0" smtClean="0"/>
              <a:t>The power of people and network </a:t>
            </a:r>
          </a:p>
        </p:txBody>
      </p:sp>
      <p:sp>
        <p:nvSpPr>
          <p:cNvPr id="3" name="內容版面配置區 2"/>
          <p:cNvSpPr>
            <a:spLocks noGrp="1"/>
          </p:cNvSpPr>
          <p:nvPr>
            <p:ph idx="1"/>
          </p:nvPr>
        </p:nvSpPr>
        <p:spPr/>
        <p:txBody>
          <a:bodyPr/>
          <a:lstStyle/>
          <a:p>
            <a:endParaRPr lang="zh-TW" altLang="en-US"/>
          </a:p>
        </p:txBody>
      </p:sp>
      <p:pic>
        <p:nvPicPr>
          <p:cNvPr id="11268" name="Picture 4" descr="socialnet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284" y="1557339"/>
            <a:ext cx="4258733"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net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4815" y="3082925"/>
            <a:ext cx="526965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ANd9GcRtXFkpemUdEOgNjCesZGyXfkCfbREBwgvri4wDpBnsQxe-0CBL&amp;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2217" y="1412876"/>
            <a:ext cx="134408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Sustain-Lane-job-si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2901" y="1484313"/>
            <a:ext cx="15367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 Box 8"/>
          <p:cNvSpPr txBox="1">
            <a:spLocks noChangeArrowheads="1"/>
          </p:cNvSpPr>
          <p:nvPr/>
        </p:nvSpPr>
        <p:spPr bwMode="auto">
          <a:xfrm>
            <a:off x="5520267" y="2565401"/>
            <a:ext cx="141816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Career</a:t>
            </a:r>
          </a:p>
        </p:txBody>
      </p:sp>
      <p:sp>
        <p:nvSpPr>
          <p:cNvPr id="11273" name="Text Box 9"/>
          <p:cNvSpPr txBox="1">
            <a:spLocks noChangeArrowheads="1"/>
          </p:cNvSpPr>
          <p:nvPr/>
        </p:nvSpPr>
        <p:spPr bwMode="auto">
          <a:xfrm>
            <a:off x="71522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Marriage</a:t>
            </a:r>
          </a:p>
        </p:txBody>
      </p:sp>
      <p:pic>
        <p:nvPicPr>
          <p:cNvPr id="11274" name="Picture 10" descr="fin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96300" y="1484314"/>
            <a:ext cx="1822451"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 Box 11"/>
          <p:cNvSpPr txBox="1">
            <a:spLocks noChangeArrowheads="1"/>
          </p:cNvSpPr>
          <p:nvPr/>
        </p:nvSpPr>
        <p:spPr bwMode="auto">
          <a:xfrm>
            <a:off x="88794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Finance</a:t>
            </a:r>
          </a:p>
        </p:txBody>
      </p:sp>
      <p:pic>
        <p:nvPicPr>
          <p:cNvPr id="11276" name="Picture 12" descr="23125I0319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6118" y="1484313"/>
            <a:ext cx="153670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7" name="Text Box 13"/>
          <p:cNvSpPr txBox="1">
            <a:spLocks noChangeArrowheads="1"/>
          </p:cNvSpPr>
          <p:nvPr/>
        </p:nvSpPr>
        <p:spPr bwMode="auto">
          <a:xfrm>
            <a:off x="10462685"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Health</a:t>
            </a:r>
          </a:p>
        </p:txBody>
      </p:sp>
      <p:sp>
        <p:nvSpPr>
          <p:cNvPr id="15"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051270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大數據</a:t>
            </a:r>
            <a:r>
              <a:rPr lang="en-US" altLang="zh-TW" sz="4400" dirty="0">
                <a:latin typeface="+mj-ea"/>
              </a:rPr>
              <a:t>(Big Data)</a:t>
            </a:r>
            <a:endParaRPr lang="zh-TW" altLang="en-US" dirty="0"/>
          </a:p>
        </p:txBody>
      </p:sp>
      <p:sp>
        <p:nvSpPr>
          <p:cNvPr id="3" name="內容版面配置區 2"/>
          <p:cNvSpPr>
            <a:spLocks noGrp="1"/>
          </p:cNvSpPr>
          <p:nvPr>
            <p:ph idx="1"/>
          </p:nvPr>
        </p:nvSpPr>
        <p:spPr/>
        <p:txBody>
          <a:bodyPr/>
          <a:lstStyle/>
          <a:p>
            <a:r>
              <a:rPr lang="zh-TW" altLang="en-US" sz="2400" dirty="0">
                <a:latin typeface="+mj-ea"/>
              </a:rPr>
              <a:t>大數據的資料特質和傳統資料最大的不同是，資料來源多元、種類繁多，大多是非結構化資料，而且更新速度非常快，導致資料量大增</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a:t>
            </a:fld>
            <a:endParaRPr lang="zh-TW" altLang="en-US" dirty="0"/>
          </a:p>
        </p:txBody>
      </p:sp>
      <p:pic>
        <p:nvPicPr>
          <p:cNvPr id="6" name="Picture 2" descr="Volume、Velocity、Variety + Veracity = Val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787" y="2484366"/>
            <a:ext cx="10200836" cy="3468286"/>
          </a:xfrm>
          <a:prstGeom prst="rect">
            <a:avLst/>
          </a:prstGeom>
          <a:noFill/>
          <a:extLst>
            <a:ext uri="{909E8E84-426E-40DD-AFC4-6F175D3DCCD1}">
              <a14:hiddenFill xmlns:a14="http://schemas.microsoft.com/office/drawing/2010/main">
                <a:solidFill>
                  <a:srgbClr val="FFFFFF"/>
                </a:solidFill>
              </a14:hiddenFill>
            </a:ext>
          </a:extLst>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6886930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大數據</a:t>
            </a:r>
            <a:r>
              <a:rPr lang="en-US" altLang="zh-TW" sz="4400" dirty="0">
                <a:latin typeface="+mj-ea"/>
              </a:rPr>
              <a:t>(Big Data)</a:t>
            </a:r>
            <a:endParaRPr lang="zh-TW" altLang="en-US" dirty="0"/>
          </a:p>
        </p:txBody>
      </p:sp>
      <p:sp>
        <p:nvSpPr>
          <p:cNvPr id="3" name="內容版面配置區 2"/>
          <p:cNvSpPr>
            <a:spLocks noGrp="1"/>
          </p:cNvSpPr>
          <p:nvPr>
            <p:ph idx="1"/>
          </p:nvPr>
        </p:nvSpPr>
        <p:spPr/>
        <p:txBody>
          <a:bodyPr/>
          <a:lstStyle/>
          <a:p>
            <a:r>
              <a:rPr lang="zh-TW" altLang="en-US" sz="2400" dirty="0">
                <a:latin typeface="+mj-ea"/>
              </a:rPr>
              <a:t>大數據的資料特質和傳統資料最大的不同是，資料來源多元、種類繁多，大多是非結構化資料，而且更新速度非常快，導致資料量大增</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pic>
        <p:nvPicPr>
          <p:cNvPr id="7" name="圖片 6"/>
          <p:cNvPicPr>
            <a:picLocks noChangeAspect="1"/>
          </p:cNvPicPr>
          <p:nvPr/>
        </p:nvPicPr>
        <p:blipFill>
          <a:blip r:embed="rId2"/>
          <a:stretch>
            <a:fillRect/>
          </a:stretch>
        </p:blipFill>
        <p:spPr>
          <a:xfrm>
            <a:off x="702634" y="2477810"/>
            <a:ext cx="5360541" cy="3492704"/>
          </a:xfrm>
          <a:prstGeom prst="rect">
            <a:avLst/>
          </a:prstGeom>
        </p:spPr>
      </p:pic>
      <p:pic>
        <p:nvPicPr>
          <p:cNvPr id="8" name="圖片 7"/>
          <p:cNvPicPr>
            <a:picLocks noChangeAspect="1"/>
          </p:cNvPicPr>
          <p:nvPr/>
        </p:nvPicPr>
        <p:blipFill>
          <a:blip r:embed="rId3"/>
          <a:stretch>
            <a:fillRect/>
          </a:stretch>
        </p:blipFill>
        <p:spPr>
          <a:xfrm>
            <a:off x="6369094" y="2351201"/>
            <a:ext cx="5644716" cy="3478239"/>
          </a:xfrm>
          <a:prstGeom prst="rect">
            <a:avLst/>
          </a:prstGeom>
        </p:spPr>
      </p:pic>
      <p:sp>
        <p:nvSpPr>
          <p:cNvPr id="9"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1545545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a:latin typeface="+mj-ea"/>
              </a:rPr>
              <a:t>大數據</a:t>
            </a:r>
            <a:r>
              <a:rPr lang="en-US" altLang="zh-TW" sz="4000" dirty="0">
                <a:latin typeface="+mj-ea"/>
              </a:rPr>
              <a:t>(Big Data)</a:t>
            </a:r>
            <a:r>
              <a:rPr lang="zh-TW" altLang="en-US" sz="4000" dirty="0">
                <a:latin typeface="+mj-ea"/>
              </a:rPr>
              <a:t>應用</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57" y="1319982"/>
            <a:ext cx="10058400" cy="5088444"/>
          </a:xfrm>
          <a:prstGeom prst="rect">
            <a:avLst/>
          </a:prstGeom>
        </p:spPr>
      </p:pic>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9973409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11850</TotalTime>
  <Words>2083</Words>
  <Application>Microsoft Office PowerPoint</Application>
  <PresentationFormat>寬螢幕</PresentationFormat>
  <Paragraphs>180</Paragraphs>
  <Slides>30</Slides>
  <Notes>6</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30</vt:i4>
      </vt:variant>
    </vt:vector>
  </HeadingPairs>
  <TitlesOfParts>
    <vt:vector size="39" baseType="lpstr">
      <vt:lpstr>BiauKai</vt:lpstr>
      <vt:lpstr>微軟正黑體</vt:lpstr>
      <vt:lpstr>新細明體</vt:lpstr>
      <vt:lpstr>Arial</vt:lpstr>
      <vt:lpstr>Arial</vt:lpstr>
      <vt:lpstr>Calibri</vt:lpstr>
      <vt:lpstr>Corbel</vt:lpstr>
      <vt:lpstr>Times New Roman</vt:lpstr>
      <vt:lpstr>Office 佈景主題</vt:lpstr>
      <vt:lpstr>資訊科技與金融創新 Information Technology &amp; Financial Innovation </vt:lpstr>
      <vt:lpstr>Outline</vt:lpstr>
      <vt:lpstr>行動通訊(Mobil Technology)</vt:lpstr>
      <vt:lpstr>行動通訊應用</vt:lpstr>
      <vt:lpstr>社群網路(Social Networking)</vt:lpstr>
      <vt:lpstr>社群應用: The power of people and network </vt:lpstr>
      <vt:lpstr>大數據(Big Data)</vt:lpstr>
      <vt:lpstr>大數據(Big Data)</vt:lpstr>
      <vt:lpstr>大數據(Big Data)應用</vt:lpstr>
      <vt:lpstr>物聯網(IoT- Internet of Things)</vt:lpstr>
      <vt:lpstr>物聯網應用</vt:lpstr>
      <vt:lpstr>區塊鏈技術 (Block Chains Technology)</vt:lpstr>
      <vt:lpstr>區塊鏈應用</vt:lpstr>
      <vt:lpstr>Fintech 金融科技的演化</vt:lpstr>
      <vt:lpstr>行動網路 – 行動金融</vt:lpstr>
      <vt:lpstr>社群網路- 社群金融</vt:lpstr>
      <vt:lpstr>銀行轉型:Bank 1.0到3.0</vt:lpstr>
      <vt:lpstr>Always Banking</vt:lpstr>
      <vt:lpstr>銀行轉型未來式</vt:lpstr>
      <vt:lpstr>Fintech  </vt:lpstr>
      <vt:lpstr>互網網金融商業模式</vt:lpstr>
      <vt:lpstr>第三方支付</vt:lpstr>
      <vt:lpstr>P2P網路貸款</vt:lpstr>
      <vt:lpstr>群眾募資</vt:lpstr>
      <vt:lpstr>P2P匯兌</vt:lpstr>
      <vt:lpstr>虛擬貨幣</vt:lpstr>
      <vt:lpstr>機器人理財</vt:lpstr>
      <vt:lpstr>互聯網信用評價</vt:lpstr>
      <vt:lpstr>互聯網保險</vt:lpstr>
      <vt:lpstr>電商金融</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天鈞 曾</cp:lastModifiedBy>
  <cp:revision>299</cp:revision>
  <cp:lastPrinted>2016-06-22T08:11:44Z</cp:lastPrinted>
  <dcterms:created xsi:type="dcterms:W3CDTF">2016-06-16T05:53:04Z</dcterms:created>
  <dcterms:modified xsi:type="dcterms:W3CDTF">2023-06-05T16:53:49Z</dcterms:modified>
</cp:coreProperties>
</file>