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547" r:id="rId2"/>
    <p:sldId id="548" r:id="rId3"/>
    <p:sldId id="613" r:id="rId4"/>
    <p:sldId id="576" r:id="rId5"/>
    <p:sldId id="577" r:id="rId6"/>
    <p:sldId id="578" r:id="rId7"/>
    <p:sldId id="585" r:id="rId8"/>
    <p:sldId id="581" r:id="rId9"/>
    <p:sldId id="591" r:id="rId10"/>
    <p:sldId id="551" r:id="rId11"/>
    <p:sldId id="552" r:id="rId12"/>
    <p:sldId id="553" r:id="rId13"/>
    <p:sldId id="557" r:id="rId14"/>
    <p:sldId id="600" r:id="rId15"/>
    <p:sldId id="598" r:id="rId16"/>
    <p:sldId id="601" r:id="rId17"/>
    <p:sldId id="599" r:id="rId18"/>
    <p:sldId id="592" r:id="rId19"/>
    <p:sldId id="595" r:id="rId20"/>
    <p:sldId id="607" r:id="rId21"/>
    <p:sldId id="593" r:id="rId22"/>
    <p:sldId id="594" r:id="rId23"/>
    <p:sldId id="596" r:id="rId24"/>
    <p:sldId id="606" r:id="rId25"/>
    <p:sldId id="597" r:id="rId26"/>
    <p:sldId id="615" r:id="rId27"/>
    <p:sldId id="563" r:id="rId28"/>
    <p:sldId id="614" r:id="rId29"/>
    <p:sldId id="565" r:id="rId30"/>
    <p:sldId id="568" r:id="rId31"/>
    <p:sldId id="572" r:id="rId32"/>
    <p:sldId id="611" r:id="rId33"/>
    <p:sldId id="604" r:id="rId34"/>
    <p:sldId id="573" r:id="rId35"/>
    <p:sldId id="583" r:id="rId36"/>
    <p:sldId id="608" r:id="rId37"/>
    <p:sldId id="605" r:id="rId38"/>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4)Bank3.0" id="{1E73D5F7-1EF1-411A-AED2-F7D6175CE1C3}">
          <p14:sldIdLst>
            <p14:sldId id="547"/>
            <p14:sldId id="548"/>
            <p14:sldId id="613"/>
            <p14:sldId id="576"/>
            <p14:sldId id="577"/>
            <p14:sldId id="578"/>
            <p14:sldId id="585"/>
            <p14:sldId id="581"/>
            <p14:sldId id="591"/>
            <p14:sldId id="551"/>
            <p14:sldId id="552"/>
            <p14:sldId id="553"/>
            <p14:sldId id="557"/>
            <p14:sldId id="600"/>
            <p14:sldId id="598"/>
            <p14:sldId id="601"/>
            <p14:sldId id="599"/>
            <p14:sldId id="592"/>
            <p14:sldId id="595"/>
            <p14:sldId id="607"/>
            <p14:sldId id="593"/>
            <p14:sldId id="594"/>
            <p14:sldId id="596"/>
            <p14:sldId id="606"/>
            <p14:sldId id="597"/>
            <p14:sldId id="615"/>
            <p14:sldId id="563"/>
            <p14:sldId id="614"/>
            <p14:sldId id="565"/>
            <p14:sldId id="568"/>
            <p14:sldId id="572"/>
            <p14:sldId id="611"/>
            <p14:sldId id="604"/>
            <p14:sldId id="573"/>
            <p14:sldId id="583"/>
            <p14:sldId id="608"/>
            <p14:sldId id="60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314" autoAdjust="0"/>
    <p:restoredTop sz="80948" autoAdjust="0"/>
  </p:normalViewPr>
  <p:slideViewPr>
    <p:cSldViewPr snapToGrid="0">
      <p:cViewPr varScale="1">
        <p:scale>
          <a:sx n="52" d="100"/>
          <a:sy n="52" d="100"/>
        </p:scale>
        <p:origin x="496" y="48"/>
      </p:cViewPr>
      <p:guideLst>
        <p:guide orient="horz" pos="2160"/>
        <p:guide pos="3840"/>
      </p:guideLst>
    </p:cSldViewPr>
  </p:slideViewPr>
  <p:notesTextViewPr>
    <p:cViewPr>
      <p:scale>
        <a:sx n="1" d="1"/>
        <a:sy n="1" d="1"/>
      </p:scale>
      <p:origin x="0" y="0"/>
    </p:cViewPr>
  </p:notesTextViewPr>
  <p:sorterViewPr>
    <p:cViewPr>
      <p:scale>
        <a:sx n="125" d="100"/>
        <a:sy n="125" d="100"/>
      </p:scale>
      <p:origin x="0" y="141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smtClean="0"/>
            <a:t>科技創新</a:t>
          </a:r>
          <a:endParaRPr lang="zh-TW" altLang="en-US" dirty="0"/>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en-US" altLang="zh-TW" dirty="0"/>
            <a:t>ATM</a:t>
          </a:r>
          <a:r>
            <a:rPr lang="zh-TW" altLang="en-US" dirty="0"/>
            <a:t>、電腦、網際網路、接觸式支付</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朝向</a:t>
          </a:r>
          <a:r>
            <a:rPr lang="zh-TW" altLang="en-US" dirty="0" smtClean="0"/>
            <a:t>數據銀行</a:t>
          </a:r>
          <a:r>
            <a:rPr lang="zh-TW" altLang="en-US" dirty="0"/>
            <a:t>的方向前進</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31D0A46-325B-4CF6-90B6-E92560057682}"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zh-TW" altLang="en-US"/>
        </a:p>
      </dgm:t>
    </dgm:pt>
    <dgm:pt modelId="{BF810318-691F-4F57-AE6A-6B9461AB6DEA}">
      <dgm:prSet phldrT="[文字]" custT="1"/>
      <dgm:spPr/>
      <dgm:t>
        <a:bodyPr/>
        <a:lstStyle/>
        <a:p>
          <a:pPr>
            <a:spcAft>
              <a:spcPts val="0"/>
            </a:spcAft>
          </a:pPr>
          <a:r>
            <a:rPr lang="zh-TW" altLang="en-US" sz="2900" dirty="0">
              <a:latin typeface="+mj-ea"/>
              <a:ea typeface="+mj-ea"/>
              <a:cs typeface="Calibri"/>
              <a:sym typeface="Calibri"/>
            </a:rPr>
            <a:t>互聯網</a:t>
          </a:r>
          <a:endParaRPr lang="en-US" altLang="zh-TW" sz="2900" dirty="0">
            <a:latin typeface="+mj-ea"/>
            <a:ea typeface="+mj-ea"/>
            <a:cs typeface="Calibri"/>
            <a:sym typeface="Calibri"/>
          </a:endParaRPr>
        </a:p>
        <a:p>
          <a:pPr>
            <a:spcAft>
              <a:spcPts val="0"/>
            </a:spcAft>
          </a:pPr>
          <a:r>
            <a:rPr lang="zh-TW" altLang="en-US" sz="2900" dirty="0">
              <a:latin typeface="+mj-ea"/>
              <a:ea typeface="+mj-ea"/>
            </a:rPr>
            <a:t>銀行</a:t>
          </a:r>
        </a:p>
      </dgm:t>
    </dgm:pt>
    <dgm:pt modelId="{9B6675F1-119B-49DF-83BD-62227C5C09C4}" type="parTrans" cxnId="{EA8CDD15-DB9A-4F07-B542-D7C0C9AE5D78}">
      <dgm:prSet/>
      <dgm:spPr/>
      <dgm:t>
        <a:bodyPr/>
        <a:lstStyle/>
        <a:p>
          <a:r>
            <a:rPr lang="zh-TW" altLang="en-US" dirty="0"/>
            <a:t>提供龐大的用戶資源</a:t>
          </a:r>
        </a:p>
      </dgm:t>
    </dgm:pt>
    <dgm:pt modelId="{9A6F78EF-BDA5-45D4-A362-43C0ABA2E6BB}" type="sibTrans" cxnId="{EA8CDD15-DB9A-4F07-B542-D7C0C9AE5D78}">
      <dgm:prSet/>
      <dgm:spPr/>
      <dgm:t>
        <a:bodyPr/>
        <a:lstStyle/>
        <a:p>
          <a:endParaRPr lang="zh-TW" altLang="en-US"/>
        </a:p>
      </dgm:t>
    </dgm:pt>
    <dgm:pt modelId="{5B2A15E1-6410-4833-8BDA-061C55C567A8}">
      <dgm:prSet phldrT="[文字]"/>
      <dgm:spPr/>
      <dgm:t>
        <a:bodyPr/>
        <a:lstStyle/>
        <a:p>
          <a:r>
            <a:rPr lang="zh-TW" altLang="en-US" dirty="0"/>
            <a:t>傳統銀行</a:t>
          </a:r>
        </a:p>
      </dgm:t>
    </dgm:pt>
    <dgm:pt modelId="{6896B67D-3BF3-4A34-AC6B-7C326CAE88AD}" type="sibTrans" cxnId="{7C8F837F-1B4A-4D3B-9508-48B91A17E293}">
      <dgm:prSet/>
      <dgm:spPr/>
      <dgm:t>
        <a:bodyPr/>
        <a:lstStyle/>
        <a:p>
          <a:endParaRPr lang="zh-TW" altLang="en-US"/>
        </a:p>
      </dgm:t>
    </dgm:pt>
    <dgm:pt modelId="{54A58134-A9AB-44DB-AC7C-0E2AACE1FC40}" type="parTrans" cxnId="{7C8F837F-1B4A-4D3B-9508-48B91A17E293}">
      <dgm:prSet/>
      <dgm:spPr/>
      <dgm:t>
        <a:bodyPr/>
        <a:lstStyle/>
        <a:p>
          <a:endParaRPr lang="zh-TW" altLang="en-US"/>
        </a:p>
      </dgm:t>
    </dgm:pt>
    <dgm:pt modelId="{ED6E37D3-32D7-48BE-AAB5-778B208F1844}" type="pres">
      <dgm:prSet presAssocID="{231D0A46-325B-4CF6-90B6-E92560057682}" presName="Name0" presStyleCnt="0">
        <dgm:presLayoutVars>
          <dgm:chMax val="1"/>
          <dgm:dir/>
          <dgm:animLvl val="ctr"/>
          <dgm:resizeHandles val="exact"/>
        </dgm:presLayoutVars>
      </dgm:prSet>
      <dgm:spPr/>
      <dgm:t>
        <a:bodyPr/>
        <a:lstStyle/>
        <a:p>
          <a:endParaRPr lang="zh-TW" altLang="en-US"/>
        </a:p>
      </dgm:t>
    </dgm:pt>
    <dgm:pt modelId="{677F4C50-0C89-440E-A08D-DA3BAD4DF6A3}" type="pres">
      <dgm:prSet presAssocID="{5B2A15E1-6410-4833-8BDA-061C55C567A8}" presName="centerShape" presStyleLbl="node0" presStyleIdx="0" presStyleCnt="1" custScaleX="136094" custLinFactNeighborX="62751" custLinFactNeighborY="-32214"/>
      <dgm:spPr/>
      <dgm:t>
        <a:bodyPr/>
        <a:lstStyle/>
        <a:p>
          <a:endParaRPr lang="zh-TW" altLang="en-US"/>
        </a:p>
      </dgm:t>
    </dgm:pt>
    <dgm:pt modelId="{7B4F77C4-A850-443C-A55E-631AF9324654}" type="pres">
      <dgm:prSet presAssocID="{9B6675F1-119B-49DF-83BD-62227C5C09C4}" presName="parTrans" presStyleLbl="sibTrans2D1" presStyleIdx="0" presStyleCnt="1" custAng="44848" custFlipVert="1" custScaleX="122216" custScaleY="94394" custLinFactNeighborX="-10500" custLinFactNeighborY="-88867"/>
      <dgm:spPr/>
      <dgm:t>
        <a:bodyPr/>
        <a:lstStyle/>
        <a:p>
          <a:endParaRPr lang="zh-TW" altLang="en-US"/>
        </a:p>
      </dgm:t>
    </dgm:pt>
    <dgm:pt modelId="{B8F1BEAE-77A7-4207-84A0-3E255FF432E9}" type="pres">
      <dgm:prSet presAssocID="{9B6675F1-119B-49DF-83BD-62227C5C09C4}" presName="connectorText" presStyleLbl="sibTrans2D1" presStyleIdx="0" presStyleCnt="1"/>
      <dgm:spPr/>
      <dgm:t>
        <a:bodyPr/>
        <a:lstStyle/>
        <a:p>
          <a:endParaRPr lang="zh-TW" altLang="en-US"/>
        </a:p>
      </dgm:t>
    </dgm:pt>
    <dgm:pt modelId="{BC5FD23E-AC65-4828-8B6A-E8D317694706}" type="pres">
      <dgm:prSet presAssocID="{BF810318-691F-4F57-AE6A-6B9461AB6DEA}" presName="node" presStyleLbl="node1" presStyleIdx="0" presStyleCnt="1" custScaleX="115014" custScaleY="80071" custRadScaleRad="161053" custRadScaleInc="-37231">
        <dgm:presLayoutVars>
          <dgm:bulletEnabled val="1"/>
        </dgm:presLayoutVars>
      </dgm:prSet>
      <dgm:spPr/>
      <dgm:t>
        <a:bodyPr/>
        <a:lstStyle/>
        <a:p>
          <a:endParaRPr lang="zh-TW" altLang="en-US"/>
        </a:p>
      </dgm:t>
    </dgm:pt>
  </dgm:ptLst>
  <dgm:cxnLst>
    <dgm:cxn modelId="{D46D5881-63B6-425D-B380-0F669E9EAEEF}" type="presOf" srcId="{BF810318-691F-4F57-AE6A-6B9461AB6DEA}" destId="{BC5FD23E-AC65-4828-8B6A-E8D317694706}" srcOrd="0" destOrd="0" presId="urn:microsoft.com/office/officeart/2005/8/layout/radial5"/>
    <dgm:cxn modelId="{F2CB452B-4FDB-4A8C-8AA4-9637F57A47E4}" type="presOf" srcId="{9B6675F1-119B-49DF-83BD-62227C5C09C4}" destId="{7B4F77C4-A850-443C-A55E-631AF9324654}" srcOrd="0" destOrd="0" presId="urn:microsoft.com/office/officeart/2005/8/layout/radial5"/>
    <dgm:cxn modelId="{F71AF694-F3C9-452A-A307-9AD7C538FC14}" type="presOf" srcId="{9B6675F1-119B-49DF-83BD-62227C5C09C4}" destId="{B8F1BEAE-77A7-4207-84A0-3E255FF432E9}" srcOrd="1" destOrd="0" presId="urn:microsoft.com/office/officeart/2005/8/layout/radial5"/>
    <dgm:cxn modelId="{9C056E6F-4A50-474C-A37F-12F94540D962}" type="presOf" srcId="{231D0A46-325B-4CF6-90B6-E92560057682}" destId="{ED6E37D3-32D7-48BE-AAB5-778B208F1844}" srcOrd="0" destOrd="0" presId="urn:microsoft.com/office/officeart/2005/8/layout/radial5"/>
    <dgm:cxn modelId="{7C8F837F-1B4A-4D3B-9508-48B91A17E293}" srcId="{231D0A46-325B-4CF6-90B6-E92560057682}" destId="{5B2A15E1-6410-4833-8BDA-061C55C567A8}" srcOrd="0" destOrd="0" parTransId="{54A58134-A9AB-44DB-AC7C-0E2AACE1FC40}" sibTransId="{6896B67D-3BF3-4A34-AC6B-7C326CAE88AD}"/>
    <dgm:cxn modelId="{EA8CDD15-DB9A-4F07-B542-D7C0C9AE5D78}" srcId="{5B2A15E1-6410-4833-8BDA-061C55C567A8}" destId="{BF810318-691F-4F57-AE6A-6B9461AB6DEA}" srcOrd="0" destOrd="0" parTransId="{9B6675F1-119B-49DF-83BD-62227C5C09C4}" sibTransId="{9A6F78EF-BDA5-45D4-A362-43C0ABA2E6BB}"/>
    <dgm:cxn modelId="{40BF6ABA-3D03-433F-92B7-790F8C5594A6}" type="presOf" srcId="{5B2A15E1-6410-4833-8BDA-061C55C567A8}" destId="{677F4C50-0C89-440E-A08D-DA3BAD4DF6A3}" srcOrd="0" destOrd="0" presId="urn:microsoft.com/office/officeart/2005/8/layout/radial5"/>
    <dgm:cxn modelId="{89330B6D-FA9C-4488-8DCA-A035A2A983FD}" type="presParOf" srcId="{ED6E37D3-32D7-48BE-AAB5-778B208F1844}" destId="{677F4C50-0C89-440E-A08D-DA3BAD4DF6A3}" srcOrd="0" destOrd="0" presId="urn:microsoft.com/office/officeart/2005/8/layout/radial5"/>
    <dgm:cxn modelId="{1CB9E777-4107-4A8D-BE77-EF91363EEF52}" type="presParOf" srcId="{ED6E37D3-32D7-48BE-AAB5-778B208F1844}" destId="{7B4F77C4-A850-443C-A55E-631AF9324654}" srcOrd="1" destOrd="0" presId="urn:microsoft.com/office/officeart/2005/8/layout/radial5"/>
    <dgm:cxn modelId="{32A4EC23-21DA-4D46-98E5-539C851383BA}" type="presParOf" srcId="{7B4F77C4-A850-443C-A55E-631AF9324654}" destId="{B8F1BEAE-77A7-4207-84A0-3E255FF432E9}" srcOrd="0" destOrd="0" presId="urn:microsoft.com/office/officeart/2005/8/layout/radial5"/>
    <dgm:cxn modelId="{FB0B2BA6-D793-4C03-8663-C8BBEB1E4242}" type="presParOf" srcId="{ED6E37D3-32D7-48BE-AAB5-778B208F1844}" destId="{BC5FD23E-AC65-4828-8B6A-E8D317694706}" srcOrd="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1513805-57B7-408F-B2E0-EADD8951B7A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zh-TW" altLang="en-US"/>
        </a:p>
      </dgm:t>
    </dgm:pt>
    <dgm:pt modelId="{8D3AE432-A6BE-4733-8014-F1668E5BB4DB}">
      <dgm:prSet phldrT="[文字]"/>
      <dgm:spPr/>
      <dgm:t>
        <a:bodyPr/>
        <a:lstStyle/>
        <a:p>
          <a:r>
            <a:rPr lang="zh-TW" altLang="en-US" dirty="0">
              <a:latin typeface="+mn-ea"/>
            </a:rPr>
            <a:t>預定飯店後即可直接轉帳至商家帳戶</a:t>
          </a:r>
          <a:endParaRPr lang="zh-TW" altLang="en-US" dirty="0"/>
        </a:p>
      </dgm:t>
    </dgm:pt>
    <dgm:pt modelId="{D06AB1BB-5F4E-4FA3-A3B4-21F8FB49443D}" type="parTrans" cxnId="{0648F8AB-0B99-4544-81F2-E0FCF3A59F0D}">
      <dgm:prSet/>
      <dgm:spPr/>
      <dgm:t>
        <a:bodyPr/>
        <a:lstStyle/>
        <a:p>
          <a:endParaRPr lang="zh-TW" altLang="en-US"/>
        </a:p>
      </dgm:t>
    </dgm:pt>
    <dgm:pt modelId="{05557F12-03BB-4E7D-A08F-2361FB8CD2F7}" type="sibTrans" cxnId="{0648F8AB-0B99-4544-81F2-E0FCF3A59F0D}">
      <dgm:prSet/>
      <dgm:spPr/>
      <dgm:t>
        <a:bodyPr/>
        <a:lstStyle/>
        <a:p>
          <a:endParaRPr lang="zh-TW" altLang="en-US"/>
        </a:p>
      </dgm:t>
    </dgm:pt>
    <dgm:pt modelId="{722E1602-7146-4D3C-82FE-FB96EB686ECB}">
      <dgm:prSet phldrT="[文字]"/>
      <dgm:spPr/>
      <dgm:t>
        <a:bodyPr/>
        <a:lstStyle/>
        <a:p>
          <a:r>
            <a:rPr lang="zh-TW" altLang="en-US" dirty="0">
              <a:latin typeface="+mn-ea"/>
            </a:rPr>
            <a:t>金融帳戶可以直接線上更換外幣</a:t>
          </a:r>
          <a:endParaRPr lang="zh-TW" altLang="en-US" dirty="0"/>
        </a:p>
      </dgm:t>
    </dgm:pt>
    <dgm:pt modelId="{FB66E215-9F24-47E6-A9C1-7C7C63E6AA67}" type="parTrans" cxnId="{131613FB-DF07-4F92-AA88-6C3793C6C0BD}">
      <dgm:prSet/>
      <dgm:spPr/>
      <dgm:t>
        <a:bodyPr/>
        <a:lstStyle/>
        <a:p>
          <a:endParaRPr lang="zh-TW" altLang="en-US"/>
        </a:p>
      </dgm:t>
    </dgm:pt>
    <dgm:pt modelId="{F5D3AE5D-7940-4BAB-B221-77B7A60577C4}" type="sibTrans" cxnId="{131613FB-DF07-4F92-AA88-6C3793C6C0BD}">
      <dgm:prSet/>
      <dgm:spPr/>
      <dgm:t>
        <a:bodyPr/>
        <a:lstStyle/>
        <a:p>
          <a:endParaRPr lang="zh-TW" altLang="en-US"/>
        </a:p>
      </dgm:t>
    </dgm:pt>
    <dgm:pt modelId="{6F6F5100-1FC2-43DB-B2E5-3588C15087EE}">
      <dgm:prSet/>
      <dgm:spPr/>
      <dgm:t>
        <a:bodyPr/>
        <a:lstStyle/>
        <a:p>
          <a:r>
            <a:rPr lang="zh-TW" altLang="en-US" dirty="0">
              <a:latin typeface="+mn-ea"/>
            </a:rPr>
            <a:t>在網路上即可刷卡支付機票費用</a:t>
          </a:r>
          <a:endParaRPr lang="zh-TW" altLang="en-US" dirty="0"/>
        </a:p>
      </dgm:t>
    </dgm:pt>
    <dgm:pt modelId="{25FFB661-F29B-46B4-9AF3-6394209D3B14}" type="parTrans" cxnId="{975C79B2-C686-40E5-97E4-616747A8EC9D}">
      <dgm:prSet/>
      <dgm:spPr/>
      <dgm:t>
        <a:bodyPr/>
        <a:lstStyle/>
        <a:p>
          <a:endParaRPr lang="zh-TW" altLang="en-US"/>
        </a:p>
      </dgm:t>
    </dgm:pt>
    <dgm:pt modelId="{E63577B3-38F3-41B5-A9C3-EE601643866B}" type="sibTrans" cxnId="{975C79B2-C686-40E5-97E4-616747A8EC9D}">
      <dgm:prSet/>
      <dgm:spPr/>
      <dgm:t>
        <a:bodyPr/>
        <a:lstStyle/>
        <a:p>
          <a:endParaRPr lang="zh-TW" altLang="en-US"/>
        </a:p>
      </dgm:t>
    </dgm:pt>
    <dgm:pt modelId="{FD66C98D-ABFA-4A03-A8E2-454768FAA63B}">
      <dgm:prSet phldrT="[文字]"/>
      <dgm:spPr/>
      <dgm:t>
        <a:bodyPr/>
        <a:lstStyle/>
        <a:p>
          <a:r>
            <a:rPr lang="zh-TW" altLang="en-US" dirty="0">
              <a:latin typeface="+mn-ea"/>
            </a:rPr>
            <a:t>登入保險公司帳號就可 以投保旅遊平安險</a:t>
          </a:r>
          <a:endParaRPr lang="zh-TW" altLang="en-US" dirty="0"/>
        </a:p>
      </dgm:t>
    </dgm:pt>
    <dgm:pt modelId="{6A801D51-12DD-4019-9F7B-BFFA5E13DA10}" type="parTrans" cxnId="{5CEAB618-D587-4EF9-A14C-6007BA2AF097}">
      <dgm:prSet/>
      <dgm:spPr/>
      <dgm:t>
        <a:bodyPr/>
        <a:lstStyle/>
        <a:p>
          <a:endParaRPr lang="zh-TW" altLang="en-US"/>
        </a:p>
      </dgm:t>
    </dgm:pt>
    <dgm:pt modelId="{61777EB1-A9F7-4BE0-A744-FB1A08DD41AA}" type="sibTrans" cxnId="{5CEAB618-D587-4EF9-A14C-6007BA2AF097}">
      <dgm:prSet/>
      <dgm:spPr/>
      <dgm:t>
        <a:bodyPr/>
        <a:lstStyle/>
        <a:p>
          <a:endParaRPr lang="zh-TW" altLang="en-US"/>
        </a:p>
      </dgm:t>
    </dgm:pt>
    <dgm:pt modelId="{FC88DE34-1241-4230-B6AA-D2DE55719E30}" type="pres">
      <dgm:prSet presAssocID="{21513805-57B7-408F-B2E0-EADD8951B7AB}" presName="outerComposite" presStyleCnt="0">
        <dgm:presLayoutVars>
          <dgm:chMax val="5"/>
          <dgm:dir/>
          <dgm:resizeHandles val="exact"/>
        </dgm:presLayoutVars>
      </dgm:prSet>
      <dgm:spPr/>
      <dgm:t>
        <a:bodyPr/>
        <a:lstStyle/>
        <a:p>
          <a:endParaRPr lang="zh-TW" altLang="en-US"/>
        </a:p>
      </dgm:t>
    </dgm:pt>
    <dgm:pt modelId="{063FE66C-31A8-40E3-9D1A-1B5968741C0E}" type="pres">
      <dgm:prSet presAssocID="{21513805-57B7-408F-B2E0-EADD8951B7AB}" presName="dummyMaxCanvas" presStyleCnt="0">
        <dgm:presLayoutVars/>
      </dgm:prSet>
      <dgm:spPr/>
    </dgm:pt>
    <dgm:pt modelId="{D25C277B-1D20-4358-9725-30BE2ABCB169}" type="pres">
      <dgm:prSet presAssocID="{21513805-57B7-408F-B2E0-EADD8951B7AB}" presName="FourNodes_1" presStyleLbl="node1" presStyleIdx="0" presStyleCnt="4">
        <dgm:presLayoutVars>
          <dgm:bulletEnabled val="1"/>
        </dgm:presLayoutVars>
      </dgm:prSet>
      <dgm:spPr/>
      <dgm:t>
        <a:bodyPr/>
        <a:lstStyle/>
        <a:p>
          <a:endParaRPr lang="zh-TW" altLang="en-US"/>
        </a:p>
      </dgm:t>
    </dgm:pt>
    <dgm:pt modelId="{4336F7F0-131B-4220-BE18-2C42F3CAE764}" type="pres">
      <dgm:prSet presAssocID="{21513805-57B7-408F-B2E0-EADD8951B7AB}" presName="FourNodes_2" presStyleLbl="node1" presStyleIdx="1" presStyleCnt="4">
        <dgm:presLayoutVars>
          <dgm:bulletEnabled val="1"/>
        </dgm:presLayoutVars>
      </dgm:prSet>
      <dgm:spPr/>
      <dgm:t>
        <a:bodyPr/>
        <a:lstStyle/>
        <a:p>
          <a:endParaRPr lang="zh-TW" altLang="en-US"/>
        </a:p>
      </dgm:t>
    </dgm:pt>
    <dgm:pt modelId="{4BA6FCD5-2E60-4F5F-92C2-4118A4BF3539}" type="pres">
      <dgm:prSet presAssocID="{21513805-57B7-408F-B2E0-EADD8951B7AB}" presName="FourNodes_3" presStyleLbl="node1" presStyleIdx="2" presStyleCnt="4">
        <dgm:presLayoutVars>
          <dgm:bulletEnabled val="1"/>
        </dgm:presLayoutVars>
      </dgm:prSet>
      <dgm:spPr/>
      <dgm:t>
        <a:bodyPr/>
        <a:lstStyle/>
        <a:p>
          <a:endParaRPr lang="zh-TW" altLang="en-US"/>
        </a:p>
      </dgm:t>
    </dgm:pt>
    <dgm:pt modelId="{29909C95-539A-4406-A451-A4E3BA40F0C4}" type="pres">
      <dgm:prSet presAssocID="{21513805-57B7-408F-B2E0-EADD8951B7AB}" presName="FourNodes_4" presStyleLbl="node1" presStyleIdx="3" presStyleCnt="4">
        <dgm:presLayoutVars>
          <dgm:bulletEnabled val="1"/>
        </dgm:presLayoutVars>
      </dgm:prSet>
      <dgm:spPr/>
      <dgm:t>
        <a:bodyPr/>
        <a:lstStyle/>
        <a:p>
          <a:endParaRPr lang="zh-TW" altLang="en-US"/>
        </a:p>
      </dgm:t>
    </dgm:pt>
    <dgm:pt modelId="{0D38741A-ED3B-43C9-83F4-299EDCD09F93}" type="pres">
      <dgm:prSet presAssocID="{21513805-57B7-408F-B2E0-EADD8951B7AB}" presName="FourConn_1-2" presStyleLbl="fgAccFollowNode1" presStyleIdx="0" presStyleCnt="3">
        <dgm:presLayoutVars>
          <dgm:bulletEnabled val="1"/>
        </dgm:presLayoutVars>
      </dgm:prSet>
      <dgm:spPr/>
      <dgm:t>
        <a:bodyPr/>
        <a:lstStyle/>
        <a:p>
          <a:endParaRPr lang="zh-TW" altLang="en-US"/>
        </a:p>
      </dgm:t>
    </dgm:pt>
    <dgm:pt modelId="{B58D84C8-9451-4B69-A50C-9A3C8401F2AB}" type="pres">
      <dgm:prSet presAssocID="{21513805-57B7-408F-B2E0-EADD8951B7AB}" presName="FourConn_2-3" presStyleLbl="fgAccFollowNode1" presStyleIdx="1" presStyleCnt="3">
        <dgm:presLayoutVars>
          <dgm:bulletEnabled val="1"/>
        </dgm:presLayoutVars>
      </dgm:prSet>
      <dgm:spPr/>
      <dgm:t>
        <a:bodyPr/>
        <a:lstStyle/>
        <a:p>
          <a:endParaRPr lang="zh-TW" altLang="en-US"/>
        </a:p>
      </dgm:t>
    </dgm:pt>
    <dgm:pt modelId="{5C226EA9-4BC3-4B98-AD76-88AB2DCC72FA}" type="pres">
      <dgm:prSet presAssocID="{21513805-57B7-408F-B2E0-EADD8951B7AB}" presName="FourConn_3-4" presStyleLbl="fgAccFollowNode1" presStyleIdx="2" presStyleCnt="3">
        <dgm:presLayoutVars>
          <dgm:bulletEnabled val="1"/>
        </dgm:presLayoutVars>
      </dgm:prSet>
      <dgm:spPr/>
      <dgm:t>
        <a:bodyPr/>
        <a:lstStyle/>
        <a:p>
          <a:endParaRPr lang="zh-TW" altLang="en-US"/>
        </a:p>
      </dgm:t>
    </dgm:pt>
    <dgm:pt modelId="{71793B87-BBF6-4131-B22E-FC974DCD9395}" type="pres">
      <dgm:prSet presAssocID="{21513805-57B7-408F-B2E0-EADD8951B7AB}" presName="FourNodes_1_text" presStyleLbl="node1" presStyleIdx="3" presStyleCnt="4">
        <dgm:presLayoutVars>
          <dgm:bulletEnabled val="1"/>
        </dgm:presLayoutVars>
      </dgm:prSet>
      <dgm:spPr/>
      <dgm:t>
        <a:bodyPr/>
        <a:lstStyle/>
        <a:p>
          <a:endParaRPr lang="zh-TW" altLang="en-US"/>
        </a:p>
      </dgm:t>
    </dgm:pt>
    <dgm:pt modelId="{7F94D6D9-13B5-4550-BE65-41F2055D8C2F}" type="pres">
      <dgm:prSet presAssocID="{21513805-57B7-408F-B2E0-EADD8951B7AB}" presName="FourNodes_2_text" presStyleLbl="node1" presStyleIdx="3" presStyleCnt="4">
        <dgm:presLayoutVars>
          <dgm:bulletEnabled val="1"/>
        </dgm:presLayoutVars>
      </dgm:prSet>
      <dgm:spPr/>
      <dgm:t>
        <a:bodyPr/>
        <a:lstStyle/>
        <a:p>
          <a:endParaRPr lang="zh-TW" altLang="en-US"/>
        </a:p>
      </dgm:t>
    </dgm:pt>
    <dgm:pt modelId="{5D8F1712-0791-4C68-A0DE-E18CBC4E355B}" type="pres">
      <dgm:prSet presAssocID="{21513805-57B7-408F-B2E0-EADD8951B7AB}" presName="FourNodes_3_text" presStyleLbl="node1" presStyleIdx="3" presStyleCnt="4">
        <dgm:presLayoutVars>
          <dgm:bulletEnabled val="1"/>
        </dgm:presLayoutVars>
      </dgm:prSet>
      <dgm:spPr/>
      <dgm:t>
        <a:bodyPr/>
        <a:lstStyle/>
        <a:p>
          <a:endParaRPr lang="zh-TW" altLang="en-US"/>
        </a:p>
      </dgm:t>
    </dgm:pt>
    <dgm:pt modelId="{B049FAD6-20EC-4B4C-A66D-C089815D5FEF}" type="pres">
      <dgm:prSet presAssocID="{21513805-57B7-408F-B2E0-EADD8951B7AB}" presName="FourNodes_4_text" presStyleLbl="node1" presStyleIdx="3" presStyleCnt="4">
        <dgm:presLayoutVars>
          <dgm:bulletEnabled val="1"/>
        </dgm:presLayoutVars>
      </dgm:prSet>
      <dgm:spPr/>
      <dgm:t>
        <a:bodyPr/>
        <a:lstStyle/>
        <a:p>
          <a:endParaRPr lang="zh-TW" altLang="en-US"/>
        </a:p>
      </dgm:t>
    </dgm:pt>
  </dgm:ptLst>
  <dgm:cxnLst>
    <dgm:cxn modelId="{8DB1ED4D-2427-46C7-B0DB-2A5BC23C091A}" type="presOf" srcId="{E63577B3-38F3-41B5-A9C3-EE601643866B}" destId="{0D38741A-ED3B-43C9-83F4-299EDCD09F93}" srcOrd="0" destOrd="0" presId="urn:microsoft.com/office/officeart/2005/8/layout/vProcess5"/>
    <dgm:cxn modelId="{0648F8AB-0B99-4544-81F2-E0FCF3A59F0D}" srcId="{21513805-57B7-408F-B2E0-EADD8951B7AB}" destId="{8D3AE432-A6BE-4733-8014-F1668E5BB4DB}" srcOrd="1" destOrd="0" parTransId="{D06AB1BB-5F4E-4FA3-A3B4-21F8FB49443D}" sibTransId="{05557F12-03BB-4E7D-A08F-2361FB8CD2F7}"/>
    <dgm:cxn modelId="{A1E5EC4F-CBDB-48E4-882E-EAD4C7364D6C}" type="presOf" srcId="{6F6F5100-1FC2-43DB-B2E5-3588C15087EE}" destId="{D25C277B-1D20-4358-9725-30BE2ABCB169}" srcOrd="0" destOrd="0" presId="urn:microsoft.com/office/officeart/2005/8/layout/vProcess5"/>
    <dgm:cxn modelId="{5903F3CF-DDC2-49F2-9FFA-1224714FCCE3}" type="presOf" srcId="{FD66C98D-ABFA-4A03-A8E2-454768FAA63B}" destId="{B049FAD6-20EC-4B4C-A66D-C089815D5FEF}" srcOrd="1" destOrd="0" presId="urn:microsoft.com/office/officeart/2005/8/layout/vProcess5"/>
    <dgm:cxn modelId="{2FD36BC1-233C-43B0-A049-3B06E2924AEF}" type="presOf" srcId="{8D3AE432-A6BE-4733-8014-F1668E5BB4DB}" destId="{4336F7F0-131B-4220-BE18-2C42F3CAE764}" srcOrd="0" destOrd="0" presId="urn:microsoft.com/office/officeart/2005/8/layout/vProcess5"/>
    <dgm:cxn modelId="{20E24441-25B5-4726-905A-885935061B26}" type="presOf" srcId="{21513805-57B7-408F-B2E0-EADD8951B7AB}" destId="{FC88DE34-1241-4230-B6AA-D2DE55719E30}" srcOrd="0" destOrd="0" presId="urn:microsoft.com/office/officeart/2005/8/layout/vProcess5"/>
    <dgm:cxn modelId="{131613FB-DF07-4F92-AA88-6C3793C6C0BD}" srcId="{21513805-57B7-408F-B2E0-EADD8951B7AB}" destId="{722E1602-7146-4D3C-82FE-FB96EB686ECB}" srcOrd="2" destOrd="0" parTransId="{FB66E215-9F24-47E6-A9C1-7C7C63E6AA67}" sibTransId="{F5D3AE5D-7940-4BAB-B221-77B7A60577C4}"/>
    <dgm:cxn modelId="{9D5BD964-926A-46A3-9A62-3D6A9A2D5171}" type="presOf" srcId="{FD66C98D-ABFA-4A03-A8E2-454768FAA63B}" destId="{29909C95-539A-4406-A451-A4E3BA40F0C4}" srcOrd="0" destOrd="0" presId="urn:microsoft.com/office/officeart/2005/8/layout/vProcess5"/>
    <dgm:cxn modelId="{5B2F733C-5E1C-4923-B450-E3EDB73D3769}" type="presOf" srcId="{722E1602-7146-4D3C-82FE-FB96EB686ECB}" destId="{4BA6FCD5-2E60-4F5F-92C2-4118A4BF3539}" srcOrd="0" destOrd="0" presId="urn:microsoft.com/office/officeart/2005/8/layout/vProcess5"/>
    <dgm:cxn modelId="{2F5A132B-2F08-4DC9-942E-3C729A2D002A}" type="presOf" srcId="{722E1602-7146-4D3C-82FE-FB96EB686ECB}" destId="{5D8F1712-0791-4C68-A0DE-E18CBC4E355B}" srcOrd="1" destOrd="0" presId="urn:microsoft.com/office/officeart/2005/8/layout/vProcess5"/>
    <dgm:cxn modelId="{5CEAB618-D587-4EF9-A14C-6007BA2AF097}" srcId="{21513805-57B7-408F-B2E0-EADD8951B7AB}" destId="{FD66C98D-ABFA-4A03-A8E2-454768FAA63B}" srcOrd="3" destOrd="0" parTransId="{6A801D51-12DD-4019-9F7B-BFFA5E13DA10}" sibTransId="{61777EB1-A9F7-4BE0-A744-FB1A08DD41AA}"/>
    <dgm:cxn modelId="{7C6D8425-178B-4CF9-9409-EA9489B0D345}" type="presOf" srcId="{05557F12-03BB-4E7D-A08F-2361FB8CD2F7}" destId="{B58D84C8-9451-4B69-A50C-9A3C8401F2AB}" srcOrd="0" destOrd="0" presId="urn:microsoft.com/office/officeart/2005/8/layout/vProcess5"/>
    <dgm:cxn modelId="{1A25F46F-740F-46E4-9634-AB02EEA510C3}" type="presOf" srcId="{F5D3AE5D-7940-4BAB-B221-77B7A60577C4}" destId="{5C226EA9-4BC3-4B98-AD76-88AB2DCC72FA}" srcOrd="0" destOrd="0" presId="urn:microsoft.com/office/officeart/2005/8/layout/vProcess5"/>
    <dgm:cxn modelId="{4774AE93-3909-45BC-8617-444F64C439B3}" type="presOf" srcId="{6F6F5100-1FC2-43DB-B2E5-3588C15087EE}" destId="{71793B87-BBF6-4131-B22E-FC974DCD9395}" srcOrd="1" destOrd="0" presId="urn:microsoft.com/office/officeart/2005/8/layout/vProcess5"/>
    <dgm:cxn modelId="{A5285F8E-0573-4C09-860C-19BD385439C9}" type="presOf" srcId="{8D3AE432-A6BE-4733-8014-F1668E5BB4DB}" destId="{7F94D6D9-13B5-4550-BE65-41F2055D8C2F}" srcOrd="1" destOrd="0" presId="urn:microsoft.com/office/officeart/2005/8/layout/vProcess5"/>
    <dgm:cxn modelId="{975C79B2-C686-40E5-97E4-616747A8EC9D}" srcId="{21513805-57B7-408F-B2E0-EADD8951B7AB}" destId="{6F6F5100-1FC2-43DB-B2E5-3588C15087EE}" srcOrd="0" destOrd="0" parTransId="{25FFB661-F29B-46B4-9AF3-6394209D3B14}" sibTransId="{E63577B3-38F3-41B5-A9C3-EE601643866B}"/>
    <dgm:cxn modelId="{F90627F7-0D8E-447A-81FA-2984F16FE4EB}" type="presParOf" srcId="{FC88DE34-1241-4230-B6AA-D2DE55719E30}" destId="{063FE66C-31A8-40E3-9D1A-1B5968741C0E}" srcOrd="0" destOrd="0" presId="urn:microsoft.com/office/officeart/2005/8/layout/vProcess5"/>
    <dgm:cxn modelId="{E23A998C-36F5-4780-94EA-6CE8E9AC5853}" type="presParOf" srcId="{FC88DE34-1241-4230-B6AA-D2DE55719E30}" destId="{D25C277B-1D20-4358-9725-30BE2ABCB169}" srcOrd="1" destOrd="0" presId="urn:microsoft.com/office/officeart/2005/8/layout/vProcess5"/>
    <dgm:cxn modelId="{AE8D0F7D-0E5E-4019-B7F0-4413ED6E1FFA}" type="presParOf" srcId="{FC88DE34-1241-4230-B6AA-D2DE55719E30}" destId="{4336F7F0-131B-4220-BE18-2C42F3CAE764}" srcOrd="2" destOrd="0" presId="urn:microsoft.com/office/officeart/2005/8/layout/vProcess5"/>
    <dgm:cxn modelId="{09840847-5890-4EF8-938A-61512FF140F4}" type="presParOf" srcId="{FC88DE34-1241-4230-B6AA-D2DE55719E30}" destId="{4BA6FCD5-2E60-4F5F-92C2-4118A4BF3539}" srcOrd="3" destOrd="0" presId="urn:microsoft.com/office/officeart/2005/8/layout/vProcess5"/>
    <dgm:cxn modelId="{8CA67055-B6DD-4C67-8683-38F51A084DE5}" type="presParOf" srcId="{FC88DE34-1241-4230-B6AA-D2DE55719E30}" destId="{29909C95-539A-4406-A451-A4E3BA40F0C4}" srcOrd="4" destOrd="0" presId="urn:microsoft.com/office/officeart/2005/8/layout/vProcess5"/>
    <dgm:cxn modelId="{6381CA08-B669-4DA8-8D81-006CF4D07CFB}" type="presParOf" srcId="{FC88DE34-1241-4230-B6AA-D2DE55719E30}" destId="{0D38741A-ED3B-43C9-83F4-299EDCD09F93}" srcOrd="5" destOrd="0" presId="urn:microsoft.com/office/officeart/2005/8/layout/vProcess5"/>
    <dgm:cxn modelId="{90E7B126-A48A-4F21-B684-9896EDBDA6FA}" type="presParOf" srcId="{FC88DE34-1241-4230-B6AA-D2DE55719E30}" destId="{B58D84C8-9451-4B69-A50C-9A3C8401F2AB}" srcOrd="6" destOrd="0" presId="urn:microsoft.com/office/officeart/2005/8/layout/vProcess5"/>
    <dgm:cxn modelId="{632B6A2B-4AE4-4AF9-907D-77A94FA09C49}" type="presParOf" srcId="{FC88DE34-1241-4230-B6AA-D2DE55719E30}" destId="{5C226EA9-4BC3-4B98-AD76-88AB2DCC72FA}" srcOrd="7" destOrd="0" presId="urn:microsoft.com/office/officeart/2005/8/layout/vProcess5"/>
    <dgm:cxn modelId="{ACC879CC-5D4F-4D73-97AA-71B073A26E1E}" type="presParOf" srcId="{FC88DE34-1241-4230-B6AA-D2DE55719E30}" destId="{71793B87-BBF6-4131-B22E-FC974DCD9395}" srcOrd="8" destOrd="0" presId="urn:microsoft.com/office/officeart/2005/8/layout/vProcess5"/>
    <dgm:cxn modelId="{B6EAC4BA-38DE-47D0-A86A-E21A6C7F9089}" type="presParOf" srcId="{FC88DE34-1241-4230-B6AA-D2DE55719E30}" destId="{7F94D6D9-13B5-4550-BE65-41F2055D8C2F}" srcOrd="9" destOrd="0" presId="urn:microsoft.com/office/officeart/2005/8/layout/vProcess5"/>
    <dgm:cxn modelId="{B657E5B9-4603-469D-9A01-79EFE04052ED}" type="presParOf" srcId="{FC88DE34-1241-4230-B6AA-D2DE55719E30}" destId="{5D8F1712-0791-4C68-A0DE-E18CBC4E355B}" srcOrd="10" destOrd="0" presId="urn:microsoft.com/office/officeart/2005/8/layout/vProcess5"/>
    <dgm:cxn modelId="{BE3478CF-2D25-4BA8-A537-D95D912ED1AC}" type="presParOf" srcId="{FC88DE34-1241-4230-B6AA-D2DE55719E30}" destId="{B049FAD6-20EC-4B4C-A66D-C089815D5FE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smtClean="0"/>
            <a:t>科技創新</a:t>
          </a:r>
          <a:endParaRPr lang="zh-TW" altLang="en-US" dirty="0"/>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b="0" i="0" dirty="0"/>
            <a:t>非接觸式支付</a:t>
          </a:r>
          <a:r>
            <a:rPr lang="zh-TW" altLang="en-US" dirty="0"/>
            <a:t>、智慧型手機、社群網路</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236280-63DC-4A9B-8C25-1CE8E57F362B}" type="doc">
      <dgm:prSet loTypeId="urn:microsoft.com/office/officeart/2005/8/layout/hProcess11" loCatId="process" qsTypeId="urn:microsoft.com/office/officeart/2005/8/quickstyle/simple2" qsCatId="simple" csTypeId="urn:microsoft.com/office/officeart/2005/8/colors/accent1_2" csCatId="accent1" phldr="1"/>
      <dgm:spPr/>
    </dgm:pt>
    <dgm:pt modelId="{FC5370C9-F19C-4121-8606-1221F60A95AD}">
      <dgm:prSet phldrT="[文字]"/>
      <dgm:spPr/>
      <dgm:t>
        <a:bodyPr/>
        <a:lstStyle/>
        <a:p>
          <a:r>
            <a:rPr lang="en-US" altLang="zh-TW" dirty="0"/>
            <a:t>Bank1.0</a:t>
          </a:r>
        </a:p>
      </dgm:t>
    </dgm:pt>
    <dgm:pt modelId="{3A260654-00E4-4531-A5C0-A1CFA4109C02}" type="parTrans" cxnId="{E06C69B9-1C62-4034-A655-6DC6C3431B9B}">
      <dgm:prSet/>
      <dgm:spPr/>
      <dgm:t>
        <a:bodyPr/>
        <a:lstStyle/>
        <a:p>
          <a:endParaRPr lang="zh-TW" altLang="en-US"/>
        </a:p>
      </dgm:t>
    </dgm:pt>
    <dgm:pt modelId="{6379B1B8-3F91-4404-8C66-17188FAFBBBB}" type="sibTrans" cxnId="{E06C69B9-1C62-4034-A655-6DC6C3431B9B}">
      <dgm:prSet/>
      <dgm:spPr/>
      <dgm:t>
        <a:bodyPr/>
        <a:lstStyle/>
        <a:p>
          <a:endParaRPr lang="zh-TW" altLang="en-US"/>
        </a:p>
      </dgm:t>
    </dgm:pt>
    <dgm:pt modelId="{EE6241AB-B336-4525-9F61-A4F2EFCBA7A0}">
      <dgm:prSet phldrT="[文字]"/>
      <dgm:spPr/>
      <dgm:t>
        <a:bodyPr/>
        <a:lstStyle/>
        <a:p>
          <a:r>
            <a:rPr lang="en-US" altLang="zh-TW" dirty="0"/>
            <a:t>Bank2.0</a:t>
          </a:r>
          <a:endParaRPr lang="zh-TW" altLang="en-US" dirty="0"/>
        </a:p>
      </dgm:t>
    </dgm:pt>
    <dgm:pt modelId="{942C0BB9-5E9A-4277-865C-E1A3BB9D24F1}" type="parTrans" cxnId="{8FFAB79B-1DFC-4D90-AD2A-41040ECE1991}">
      <dgm:prSet/>
      <dgm:spPr/>
      <dgm:t>
        <a:bodyPr/>
        <a:lstStyle/>
        <a:p>
          <a:endParaRPr lang="zh-TW" altLang="en-US"/>
        </a:p>
      </dgm:t>
    </dgm:pt>
    <dgm:pt modelId="{57CFBA9A-60F8-41F2-B6C9-ADC5611C4715}" type="sibTrans" cxnId="{8FFAB79B-1DFC-4D90-AD2A-41040ECE1991}">
      <dgm:prSet/>
      <dgm:spPr/>
      <dgm:t>
        <a:bodyPr/>
        <a:lstStyle/>
        <a:p>
          <a:endParaRPr lang="zh-TW" altLang="en-US"/>
        </a:p>
      </dgm:t>
    </dgm:pt>
    <dgm:pt modelId="{BF253666-7444-4C89-A9B4-28302057C421}">
      <dgm:prSet phldrT="[文字]"/>
      <dgm:spPr/>
      <dgm:t>
        <a:bodyPr/>
        <a:lstStyle/>
        <a:p>
          <a:r>
            <a:rPr lang="en-US" altLang="zh-TW" dirty="0"/>
            <a:t>Bank3.0</a:t>
          </a:r>
          <a:endParaRPr lang="zh-TW" altLang="en-US" dirty="0"/>
        </a:p>
      </dgm:t>
    </dgm:pt>
    <dgm:pt modelId="{7A36AFC5-4FC0-46DB-81FE-837643F0A240}" type="parTrans" cxnId="{64A33D3D-D9FB-46EB-973A-6FF398868DE9}">
      <dgm:prSet/>
      <dgm:spPr/>
      <dgm:t>
        <a:bodyPr/>
        <a:lstStyle/>
        <a:p>
          <a:endParaRPr lang="zh-TW" altLang="en-US"/>
        </a:p>
      </dgm:t>
    </dgm:pt>
    <dgm:pt modelId="{1CA01397-0DD7-4FB2-BA4C-1F3C1B9CC77D}" type="sibTrans" cxnId="{64A33D3D-D9FB-46EB-973A-6FF398868DE9}">
      <dgm:prSet/>
      <dgm:spPr/>
      <dgm:t>
        <a:bodyPr/>
        <a:lstStyle/>
        <a:p>
          <a:endParaRPr lang="zh-TW" altLang="en-US"/>
        </a:p>
      </dgm:t>
    </dgm:pt>
    <dgm:pt modelId="{EEE332F8-1CE6-446C-A626-25F3ABB561D2}">
      <dgm:prSet phldrT="[文字]"/>
      <dgm:spPr/>
      <dgm:t>
        <a:bodyPr/>
        <a:lstStyle/>
        <a:p>
          <a:r>
            <a:rPr lang="en-US" altLang="zh-TW" dirty="0"/>
            <a:t>Bank4.0</a:t>
          </a:r>
          <a:endParaRPr lang="zh-TW" altLang="en-US" dirty="0"/>
        </a:p>
      </dgm:t>
    </dgm:pt>
    <dgm:pt modelId="{DFFABF79-8C60-4B27-81A0-0B3697AED725}" type="parTrans" cxnId="{1C1EA78F-4126-4A33-86B4-D1A62170F95C}">
      <dgm:prSet/>
      <dgm:spPr/>
      <dgm:t>
        <a:bodyPr/>
        <a:lstStyle/>
        <a:p>
          <a:endParaRPr lang="zh-TW" altLang="en-US"/>
        </a:p>
      </dgm:t>
    </dgm:pt>
    <dgm:pt modelId="{BBFDFF3B-1D10-4A7A-861B-7600BAE65B12}" type="sibTrans" cxnId="{1C1EA78F-4126-4A33-86B4-D1A62170F95C}">
      <dgm:prSet/>
      <dgm:spPr/>
      <dgm:t>
        <a:bodyPr/>
        <a:lstStyle/>
        <a:p>
          <a:endParaRPr lang="zh-TW" altLang="en-US"/>
        </a:p>
      </dgm:t>
    </dgm:pt>
    <dgm:pt modelId="{97BBA39D-428C-4E0E-919D-27F0E8921B8C}" type="pres">
      <dgm:prSet presAssocID="{DD236280-63DC-4A9B-8C25-1CE8E57F362B}" presName="Name0" presStyleCnt="0">
        <dgm:presLayoutVars>
          <dgm:dir/>
          <dgm:resizeHandles val="exact"/>
        </dgm:presLayoutVars>
      </dgm:prSet>
      <dgm:spPr/>
    </dgm:pt>
    <dgm:pt modelId="{E02686EB-4691-4A28-9EFD-3CD9CFB0AAFE}" type="pres">
      <dgm:prSet presAssocID="{DD236280-63DC-4A9B-8C25-1CE8E57F362B}" presName="arrow" presStyleLbl="bgShp" presStyleIdx="0" presStyleCnt="1"/>
      <dgm:spPr/>
    </dgm:pt>
    <dgm:pt modelId="{623F74D9-FB77-456A-82B9-4F1774B95DCF}" type="pres">
      <dgm:prSet presAssocID="{DD236280-63DC-4A9B-8C25-1CE8E57F362B}" presName="points" presStyleCnt="0"/>
      <dgm:spPr/>
    </dgm:pt>
    <dgm:pt modelId="{235EC44E-00CF-4B94-8094-FC8B140316FF}" type="pres">
      <dgm:prSet presAssocID="{FC5370C9-F19C-4121-8606-1221F60A95AD}" presName="compositeA" presStyleCnt="0"/>
      <dgm:spPr/>
    </dgm:pt>
    <dgm:pt modelId="{8236BB7C-B98A-4DF2-AEA2-15810103BC74}" type="pres">
      <dgm:prSet presAssocID="{FC5370C9-F19C-4121-8606-1221F60A95AD}" presName="textA" presStyleLbl="revTx" presStyleIdx="0" presStyleCnt="4">
        <dgm:presLayoutVars>
          <dgm:bulletEnabled val="1"/>
        </dgm:presLayoutVars>
      </dgm:prSet>
      <dgm:spPr/>
      <dgm:t>
        <a:bodyPr/>
        <a:lstStyle/>
        <a:p>
          <a:endParaRPr lang="zh-TW" altLang="en-US"/>
        </a:p>
      </dgm:t>
    </dgm:pt>
    <dgm:pt modelId="{F34DB13C-7C4A-49C4-9C59-889CF877DF26}" type="pres">
      <dgm:prSet presAssocID="{FC5370C9-F19C-4121-8606-1221F60A95AD}" presName="circleA" presStyleLbl="node1" presStyleIdx="0" presStyleCnt="4"/>
      <dgm:spPr/>
    </dgm:pt>
    <dgm:pt modelId="{17692844-E0CD-4BA5-8649-9D45FB6FA9AE}" type="pres">
      <dgm:prSet presAssocID="{FC5370C9-F19C-4121-8606-1221F60A95AD}" presName="spaceA" presStyleCnt="0"/>
      <dgm:spPr/>
    </dgm:pt>
    <dgm:pt modelId="{3ECE542B-F95F-4618-B73A-5047B62E1DEB}" type="pres">
      <dgm:prSet presAssocID="{6379B1B8-3F91-4404-8C66-17188FAFBBBB}" presName="space" presStyleCnt="0"/>
      <dgm:spPr/>
    </dgm:pt>
    <dgm:pt modelId="{3B1B30ED-E741-47B0-99E3-2223683F2F04}" type="pres">
      <dgm:prSet presAssocID="{EE6241AB-B336-4525-9F61-A4F2EFCBA7A0}" presName="compositeB" presStyleCnt="0"/>
      <dgm:spPr/>
    </dgm:pt>
    <dgm:pt modelId="{F274D894-3362-4F4E-8F7D-27D672AA9487}" type="pres">
      <dgm:prSet presAssocID="{EE6241AB-B336-4525-9F61-A4F2EFCBA7A0}" presName="textB" presStyleLbl="revTx" presStyleIdx="1" presStyleCnt="4" custLinFactY="-47643" custLinFactNeighborX="1749" custLinFactNeighborY="-100000">
        <dgm:presLayoutVars>
          <dgm:bulletEnabled val="1"/>
        </dgm:presLayoutVars>
      </dgm:prSet>
      <dgm:spPr/>
      <dgm:t>
        <a:bodyPr/>
        <a:lstStyle/>
        <a:p>
          <a:endParaRPr lang="zh-TW" altLang="en-US"/>
        </a:p>
      </dgm:t>
    </dgm:pt>
    <dgm:pt modelId="{04EB8552-CE96-4799-8369-9D9A1A7A8A1F}" type="pres">
      <dgm:prSet presAssocID="{EE6241AB-B336-4525-9F61-A4F2EFCBA7A0}" presName="circleB" presStyleLbl="node1" presStyleIdx="1" presStyleCnt="4"/>
      <dgm:spPr/>
    </dgm:pt>
    <dgm:pt modelId="{C474B61B-C7CE-479B-89D1-1278B2DE243A}" type="pres">
      <dgm:prSet presAssocID="{EE6241AB-B336-4525-9F61-A4F2EFCBA7A0}" presName="spaceB" presStyleCnt="0"/>
      <dgm:spPr/>
    </dgm:pt>
    <dgm:pt modelId="{C77926B5-6677-43CF-9759-4849F9E18A23}" type="pres">
      <dgm:prSet presAssocID="{57CFBA9A-60F8-41F2-B6C9-ADC5611C4715}" presName="space" presStyleCnt="0"/>
      <dgm:spPr/>
    </dgm:pt>
    <dgm:pt modelId="{5A7A89E2-7CE0-4BFF-AFD1-4DAC48E85B0A}" type="pres">
      <dgm:prSet presAssocID="{BF253666-7444-4C89-A9B4-28302057C421}" presName="compositeA" presStyleCnt="0"/>
      <dgm:spPr/>
    </dgm:pt>
    <dgm:pt modelId="{CE8E6C47-01AC-4747-BE3D-F1344F1B2BF0}" type="pres">
      <dgm:prSet presAssocID="{BF253666-7444-4C89-A9B4-28302057C421}" presName="textA" presStyleLbl="revTx" presStyleIdx="2" presStyleCnt="4" custLinFactNeighborX="28064" custLinFactNeighborY="-501">
        <dgm:presLayoutVars>
          <dgm:bulletEnabled val="1"/>
        </dgm:presLayoutVars>
      </dgm:prSet>
      <dgm:spPr/>
      <dgm:t>
        <a:bodyPr/>
        <a:lstStyle/>
        <a:p>
          <a:endParaRPr lang="zh-TW" altLang="en-US"/>
        </a:p>
      </dgm:t>
    </dgm:pt>
    <dgm:pt modelId="{213610A5-6C54-45AD-9B29-B2390F344ED2}" type="pres">
      <dgm:prSet presAssocID="{BF253666-7444-4C89-A9B4-28302057C421}" presName="circleA" presStyleLbl="node1" presStyleIdx="2" presStyleCnt="4" custLinFactX="136081" custLinFactNeighborX="200000" custLinFactNeighborY="11705"/>
      <dgm:spPr/>
    </dgm:pt>
    <dgm:pt modelId="{35678220-9774-407D-8906-98BD0E7F7E28}" type="pres">
      <dgm:prSet presAssocID="{BF253666-7444-4C89-A9B4-28302057C421}" presName="spaceA" presStyleCnt="0"/>
      <dgm:spPr/>
    </dgm:pt>
    <dgm:pt modelId="{A7A33495-813A-4433-9744-910F718D7CB4}" type="pres">
      <dgm:prSet presAssocID="{1CA01397-0DD7-4FB2-BA4C-1F3C1B9CC77D}" presName="space" presStyleCnt="0"/>
      <dgm:spPr/>
    </dgm:pt>
    <dgm:pt modelId="{DFA53261-E40C-4610-81B0-6B6FCE37A04F}" type="pres">
      <dgm:prSet presAssocID="{EEE332F8-1CE6-446C-A626-25F3ABB561D2}" presName="compositeB" presStyleCnt="0"/>
      <dgm:spPr/>
    </dgm:pt>
    <dgm:pt modelId="{F00BD706-5662-4B27-AB73-3F2F5A87DED6}" type="pres">
      <dgm:prSet presAssocID="{EEE332F8-1CE6-446C-A626-25F3ABB561D2}" presName="textB" presStyleLbl="revTx" presStyleIdx="3" presStyleCnt="4" custScaleX="76557" custLinFactY="-50501" custLinFactNeighborX="20780" custLinFactNeighborY="-100000">
        <dgm:presLayoutVars>
          <dgm:bulletEnabled val="1"/>
        </dgm:presLayoutVars>
      </dgm:prSet>
      <dgm:spPr/>
      <dgm:t>
        <a:bodyPr/>
        <a:lstStyle/>
        <a:p>
          <a:endParaRPr lang="zh-TW" altLang="en-US"/>
        </a:p>
      </dgm:t>
    </dgm:pt>
    <dgm:pt modelId="{53F9AFB2-1887-42AE-9B35-8B4221ED21A6}" type="pres">
      <dgm:prSet presAssocID="{EEE332F8-1CE6-446C-A626-25F3ABB561D2}" presName="circleB" presStyleLbl="node1" presStyleIdx="3" presStyleCnt="4" custLinFactX="100000" custLinFactNeighborX="178729" custLinFactNeighborY="638"/>
      <dgm:spPr/>
    </dgm:pt>
    <dgm:pt modelId="{AA71132B-FF3C-4A4C-B049-28FF14E6F1E9}" type="pres">
      <dgm:prSet presAssocID="{EEE332F8-1CE6-446C-A626-25F3ABB561D2}" presName="spaceB" presStyleCnt="0"/>
      <dgm:spPr/>
    </dgm:pt>
  </dgm:ptLst>
  <dgm:cxnLst>
    <dgm:cxn modelId="{64A33D3D-D9FB-46EB-973A-6FF398868DE9}" srcId="{DD236280-63DC-4A9B-8C25-1CE8E57F362B}" destId="{BF253666-7444-4C89-A9B4-28302057C421}" srcOrd="2" destOrd="0" parTransId="{7A36AFC5-4FC0-46DB-81FE-837643F0A240}" sibTransId="{1CA01397-0DD7-4FB2-BA4C-1F3C1B9CC77D}"/>
    <dgm:cxn modelId="{1C1EA78F-4126-4A33-86B4-D1A62170F95C}" srcId="{DD236280-63DC-4A9B-8C25-1CE8E57F362B}" destId="{EEE332F8-1CE6-446C-A626-25F3ABB561D2}" srcOrd="3" destOrd="0" parTransId="{DFFABF79-8C60-4B27-81A0-0B3697AED725}" sibTransId="{BBFDFF3B-1D10-4A7A-861B-7600BAE65B12}"/>
    <dgm:cxn modelId="{662D815A-2585-4920-9D10-5C2994F0B0FE}" type="presOf" srcId="{DD236280-63DC-4A9B-8C25-1CE8E57F362B}" destId="{97BBA39D-428C-4E0E-919D-27F0E8921B8C}" srcOrd="0" destOrd="0" presId="urn:microsoft.com/office/officeart/2005/8/layout/hProcess11"/>
    <dgm:cxn modelId="{E74947D2-D7DC-4A2A-96FF-EC2B3B76AD6F}" type="presOf" srcId="{EEE332F8-1CE6-446C-A626-25F3ABB561D2}" destId="{F00BD706-5662-4B27-AB73-3F2F5A87DED6}" srcOrd="0" destOrd="0" presId="urn:microsoft.com/office/officeart/2005/8/layout/hProcess11"/>
    <dgm:cxn modelId="{FC447E57-D0BE-42F3-B99F-3E6CFC37421D}" type="presOf" srcId="{FC5370C9-F19C-4121-8606-1221F60A95AD}" destId="{8236BB7C-B98A-4DF2-AEA2-15810103BC74}" srcOrd="0" destOrd="0" presId="urn:microsoft.com/office/officeart/2005/8/layout/hProcess11"/>
    <dgm:cxn modelId="{1527E297-6952-48E2-B7F1-2F8477718973}" type="presOf" srcId="{EE6241AB-B336-4525-9F61-A4F2EFCBA7A0}" destId="{F274D894-3362-4F4E-8F7D-27D672AA9487}" srcOrd="0" destOrd="0" presId="urn:microsoft.com/office/officeart/2005/8/layout/hProcess11"/>
    <dgm:cxn modelId="{8FFAB79B-1DFC-4D90-AD2A-41040ECE1991}" srcId="{DD236280-63DC-4A9B-8C25-1CE8E57F362B}" destId="{EE6241AB-B336-4525-9F61-A4F2EFCBA7A0}" srcOrd="1" destOrd="0" parTransId="{942C0BB9-5E9A-4277-865C-E1A3BB9D24F1}" sibTransId="{57CFBA9A-60F8-41F2-B6C9-ADC5611C4715}"/>
    <dgm:cxn modelId="{E06C69B9-1C62-4034-A655-6DC6C3431B9B}" srcId="{DD236280-63DC-4A9B-8C25-1CE8E57F362B}" destId="{FC5370C9-F19C-4121-8606-1221F60A95AD}" srcOrd="0" destOrd="0" parTransId="{3A260654-00E4-4531-A5C0-A1CFA4109C02}" sibTransId="{6379B1B8-3F91-4404-8C66-17188FAFBBBB}"/>
    <dgm:cxn modelId="{6AA3F476-7F34-423E-8090-70D6FFC1957E}" type="presOf" srcId="{BF253666-7444-4C89-A9B4-28302057C421}" destId="{CE8E6C47-01AC-4747-BE3D-F1344F1B2BF0}" srcOrd="0" destOrd="0" presId="urn:microsoft.com/office/officeart/2005/8/layout/hProcess11"/>
    <dgm:cxn modelId="{1AF26F33-05FB-4CA6-93AD-0FFE47F93D88}" type="presParOf" srcId="{97BBA39D-428C-4E0E-919D-27F0E8921B8C}" destId="{E02686EB-4691-4A28-9EFD-3CD9CFB0AAFE}" srcOrd="0" destOrd="0" presId="urn:microsoft.com/office/officeart/2005/8/layout/hProcess11"/>
    <dgm:cxn modelId="{27726E50-5F80-40AB-ACDF-BE42DA26D436}" type="presParOf" srcId="{97BBA39D-428C-4E0E-919D-27F0E8921B8C}" destId="{623F74D9-FB77-456A-82B9-4F1774B95DCF}" srcOrd="1" destOrd="0" presId="urn:microsoft.com/office/officeart/2005/8/layout/hProcess11"/>
    <dgm:cxn modelId="{43D712C5-5074-4BC8-81EA-B237FFF92F68}" type="presParOf" srcId="{623F74D9-FB77-456A-82B9-4F1774B95DCF}" destId="{235EC44E-00CF-4B94-8094-FC8B140316FF}" srcOrd="0" destOrd="0" presId="urn:microsoft.com/office/officeart/2005/8/layout/hProcess11"/>
    <dgm:cxn modelId="{C6238A1D-B95F-4C08-A453-B96647D524BF}" type="presParOf" srcId="{235EC44E-00CF-4B94-8094-FC8B140316FF}" destId="{8236BB7C-B98A-4DF2-AEA2-15810103BC74}" srcOrd="0" destOrd="0" presId="urn:microsoft.com/office/officeart/2005/8/layout/hProcess11"/>
    <dgm:cxn modelId="{099BBFA4-670E-47F5-93C5-3468F924A190}" type="presParOf" srcId="{235EC44E-00CF-4B94-8094-FC8B140316FF}" destId="{F34DB13C-7C4A-49C4-9C59-889CF877DF26}" srcOrd="1" destOrd="0" presId="urn:microsoft.com/office/officeart/2005/8/layout/hProcess11"/>
    <dgm:cxn modelId="{3F2AEDE6-E5D2-43E6-AB57-F3197E12C874}" type="presParOf" srcId="{235EC44E-00CF-4B94-8094-FC8B140316FF}" destId="{17692844-E0CD-4BA5-8649-9D45FB6FA9AE}" srcOrd="2" destOrd="0" presId="urn:microsoft.com/office/officeart/2005/8/layout/hProcess11"/>
    <dgm:cxn modelId="{0A38DE3D-81A5-468D-8AD2-57E1308F241D}" type="presParOf" srcId="{623F74D9-FB77-456A-82B9-4F1774B95DCF}" destId="{3ECE542B-F95F-4618-B73A-5047B62E1DEB}" srcOrd="1" destOrd="0" presId="urn:microsoft.com/office/officeart/2005/8/layout/hProcess11"/>
    <dgm:cxn modelId="{64531786-E6BD-45C0-84B1-184F8448A30B}" type="presParOf" srcId="{623F74D9-FB77-456A-82B9-4F1774B95DCF}" destId="{3B1B30ED-E741-47B0-99E3-2223683F2F04}" srcOrd="2" destOrd="0" presId="urn:microsoft.com/office/officeart/2005/8/layout/hProcess11"/>
    <dgm:cxn modelId="{B4BB42DA-D024-426D-BE52-E4C7F065451B}" type="presParOf" srcId="{3B1B30ED-E741-47B0-99E3-2223683F2F04}" destId="{F274D894-3362-4F4E-8F7D-27D672AA9487}" srcOrd="0" destOrd="0" presId="urn:microsoft.com/office/officeart/2005/8/layout/hProcess11"/>
    <dgm:cxn modelId="{392D8C82-C21F-4710-9BB4-47B1E7369BED}" type="presParOf" srcId="{3B1B30ED-E741-47B0-99E3-2223683F2F04}" destId="{04EB8552-CE96-4799-8369-9D9A1A7A8A1F}" srcOrd="1" destOrd="0" presId="urn:microsoft.com/office/officeart/2005/8/layout/hProcess11"/>
    <dgm:cxn modelId="{C79FEC44-12E4-41FC-9E4E-F7033A705BD7}" type="presParOf" srcId="{3B1B30ED-E741-47B0-99E3-2223683F2F04}" destId="{C474B61B-C7CE-479B-89D1-1278B2DE243A}" srcOrd="2" destOrd="0" presId="urn:microsoft.com/office/officeart/2005/8/layout/hProcess11"/>
    <dgm:cxn modelId="{F9C49D4C-7216-4773-A424-DB550E1EEE44}" type="presParOf" srcId="{623F74D9-FB77-456A-82B9-4F1774B95DCF}" destId="{C77926B5-6677-43CF-9759-4849F9E18A23}" srcOrd="3" destOrd="0" presId="urn:microsoft.com/office/officeart/2005/8/layout/hProcess11"/>
    <dgm:cxn modelId="{8467BBAC-BF35-4FED-AE6F-D2D494DA705F}" type="presParOf" srcId="{623F74D9-FB77-456A-82B9-4F1774B95DCF}" destId="{5A7A89E2-7CE0-4BFF-AFD1-4DAC48E85B0A}" srcOrd="4" destOrd="0" presId="urn:microsoft.com/office/officeart/2005/8/layout/hProcess11"/>
    <dgm:cxn modelId="{6BF15F8C-218B-4A83-971F-B57CA323867F}" type="presParOf" srcId="{5A7A89E2-7CE0-4BFF-AFD1-4DAC48E85B0A}" destId="{CE8E6C47-01AC-4747-BE3D-F1344F1B2BF0}" srcOrd="0" destOrd="0" presId="urn:microsoft.com/office/officeart/2005/8/layout/hProcess11"/>
    <dgm:cxn modelId="{DD8A057E-9DF5-41EE-AF14-8DE6984B458C}" type="presParOf" srcId="{5A7A89E2-7CE0-4BFF-AFD1-4DAC48E85B0A}" destId="{213610A5-6C54-45AD-9B29-B2390F344ED2}" srcOrd="1" destOrd="0" presId="urn:microsoft.com/office/officeart/2005/8/layout/hProcess11"/>
    <dgm:cxn modelId="{FEED1C38-1F65-4419-973E-8E6360B500D3}" type="presParOf" srcId="{5A7A89E2-7CE0-4BFF-AFD1-4DAC48E85B0A}" destId="{35678220-9774-407D-8906-98BD0E7F7E28}" srcOrd="2" destOrd="0" presId="urn:microsoft.com/office/officeart/2005/8/layout/hProcess11"/>
    <dgm:cxn modelId="{1DC0FB17-6DD7-4793-858D-CEBB8BAFEB5B}" type="presParOf" srcId="{623F74D9-FB77-456A-82B9-4F1774B95DCF}" destId="{A7A33495-813A-4433-9744-910F718D7CB4}" srcOrd="5" destOrd="0" presId="urn:microsoft.com/office/officeart/2005/8/layout/hProcess11"/>
    <dgm:cxn modelId="{F76C6718-33CC-4363-B100-95B678850554}" type="presParOf" srcId="{623F74D9-FB77-456A-82B9-4F1774B95DCF}" destId="{DFA53261-E40C-4610-81B0-6B6FCE37A04F}" srcOrd="6" destOrd="0" presId="urn:microsoft.com/office/officeart/2005/8/layout/hProcess11"/>
    <dgm:cxn modelId="{6C002786-7BA0-4998-9B94-7BD3E68BCC22}" type="presParOf" srcId="{DFA53261-E40C-4610-81B0-6B6FCE37A04F}" destId="{F00BD706-5662-4B27-AB73-3F2F5A87DED6}" srcOrd="0" destOrd="0" presId="urn:microsoft.com/office/officeart/2005/8/layout/hProcess11"/>
    <dgm:cxn modelId="{032FEBD9-7517-4F51-8032-B94B2387F70A}" type="presParOf" srcId="{DFA53261-E40C-4610-81B0-6B6FCE37A04F}" destId="{53F9AFB2-1887-42AE-9B35-8B4221ED21A6}" srcOrd="1" destOrd="0" presId="urn:microsoft.com/office/officeart/2005/8/layout/hProcess11"/>
    <dgm:cxn modelId="{667A7982-2FB8-45F9-8D03-8FF9F4C6B76E}" type="presParOf" srcId="{DFA53261-E40C-4610-81B0-6B6FCE37A04F}" destId="{AA71132B-FF3C-4A4C-B049-28FF14E6F1E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236280-63DC-4A9B-8C25-1CE8E57F362B}" type="doc">
      <dgm:prSet loTypeId="urn:microsoft.com/office/officeart/2005/8/layout/hProcess11" loCatId="process" qsTypeId="urn:microsoft.com/office/officeart/2005/8/quickstyle/simple2" qsCatId="simple" csTypeId="urn:microsoft.com/office/officeart/2005/8/colors/accent1_2" csCatId="accent1" phldr="1"/>
      <dgm:spPr/>
    </dgm:pt>
    <dgm:pt modelId="{FC5370C9-F19C-4121-8606-1221F60A95AD}">
      <dgm:prSet phldrT="[文字]" custT="1"/>
      <dgm:spPr/>
      <dgm:t>
        <a:bodyPr/>
        <a:lstStyle/>
        <a:p>
          <a:r>
            <a:rPr lang="en-US" altLang="zh-TW" sz="2000" dirty="0"/>
            <a:t>Digital Bank1.0</a:t>
          </a:r>
          <a:endParaRPr lang="zh-TW" altLang="en-US" sz="2000" dirty="0"/>
        </a:p>
      </dgm:t>
    </dgm:pt>
    <dgm:pt modelId="{3A260654-00E4-4531-A5C0-A1CFA4109C02}" type="parTrans" cxnId="{E06C69B9-1C62-4034-A655-6DC6C3431B9B}">
      <dgm:prSet/>
      <dgm:spPr/>
      <dgm:t>
        <a:bodyPr/>
        <a:lstStyle/>
        <a:p>
          <a:endParaRPr lang="zh-TW" altLang="en-US"/>
        </a:p>
      </dgm:t>
    </dgm:pt>
    <dgm:pt modelId="{6379B1B8-3F91-4404-8C66-17188FAFBBBB}" type="sibTrans" cxnId="{E06C69B9-1C62-4034-A655-6DC6C3431B9B}">
      <dgm:prSet/>
      <dgm:spPr/>
      <dgm:t>
        <a:bodyPr/>
        <a:lstStyle/>
        <a:p>
          <a:endParaRPr lang="zh-TW" altLang="en-US"/>
        </a:p>
      </dgm:t>
    </dgm:pt>
    <dgm:pt modelId="{EE6241AB-B336-4525-9F61-A4F2EFCBA7A0}">
      <dgm:prSet phldrT="[文字]" custT="1"/>
      <dgm:spPr/>
      <dgm:t>
        <a:bodyPr/>
        <a:lstStyle/>
        <a:p>
          <a:r>
            <a:rPr lang="en-US" altLang="zh-TW" sz="2000" dirty="0"/>
            <a:t>Digital Bank2.0</a:t>
          </a:r>
          <a:endParaRPr lang="zh-TW" altLang="en-US" sz="2000" dirty="0"/>
        </a:p>
      </dgm:t>
    </dgm:pt>
    <dgm:pt modelId="{942C0BB9-5E9A-4277-865C-E1A3BB9D24F1}" type="parTrans" cxnId="{8FFAB79B-1DFC-4D90-AD2A-41040ECE1991}">
      <dgm:prSet/>
      <dgm:spPr/>
      <dgm:t>
        <a:bodyPr/>
        <a:lstStyle/>
        <a:p>
          <a:endParaRPr lang="zh-TW" altLang="en-US"/>
        </a:p>
      </dgm:t>
    </dgm:pt>
    <dgm:pt modelId="{57CFBA9A-60F8-41F2-B6C9-ADC5611C4715}" type="sibTrans" cxnId="{8FFAB79B-1DFC-4D90-AD2A-41040ECE1991}">
      <dgm:prSet/>
      <dgm:spPr/>
      <dgm:t>
        <a:bodyPr/>
        <a:lstStyle/>
        <a:p>
          <a:endParaRPr lang="zh-TW" altLang="en-US"/>
        </a:p>
      </dgm:t>
    </dgm:pt>
    <dgm:pt modelId="{BF253666-7444-4C89-A9B4-28302057C421}">
      <dgm:prSet phldrT="[文字]" custT="1"/>
      <dgm:spPr/>
      <dgm:t>
        <a:bodyPr/>
        <a:lstStyle/>
        <a:p>
          <a:r>
            <a:rPr lang="en-US" altLang="zh-TW" sz="2000" dirty="0"/>
            <a:t>Digital Bank3.0</a:t>
          </a:r>
          <a:endParaRPr lang="zh-TW" altLang="en-US" sz="2000" dirty="0"/>
        </a:p>
      </dgm:t>
    </dgm:pt>
    <dgm:pt modelId="{7A36AFC5-4FC0-46DB-81FE-837643F0A240}" type="parTrans" cxnId="{64A33D3D-D9FB-46EB-973A-6FF398868DE9}">
      <dgm:prSet/>
      <dgm:spPr/>
      <dgm:t>
        <a:bodyPr/>
        <a:lstStyle/>
        <a:p>
          <a:endParaRPr lang="zh-TW" altLang="en-US"/>
        </a:p>
      </dgm:t>
    </dgm:pt>
    <dgm:pt modelId="{1CA01397-0DD7-4FB2-BA4C-1F3C1B9CC77D}" type="sibTrans" cxnId="{64A33D3D-D9FB-46EB-973A-6FF398868DE9}">
      <dgm:prSet/>
      <dgm:spPr/>
      <dgm:t>
        <a:bodyPr/>
        <a:lstStyle/>
        <a:p>
          <a:endParaRPr lang="zh-TW" altLang="en-US"/>
        </a:p>
      </dgm:t>
    </dgm:pt>
    <dgm:pt modelId="{EEE332F8-1CE6-446C-A626-25F3ABB561D2}">
      <dgm:prSet phldrT="[文字]" custT="1"/>
      <dgm:spPr/>
      <dgm:t>
        <a:bodyPr/>
        <a:lstStyle/>
        <a:p>
          <a:r>
            <a:rPr lang="en-US" altLang="zh-TW" sz="2000" dirty="0"/>
            <a:t>Digital Bank4.0</a:t>
          </a:r>
          <a:endParaRPr lang="zh-TW" altLang="en-US" sz="2000" dirty="0"/>
        </a:p>
      </dgm:t>
    </dgm:pt>
    <dgm:pt modelId="{DFFABF79-8C60-4B27-81A0-0B3697AED725}" type="parTrans" cxnId="{1C1EA78F-4126-4A33-86B4-D1A62170F95C}">
      <dgm:prSet/>
      <dgm:spPr/>
      <dgm:t>
        <a:bodyPr/>
        <a:lstStyle/>
        <a:p>
          <a:endParaRPr lang="zh-TW" altLang="en-US"/>
        </a:p>
      </dgm:t>
    </dgm:pt>
    <dgm:pt modelId="{BBFDFF3B-1D10-4A7A-861B-7600BAE65B12}" type="sibTrans" cxnId="{1C1EA78F-4126-4A33-86B4-D1A62170F95C}">
      <dgm:prSet/>
      <dgm:spPr/>
      <dgm:t>
        <a:bodyPr/>
        <a:lstStyle/>
        <a:p>
          <a:endParaRPr lang="zh-TW" altLang="en-US"/>
        </a:p>
      </dgm:t>
    </dgm:pt>
    <dgm:pt modelId="{97BBA39D-428C-4E0E-919D-27F0E8921B8C}" type="pres">
      <dgm:prSet presAssocID="{DD236280-63DC-4A9B-8C25-1CE8E57F362B}" presName="Name0" presStyleCnt="0">
        <dgm:presLayoutVars>
          <dgm:dir/>
          <dgm:resizeHandles val="exact"/>
        </dgm:presLayoutVars>
      </dgm:prSet>
      <dgm:spPr/>
    </dgm:pt>
    <dgm:pt modelId="{E02686EB-4691-4A28-9EFD-3CD9CFB0AAFE}" type="pres">
      <dgm:prSet presAssocID="{DD236280-63DC-4A9B-8C25-1CE8E57F362B}" presName="arrow" presStyleLbl="bgShp" presStyleIdx="0" presStyleCnt="1" custScaleY="110721"/>
      <dgm:spPr/>
    </dgm:pt>
    <dgm:pt modelId="{623F74D9-FB77-456A-82B9-4F1774B95DCF}" type="pres">
      <dgm:prSet presAssocID="{DD236280-63DC-4A9B-8C25-1CE8E57F362B}" presName="points" presStyleCnt="0"/>
      <dgm:spPr/>
    </dgm:pt>
    <dgm:pt modelId="{235EC44E-00CF-4B94-8094-FC8B140316FF}" type="pres">
      <dgm:prSet presAssocID="{FC5370C9-F19C-4121-8606-1221F60A95AD}" presName="compositeA" presStyleCnt="0"/>
      <dgm:spPr/>
    </dgm:pt>
    <dgm:pt modelId="{8236BB7C-B98A-4DF2-AEA2-15810103BC74}" type="pres">
      <dgm:prSet presAssocID="{FC5370C9-F19C-4121-8606-1221F60A95AD}" presName="textA" presStyleLbl="revTx" presStyleIdx="0" presStyleCnt="4" custScaleX="122883">
        <dgm:presLayoutVars>
          <dgm:bulletEnabled val="1"/>
        </dgm:presLayoutVars>
      </dgm:prSet>
      <dgm:spPr/>
      <dgm:t>
        <a:bodyPr/>
        <a:lstStyle/>
        <a:p>
          <a:endParaRPr lang="zh-TW" altLang="en-US"/>
        </a:p>
      </dgm:t>
    </dgm:pt>
    <dgm:pt modelId="{F34DB13C-7C4A-49C4-9C59-889CF877DF26}" type="pres">
      <dgm:prSet presAssocID="{FC5370C9-F19C-4121-8606-1221F60A95AD}" presName="circleA" presStyleLbl="node1" presStyleIdx="0" presStyleCnt="4" custLinFactX="99308" custLinFactNeighborX="100000" custLinFactNeighborY="-4845"/>
      <dgm:spPr/>
    </dgm:pt>
    <dgm:pt modelId="{17692844-E0CD-4BA5-8649-9D45FB6FA9AE}" type="pres">
      <dgm:prSet presAssocID="{FC5370C9-F19C-4121-8606-1221F60A95AD}" presName="spaceA" presStyleCnt="0"/>
      <dgm:spPr/>
    </dgm:pt>
    <dgm:pt modelId="{3ECE542B-F95F-4618-B73A-5047B62E1DEB}" type="pres">
      <dgm:prSet presAssocID="{6379B1B8-3F91-4404-8C66-17188FAFBBBB}" presName="space" presStyleCnt="0"/>
      <dgm:spPr/>
    </dgm:pt>
    <dgm:pt modelId="{3B1B30ED-E741-47B0-99E3-2223683F2F04}" type="pres">
      <dgm:prSet presAssocID="{EE6241AB-B336-4525-9F61-A4F2EFCBA7A0}" presName="compositeB" presStyleCnt="0"/>
      <dgm:spPr/>
    </dgm:pt>
    <dgm:pt modelId="{F274D894-3362-4F4E-8F7D-27D672AA9487}" type="pres">
      <dgm:prSet presAssocID="{EE6241AB-B336-4525-9F61-A4F2EFCBA7A0}" presName="textB" presStyleLbl="revTx" presStyleIdx="1" presStyleCnt="4" custScaleX="126379" custScaleY="74127" custLinFactY="-63360" custLinFactNeighborX="655" custLinFactNeighborY="-100000">
        <dgm:presLayoutVars>
          <dgm:bulletEnabled val="1"/>
        </dgm:presLayoutVars>
      </dgm:prSet>
      <dgm:spPr/>
      <dgm:t>
        <a:bodyPr/>
        <a:lstStyle/>
        <a:p>
          <a:endParaRPr lang="zh-TW" altLang="en-US"/>
        </a:p>
      </dgm:t>
    </dgm:pt>
    <dgm:pt modelId="{04EB8552-CE96-4799-8369-9D9A1A7A8A1F}" type="pres">
      <dgm:prSet presAssocID="{EE6241AB-B336-4525-9F61-A4F2EFCBA7A0}" presName="circleB" presStyleLbl="node1" presStyleIdx="1" presStyleCnt="4" custLinFactNeighborX="-49072" custLinFactNeighborY="-15542"/>
      <dgm:spPr/>
    </dgm:pt>
    <dgm:pt modelId="{C474B61B-C7CE-479B-89D1-1278B2DE243A}" type="pres">
      <dgm:prSet presAssocID="{EE6241AB-B336-4525-9F61-A4F2EFCBA7A0}" presName="spaceB" presStyleCnt="0"/>
      <dgm:spPr/>
    </dgm:pt>
    <dgm:pt modelId="{C77926B5-6677-43CF-9759-4849F9E18A23}" type="pres">
      <dgm:prSet presAssocID="{57CFBA9A-60F8-41F2-B6C9-ADC5611C4715}" presName="space" presStyleCnt="0"/>
      <dgm:spPr/>
    </dgm:pt>
    <dgm:pt modelId="{5A7A89E2-7CE0-4BFF-AFD1-4DAC48E85B0A}" type="pres">
      <dgm:prSet presAssocID="{BF253666-7444-4C89-A9B4-28302057C421}" presName="compositeA" presStyleCnt="0"/>
      <dgm:spPr/>
    </dgm:pt>
    <dgm:pt modelId="{CE8E6C47-01AC-4747-BE3D-F1344F1B2BF0}" type="pres">
      <dgm:prSet presAssocID="{BF253666-7444-4C89-A9B4-28302057C421}" presName="textA" presStyleLbl="revTx" presStyleIdx="2" presStyleCnt="4" custScaleX="127134" custScaleY="81331" custLinFactNeighborX="9213" custLinFactNeighborY="13035">
        <dgm:presLayoutVars>
          <dgm:bulletEnabled val="1"/>
        </dgm:presLayoutVars>
      </dgm:prSet>
      <dgm:spPr/>
      <dgm:t>
        <a:bodyPr/>
        <a:lstStyle/>
        <a:p>
          <a:endParaRPr lang="zh-TW" altLang="en-US"/>
        </a:p>
      </dgm:t>
    </dgm:pt>
    <dgm:pt modelId="{213610A5-6C54-45AD-9B29-B2390F344ED2}" type="pres">
      <dgm:prSet presAssocID="{BF253666-7444-4C89-A9B4-28302057C421}" presName="circleA" presStyleLbl="node1" presStyleIdx="2" presStyleCnt="4" custLinFactX="-200000" custLinFactNeighborX="-204236" custLinFactNeighborY="12541"/>
      <dgm:spPr/>
    </dgm:pt>
    <dgm:pt modelId="{35678220-9774-407D-8906-98BD0E7F7E28}" type="pres">
      <dgm:prSet presAssocID="{BF253666-7444-4C89-A9B4-28302057C421}" presName="spaceA" presStyleCnt="0"/>
      <dgm:spPr/>
    </dgm:pt>
    <dgm:pt modelId="{A7A33495-813A-4433-9744-910F718D7CB4}" type="pres">
      <dgm:prSet presAssocID="{1CA01397-0DD7-4FB2-BA4C-1F3C1B9CC77D}" presName="space" presStyleCnt="0"/>
      <dgm:spPr/>
    </dgm:pt>
    <dgm:pt modelId="{DFA53261-E40C-4610-81B0-6B6FCE37A04F}" type="pres">
      <dgm:prSet presAssocID="{EEE332F8-1CE6-446C-A626-25F3ABB561D2}" presName="compositeB" presStyleCnt="0"/>
      <dgm:spPr/>
    </dgm:pt>
    <dgm:pt modelId="{F00BD706-5662-4B27-AB73-3F2F5A87DED6}" type="pres">
      <dgm:prSet presAssocID="{EEE332F8-1CE6-446C-A626-25F3ABB561D2}" presName="textB" presStyleLbl="revTx" presStyleIdx="3" presStyleCnt="4" custScaleX="133678" custLinFactY="-34999" custLinFactNeighborX="3717" custLinFactNeighborY="-100000">
        <dgm:presLayoutVars>
          <dgm:bulletEnabled val="1"/>
        </dgm:presLayoutVars>
      </dgm:prSet>
      <dgm:spPr/>
      <dgm:t>
        <a:bodyPr/>
        <a:lstStyle/>
        <a:p>
          <a:endParaRPr lang="zh-TW" altLang="en-US"/>
        </a:p>
      </dgm:t>
    </dgm:pt>
    <dgm:pt modelId="{53F9AFB2-1887-42AE-9B35-8B4221ED21A6}" type="pres">
      <dgm:prSet presAssocID="{EEE332F8-1CE6-446C-A626-25F3ABB561D2}" presName="circleB" presStyleLbl="node1" presStyleIdx="3" presStyleCnt="4" custLinFactNeighborX="-35460" custLinFactNeighborY="12541"/>
      <dgm:spPr/>
    </dgm:pt>
    <dgm:pt modelId="{AA71132B-FF3C-4A4C-B049-28FF14E6F1E9}" type="pres">
      <dgm:prSet presAssocID="{EEE332F8-1CE6-446C-A626-25F3ABB561D2}" presName="spaceB" presStyleCnt="0"/>
      <dgm:spPr/>
    </dgm:pt>
  </dgm:ptLst>
  <dgm:cxnLst>
    <dgm:cxn modelId="{64A33D3D-D9FB-46EB-973A-6FF398868DE9}" srcId="{DD236280-63DC-4A9B-8C25-1CE8E57F362B}" destId="{BF253666-7444-4C89-A9B4-28302057C421}" srcOrd="2" destOrd="0" parTransId="{7A36AFC5-4FC0-46DB-81FE-837643F0A240}" sibTransId="{1CA01397-0DD7-4FB2-BA4C-1F3C1B9CC77D}"/>
    <dgm:cxn modelId="{1C1EA78F-4126-4A33-86B4-D1A62170F95C}" srcId="{DD236280-63DC-4A9B-8C25-1CE8E57F362B}" destId="{EEE332F8-1CE6-446C-A626-25F3ABB561D2}" srcOrd="3" destOrd="0" parTransId="{DFFABF79-8C60-4B27-81A0-0B3697AED725}" sibTransId="{BBFDFF3B-1D10-4A7A-861B-7600BAE65B12}"/>
    <dgm:cxn modelId="{662D815A-2585-4920-9D10-5C2994F0B0FE}" type="presOf" srcId="{DD236280-63DC-4A9B-8C25-1CE8E57F362B}" destId="{97BBA39D-428C-4E0E-919D-27F0E8921B8C}" srcOrd="0" destOrd="0" presId="urn:microsoft.com/office/officeart/2005/8/layout/hProcess11"/>
    <dgm:cxn modelId="{E74947D2-D7DC-4A2A-96FF-EC2B3B76AD6F}" type="presOf" srcId="{EEE332F8-1CE6-446C-A626-25F3ABB561D2}" destId="{F00BD706-5662-4B27-AB73-3F2F5A87DED6}" srcOrd="0" destOrd="0" presId="urn:microsoft.com/office/officeart/2005/8/layout/hProcess11"/>
    <dgm:cxn modelId="{FC447E57-D0BE-42F3-B99F-3E6CFC37421D}" type="presOf" srcId="{FC5370C9-F19C-4121-8606-1221F60A95AD}" destId="{8236BB7C-B98A-4DF2-AEA2-15810103BC74}" srcOrd="0" destOrd="0" presId="urn:microsoft.com/office/officeart/2005/8/layout/hProcess11"/>
    <dgm:cxn modelId="{1527E297-6952-48E2-B7F1-2F8477718973}" type="presOf" srcId="{EE6241AB-B336-4525-9F61-A4F2EFCBA7A0}" destId="{F274D894-3362-4F4E-8F7D-27D672AA9487}" srcOrd="0" destOrd="0" presId="urn:microsoft.com/office/officeart/2005/8/layout/hProcess11"/>
    <dgm:cxn modelId="{8FFAB79B-1DFC-4D90-AD2A-41040ECE1991}" srcId="{DD236280-63DC-4A9B-8C25-1CE8E57F362B}" destId="{EE6241AB-B336-4525-9F61-A4F2EFCBA7A0}" srcOrd="1" destOrd="0" parTransId="{942C0BB9-5E9A-4277-865C-E1A3BB9D24F1}" sibTransId="{57CFBA9A-60F8-41F2-B6C9-ADC5611C4715}"/>
    <dgm:cxn modelId="{E06C69B9-1C62-4034-A655-6DC6C3431B9B}" srcId="{DD236280-63DC-4A9B-8C25-1CE8E57F362B}" destId="{FC5370C9-F19C-4121-8606-1221F60A95AD}" srcOrd="0" destOrd="0" parTransId="{3A260654-00E4-4531-A5C0-A1CFA4109C02}" sibTransId="{6379B1B8-3F91-4404-8C66-17188FAFBBBB}"/>
    <dgm:cxn modelId="{6AA3F476-7F34-423E-8090-70D6FFC1957E}" type="presOf" srcId="{BF253666-7444-4C89-A9B4-28302057C421}" destId="{CE8E6C47-01AC-4747-BE3D-F1344F1B2BF0}" srcOrd="0" destOrd="0" presId="urn:microsoft.com/office/officeart/2005/8/layout/hProcess11"/>
    <dgm:cxn modelId="{1AF26F33-05FB-4CA6-93AD-0FFE47F93D88}" type="presParOf" srcId="{97BBA39D-428C-4E0E-919D-27F0E8921B8C}" destId="{E02686EB-4691-4A28-9EFD-3CD9CFB0AAFE}" srcOrd="0" destOrd="0" presId="urn:microsoft.com/office/officeart/2005/8/layout/hProcess11"/>
    <dgm:cxn modelId="{27726E50-5F80-40AB-ACDF-BE42DA26D436}" type="presParOf" srcId="{97BBA39D-428C-4E0E-919D-27F0E8921B8C}" destId="{623F74D9-FB77-456A-82B9-4F1774B95DCF}" srcOrd="1" destOrd="0" presId="urn:microsoft.com/office/officeart/2005/8/layout/hProcess11"/>
    <dgm:cxn modelId="{43D712C5-5074-4BC8-81EA-B237FFF92F68}" type="presParOf" srcId="{623F74D9-FB77-456A-82B9-4F1774B95DCF}" destId="{235EC44E-00CF-4B94-8094-FC8B140316FF}" srcOrd="0" destOrd="0" presId="urn:microsoft.com/office/officeart/2005/8/layout/hProcess11"/>
    <dgm:cxn modelId="{C6238A1D-B95F-4C08-A453-B96647D524BF}" type="presParOf" srcId="{235EC44E-00CF-4B94-8094-FC8B140316FF}" destId="{8236BB7C-B98A-4DF2-AEA2-15810103BC74}" srcOrd="0" destOrd="0" presId="urn:microsoft.com/office/officeart/2005/8/layout/hProcess11"/>
    <dgm:cxn modelId="{099BBFA4-670E-47F5-93C5-3468F924A190}" type="presParOf" srcId="{235EC44E-00CF-4B94-8094-FC8B140316FF}" destId="{F34DB13C-7C4A-49C4-9C59-889CF877DF26}" srcOrd="1" destOrd="0" presId="urn:microsoft.com/office/officeart/2005/8/layout/hProcess11"/>
    <dgm:cxn modelId="{3F2AEDE6-E5D2-43E6-AB57-F3197E12C874}" type="presParOf" srcId="{235EC44E-00CF-4B94-8094-FC8B140316FF}" destId="{17692844-E0CD-4BA5-8649-9D45FB6FA9AE}" srcOrd="2" destOrd="0" presId="urn:microsoft.com/office/officeart/2005/8/layout/hProcess11"/>
    <dgm:cxn modelId="{0A38DE3D-81A5-468D-8AD2-57E1308F241D}" type="presParOf" srcId="{623F74D9-FB77-456A-82B9-4F1774B95DCF}" destId="{3ECE542B-F95F-4618-B73A-5047B62E1DEB}" srcOrd="1" destOrd="0" presId="urn:microsoft.com/office/officeart/2005/8/layout/hProcess11"/>
    <dgm:cxn modelId="{64531786-E6BD-45C0-84B1-184F8448A30B}" type="presParOf" srcId="{623F74D9-FB77-456A-82B9-4F1774B95DCF}" destId="{3B1B30ED-E741-47B0-99E3-2223683F2F04}" srcOrd="2" destOrd="0" presId="urn:microsoft.com/office/officeart/2005/8/layout/hProcess11"/>
    <dgm:cxn modelId="{B4BB42DA-D024-426D-BE52-E4C7F065451B}" type="presParOf" srcId="{3B1B30ED-E741-47B0-99E3-2223683F2F04}" destId="{F274D894-3362-4F4E-8F7D-27D672AA9487}" srcOrd="0" destOrd="0" presId="urn:microsoft.com/office/officeart/2005/8/layout/hProcess11"/>
    <dgm:cxn modelId="{392D8C82-C21F-4710-9BB4-47B1E7369BED}" type="presParOf" srcId="{3B1B30ED-E741-47B0-99E3-2223683F2F04}" destId="{04EB8552-CE96-4799-8369-9D9A1A7A8A1F}" srcOrd="1" destOrd="0" presId="urn:microsoft.com/office/officeart/2005/8/layout/hProcess11"/>
    <dgm:cxn modelId="{C79FEC44-12E4-41FC-9E4E-F7033A705BD7}" type="presParOf" srcId="{3B1B30ED-E741-47B0-99E3-2223683F2F04}" destId="{C474B61B-C7CE-479B-89D1-1278B2DE243A}" srcOrd="2" destOrd="0" presId="urn:microsoft.com/office/officeart/2005/8/layout/hProcess11"/>
    <dgm:cxn modelId="{F9C49D4C-7216-4773-A424-DB550E1EEE44}" type="presParOf" srcId="{623F74D9-FB77-456A-82B9-4F1774B95DCF}" destId="{C77926B5-6677-43CF-9759-4849F9E18A23}" srcOrd="3" destOrd="0" presId="urn:microsoft.com/office/officeart/2005/8/layout/hProcess11"/>
    <dgm:cxn modelId="{8467BBAC-BF35-4FED-AE6F-D2D494DA705F}" type="presParOf" srcId="{623F74D9-FB77-456A-82B9-4F1774B95DCF}" destId="{5A7A89E2-7CE0-4BFF-AFD1-4DAC48E85B0A}" srcOrd="4" destOrd="0" presId="urn:microsoft.com/office/officeart/2005/8/layout/hProcess11"/>
    <dgm:cxn modelId="{6BF15F8C-218B-4A83-971F-B57CA323867F}" type="presParOf" srcId="{5A7A89E2-7CE0-4BFF-AFD1-4DAC48E85B0A}" destId="{CE8E6C47-01AC-4747-BE3D-F1344F1B2BF0}" srcOrd="0" destOrd="0" presId="urn:microsoft.com/office/officeart/2005/8/layout/hProcess11"/>
    <dgm:cxn modelId="{DD8A057E-9DF5-41EE-AF14-8DE6984B458C}" type="presParOf" srcId="{5A7A89E2-7CE0-4BFF-AFD1-4DAC48E85B0A}" destId="{213610A5-6C54-45AD-9B29-B2390F344ED2}" srcOrd="1" destOrd="0" presId="urn:microsoft.com/office/officeart/2005/8/layout/hProcess11"/>
    <dgm:cxn modelId="{FEED1C38-1F65-4419-973E-8E6360B500D3}" type="presParOf" srcId="{5A7A89E2-7CE0-4BFF-AFD1-4DAC48E85B0A}" destId="{35678220-9774-407D-8906-98BD0E7F7E28}" srcOrd="2" destOrd="0" presId="urn:microsoft.com/office/officeart/2005/8/layout/hProcess11"/>
    <dgm:cxn modelId="{1DC0FB17-6DD7-4793-858D-CEBB8BAFEB5B}" type="presParOf" srcId="{623F74D9-FB77-456A-82B9-4F1774B95DCF}" destId="{A7A33495-813A-4433-9744-910F718D7CB4}" srcOrd="5" destOrd="0" presId="urn:microsoft.com/office/officeart/2005/8/layout/hProcess11"/>
    <dgm:cxn modelId="{F76C6718-33CC-4363-B100-95B678850554}" type="presParOf" srcId="{623F74D9-FB77-456A-82B9-4F1774B95DCF}" destId="{DFA53261-E40C-4610-81B0-6B6FCE37A04F}" srcOrd="6" destOrd="0" presId="urn:microsoft.com/office/officeart/2005/8/layout/hProcess11"/>
    <dgm:cxn modelId="{6C002786-7BA0-4998-9B94-7BD3E68BCC22}" type="presParOf" srcId="{DFA53261-E40C-4610-81B0-6B6FCE37A04F}" destId="{F00BD706-5662-4B27-AB73-3F2F5A87DED6}" srcOrd="0" destOrd="0" presId="urn:microsoft.com/office/officeart/2005/8/layout/hProcess11"/>
    <dgm:cxn modelId="{032FEBD9-7517-4F51-8032-B94B2387F70A}" type="presParOf" srcId="{DFA53261-E40C-4610-81B0-6B6FCE37A04F}" destId="{53F9AFB2-1887-42AE-9B35-8B4221ED21A6}" srcOrd="1" destOrd="0" presId="urn:microsoft.com/office/officeart/2005/8/layout/hProcess11"/>
    <dgm:cxn modelId="{667A7982-2FB8-45F9-8D03-8FF9F4C6B76E}" type="presParOf" srcId="{DFA53261-E40C-4610-81B0-6B6FCE37A04F}" destId="{AA71132B-FF3C-4A4C-B049-28FF14E6F1E9}"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smtClean="0"/>
            <a:t>實體銀行服務創新</a:t>
          </a:r>
          <a:endParaRPr lang="zh-TW" altLang="en-US" dirty="0"/>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custLinFactNeighborX="298" custLinFactNeighborY="14224">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實體銀行服務創新</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行動金融創新</a:t>
          </a:r>
          <a:r>
            <a:rPr lang="zh-TW" altLang="en-US" dirty="0" smtClean="0"/>
            <a:t>、社群金融</a:t>
          </a:r>
          <a:r>
            <a:rPr lang="zh-TW" altLang="en-US" dirty="0"/>
            <a:t>創新</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392792A3-360F-4F74-936E-0C8D2A57A031}" type="presOf" srcId="{E63CFEA0-C424-445B-AD0A-09B23A88E315}" destId="{DCD0FAAE-8FB7-48DB-9856-D5A42493E1D2}" srcOrd="1" destOrd="0" presId="urn:microsoft.com/office/officeart/2005/8/layout/process1"/>
    <dgm:cxn modelId="{6A40788D-D655-40D7-9182-273A3CF020E1}" type="presOf" srcId="{E36DD3F9-B908-4E30-806E-4541B917B94D}" destId="{BC1EE63B-2D58-4ECB-B2DC-168FA4BC9DD3}" srcOrd="0" destOrd="0" presId="urn:microsoft.com/office/officeart/2005/8/layout/process1"/>
    <dgm:cxn modelId="{6B805CCA-A6A0-41B0-93A2-13FADC2C422F}" type="presOf" srcId="{E63CFEA0-C424-445B-AD0A-09B23A88E315}" destId="{1BF9C948-1257-4234-8241-EC41251EA83B}"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F3BB438C-42D0-45FA-819B-65FF48A9F1DA}" type="presOf" srcId="{20F784C0-9BEE-4883-A003-1FEA3A53C573}" destId="{8DF4888C-F1BA-4896-BEB1-94DFF9D18DEB}" srcOrd="0"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5D50EEB4-991E-4F05-AF47-DFB36CCB0EE9}" type="presOf" srcId="{95C9A41D-FAC2-4775-AD0B-174311C14066}" destId="{145A2281-1FE0-4E36-B7FC-49C1793956AA}" srcOrd="0" destOrd="0" presId="urn:microsoft.com/office/officeart/2005/8/layout/process1"/>
    <dgm:cxn modelId="{5D73E503-F73F-4767-8A64-61450CB4E7D7}" type="presParOf" srcId="{8DF4888C-F1BA-4896-BEB1-94DFF9D18DEB}" destId="{145A2281-1FE0-4E36-B7FC-49C1793956AA}" srcOrd="0" destOrd="0" presId="urn:microsoft.com/office/officeart/2005/8/layout/process1"/>
    <dgm:cxn modelId="{94AF3C59-4246-4AC9-ACFF-7E5823635050}" type="presParOf" srcId="{8DF4888C-F1BA-4896-BEB1-94DFF9D18DEB}" destId="{1BF9C948-1257-4234-8241-EC41251EA83B}" srcOrd="1" destOrd="0" presId="urn:microsoft.com/office/officeart/2005/8/layout/process1"/>
    <dgm:cxn modelId="{BA3E9E44-B869-4009-BC30-E8F47F90BD39}" type="presParOf" srcId="{1BF9C948-1257-4234-8241-EC41251EA83B}" destId="{DCD0FAAE-8FB7-48DB-9856-D5A42493E1D2}" srcOrd="0" destOrd="0" presId="urn:microsoft.com/office/officeart/2005/8/layout/process1"/>
    <dgm:cxn modelId="{DB73BB04-6C84-4C3D-9CFE-E005FCBCD56E}"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聯</a:t>
          </a:r>
          <a:r>
            <a:rPr lang="zh-TW" altLang="en-US" dirty="0" smtClean="0"/>
            <a:t>網</a:t>
          </a:r>
          <a:r>
            <a:rPr lang="zh-TW" altLang="en-US" dirty="0" smtClean="0">
              <a:latin typeface="新細明體"/>
              <a:ea typeface="新細明體"/>
            </a:rPr>
            <a:t>、行動</a:t>
          </a:r>
          <a:r>
            <a:rPr lang="zh-TW" altLang="en-US" dirty="0" smtClean="0"/>
            <a:t>銀行創新</a:t>
          </a:r>
          <a:endParaRPr lang="zh-TW" altLang="en-US" dirty="0"/>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F784C0-9BEE-4883-A003-1FEA3A53C573}" type="doc">
      <dgm:prSet loTypeId="urn:microsoft.com/office/officeart/2005/8/layout/process1" loCatId="process" qsTypeId="urn:microsoft.com/office/officeart/2005/8/quickstyle/simple1" qsCatId="simple" csTypeId="urn:microsoft.com/office/officeart/2005/8/colors/accent1_2" csCatId="accent1" phldr="1"/>
      <dgm:spPr/>
    </dgm:pt>
    <dgm:pt modelId="{95C9A41D-FAC2-4775-AD0B-174311C14066}">
      <dgm:prSet phldrT="[文字]"/>
      <dgm:spPr/>
      <dgm:t>
        <a:bodyPr/>
        <a:lstStyle/>
        <a:p>
          <a:r>
            <a:rPr lang="zh-TW" altLang="en-US" dirty="0"/>
            <a:t>創新模式</a:t>
          </a:r>
        </a:p>
      </dgm:t>
    </dgm:pt>
    <dgm:pt modelId="{7AC69E5F-A016-4E55-9037-2C77EA8964EE}" type="parTrans" cxnId="{B0E89261-A7DC-4AB2-9EE3-4BA74A0A8AD2}">
      <dgm:prSet/>
      <dgm:spPr/>
      <dgm:t>
        <a:bodyPr/>
        <a:lstStyle/>
        <a:p>
          <a:endParaRPr lang="zh-TW" altLang="en-US"/>
        </a:p>
      </dgm:t>
    </dgm:pt>
    <dgm:pt modelId="{E63CFEA0-C424-445B-AD0A-09B23A88E315}" type="sibTrans" cxnId="{B0E89261-A7DC-4AB2-9EE3-4BA74A0A8AD2}">
      <dgm:prSet/>
      <dgm:spPr/>
      <dgm:t>
        <a:bodyPr/>
        <a:lstStyle/>
        <a:p>
          <a:endParaRPr lang="zh-TW" altLang="en-US"/>
        </a:p>
      </dgm:t>
    </dgm:pt>
    <dgm:pt modelId="{E36DD3F9-B908-4E30-806E-4541B917B94D}">
      <dgm:prSet phldrT="[文字]"/>
      <dgm:spPr/>
      <dgm:t>
        <a:bodyPr/>
        <a:lstStyle/>
        <a:p>
          <a:r>
            <a:rPr lang="zh-TW" altLang="en-US" dirty="0"/>
            <a:t>行動金融創新、社群金融創新</a:t>
          </a:r>
        </a:p>
      </dgm:t>
    </dgm:pt>
    <dgm:pt modelId="{DBE5BEBC-9370-42EC-BA41-CCC40657AE63}" type="parTrans" cxnId="{57CD7C43-DADC-4981-98DA-08AF0BF188A3}">
      <dgm:prSet/>
      <dgm:spPr/>
      <dgm:t>
        <a:bodyPr/>
        <a:lstStyle/>
        <a:p>
          <a:endParaRPr lang="zh-TW" altLang="en-US"/>
        </a:p>
      </dgm:t>
    </dgm:pt>
    <dgm:pt modelId="{E57493BD-3617-4A87-9EBC-C7D2959F1493}" type="sibTrans" cxnId="{57CD7C43-DADC-4981-98DA-08AF0BF188A3}">
      <dgm:prSet/>
      <dgm:spPr/>
      <dgm:t>
        <a:bodyPr/>
        <a:lstStyle/>
        <a:p>
          <a:endParaRPr lang="zh-TW" altLang="en-US"/>
        </a:p>
      </dgm:t>
    </dgm:pt>
    <dgm:pt modelId="{8DF4888C-F1BA-4896-BEB1-94DFF9D18DEB}" type="pres">
      <dgm:prSet presAssocID="{20F784C0-9BEE-4883-A003-1FEA3A53C573}" presName="Name0" presStyleCnt="0">
        <dgm:presLayoutVars>
          <dgm:dir/>
          <dgm:resizeHandles val="exact"/>
        </dgm:presLayoutVars>
      </dgm:prSet>
      <dgm:spPr/>
    </dgm:pt>
    <dgm:pt modelId="{145A2281-1FE0-4E36-B7FC-49C1793956AA}" type="pres">
      <dgm:prSet presAssocID="{95C9A41D-FAC2-4775-AD0B-174311C14066}" presName="node" presStyleLbl="node1" presStyleIdx="0" presStyleCnt="2" custScaleX="37324" custLinFactNeighborX="4044" custLinFactNeighborY="33911">
        <dgm:presLayoutVars>
          <dgm:bulletEnabled val="1"/>
        </dgm:presLayoutVars>
      </dgm:prSet>
      <dgm:spPr/>
      <dgm:t>
        <a:bodyPr/>
        <a:lstStyle/>
        <a:p>
          <a:endParaRPr lang="zh-TW" altLang="en-US"/>
        </a:p>
      </dgm:t>
    </dgm:pt>
    <dgm:pt modelId="{1BF9C948-1257-4234-8241-EC41251EA83B}" type="pres">
      <dgm:prSet presAssocID="{E63CFEA0-C424-445B-AD0A-09B23A88E315}" presName="sibTrans" presStyleLbl="sibTrans2D1" presStyleIdx="0" presStyleCnt="1" custScaleX="68314" custScaleY="61023"/>
      <dgm:spPr/>
      <dgm:t>
        <a:bodyPr/>
        <a:lstStyle/>
        <a:p>
          <a:endParaRPr lang="zh-TW" altLang="en-US"/>
        </a:p>
      </dgm:t>
    </dgm:pt>
    <dgm:pt modelId="{DCD0FAAE-8FB7-48DB-9856-D5A42493E1D2}" type="pres">
      <dgm:prSet presAssocID="{E63CFEA0-C424-445B-AD0A-09B23A88E315}" presName="connectorText" presStyleLbl="sibTrans2D1" presStyleIdx="0" presStyleCnt="1"/>
      <dgm:spPr/>
      <dgm:t>
        <a:bodyPr/>
        <a:lstStyle/>
        <a:p>
          <a:endParaRPr lang="zh-TW" altLang="en-US"/>
        </a:p>
      </dgm:t>
    </dgm:pt>
    <dgm:pt modelId="{BC1EE63B-2D58-4ECB-B2DC-168FA4BC9DD3}" type="pres">
      <dgm:prSet presAssocID="{E36DD3F9-B908-4E30-806E-4541B917B94D}" presName="node" presStyleLbl="node1" presStyleIdx="1" presStyleCnt="2" custScaleX="150359" custLinFactNeighborX="1625" custLinFactNeighborY="31488">
        <dgm:presLayoutVars>
          <dgm:bulletEnabled val="1"/>
        </dgm:presLayoutVars>
      </dgm:prSet>
      <dgm:spPr/>
      <dgm:t>
        <a:bodyPr/>
        <a:lstStyle/>
        <a:p>
          <a:endParaRPr lang="zh-TW" altLang="en-US"/>
        </a:p>
      </dgm:t>
    </dgm:pt>
  </dgm:ptLst>
  <dgm:cxnLst>
    <dgm:cxn modelId="{11A458AB-7EAC-4E48-BDF0-BC67235BF03A}" type="presOf" srcId="{E63CFEA0-C424-445B-AD0A-09B23A88E315}" destId="{1BF9C948-1257-4234-8241-EC41251EA83B}" srcOrd="0" destOrd="0" presId="urn:microsoft.com/office/officeart/2005/8/layout/process1"/>
    <dgm:cxn modelId="{430907F4-1F66-4BEB-9A07-EB395FF57538}" type="presOf" srcId="{20F784C0-9BEE-4883-A003-1FEA3A53C573}" destId="{8DF4888C-F1BA-4896-BEB1-94DFF9D18DEB}" srcOrd="0" destOrd="0" presId="urn:microsoft.com/office/officeart/2005/8/layout/process1"/>
    <dgm:cxn modelId="{B8648DD8-FF25-4A0F-96E5-AC74536B352A}" type="presOf" srcId="{95C9A41D-FAC2-4775-AD0B-174311C14066}" destId="{145A2281-1FE0-4E36-B7FC-49C1793956AA}" srcOrd="0" destOrd="0" presId="urn:microsoft.com/office/officeart/2005/8/layout/process1"/>
    <dgm:cxn modelId="{57CD7C43-DADC-4981-98DA-08AF0BF188A3}" srcId="{20F784C0-9BEE-4883-A003-1FEA3A53C573}" destId="{E36DD3F9-B908-4E30-806E-4541B917B94D}" srcOrd="1" destOrd="0" parTransId="{DBE5BEBC-9370-42EC-BA41-CCC40657AE63}" sibTransId="{E57493BD-3617-4A87-9EBC-C7D2959F1493}"/>
    <dgm:cxn modelId="{D30CF01C-E5EA-4568-A5B1-BBBF981FD455}" type="presOf" srcId="{E63CFEA0-C424-445B-AD0A-09B23A88E315}" destId="{DCD0FAAE-8FB7-48DB-9856-D5A42493E1D2}" srcOrd="1" destOrd="0" presId="urn:microsoft.com/office/officeart/2005/8/layout/process1"/>
    <dgm:cxn modelId="{B0E89261-A7DC-4AB2-9EE3-4BA74A0A8AD2}" srcId="{20F784C0-9BEE-4883-A003-1FEA3A53C573}" destId="{95C9A41D-FAC2-4775-AD0B-174311C14066}" srcOrd="0" destOrd="0" parTransId="{7AC69E5F-A016-4E55-9037-2C77EA8964EE}" sibTransId="{E63CFEA0-C424-445B-AD0A-09B23A88E315}"/>
    <dgm:cxn modelId="{11EF3680-01BA-4E1C-8A9A-91977791C8DF}" type="presOf" srcId="{E36DD3F9-B908-4E30-806E-4541B917B94D}" destId="{BC1EE63B-2D58-4ECB-B2DC-168FA4BC9DD3}" srcOrd="0" destOrd="0" presId="urn:microsoft.com/office/officeart/2005/8/layout/process1"/>
    <dgm:cxn modelId="{867F839D-A402-4332-AD31-4AE4C43DCAF2}" type="presParOf" srcId="{8DF4888C-F1BA-4896-BEB1-94DFF9D18DEB}" destId="{145A2281-1FE0-4E36-B7FC-49C1793956AA}" srcOrd="0" destOrd="0" presId="urn:microsoft.com/office/officeart/2005/8/layout/process1"/>
    <dgm:cxn modelId="{901380CD-B733-4392-865B-EAEA69DC4872}" type="presParOf" srcId="{8DF4888C-F1BA-4896-BEB1-94DFF9D18DEB}" destId="{1BF9C948-1257-4234-8241-EC41251EA83B}" srcOrd="1" destOrd="0" presId="urn:microsoft.com/office/officeart/2005/8/layout/process1"/>
    <dgm:cxn modelId="{31F520D1-20FA-49D3-B8C0-4E13F2A056A2}" type="presParOf" srcId="{1BF9C948-1257-4234-8241-EC41251EA83B}" destId="{DCD0FAAE-8FB7-48DB-9856-D5A42493E1D2}" srcOrd="0" destOrd="0" presId="urn:microsoft.com/office/officeart/2005/8/layout/process1"/>
    <dgm:cxn modelId="{8A4B8A4B-5485-45D4-9F08-171ED68F91A6}" type="presParOf" srcId="{8DF4888C-F1BA-4896-BEB1-94DFF9D18DEB}" destId="{BC1EE63B-2D58-4ECB-B2DC-168FA4BC9DD3}"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t>科技創新</a:t>
          </a:r>
          <a:endParaRPr lang="zh-TW" altLang="en-US" sz="2500" kern="1200" dirty="0"/>
        </a:p>
      </dsp:txBody>
      <dsp:txXfrm>
        <a:off x="30377" y="22904"/>
        <a:ext cx="1555642" cy="736193"/>
      </dsp:txXfrm>
    </dsp:sp>
    <dsp:sp modelId="{1BF9C948-1257-4234-8241-EC41251EA83B}">
      <dsp:nvSpPr>
        <dsp:cNvPr id="0" name=""/>
        <dsp:cNvSpPr/>
      </dsp:nvSpPr>
      <dsp:spPr>
        <a:xfrm>
          <a:off x="2182103" y="152400"/>
          <a:ext cx="621399" cy="4772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a:off x="2182103" y="247840"/>
        <a:ext cx="478239" cy="286321"/>
      </dsp:txXfrm>
    </dsp:sp>
    <dsp:sp modelId="{BC1EE63B-2D58-4ECB-B2DC-168FA4BC9DD3}">
      <dsp:nvSpPr>
        <dsp:cNvPr id="0" name=""/>
        <dsp:cNvSpPr/>
      </dsp:nvSpPr>
      <dsp:spPr>
        <a:xfrm>
          <a:off x="3325193" y="0"/>
          <a:ext cx="6451412"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altLang="zh-TW" sz="2500" kern="1200" dirty="0"/>
            <a:t>ATM</a:t>
          </a:r>
          <a:r>
            <a:rPr lang="zh-TW" altLang="en-US" sz="2500" kern="1200" dirty="0"/>
            <a:t>、電腦、網際網路、接觸式支付</a:t>
          </a:r>
        </a:p>
      </dsp:txBody>
      <dsp:txXfrm>
        <a:off x="3348097" y="22904"/>
        <a:ext cx="6405604" cy="7361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朝向</a:t>
          </a:r>
          <a:r>
            <a:rPr lang="zh-TW" altLang="en-US" sz="2000" kern="1200" dirty="0" smtClean="0"/>
            <a:t>數據銀行</a:t>
          </a:r>
          <a:r>
            <a:rPr lang="zh-TW" altLang="en-US" sz="2000" kern="1200" dirty="0"/>
            <a:t>的方向前進</a:t>
          </a:r>
        </a:p>
      </dsp:txBody>
      <dsp:txXfrm>
        <a:off x="3342744" y="17551"/>
        <a:ext cx="6416310" cy="5641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F4C50-0C89-440E-A08D-DA3BAD4DF6A3}">
      <dsp:nvSpPr>
        <dsp:cNvPr id="0" name=""/>
        <dsp:cNvSpPr/>
      </dsp:nvSpPr>
      <dsp:spPr>
        <a:xfrm>
          <a:off x="7839963" y="1136223"/>
          <a:ext cx="2198403" cy="16153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zh-TW" altLang="en-US" sz="2900" kern="1200" dirty="0"/>
            <a:t>傳統銀行</a:t>
          </a:r>
        </a:p>
      </dsp:txBody>
      <dsp:txXfrm>
        <a:off x="8161912" y="1372786"/>
        <a:ext cx="1554505" cy="1142230"/>
      </dsp:txXfrm>
    </dsp:sp>
    <dsp:sp modelId="{7B4F77C4-A850-443C-A55E-631AF9324654}">
      <dsp:nvSpPr>
        <dsp:cNvPr id="0" name=""/>
        <dsp:cNvSpPr/>
      </dsp:nvSpPr>
      <dsp:spPr>
        <a:xfrm rot="10774496" flipV="1">
          <a:off x="3279129" y="1058674"/>
          <a:ext cx="3417266" cy="6284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zh-TW" altLang="en-US" sz="1800" kern="1200" dirty="0"/>
            <a:t>提供龐大的用戶資源</a:t>
          </a:r>
        </a:p>
      </dsp:txBody>
      <dsp:txXfrm rot="10800000">
        <a:off x="3467647" y="1183655"/>
        <a:ext cx="3228745" cy="377042"/>
      </dsp:txXfrm>
    </dsp:sp>
    <dsp:sp modelId="{BC5FD23E-AC65-4828-8B6A-E8D317694706}">
      <dsp:nvSpPr>
        <dsp:cNvPr id="0" name=""/>
        <dsp:cNvSpPr/>
      </dsp:nvSpPr>
      <dsp:spPr>
        <a:xfrm>
          <a:off x="312495" y="1202208"/>
          <a:ext cx="2251983" cy="15677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ts val="0"/>
            </a:spcAft>
          </a:pPr>
          <a:r>
            <a:rPr lang="zh-TW" altLang="en-US" sz="2900" kern="1200" dirty="0">
              <a:latin typeface="+mj-ea"/>
              <a:ea typeface="+mj-ea"/>
              <a:cs typeface="Calibri"/>
              <a:sym typeface="Calibri"/>
            </a:rPr>
            <a:t>互聯網</a:t>
          </a:r>
          <a:endParaRPr lang="en-US" altLang="zh-TW" sz="2900" kern="1200" dirty="0">
            <a:latin typeface="+mj-ea"/>
            <a:ea typeface="+mj-ea"/>
            <a:cs typeface="Calibri"/>
            <a:sym typeface="Calibri"/>
          </a:endParaRPr>
        </a:p>
        <a:p>
          <a:pPr lvl="0" algn="ctr" defTabSz="1289050">
            <a:lnSpc>
              <a:spcPct val="90000"/>
            </a:lnSpc>
            <a:spcBef>
              <a:spcPct val="0"/>
            </a:spcBef>
            <a:spcAft>
              <a:spcPts val="0"/>
            </a:spcAft>
          </a:pPr>
          <a:r>
            <a:rPr lang="zh-TW" altLang="en-US" sz="2900" kern="1200" dirty="0">
              <a:latin typeface="+mj-ea"/>
              <a:ea typeface="+mj-ea"/>
            </a:rPr>
            <a:t>銀行</a:t>
          </a:r>
        </a:p>
      </dsp:txBody>
      <dsp:txXfrm>
        <a:off x="642290" y="1431806"/>
        <a:ext cx="1592393" cy="11086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C277B-1D20-4358-9725-30BE2ABCB169}">
      <dsp:nvSpPr>
        <dsp:cNvPr id="0" name=""/>
        <dsp:cNvSpPr/>
      </dsp:nvSpPr>
      <dsp:spPr>
        <a:xfrm>
          <a:off x="0" y="0"/>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在網路上即可刷卡支付機票費用</a:t>
          </a:r>
          <a:endParaRPr lang="zh-TW" altLang="en-US" sz="1900" kern="1200" dirty="0"/>
        </a:p>
      </dsp:txBody>
      <dsp:txXfrm>
        <a:off x="32738" y="32738"/>
        <a:ext cx="2261624" cy="1052281"/>
      </dsp:txXfrm>
    </dsp:sp>
    <dsp:sp modelId="{4336F7F0-131B-4220-BE18-2C42F3CAE764}">
      <dsp:nvSpPr>
        <dsp:cNvPr id="0" name=""/>
        <dsp:cNvSpPr/>
      </dsp:nvSpPr>
      <dsp:spPr>
        <a:xfrm>
          <a:off x="298336" y="1320985"/>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預定飯店後即可直接轉帳至商家帳戶</a:t>
          </a:r>
          <a:endParaRPr lang="zh-TW" altLang="en-US" sz="1900" kern="1200" dirty="0"/>
        </a:p>
      </dsp:txBody>
      <dsp:txXfrm>
        <a:off x="331074" y="1353723"/>
        <a:ext cx="2471867" cy="1052281"/>
      </dsp:txXfrm>
    </dsp:sp>
    <dsp:sp modelId="{4BA6FCD5-2E60-4F5F-92C2-4118A4BF3539}">
      <dsp:nvSpPr>
        <dsp:cNvPr id="0" name=""/>
        <dsp:cNvSpPr/>
      </dsp:nvSpPr>
      <dsp:spPr>
        <a:xfrm>
          <a:off x="592219" y="2641971"/>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金融帳戶可以直接線上更換外幣</a:t>
          </a:r>
          <a:endParaRPr lang="zh-TW" altLang="en-US" sz="1900" kern="1200" dirty="0"/>
        </a:p>
      </dsp:txBody>
      <dsp:txXfrm>
        <a:off x="624957" y="2674709"/>
        <a:ext cx="2476320" cy="1052281"/>
      </dsp:txXfrm>
    </dsp:sp>
    <dsp:sp modelId="{29909C95-539A-4406-A451-A4E3BA40F0C4}">
      <dsp:nvSpPr>
        <dsp:cNvPr id="0" name=""/>
        <dsp:cNvSpPr/>
      </dsp:nvSpPr>
      <dsp:spPr>
        <a:xfrm>
          <a:off x="890555" y="3962956"/>
          <a:ext cx="3562221" cy="1117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zh-TW" altLang="en-US" sz="1900" kern="1200" dirty="0">
              <a:latin typeface="+mn-ea"/>
            </a:rPr>
            <a:t>登入保險公司帳號就可 以投保旅遊平安險</a:t>
          </a:r>
          <a:endParaRPr lang="zh-TW" altLang="en-US" sz="1900" kern="1200" dirty="0"/>
        </a:p>
      </dsp:txBody>
      <dsp:txXfrm>
        <a:off x="923293" y="3995694"/>
        <a:ext cx="2471867" cy="1052281"/>
      </dsp:txXfrm>
    </dsp:sp>
    <dsp:sp modelId="{0D38741A-ED3B-43C9-83F4-299EDCD09F93}">
      <dsp:nvSpPr>
        <dsp:cNvPr id="0" name=""/>
        <dsp:cNvSpPr/>
      </dsp:nvSpPr>
      <dsp:spPr>
        <a:xfrm>
          <a:off x="2835679" y="856100"/>
          <a:ext cx="726542" cy="7265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zh-TW" altLang="en-US" sz="3300" kern="1200"/>
        </a:p>
      </dsp:txBody>
      <dsp:txXfrm>
        <a:off x="2999151" y="856100"/>
        <a:ext cx="399598" cy="546723"/>
      </dsp:txXfrm>
    </dsp:sp>
    <dsp:sp modelId="{B58D84C8-9451-4B69-A50C-9A3C8401F2AB}">
      <dsp:nvSpPr>
        <dsp:cNvPr id="0" name=""/>
        <dsp:cNvSpPr/>
      </dsp:nvSpPr>
      <dsp:spPr>
        <a:xfrm>
          <a:off x="3134015" y="2177085"/>
          <a:ext cx="726542" cy="7265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zh-TW" altLang="en-US" sz="3300" kern="1200"/>
        </a:p>
      </dsp:txBody>
      <dsp:txXfrm>
        <a:off x="3297487" y="2177085"/>
        <a:ext cx="399598" cy="546723"/>
      </dsp:txXfrm>
    </dsp:sp>
    <dsp:sp modelId="{5C226EA9-4BC3-4B98-AD76-88AB2DCC72FA}">
      <dsp:nvSpPr>
        <dsp:cNvPr id="0" name=""/>
        <dsp:cNvSpPr/>
      </dsp:nvSpPr>
      <dsp:spPr>
        <a:xfrm>
          <a:off x="3427898" y="3498071"/>
          <a:ext cx="726542" cy="726542"/>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zh-TW" altLang="en-US" sz="3300" kern="1200"/>
        </a:p>
      </dsp:txBody>
      <dsp:txXfrm>
        <a:off x="3591370" y="3498071"/>
        <a:ext cx="399598" cy="546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kern="1200" dirty="0" smtClean="0"/>
            <a:t>科技創新</a:t>
          </a:r>
          <a:endParaRPr lang="zh-TW" altLang="en-US" sz="2500" kern="1200" dirty="0"/>
        </a:p>
      </dsp:txBody>
      <dsp:txXfrm>
        <a:off x="30377" y="22904"/>
        <a:ext cx="1555642" cy="736193"/>
      </dsp:txXfrm>
    </dsp:sp>
    <dsp:sp modelId="{1BF9C948-1257-4234-8241-EC41251EA83B}">
      <dsp:nvSpPr>
        <dsp:cNvPr id="0" name=""/>
        <dsp:cNvSpPr/>
      </dsp:nvSpPr>
      <dsp:spPr>
        <a:xfrm>
          <a:off x="2182103" y="152400"/>
          <a:ext cx="621399" cy="4772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a:off x="2182103" y="247840"/>
        <a:ext cx="478239" cy="286321"/>
      </dsp:txXfrm>
    </dsp:sp>
    <dsp:sp modelId="{BC1EE63B-2D58-4ECB-B2DC-168FA4BC9DD3}">
      <dsp:nvSpPr>
        <dsp:cNvPr id="0" name=""/>
        <dsp:cNvSpPr/>
      </dsp:nvSpPr>
      <dsp:spPr>
        <a:xfrm>
          <a:off x="3325193" y="0"/>
          <a:ext cx="6451412" cy="782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b="0" i="0" kern="1200" dirty="0"/>
            <a:t>非接觸式支付</a:t>
          </a:r>
          <a:r>
            <a:rPr lang="zh-TW" altLang="en-US" sz="2500" kern="1200" dirty="0"/>
            <a:t>、智慧型手機、社群網路</a:t>
          </a:r>
        </a:p>
      </dsp:txBody>
      <dsp:txXfrm>
        <a:off x="3348097" y="22904"/>
        <a:ext cx="6405604" cy="7361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686EB-4691-4A28-9EFD-3CD9CFB0AAFE}">
      <dsp:nvSpPr>
        <dsp:cNvPr id="0" name=""/>
        <dsp:cNvSpPr/>
      </dsp:nvSpPr>
      <dsp:spPr>
        <a:xfrm>
          <a:off x="0" y="564691"/>
          <a:ext cx="11787626" cy="75292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36BB7C-B98A-4DF2-AEA2-15810103BC74}">
      <dsp:nvSpPr>
        <dsp:cNvPr id="0" name=""/>
        <dsp:cNvSpPr/>
      </dsp:nvSpPr>
      <dsp:spPr>
        <a:xfrm>
          <a:off x="5309" y="0"/>
          <a:ext cx="2553793"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b" anchorCtr="0">
          <a:noAutofit/>
        </a:bodyPr>
        <a:lstStyle/>
        <a:p>
          <a:pPr lvl="0" algn="ctr" defTabSz="1155700">
            <a:lnSpc>
              <a:spcPct val="90000"/>
            </a:lnSpc>
            <a:spcBef>
              <a:spcPct val="0"/>
            </a:spcBef>
            <a:spcAft>
              <a:spcPct val="35000"/>
            </a:spcAft>
          </a:pPr>
          <a:r>
            <a:rPr lang="en-US" altLang="zh-TW" sz="2600" kern="1200" dirty="0"/>
            <a:t>Bank1.0</a:t>
          </a:r>
        </a:p>
      </dsp:txBody>
      <dsp:txXfrm>
        <a:off x="5309" y="0"/>
        <a:ext cx="2553793" cy="752922"/>
      </dsp:txXfrm>
    </dsp:sp>
    <dsp:sp modelId="{F34DB13C-7C4A-49C4-9C59-889CF877DF26}">
      <dsp:nvSpPr>
        <dsp:cNvPr id="0" name=""/>
        <dsp:cNvSpPr/>
      </dsp:nvSpPr>
      <dsp:spPr>
        <a:xfrm>
          <a:off x="1188091" y="847037"/>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274D894-3362-4F4E-8F7D-27D672AA9487}">
      <dsp:nvSpPr>
        <dsp:cNvPr id="0" name=""/>
        <dsp:cNvSpPr/>
      </dsp:nvSpPr>
      <dsp:spPr>
        <a:xfrm>
          <a:off x="2731458" y="17746"/>
          <a:ext cx="2553793"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altLang="zh-TW" sz="2600" kern="1200" dirty="0"/>
            <a:t>Bank2.0</a:t>
          </a:r>
          <a:endParaRPr lang="zh-TW" altLang="en-US" sz="2600" kern="1200" dirty="0"/>
        </a:p>
      </dsp:txBody>
      <dsp:txXfrm>
        <a:off x="2731458" y="17746"/>
        <a:ext cx="2553793" cy="752922"/>
      </dsp:txXfrm>
    </dsp:sp>
    <dsp:sp modelId="{04EB8552-CE96-4799-8369-9D9A1A7A8A1F}">
      <dsp:nvSpPr>
        <dsp:cNvPr id="0" name=""/>
        <dsp:cNvSpPr/>
      </dsp:nvSpPr>
      <dsp:spPr>
        <a:xfrm>
          <a:off x="3869574" y="847037"/>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E8E6C47-01AC-4747-BE3D-F1344F1B2BF0}">
      <dsp:nvSpPr>
        <dsp:cNvPr id="0" name=""/>
        <dsp:cNvSpPr/>
      </dsp:nvSpPr>
      <dsp:spPr>
        <a:xfrm>
          <a:off x="6084973" y="0"/>
          <a:ext cx="2553793"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b" anchorCtr="0">
          <a:noAutofit/>
        </a:bodyPr>
        <a:lstStyle/>
        <a:p>
          <a:pPr lvl="0" algn="ctr" defTabSz="1155700">
            <a:lnSpc>
              <a:spcPct val="90000"/>
            </a:lnSpc>
            <a:spcBef>
              <a:spcPct val="0"/>
            </a:spcBef>
            <a:spcAft>
              <a:spcPct val="35000"/>
            </a:spcAft>
          </a:pPr>
          <a:r>
            <a:rPr lang="en-US" altLang="zh-TW" sz="2600" kern="1200" dirty="0"/>
            <a:t>Bank3.0</a:t>
          </a:r>
          <a:endParaRPr lang="zh-TW" altLang="en-US" sz="2600" kern="1200" dirty="0"/>
        </a:p>
      </dsp:txBody>
      <dsp:txXfrm>
        <a:off x="6084973" y="0"/>
        <a:ext cx="2553793" cy="752922"/>
      </dsp:txXfrm>
    </dsp:sp>
    <dsp:sp modelId="{213610A5-6C54-45AD-9B29-B2390F344ED2}">
      <dsp:nvSpPr>
        <dsp:cNvPr id="0" name=""/>
        <dsp:cNvSpPr/>
      </dsp:nvSpPr>
      <dsp:spPr>
        <a:xfrm>
          <a:off x="7183665" y="869069"/>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00BD706-5662-4B27-AB73-3F2F5A87DED6}">
      <dsp:nvSpPr>
        <dsp:cNvPr id="0" name=""/>
        <dsp:cNvSpPr/>
      </dsp:nvSpPr>
      <dsp:spPr>
        <a:xfrm>
          <a:off x="8879781" y="0"/>
          <a:ext cx="1955107" cy="752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altLang="zh-TW" sz="2600" kern="1200" dirty="0"/>
            <a:t>Bank4.0</a:t>
          </a:r>
          <a:endParaRPr lang="zh-TW" altLang="en-US" sz="2600" kern="1200" dirty="0"/>
        </a:p>
      </dsp:txBody>
      <dsp:txXfrm>
        <a:off x="8879781" y="0"/>
        <a:ext cx="1955107" cy="752922"/>
      </dsp:txXfrm>
    </dsp:sp>
    <dsp:sp modelId="{53F9AFB2-1887-42AE-9B35-8B4221ED21A6}">
      <dsp:nvSpPr>
        <dsp:cNvPr id="0" name=""/>
        <dsp:cNvSpPr/>
      </dsp:nvSpPr>
      <dsp:spPr>
        <a:xfrm>
          <a:off x="9757194" y="848238"/>
          <a:ext cx="188230" cy="18823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686EB-4691-4A28-9EFD-3CD9CFB0AAFE}">
      <dsp:nvSpPr>
        <dsp:cNvPr id="0" name=""/>
        <dsp:cNvSpPr/>
      </dsp:nvSpPr>
      <dsp:spPr>
        <a:xfrm>
          <a:off x="0" y="446527"/>
          <a:ext cx="9060826" cy="7099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36BB7C-B98A-4DF2-AEA2-15810103BC74}">
      <dsp:nvSpPr>
        <dsp:cNvPr id="0" name=""/>
        <dsp:cNvSpPr/>
      </dsp:nvSpPr>
      <dsp:spPr>
        <a:xfrm>
          <a:off x="420" y="0"/>
          <a:ext cx="1908256" cy="641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en-US" altLang="zh-TW" sz="2000" kern="1200" dirty="0"/>
            <a:t>Digital Bank1.0</a:t>
          </a:r>
          <a:endParaRPr lang="zh-TW" altLang="en-US" sz="2000" kern="1200" dirty="0"/>
        </a:p>
      </dsp:txBody>
      <dsp:txXfrm>
        <a:off x="420" y="0"/>
        <a:ext cx="1908256" cy="641198"/>
      </dsp:txXfrm>
    </dsp:sp>
    <dsp:sp modelId="{F34DB13C-7C4A-49C4-9C59-889CF877DF26}">
      <dsp:nvSpPr>
        <dsp:cNvPr id="0" name=""/>
        <dsp:cNvSpPr/>
      </dsp:nvSpPr>
      <dsp:spPr>
        <a:xfrm>
          <a:off x="1193889" y="713581"/>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274D894-3362-4F4E-8F7D-27D672AA9487}">
      <dsp:nvSpPr>
        <dsp:cNvPr id="0" name=""/>
        <dsp:cNvSpPr/>
      </dsp:nvSpPr>
      <dsp:spPr>
        <a:xfrm>
          <a:off x="1996494" y="38758"/>
          <a:ext cx="1962546" cy="475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altLang="zh-TW" sz="2000" kern="1200" dirty="0"/>
            <a:t>Digital Bank2.0</a:t>
          </a:r>
          <a:endParaRPr lang="zh-TW" altLang="en-US" sz="2000" kern="1200" dirty="0"/>
        </a:p>
      </dsp:txBody>
      <dsp:txXfrm>
        <a:off x="1996494" y="38758"/>
        <a:ext cx="1962546" cy="475300"/>
      </dsp:txXfrm>
    </dsp:sp>
    <dsp:sp modelId="{04EB8552-CE96-4799-8369-9D9A1A7A8A1F}">
      <dsp:nvSpPr>
        <dsp:cNvPr id="0" name=""/>
        <dsp:cNvSpPr/>
      </dsp:nvSpPr>
      <dsp:spPr>
        <a:xfrm>
          <a:off x="2808783" y="737908"/>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E8E6C47-01AC-4747-BE3D-F1344F1B2BF0}">
      <dsp:nvSpPr>
        <dsp:cNvPr id="0" name=""/>
        <dsp:cNvSpPr/>
      </dsp:nvSpPr>
      <dsp:spPr>
        <a:xfrm>
          <a:off x="4169583" y="113506"/>
          <a:ext cx="1974270" cy="521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en-US" altLang="zh-TW" sz="2000" kern="1200" dirty="0"/>
            <a:t>Digital Bank3.0</a:t>
          </a:r>
          <a:endParaRPr lang="zh-TW" altLang="en-US" sz="2000" kern="1200" dirty="0"/>
        </a:p>
      </dsp:txBody>
      <dsp:txXfrm>
        <a:off x="4169583" y="113506"/>
        <a:ext cx="1974270" cy="521492"/>
      </dsp:txXfrm>
    </dsp:sp>
    <dsp:sp modelId="{213610A5-6C54-45AD-9B29-B2390F344ED2}">
      <dsp:nvSpPr>
        <dsp:cNvPr id="0" name=""/>
        <dsp:cNvSpPr/>
      </dsp:nvSpPr>
      <dsp:spPr>
        <a:xfrm>
          <a:off x="4285511" y="711524"/>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00BD706-5662-4B27-AB73-3F2F5A87DED6}">
      <dsp:nvSpPr>
        <dsp:cNvPr id="0" name=""/>
        <dsp:cNvSpPr/>
      </dsp:nvSpPr>
      <dsp:spPr>
        <a:xfrm>
          <a:off x="6136151" y="96186"/>
          <a:ext cx="2075892" cy="641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altLang="zh-TW" sz="2000" kern="1200" dirty="0"/>
            <a:t>Digital Bank4.0</a:t>
          </a:r>
          <a:endParaRPr lang="zh-TW" altLang="en-US" sz="2000" kern="1200" dirty="0"/>
        </a:p>
      </dsp:txBody>
      <dsp:txXfrm>
        <a:off x="6136151" y="96186"/>
        <a:ext cx="2075892" cy="641198"/>
      </dsp:txXfrm>
    </dsp:sp>
    <dsp:sp modelId="{53F9AFB2-1887-42AE-9B35-8B4221ED21A6}">
      <dsp:nvSpPr>
        <dsp:cNvPr id="0" name=""/>
        <dsp:cNvSpPr/>
      </dsp:nvSpPr>
      <dsp:spPr>
        <a:xfrm>
          <a:off x="6979384" y="741450"/>
          <a:ext cx="160299" cy="16029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4599" y="116779"/>
          <a:ext cx="624105"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4599" y="189912"/>
        <a:ext cx="514406" cy="219397"/>
      </dsp:txXfrm>
    </dsp:sp>
    <dsp:sp modelId="{BC1EE63B-2D58-4ECB-B2DC-168FA4BC9DD3}">
      <dsp:nvSpPr>
        <dsp:cNvPr id="0" name=""/>
        <dsp:cNvSpPr/>
      </dsp:nvSpPr>
      <dsp:spPr>
        <a:xfrm>
          <a:off x="3332667"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實體銀行服務創新</a:t>
          </a:r>
          <a:endParaRPr lang="zh-TW" altLang="en-US" sz="2000" kern="1200" dirty="0"/>
        </a:p>
      </dsp:txBody>
      <dsp:txXfrm>
        <a:off x="3350218" y="17551"/>
        <a:ext cx="6416310" cy="564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實體銀行服務創新</a:t>
          </a:r>
        </a:p>
      </dsp:txBody>
      <dsp:txXfrm>
        <a:off x="3342744" y="17551"/>
        <a:ext cx="6416310" cy="564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行動金融創新</a:t>
          </a:r>
          <a:r>
            <a:rPr lang="zh-TW" altLang="en-US" sz="2000" kern="1200" dirty="0" smtClean="0"/>
            <a:t>、社群金融</a:t>
          </a:r>
          <a:r>
            <a:rPr lang="zh-TW" altLang="en-US" sz="2000" kern="1200" dirty="0"/>
            <a:t>創新</a:t>
          </a:r>
        </a:p>
      </dsp:txBody>
      <dsp:txXfrm>
        <a:off x="3342744" y="17551"/>
        <a:ext cx="6416310" cy="5641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7473"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25024" y="17551"/>
        <a:ext cx="1566348" cy="564120"/>
      </dsp:txXfrm>
    </dsp:sp>
    <dsp:sp modelId="{1BF9C948-1257-4234-8241-EC41251EA83B}">
      <dsp:nvSpPr>
        <dsp:cNvPr id="0" name=""/>
        <dsp:cNvSpPr/>
      </dsp:nvSpPr>
      <dsp:spPr>
        <a:xfrm>
          <a:off x="2182103" y="116779"/>
          <a:ext cx="621399"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182103" y="189912"/>
        <a:ext cx="511700" cy="219397"/>
      </dsp:txXfrm>
    </dsp:sp>
    <dsp:sp modelId="{BC1EE63B-2D58-4ECB-B2DC-168FA4BC9DD3}">
      <dsp:nvSpPr>
        <dsp:cNvPr id="0" name=""/>
        <dsp:cNvSpPr/>
      </dsp:nvSpPr>
      <dsp:spPr>
        <a:xfrm>
          <a:off x="3325193"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聯</a:t>
          </a:r>
          <a:r>
            <a:rPr lang="zh-TW" altLang="en-US" sz="2000" kern="1200" dirty="0" smtClean="0"/>
            <a:t>網</a:t>
          </a:r>
          <a:r>
            <a:rPr lang="zh-TW" altLang="en-US" sz="2000" kern="1200" dirty="0" smtClean="0">
              <a:latin typeface="新細明體"/>
              <a:ea typeface="新細明體"/>
            </a:rPr>
            <a:t>、行動</a:t>
          </a:r>
          <a:r>
            <a:rPr lang="zh-TW" altLang="en-US" sz="2000" kern="1200" dirty="0" smtClean="0"/>
            <a:t>銀行創新</a:t>
          </a:r>
          <a:endParaRPr lang="zh-TW" altLang="en-US" sz="2000" kern="1200" dirty="0"/>
        </a:p>
      </dsp:txBody>
      <dsp:txXfrm>
        <a:off x="3342744" y="17551"/>
        <a:ext cx="6416310" cy="5641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A2281-1FE0-4E36-B7FC-49C1793956AA}">
      <dsp:nvSpPr>
        <dsp:cNvPr id="0" name=""/>
        <dsp:cNvSpPr/>
      </dsp:nvSpPr>
      <dsp:spPr>
        <a:xfrm>
          <a:off x="109071" y="0"/>
          <a:ext cx="1601450"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創新模式</a:t>
          </a:r>
        </a:p>
      </dsp:txBody>
      <dsp:txXfrm>
        <a:off x="126622" y="17551"/>
        <a:ext cx="1566348" cy="564120"/>
      </dsp:txXfrm>
    </dsp:sp>
    <dsp:sp modelId="{1BF9C948-1257-4234-8241-EC41251EA83B}">
      <dsp:nvSpPr>
        <dsp:cNvPr id="0" name=""/>
        <dsp:cNvSpPr/>
      </dsp:nvSpPr>
      <dsp:spPr>
        <a:xfrm>
          <a:off x="2252266" y="116779"/>
          <a:ext cx="587320" cy="36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2252266" y="189912"/>
        <a:ext cx="477621" cy="219397"/>
      </dsp:txXfrm>
    </dsp:sp>
    <dsp:sp modelId="{BC1EE63B-2D58-4ECB-B2DC-168FA4BC9DD3}">
      <dsp:nvSpPr>
        <dsp:cNvPr id="0" name=""/>
        <dsp:cNvSpPr/>
      </dsp:nvSpPr>
      <dsp:spPr>
        <a:xfrm>
          <a:off x="3332667" y="0"/>
          <a:ext cx="6451412" cy="5992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行動金融創新、社群金融創新</a:t>
          </a:r>
        </a:p>
      </dsp:txBody>
      <dsp:txXfrm>
        <a:off x="3350218" y="17551"/>
        <a:ext cx="6416310" cy="5641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2019/1/17</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2019/1/17</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3" name="Shape 93"/>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4" name="Shape 94"/>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b="0" i="0" u="none" strike="noStrike" cap="none">
                <a:solidFill>
                  <a:schemeClr val="dk1"/>
                </a:solidFill>
                <a:latin typeface="Calibri"/>
                <a:ea typeface="Calibri"/>
                <a:cs typeface="Calibri"/>
                <a:sym typeface="Calibri"/>
              </a:rPr>
              <a:t>1</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645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1">
              <a:buClr>
                <a:schemeClr val="dk1"/>
              </a:buClr>
              <a:buSzPct val="100000"/>
              <a:buFont typeface="Arial"/>
              <a:buNone/>
            </a:pPr>
            <a:r>
              <a:rPr lang="en-US" altLang="zh-TW" dirty="0" err="1">
                <a:solidFill>
                  <a:schemeClr val="dk1"/>
                </a:solidFill>
                <a:latin typeface="+mn-lt"/>
                <a:ea typeface="Calibri"/>
                <a:cs typeface="Calibri"/>
                <a:sym typeface="Calibri"/>
              </a:rPr>
              <a:t>分行高利潤的金融產品銷售與理財諮詢發展</a:t>
            </a:r>
            <a:r>
              <a:rPr lang="zh-TW" altLang="en-US" dirty="0">
                <a:solidFill>
                  <a:schemeClr val="dk1"/>
                </a:solidFill>
                <a:latin typeface="+mn-lt"/>
                <a:ea typeface="Calibri"/>
                <a:cs typeface="Calibri"/>
                <a:sym typeface="Calibri"/>
              </a:rPr>
              <a:t>	</a:t>
            </a:r>
            <a:endParaRPr dirty="0"/>
          </a:p>
        </p:txBody>
      </p:sp>
      <p:sp>
        <p:nvSpPr>
          <p:cNvPr id="172" name="Shape 172"/>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3024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a:p>
        </p:txBody>
      </p:sp>
      <p:sp>
        <p:nvSpPr>
          <p:cNvPr id="191" name="Shape 1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5150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6" name="Shape 27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277" name="Shape 27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13</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3531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a:p>
        </p:txBody>
      </p:sp>
      <p:sp>
        <p:nvSpPr>
          <p:cNvPr id="296" name="Shape 296"/>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2520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2983528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2033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1901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3935571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3756034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kern="1200" dirty="0">
                <a:solidFill>
                  <a:schemeClr val="tx1"/>
                </a:solidFill>
                <a:effectLst/>
                <a:latin typeface="+mn-lt"/>
                <a:ea typeface="+mn-ea"/>
                <a:cs typeface="+mn-cs"/>
              </a:rPr>
              <a:t>(1)</a:t>
            </a:r>
            <a:r>
              <a:rPr lang="zh-TW" altLang="en-US" sz="1200" b="0" i="0" u="sng" kern="1200" dirty="0">
                <a:solidFill>
                  <a:schemeClr val="tx1"/>
                </a:solidFill>
                <a:effectLst/>
                <a:latin typeface="+mn-lt"/>
                <a:ea typeface="+mn-ea"/>
                <a:cs typeface="+mn-cs"/>
              </a:rPr>
              <a:t>客戶在社群媒體上的行為數據</a:t>
            </a:r>
            <a:r>
              <a:rPr lang="zh-TW" altLang="en-US" sz="1200" b="0" i="0" kern="1200" dirty="0">
                <a:solidFill>
                  <a:schemeClr val="tx1"/>
                </a:solidFill>
                <a:effectLst/>
                <a:latin typeface="+mn-lt"/>
                <a:ea typeface="+mn-ea"/>
                <a:cs typeface="+mn-cs"/>
              </a:rPr>
              <a:t>（如光大銀行建立了社群網路資訊數據庫</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。通過打通銀行內部資料和外部社會化的數據可以獲得更為完整的客戶拼圖，從而進行更為精準的行銷和管理</a:t>
            </a:r>
          </a:p>
          <a:p>
            <a:r>
              <a:rPr lang="en-US" altLang="zh-TW" sz="1200" b="0" i="0" kern="1200" dirty="0">
                <a:solidFill>
                  <a:schemeClr val="tx1"/>
                </a:solidFill>
                <a:effectLst/>
                <a:latin typeface="+mn-lt"/>
                <a:ea typeface="+mn-ea"/>
                <a:cs typeface="+mn-cs"/>
              </a:rPr>
              <a:t>(2</a:t>
            </a:r>
            <a:r>
              <a:rPr lang="en-US" altLang="zh-TW" sz="1200" b="0" i="0" u="sng" kern="1200" dirty="0">
                <a:solidFill>
                  <a:schemeClr val="tx1"/>
                </a:solidFill>
                <a:effectLst/>
                <a:latin typeface="+mn-lt"/>
                <a:ea typeface="+mn-ea"/>
                <a:cs typeface="+mn-cs"/>
              </a:rPr>
              <a:t>)</a:t>
            </a:r>
            <a:r>
              <a:rPr lang="zh-TW" altLang="en-US" sz="1200" b="0" i="0" u="sng" kern="1200" dirty="0">
                <a:solidFill>
                  <a:schemeClr val="tx1"/>
                </a:solidFill>
                <a:effectLst/>
                <a:latin typeface="+mn-lt"/>
                <a:ea typeface="+mn-ea"/>
                <a:cs typeface="+mn-cs"/>
              </a:rPr>
              <a:t>客戶在電商網站的交易數據</a:t>
            </a:r>
            <a:r>
              <a:rPr lang="zh-TW" altLang="en-US" sz="1200" b="0" i="0" kern="1200" dirty="0">
                <a:solidFill>
                  <a:schemeClr val="tx1"/>
                </a:solidFill>
                <a:effectLst/>
                <a:latin typeface="+mn-lt"/>
                <a:ea typeface="+mn-ea"/>
                <a:cs typeface="+mn-cs"/>
              </a:rPr>
              <a:t>，如建設銀行則將自己的電子商務平臺和信貸業務結合起來，阿里金融為阿裡巴巴用戶提供無抵押貸款，用戶只需要憑藉過去的信用即可</a:t>
            </a:r>
          </a:p>
          <a:p>
            <a:r>
              <a:rPr lang="en-US" altLang="zh-TW" sz="1200" b="0" i="0" kern="1200" dirty="0">
                <a:solidFill>
                  <a:schemeClr val="tx1"/>
                </a:solidFill>
                <a:effectLst/>
                <a:latin typeface="+mn-lt"/>
                <a:ea typeface="+mn-ea"/>
                <a:cs typeface="+mn-cs"/>
              </a:rPr>
              <a:t>(3)</a:t>
            </a:r>
            <a:r>
              <a:rPr lang="zh-TW" altLang="en-US" sz="1200" b="0" i="0" u="sng" kern="1200" dirty="0">
                <a:solidFill>
                  <a:schemeClr val="tx1"/>
                </a:solidFill>
                <a:effectLst/>
                <a:latin typeface="+mn-lt"/>
                <a:ea typeface="+mn-ea"/>
                <a:cs typeface="+mn-cs"/>
              </a:rPr>
              <a:t>企業客戶的產業鏈上下游數據，</a:t>
            </a:r>
            <a:r>
              <a:rPr lang="zh-TW" altLang="en-US" sz="1200" b="0" i="0" kern="1200" dirty="0">
                <a:solidFill>
                  <a:schemeClr val="tx1"/>
                </a:solidFill>
                <a:effectLst/>
                <a:latin typeface="+mn-lt"/>
                <a:ea typeface="+mn-ea"/>
                <a:cs typeface="+mn-cs"/>
              </a:rPr>
              <a:t>如果銀行掌握了企業所在的產業鏈上下游的資料，可以更好掌握企業的外部環境發展情況，從而可以預測企業未來的狀況</a:t>
            </a:r>
          </a:p>
          <a:p>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其他有利於</a:t>
            </a:r>
            <a:r>
              <a:rPr lang="zh-TW" altLang="en-US" sz="1200" b="0" i="0" u="sng" kern="1200" dirty="0">
                <a:solidFill>
                  <a:schemeClr val="tx1"/>
                </a:solidFill>
                <a:effectLst/>
                <a:latin typeface="+mn-lt"/>
                <a:ea typeface="+mn-ea"/>
                <a:cs typeface="+mn-cs"/>
              </a:rPr>
              <a:t>擴展銀行對客戶興趣愛好的數據</a:t>
            </a:r>
            <a:r>
              <a:rPr lang="zh-TW" altLang="en-US" sz="1200" b="0" i="0" kern="1200" dirty="0">
                <a:solidFill>
                  <a:schemeClr val="tx1"/>
                </a:solidFill>
                <a:effectLst/>
                <a:latin typeface="+mn-lt"/>
                <a:ea typeface="+mn-ea"/>
                <a:cs typeface="+mn-cs"/>
              </a:rPr>
              <a:t>，如網路廣告界目前正在興起的</a:t>
            </a:r>
            <a:r>
              <a:rPr lang="en-US" altLang="zh-TW" sz="1200" b="0" i="0" kern="1200" dirty="0">
                <a:solidFill>
                  <a:schemeClr val="tx1"/>
                </a:solidFill>
                <a:effectLst/>
                <a:latin typeface="+mn-lt"/>
                <a:ea typeface="+mn-ea"/>
                <a:cs typeface="+mn-cs"/>
              </a:rPr>
              <a:t>DMP</a:t>
            </a:r>
            <a:r>
              <a:rPr lang="zh-TW" altLang="en-US" sz="1200" b="0" i="0" kern="1200" dirty="0">
                <a:solidFill>
                  <a:schemeClr val="tx1"/>
                </a:solidFill>
                <a:effectLst/>
                <a:latin typeface="+mn-lt"/>
                <a:ea typeface="+mn-ea"/>
                <a:cs typeface="+mn-cs"/>
              </a:rPr>
              <a:t>資料平臺的互聯網使用者行為資料</a:t>
            </a:r>
          </a:p>
          <a:p>
            <a:endParaRPr lang="en-US" altLang="zh-TW" i="0" dirty="0"/>
          </a:p>
          <a:p>
            <a:r>
              <a:rPr lang="en-US" altLang="zh-TW" sz="1200" b="0" i="0" kern="1200" dirty="0">
                <a:solidFill>
                  <a:schemeClr val="tx1"/>
                </a:solidFill>
                <a:effectLst/>
                <a:latin typeface="+mn-lt"/>
                <a:ea typeface="+mn-ea"/>
                <a:cs typeface="+mn-cs"/>
              </a:rPr>
              <a:t>(1)</a:t>
            </a:r>
            <a:r>
              <a:rPr lang="zh-TW" altLang="en-US" sz="1200" b="0" i="0" u="sng" kern="1200" dirty="0">
                <a:solidFill>
                  <a:schemeClr val="tx1"/>
                </a:solidFill>
                <a:effectLst/>
                <a:latin typeface="+mn-lt"/>
                <a:ea typeface="+mn-ea"/>
                <a:cs typeface="+mn-cs"/>
              </a:rPr>
              <a:t>實時行銷：</a:t>
            </a:r>
            <a:r>
              <a:rPr lang="zh-TW" altLang="en-US" sz="1200" b="0" i="0" kern="1200" dirty="0">
                <a:solidFill>
                  <a:schemeClr val="tx1"/>
                </a:solidFill>
                <a:effectLst/>
                <a:latin typeface="+mn-lt"/>
                <a:ea typeface="+mn-ea"/>
                <a:cs typeface="+mn-cs"/>
              </a:rPr>
              <a:t>實時行銷是根據客戶的即時狀況來進行行銷，比如客戶當時的所在地、客戶最近一次消費等資訊來針對地進行行銷（某客戶採用信用卡採購孕婦用品，可以通過建模推測懷孕的概率並推薦孕婦類喜歡的業務）；或者將改變生活狀態的事件（換工作、改變婚姻狀況、搬新家等）視為行銷機會</a:t>
            </a:r>
          </a:p>
          <a:p>
            <a:r>
              <a:rPr lang="en-US" altLang="zh-TW" sz="1200" b="0" i="0" kern="1200" dirty="0">
                <a:solidFill>
                  <a:schemeClr val="tx1"/>
                </a:solidFill>
                <a:effectLst/>
                <a:latin typeface="+mn-lt"/>
                <a:ea typeface="+mn-ea"/>
                <a:cs typeface="+mn-cs"/>
              </a:rPr>
              <a:t>(2</a:t>
            </a:r>
            <a:r>
              <a:rPr lang="en-US" altLang="zh-TW" sz="1200" b="0" i="0" u="sng" kern="1200" dirty="0">
                <a:solidFill>
                  <a:schemeClr val="tx1"/>
                </a:solidFill>
                <a:effectLst/>
                <a:latin typeface="+mn-lt"/>
                <a:ea typeface="+mn-ea"/>
                <a:cs typeface="+mn-cs"/>
              </a:rPr>
              <a:t>)</a:t>
            </a:r>
            <a:r>
              <a:rPr lang="zh-TW" altLang="en-US" sz="1200" b="0" i="0" u="sng" kern="1200" dirty="0">
                <a:solidFill>
                  <a:schemeClr val="tx1"/>
                </a:solidFill>
                <a:effectLst/>
                <a:latin typeface="+mn-lt"/>
                <a:ea typeface="+mn-ea"/>
                <a:cs typeface="+mn-cs"/>
              </a:rPr>
              <a:t>交叉行銷：</a:t>
            </a:r>
            <a:r>
              <a:rPr lang="zh-TW" altLang="en-US" sz="1200" b="0" i="0" kern="1200" dirty="0">
                <a:solidFill>
                  <a:schemeClr val="tx1"/>
                </a:solidFill>
                <a:effectLst/>
                <a:latin typeface="+mn-lt"/>
                <a:ea typeface="+mn-ea"/>
                <a:cs typeface="+mn-cs"/>
              </a:rPr>
              <a:t>即不同業務或產品的交叉推薦，如招商銀行可以根據客戶交易記錄分析，有效地識別小微企業客戶，然後用遠端銀行來實施交叉銷售</a:t>
            </a:r>
          </a:p>
          <a:p>
            <a:r>
              <a:rPr lang="en-US" altLang="zh-TW" sz="1200" b="0" i="0" kern="1200" dirty="0">
                <a:solidFill>
                  <a:schemeClr val="tx1"/>
                </a:solidFill>
                <a:effectLst/>
                <a:latin typeface="+mn-lt"/>
                <a:ea typeface="+mn-ea"/>
                <a:cs typeface="+mn-cs"/>
              </a:rPr>
              <a:t>(3)</a:t>
            </a:r>
            <a:r>
              <a:rPr lang="zh-TW" altLang="en-US" sz="1200" b="0" i="0" u="sng" kern="1200" dirty="0">
                <a:solidFill>
                  <a:schemeClr val="tx1"/>
                </a:solidFill>
                <a:effectLst/>
                <a:latin typeface="+mn-lt"/>
                <a:ea typeface="+mn-ea"/>
                <a:cs typeface="+mn-cs"/>
              </a:rPr>
              <a:t>個性化推薦：</a:t>
            </a:r>
            <a:r>
              <a:rPr lang="zh-TW" altLang="en-US" sz="1200" b="0" i="0" kern="1200" dirty="0">
                <a:solidFill>
                  <a:schemeClr val="tx1"/>
                </a:solidFill>
                <a:effectLst/>
                <a:latin typeface="+mn-lt"/>
                <a:ea typeface="+mn-ea"/>
                <a:cs typeface="+mn-cs"/>
              </a:rPr>
              <a:t>銀行可以根據客戶的喜歡進行服務或者銀行產品的個性化推薦，如根據客戶的年齡、資產規模、理財偏好等，對客戶群進行精準定位，分析出潛在金融服務的需求，進而有針對性的行銷推廣</a:t>
            </a:r>
          </a:p>
          <a:p>
            <a:r>
              <a:rPr lang="en-US" altLang="zh-TW" sz="1200" b="0" i="0" kern="1200" dirty="0">
                <a:solidFill>
                  <a:schemeClr val="tx1"/>
                </a:solidFill>
                <a:effectLst/>
                <a:latin typeface="+mn-lt"/>
                <a:ea typeface="+mn-ea"/>
                <a:cs typeface="+mn-cs"/>
              </a:rPr>
              <a:t>(4)</a:t>
            </a:r>
            <a:r>
              <a:rPr lang="zh-TW" altLang="en-US" sz="1200" b="0" i="0" u="sng" kern="1200" dirty="0">
                <a:solidFill>
                  <a:schemeClr val="tx1"/>
                </a:solidFill>
                <a:effectLst/>
                <a:latin typeface="+mn-lt"/>
                <a:ea typeface="+mn-ea"/>
                <a:cs typeface="+mn-cs"/>
              </a:rPr>
              <a:t>客戶生命週期管理：</a:t>
            </a:r>
            <a:r>
              <a:rPr lang="zh-TW" altLang="en-US" sz="1200" b="0" i="0" kern="1200" dirty="0">
                <a:solidFill>
                  <a:schemeClr val="tx1"/>
                </a:solidFill>
                <a:effectLst/>
                <a:latin typeface="+mn-lt"/>
                <a:ea typeface="+mn-ea"/>
                <a:cs typeface="+mn-cs"/>
              </a:rPr>
              <a:t>客戶生命週期管理包括新客戶獲取、客戶防流失和客戶贏回等。如招商銀行通過構建客戶流失預警模型，對流失率等級前</a:t>
            </a:r>
            <a:r>
              <a:rPr lang="en-US" altLang="zh-TW" sz="1200" b="0" i="0" kern="1200" dirty="0">
                <a:solidFill>
                  <a:schemeClr val="tx1"/>
                </a:solidFill>
                <a:effectLst/>
                <a:latin typeface="+mn-lt"/>
                <a:ea typeface="+mn-ea"/>
                <a:cs typeface="+mn-cs"/>
              </a:rPr>
              <a:t>20% </a:t>
            </a:r>
            <a:r>
              <a:rPr lang="zh-TW" altLang="en-US" sz="1200" b="0" i="0" kern="1200" dirty="0">
                <a:solidFill>
                  <a:schemeClr val="tx1"/>
                </a:solidFill>
                <a:effectLst/>
                <a:latin typeface="+mn-lt"/>
                <a:ea typeface="+mn-ea"/>
                <a:cs typeface="+mn-cs"/>
              </a:rPr>
              <a:t>的客戶發售高收益理財產品予以挽留，使得金卡和金葵花卡客戶流失率分別降低了</a:t>
            </a:r>
            <a:r>
              <a:rPr lang="en-US" altLang="zh-TW" sz="1200" b="0" i="0" kern="1200" dirty="0">
                <a:solidFill>
                  <a:schemeClr val="tx1"/>
                </a:solidFill>
                <a:effectLst/>
                <a:latin typeface="+mn-lt"/>
                <a:ea typeface="+mn-ea"/>
                <a:cs typeface="+mn-cs"/>
              </a:rPr>
              <a:t>15</a:t>
            </a:r>
            <a:r>
              <a:rPr lang="zh-TW" altLang="en-US" sz="1200" b="0" i="0" kern="1200" dirty="0">
                <a:solidFill>
                  <a:schemeClr val="tx1"/>
                </a:solidFill>
                <a:effectLst/>
                <a:latin typeface="+mn-lt"/>
                <a:ea typeface="+mn-ea"/>
                <a:cs typeface="+mn-cs"/>
              </a:rPr>
              <a:t>個和</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個百分點。</a:t>
            </a:r>
          </a:p>
          <a:p>
            <a:r>
              <a:rPr lang="zh-TW" altLang="en-US" sz="1200" b="0" i="0" kern="1200" dirty="0">
                <a:solidFill>
                  <a:schemeClr val="tx1"/>
                </a:solidFill>
                <a:effectLst/>
                <a:latin typeface="+mn-lt"/>
                <a:ea typeface="+mn-ea"/>
                <a:cs typeface="+mn-cs"/>
              </a:rPr>
              <a:t> </a:t>
            </a:r>
          </a:p>
          <a:p>
            <a:r>
              <a:rPr lang="zh-TW" altLang="en-US" sz="1200" b="0" i="0" u="sng" kern="1200" dirty="0">
                <a:solidFill>
                  <a:schemeClr val="tx1"/>
                </a:solidFill>
                <a:effectLst/>
                <a:latin typeface="+mn-lt"/>
                <a:ea typeface="+mn-ea"/>
                <a:cs typeface="+mn-cs"/>
              </a:rPr>
              <a:t>中小企業貸款風險評估：</a:t>
            </a:r>
            <a:r>
              <a:rPr lang="zh-TW" altLang="en-US" sz="1200" b="0" i="0" kern="1200" dirty="0">
                <a:solidFill>
                  <a:schemeClr val="tx1"/>
                </a:solidFill>
                <a:effectLst/>
                <a:latin typeface="+mn-lt"/>
                <a:ea typeface="+mn-ea"/>
                <a:cs typeface="+mn-cs"/>
              </a:rPr>
              <a:t>銀行可通過企業的產值、流通、銷售、財務等相關資訊結合大資料採擷方法進行貸款風險分析，量化企業的信用額度，更有效的開展中小企業貸款。</a:t>
            </a:r>
          </a:p>
          <a:p>
            <a:r>
              <a:rPr lang="zh-TW" altLang="en-US" sz="1200" b="0" i="0" u="sng" kern="1200" dirty="0">
                <a:solidFill>
                  <a:schemeClr val="tx1"/>
                </a:solidFill>
                <a:effectLst/>
                <a:latin typeface="+mn-lt"/>
                <a:ea typeface="+mn-ea"/>
                <a:cs typeface="+mn-cs"/>
              </a:rPr>
              <a:t>即時欺詐交易識別和反洗錢分析：</a:t>
            </a:r>
            <a:r>
              <a:rPr lang="zh-TW" altLang="en-US" sz="1200" b="0" i="0" kern="1200" dirty="0">
                <a:solidFill>
                  <a:schemeClr val="tx1"/>
                </a:solidFill>
                <a:effectLst/>
                <a:latin typeface="+mn-lt"/>
                <a:ea typeface="+mn-ea"/>
                <a:cs typeface="+mn-cs"/>
              </a:rPr>
              <a:t>銀行可以利用持卡人基本資訊、卡基本資訊、交易歷史、客戶歷史行為模式、正在發生行為模式（如轉帳）等，結合智慧規則引擎（如從一個不經常出現的國家為一個特有用戶轉帳或從一個不熟悉的位置進行線上交易）進行即時的交易反欺詐分析。如</a:t>
            </a:r>
            <a:r>
              <a:rPr lang="en-US" altLang="zh-TW" sz="1200" b="0" i="0" kern="1200" dirty="0">
                <a:solidFill>
                  <a:schemeClr val="tx1"/>
                </a:solidFill>
                <a:effectLst/>
                <a:latin typeface="+mn-lt"/>
                <a:ea typeface="+mn-ea"/>
                <a:cs typeface="+mn-cs"/>
              </a:rPr>
              <a:t>IBM</a:t>
            </a:r>
            <a:r>
              <a:rPr lang="zh-TW" altLang="en-US" sz="1200" b="0" i="0" kern="1200" dirty="0">
                <a:solidFill>
                  <a:schemeClr val="tx1"/>
                </a:solidFill>
                <a:effectLst/>
                <a:latin typeface="+mn-lt"/>
                <a:ea typeface="+mn-ea"/>
                <a:cs typeface="+mn-cs"/>
              </a:rPr>
              <a:t>金融犯罪管理解決方案，幫忙銀行利用大數據有效的預防與管理金融犯罪，摩根大通銀行則利用大數據技術追蹤盜取客戶帳號或侵入</a:t>
            </a:r>
            <a:r>
              <a:rPr lang="en-US" altLang="zh-TW" sz="1200" b="0" i="0" kern="1200" dirty="0">
                <a:solidFill>
                  <a:schemeClr val="tx1"/>
                </a:solidFill>
                <a:effectLst/>
                <a:latin typeface="+mn-lt"/>
                <a:ea typeface="+mn-ea"/>
                <a:cs typeface="+mn-cs"/>
              </a:rPr>
              <a:t>ATM</a:t>
            </a:r>
            <a:r>
              <a:rPr lang="zh-TW" altLang="en-US" sz="1200" b="0" i="0" kern="1200" dirty="0">
                <a:solidFill>
                  <a:schemeClr val="tx1"/>
                </a:solidFill>
                <a:effectLst/>
                <a:latin typeface="+mn-lt"/>
                <a:ea typeface="+mn-ea"/>
                <a:cs typeface="+mn-cs"/>
              </a:rPr>
              <a:t>系統的罪犯。</a:t>
            </a:r>
          </a:p>
          <a:p>
            <a:endParaRPr lang="en-US" altLang="zh-TW" i="0" dirty="0"/>
          </a:p>
          <a:p>
            <a:r>
              <a:rPr lang="zh-TW" altLang="en-US" sz="1200" b="0" i="0" u="sng" kern="1200" dirty="0">
                <a:solidFill>
                  <a:schemeClr val="tx1"/>
                </a:solidFill>
                <a:effectLst/>
                <a:latin typeface="+mn-lt"/>
                <a:ea typeface="+mn-ea"/>
                <a:cs typeface="+mn-cs"/>
              </a:rPr>
              <a:t>市場和管道分析優化：</a:t>
            </a:r>
            <a:r>
              <a:rPr lang="zh-TW" altLang="en-US" sz="1200" b="0" i="0" kern="1200" dirty="0">
                <a:solidFill>
                  <a:schemeClr val="tx1"/>
                </a:solidFill>
                <a:effectLst/>
                <a:latin typeface="+mn-lt"/>
                <a:ea typeface="+mn-ea"/>
                <a:cs typeface="+mn-cs"/>
              </a:rPr>
              <a:t>通過大數據，銀行可以監控不同市場推廣管道尤其是網路管道推廣的品質，從而進行合作管道的調整和優化。同時，也可以分析哪些管道更適合推廣哪類銀行產品或者服務，從而進行管道推廣策略的優化。</a:t>
            </a:r>
          </a:p>
          <a:p>
            <a:r>
              <a:rPr lang="zh-TW" altLang="en-US" sz="1200" b="0" i="0" u="sng" kern="1200" dirty="0">
                <a:solidFill>
                  <a:schemeClr val="tx1"/>
                </a:solidFill>
                <a:effectLst/>
                <a:latin typeface="+mn-lt"/>
                <a:ea typeface="+mn-ea"/>
                <a:cs typeface="+mn-cs"/>
              </a:rPr>
              <a:t>產品和服務優化：</a:t>
            </a:r>
            <a:r>
              <a:rPr lang="zh-TW" altLang="en-US" sz="1200" b="0" i="0" kern="1200" dirty="0">
                <a:solidFill>
                  <a:schemeClr val="tx1"/>
                </a:solidFill>
                <a:effectLst/>
                <a:latin typeface="+mn-lt"/>
                <a:ea typeface="+mn-ea"/>
                <a:cs typeface="+mn-cs"/>
              </a:rPr>
              <a:t>銀行可以將客戶行為轉化為資訊流，並從中分析客戶的個性特徵和風險偏好，更深層次的理解客戶習慣，智慧化分析和預測客戶需求，從而進行產品創新和服務優化。如興業銀行目前對大數據進行初步分析，通過對還款資料挖掘比較區分優質客戶，根據客戶還款數額度的差別，提供差異化的金融產品和服務方式。</a:t>
            </a:r>
          </a:p>
          <a:p>
            <a:r>
              <a:rPr lang="zh-TW" altLang="en-US" sz="1200" b="0" i="0" u="sng" kern="1200" dirty="0">
                <a:solidFill>
                  <a:schemeClr val="tx1"/>
                </a:solidFill>
                <a:effectLst/>
                <a:latin typeface="+mn-lt"/>
                <a:ea typeface="+mn-ea"/>
                <a:cs typeface="+mn-cs"/>
              </a:rPr>
              <a:t>輿情分析：</a:t>
            </a:r>
            <a:r>
              <a:rPr lang="zh-TW" altLang="en-US" sz="1200" b="0" i="0" kern="1200" dirty="0">
                <a:solidFill>
                  <a:schemeClr val="tx1"/>
                </a:solidFill>
                <a:effectLst/>
                <a:latin typeface="+mn-lt"/>
                <a:ea typeface="+mn-ea"/>
                <a:cs typeface="+mn-cs"/>
              </a:rPr>
              <a:t>銀行可以通過爬蟲技術，抓取社區、論壇和微博上關於銀行以及銀行產品和服務相關資訊，並通過自然語言處理技術，進行正負面判斷。尤其是及時掌握銀行以及銀行產品和服務的負面資訊，及時發現和處理問題；對於正面資訊，可以加以總結並繼續強化。同時，銀行也可以抓取同行業的銀行正負面資訊，及時瞭解同業做好的方面，以作為自身業務優化的參考。</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3745534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102" name="Shape 102"/>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3464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kern="1200" dirty="0">
                <a:solidFill>
                  <a:schemeClr val="tx1"/>
                </a:solidFill>
                <a:effectLst/>
                <a:latin typeface="+mn-lt"/>
                <a:ea typeface="+mn-ea"/>
                <a:cs typeface="+mn-cs"/>
              </a:rPr>
              <a:t>Lending</a:t>
            </a:r>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Club</a:t>
            </a:r>
            <a:r>
              <a:rPr lang="zh-TW" altLang="en-US" sz="1200" b="0" i="0" kern="1200" dirty="0">
                <a:solidFill>
                  <a:schemeClr val="tx1"/>
                </a:solidFill>
                <a:effectLst/>
                <a:latin typeface="+mn-lt"/>
                <a:ea typeface="+mn-ea"/>
                <a:cs typeface="+mn-cs"/>
              </a:rPr>
              <a:t>補充</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a:t>
            </a:r>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金融海嘯後初期，傳統銀行基本對個人貸款是關上大門，因此互聯網借貸平台就可盡力攻佔市場，不過這幾年美國聯儲局不斷推行量化寬鬆，美國傳統銀行的信貸環境可以說是已經回復正常，個人貸款利率亦明顯回落</a:t>
            </a:r>
            <a:endParaRPr lang="en-US" altLang="zh-TW" sz="1200" b="0" i="0" kern="1200" dirty="0">
              <a:solidFill>
                <a:schemeClr val="tx1"/>
              </a:solidFill>
              <a:effectLst/>
              <a:latin typeface="+mn-lt"/>
              <a:ea typeface="+mn-ea"/>
              <a:cs typeface="+mn-cs"/>
            </a:endParaRPr>
          </a:p>
          <a:p>
            <a:r>
              <a:rPr lang="en-US" altLang="zh-TW" sz="1200" b="0" i="0" kern="1200" dirty="0">
                <a:solidFill>
                  <a:schemeClr val="tx1"/>
                </a:solidFill>
                <a:effectLst/>
                <a:latin typeface="+mn-lt"/>
                <a:ea typeface="+mn-ea"/>
                <a:cs typeface="+mn-cs"/>
              </a:rPr>
              <a:t>LC</a:t>
            </a:r>
            <a:r>
              <a:rPr lang="zh-TW" altLang="en-US" sz="1200" b="0" i="0" kern="1200" dirty="0">
                <a:solidFill>
                  <a:schemeClr val="tx1"/>
                </a:solidFill>
                <a:effectLst/>
                <a:latin typeface="+mn-lt"/>
                <a:ea typeface="+mn-ea"/>
                <a:cs typeface="+mn-cs"/>
              </a:rPr>
              <a:t>在</a:t>
            </a:r>
            <a:r>
              <a:rPr lang="en-US" altLang="zh-TW" sz="1200" b="0" i="0" kern="1200" dirty="0">
                <a:solidFill>
                  <a:schemeClr val="tx1"/>
                </a:solidFill>
                <a:effectLst/>
                <a:latin typeface="+mn-lt"/>
                <a:ea typeface="+mn-ea"/>
                <a:cs typeface="+mn-cs"/>
              </a:rPr>
              <a:t>2014</a:t>
            </a:r>
            <a:r>
              <a:rPr lang="zh-TW" altLang="en-US" sz="1200" b="0" i="0" kern="1200" dirty="0">
                <a:solidFill>
                  <a:schemeClr val="tx1"/>
                </a:solidFill>
                <a:effectLst/>
                <a:latin typeface="+mn-lt"/>
                <a:ea typeface="+mn-ea"/>
                <a:cs typeface="+mn-cs"/>
              </a:rPr>
              <a:t>年底上市時，股價曾短時間被炒至較招股價高近一倍，預測市盈率亦一度逾</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倍，不過其後股價就反覆回落，究其原因，一方面是估值過高</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以現價計預測市盈率仍接近</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倍</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，而且</a:t>
            </a:r>
            <a:r>
              <a:rPr lang="en-US" altLang="zh-TW" sz="1200" b="0" i="0" kern="1200" dirty="0">
                <a:solidFill>
                  <a:schemeClr val="tx1"/>
                </a:solidFill>
                <a:effectLst/>
                <a:latin typeface="+mn-lt"/>
                <a:ea typeface="+mn-ea"/>
                <a:cs typeface="+mn-cs"/>
              </a:rPr>
              <a:t>LC</a:t>
            </a:r>
            <a:r>
              <a:rPr lang="zh-TW" altLang="en-US" sz="1200" b="0" i="0" kern="1200" dirty="0">
                <a:solidFill>
                  <a:schemeClr val="tx1"/>
                </a:solidFill>
                <a:effectLst/>
                <a:latin typeface="+mn-lt"/>
                <a:ea typeface="+mn-ea"/>
                <a:cs typeface="+mn-cs"/>
              </a:rPr>
              <a:t>的營運模式，亦逐漸被發現並非如此完美</a:t>
            </a:r>
            <a:endParaRPr lang="en-US" altLang="zh-TW"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850127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zh-TW" altLang="en-US" sz="1200" b="0" i="0" u="none" strike="noStrike" cap="none" dirty="0">
                <a:solidFill>
                  <a:schemeClr val="dk1"/>
                </a:solidFill>
                <a:latin typeface="Calibri"/>
                <a:ea typeface="Calibri"/>
                <a:cs typeface="Calibri"/>
                <a:sym typeface="Calibri"/>
              </a:rPr>
              <a:t>西班牙 創新銀行首例</a:t>
            </a: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25</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3134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zh-TW" altLang="en-US" sz="1200" b="0" i="0" u="none" strike="noStrike" cap="none" dirty="0">
                <a:solidFill>
                  <a:schemeClr val="dk1"/>
                </a:solidFill>
                <a:latin typeface="Calibri"/>
                <a:ea typeface="Calibri"/>
                <a:cs typeface="Calibri"/>
                <a:sym typeface="Calibri"/>
              </a:rPr>
              <a:t>西班牙 創新銀行首例</a:t>
            </a: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26</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3134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1055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zh-TW" altLang="en-US" sz="1200" b="0" i="0" u="none" strike="noStrike" cap="none" dirty="0">
                <a:solidFill>
                  <a:schemeClr val="dk1"/>
                </a:solidFill>
                <a:latin typeface="Calibri"/>
                <a:ea typeface="Calibri"/>
                <a:cs typeface="Calibri"/>
                <a:sym typeface="Calibri"/>
              </a:rPr>
              <a:t>西班牙 創新銀行首例</a:t>
            </a:r>
            <a:endParaRPr sz="1200" b="0" i="0" u="none" strike="noStrike" cap="none" dirty="0">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28</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31343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4" name="Shape 434"/>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435" name="Shape 435"/>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29</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53303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Shape 495"/>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496" name="Shape 496"/>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8147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Shape 57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6" name="Shape 57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dirty="0" err="1">
                <a:solidFill>
                  <a:schemeClr val="dk1"/>
                </a:solidFill>
                <a:latin typeface="Calibri"/>
                <a:ea typeface="Calibri"/>
                <a:cs typeface="Calibri"/>
                <a:sym typeface="Calibri"/>
              </a:rPr>
              <a:t>藉由大數據分析科技精準掌握顧客需求，玉山銀行將推出更多化被動為主動的服務，為顧客提供更好的理財規劃，李正國舉實例說明</a:t>
            </a:r>
            <a:r>
              <a:rPr lang="en-US" sz="1200" b="0" i="0" u="none" strike="noStrike" cap="none" dirty="0">
                <a:solidFill>
                  <a:schemeClr val="dk1"/>
                </a:solidFill>
                <a:latin typeface="Calibri"/>
                <a:ea typeface="Calibri"/>
                <a:cs typeface="Calibri"/>
                <a:sym typeface="Calibri"/>
              </a:rPr>
              <a:t>，「通常繳稅後，信貸的詢問度就會降低，但我們在去年發現資金需求的力道沒有減弱，透過網路爬文、彙整數據、以及深入分析後，發現當時正好是10年一度換車潮以及房屋裝修的需求，針對此一分析結果，我們在對的時間、對的地方投入資源做行銷，透過數位行銷進來的信貸業績扶搖直上。」</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577" name="Shape 57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31</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9563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1022984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6" name="Shape 27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http://www.ithome.com.tw/newstream/101495</a:t>
            </a:r>
          </a:p>
          <a:p>
            <a:pPr marL="228600" marR="0" lvl="0" indent="-228600" algn="l" rtl="0">
              <a:lnSpc>
                <a:spcPct val="100000"/>
              </a:lnSpc>
              <a:spcBef>
                <a:spcPts val="0"/>
              </a:spcBef>
              <a:spcAft>
                <a:spcPts val="0"/>
              </a:spcAft>
              <a:buClr>
                <a:schemeClr val="dk1"/>
              </a:buClr>
              <a:buSzPct val="100000"/>
              <a:buFont typeface="Arial"/>
              <a:buChar char="•"/>
            </a:pPr>
            <a:r>
              <a:rPr lang="en-US" altLang="zh-TW" sz="2600" b="0" i="0" u="none" strike="noStrike" cap="none" dirty="0" err="1">
                <a:solidFill>
                  <a:schemeClr val="dk1"/>
                </a:solidFill>
                <a:latin typeface="+mn-lt"/>
                <a:ea typeface="Calibri"/>
                <a:cs typeface="Calibri"/>
                <a:sym typeface="Calibri"/>
              </a:rPr>
              <a:t>銀行服務應為「人」設計</a:t>
            </a:r>
            <a:endParaRPr lang="en-US" altLang="zh-TW" sz="2600" b="0" i="0" u="none" strike="noStrike" cap="none" dirty="0">
              <a:solidFill>
                <a:schemeClr val="dk1"/>
              </a:solidFill>
              <a:latin typeface="+mn-lt"/>
              <a:ea typeface="Calibri"/>
              <a:cs typeface="Calibri"/>
              <a:sym typeface="Calibri"/>
            </a:endParaRPr>
          </a:p>
          <a:p>
            <a:pPr marL="228600" marR="0" lvl="0" indent="-228600" algn="l" rtl="0">
              <a:lnSpc>
                <a:spcPct val="100000"/>
              </a:lnSpc>
              <a:spcBef>
                <a:spcPts val="1000"/>
              </a:spcBef>
              <a:spcAft>
                <a:spcPts val="0"/>
              </a:spcAft>
              <a:buClr>
                <a:schemeClr val="dk1"/>
              </a:buClr>
              <a:buSzPct val="100000"/>
              <a:buFont typeface="Arial"/>
              <a:buChar char="•"/>
            </a:pPr>
            <a:r>
              <a:rPr lang="en-US" altLang="zh-TW" sz="2600" b="0" i="0" u="none" strike="noStrike" cap="none" dirty="0" err="1">
                <a:solidFill>
                  <a:schemeClr val="dk1"/>
                </a:solidFill>
                <a:latin typeface="+mn-lt"/>
                <a:ea typeface="Calibri"/>
                <a:cs typeface="Calibri"/>
                <a:sym typeface="Calibri"/>
              </a:rPr>
              <a:t>社群銀行的概念提出</a:t>
            </a:r>
            <a:endParaRPr lang="en-US" altLang="zh-TW" sz="2600" b="0" i="0" u="none" strike="noStrike" cap="none" dirty="0">
              <a:solidFill>
                <a:schemeClr val="dk1"/>
              </a:solidFill>
              <a:latin typeface="+mn-lt"/>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altLang="zh-TW" sz="2400" b="0" i="0" u="none" strike="noStrike" cap="none" dirty="0" err="1">
                <a:solidFill>
                  <a:schemeClr val="dk1"/>
                </a:solidFill>
                <a:latin typeface="+mn-lt"/>
                <a:ea typeface="Calibri"/>
                <a:cs typeface="Calibri"/>
                <a:sym typeface="Calibri"/>
              </a:rPr>
              <a:t>數位網路經濟已帶來新的思維方式</a:t>
            </a:r>
            <a:endParaRPr lang="en-US" altLang="zh-TW" sz="2400" b="0" i="0" u="none" strike="noStrike" cap="none" dirty="0">
              <a:solidFill>
                <a:schemeClr val="dk1"/>
              </a:solidFill>
              <a:latin typeface="+mn-lt"/>
              <a:ea typeface="Calibri"/>
              <a:cs typeface="Calibri"/>
              <a:sym typeface="Calibri"/>
            </a:endParaRPr>
          </a:p>
          <a:p>
            <a:pPr marL="228600" marR="0" lvl="0" indent="-228600" algn="l" rtl="0">
              <a:lnSpc>
                <a:spcPct val="100000"/>
              </a:lnSpc>
              <a:spcBef>
                <a:spcPts val="1000"/>
              </a:spcBef>
              <a:spcAft>
                <a:spcPts val="0"/>
              </a:spcAft>
              <a:buClr>
                <a:schemeClr val="dk1"/>
              </a:buClr>
              <a:buSzPct val="100000"/>
              <a:buFont typeface="Arial"/>
              <a:buChar char="•"/>
            </a:pPr>
            <a:r>
              <a:rPr lang="en-US" altLang="zh-TW" sz="2600" b="0" i="0" u="none" strike="noStrike" cap="none" dirty="0" err="1">
                <a:solidFill>
                  <a:schemeClr val="dk1"/>
                </a:solidFill>
                <a:latin typeface="+mn-lt"/>
                <a:ea typeface="Calibri"/>
                <a:cs typeface="Calibri"/>
                <a:sym typeface="Calibri"/>
              </a:rPr>
              <a:t>多間銀行訪談報導以詳細了解內容</a:t>
            </a:r>
            <a:endParaRPr lang="en-US" altLang="zh-TW" sz="2600" b="0" i="0" u="none" strike="noStrike" cap="none" dirty="0">
              <a:solidFill>
                <a:schemeClr val="dk1"/>
              </a:solidFill>
              <a:latin typeface="+mn-lt"/>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altLang="zh-TW" sz="2400" b="0" i="0" u="none" strike="noStrike" cap="none" dirty="0">
                <a:solidFill>
                  <a:schemeClr val="dk1"/>
                </a:solidFill>
                <a:latin typeface="+mn-lt"/>
                <a:ea typeface="Calibri"/>
                <a:cs typeface="Calibri"/>
                <a:sym typeface="Calibri"/>
              </a:rPr>
              <a:t>如: </a:t>
            </a:r>
            <a:r>
              <a:rPr lang="en-US" altLang="zh-TW" sz="2400" b="0" i="0" u="none" strike="noStrike" cap="none" dirty="0" err="1">
                <a:solidFill>
                  <a:schemeClr val="dk1"/>
                </a:solidFill>
                <a:latin typeface="+mn-lt"/>
                <a:ea typeface="Calibri"/>
                <a:cs typeface="Calibri"/>
                <a:sym typeface="Calibri"/>
              </a:rPr>
              <a:t>波蘭的mbank設立微分行（Light</a:t>
            </a:r>
            <a:r>
              <a:rPr lang="en-US" altLang="zh-TW" sz="2400" b="0" i="0" u="none" strike="noStrike" cap="none" dirty="0">
                <a:solidFill>
                  <a:schemeClr val="dk1"/>
                </a:solidFill>
                <a:latin typeface="+mn-lt"/>
                <a:ea typeface="Calibri"/>
                <a:cs typeface="Calibri"/>
                <a:sym typeface="Calibri"/>
              </a:rPr>
              <a:t> branch）</a:t>
            </a:r>
          </a:p>
          <a:p>
            <a:pPr marL="1143000" marR="0" lvl="2" indent="-228600" algn="l" rtl="0">
              <a:lnSpc>
                <a:spcPct val="100000"/>
              </a:lnSpc>
              <a:spcBef>
                <a:spcPts val="500"/>
              </a:spcBef>
              <a:spcAft>
                <a:spcPts val="0"/>
              </a:spcAft>
              <a:buClr>
                <a:schemeClr val="dk1"/>
              </a:buClr>
              <a:buSzPct val="100000"/>
              <a:buFont typeface="Arial"/>
              <a:buChar char="•"/>
            </a:pPr>
            <a:r>
              <a:rPr lang="en-US" altLang="zh-TW" sz="1800" b="0" i="0" u="none" strike="noStrike" cap="none" dirty="0">
                <a:solidFill>
                  <a:schemeClr val="dk1"/>
                </a:solidFill>
                <a:latin typeface="+mn-lt"/>
                <a:ea typeface="Calibri"/>
                <a:cs typeface="Calibri"/>
                <a:sym typeface="Calibri"/>
              </a:rPr>
              <a:t>將設置多點觸控螢幕設備，並結合Kinect體感偵測及臉部辨識等技術。微分行設計就像一家賣場中的零售店，設在最能吸引消費者目光與駐足的地點。</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277" name="Shape 27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33</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6526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14918306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lvl="0">
              <a:spcBef>
                <a:spcPts val="0"/>
              </a:spcBef>
              <a:buClr>
                <a:schemeClr val="dk1"/>
              </a:buClr>
              <a:buSzPct val="100000"/>
              <a:buFont typeface="Arial"/>
              <a:buNone/>
            </a:pPr>
            <a:r>
              <a:rPr lang="zh-TW" altLang="en-US" dirty="0">
                <a:solidFill>
                  <a:schemeClr val="dk1"/>
                </a:solidFill>
                <a:latin typeface="+mn-lt"/>
                <a:ea typeface="Calibri"/>
                <a:cs typeface="Calibri"/>
                <a:sym typeface="Calibri"/>
              </a:rPr>
              <a:t>科技金融業者也可以踏足銀行的部分</a:t>
            </a:r>
            <a:endParaRPr lang="en-US" altLang="zh-TW" dirty="0">
              <a:solidFill>
                <a:schemeClr val="dk1"/>
              </a:solidFill>
              <a:latin typeface="+mn-lt"/>
              <a:ea typeface="Calibri"/>
              <a:cs typeface="Calibri"/>
              <a:sym typeface="Calibri"/>
            </a:endParaRPr>
          </a:p>
          <a:p>
            <a:pPr lvl="1">
              <a:spcBef>
                <a:spcPts val="0"/>
              </a:spcBef>
              <a:buClr>
                <a:schemeClr val="dk1"/>
              </a:buClr>
              <a:buSzPct val="100000"/>
              <a:buFont typeface="Arial"/>
              <a:buChar char="•"/>
            </a:pPr>
            <a:r>
              <a:rPr lang="en-US" altLang="zh-TW" dirty="0">
                <a:solidFill>
                  <a:schemeClr val="dk1"/>
                </a:solidFill>
                <a:ea typeface="Calibri"/>
                <a:cs typeface="Calibri"/>
                <a:sym typeface="Calibri"/>
              </a:rPr>
              <a:t>Starbucks </a:t>
            </a:r>
            <a:r>
              <a:rPr lang="en-US" altLang="zh-TW" dirty="0" err="1">
                <a:solidFill>
                  <a:schemeClr val="dk1"/>
                </a:solidFill>
                <a:ea typeface="Calibri"/>
                <a:cs typeface="Calibri"/>
                <a:sym typeface="Calibri"/>
              </a:rPr>
              <a:t>儲值會員卡</a:t>
            </a:r>
            <a:endParaRPr lang="en-US" altLang="zh-TW" dirty="0">
              <a:solidFill>
                <a:schemeClr val="dk1"/>
              </a:solidFill>
              <a:ea typeface="Calibri"/>
              <a:cs typeface="Calibri"/>
              <a:sym typeface="Calibri"/>
            </a:endParaRPr>
          </a:p>
          <a:p>
            <a:pPr lvl="1">
              <a:spcBef>
                <a:spcPts val="0"/>
              </a:spcBef>
              <a:buClr>
                <a:schemeClr val="dk1"/>
              </a:buClr>
              <a:buSzPct val="100000"/>
              <a:buFont typeface="Arial"/>
              <a:buChar char="•"/>
            </a:pPr>
            <a:r>
              <a:rPr lang="en-US" altLang="zh-TW" dirty="0" err="1">
                <a:solidFill>
                  <a:schemeClr val="dk1"/>
                </a:solidFill>
                <a:ea typeface="Calibri"/>
                <a:cs typeface="Calibri"/>
                <a:sym typeface="Calibri"/>
              </a:rPr>
              <a:t>蘋果的</a:t>
            </a:r>
            <a:r>
              <a:rPr lang="en-US" altLang="zh-TW" dirty="0">
                <a:solidFill>
                  <a:schemeClr val="dk1"/>
                </a:solidFill>
                <a:ea typeface="Calibri"/>
                <a:cs typeface="Calibri"/>
                <a:sym typeface="Calibri"/>
              </a:rPr>
              <a:t> iTunes </a:t>
            </a:r>
            <a:r>
              <a:rPr lang="en-US" altLang="zh-TW" dirty="0" err="1">
                <a:solidFill>
                  <a:schemeClr val="dk1"/>
                </a:solidFill>
                <a:ea typeface="Calibri"/>
                <a:cs typeface="Calibri"/>
                <a:sym typeface="Calibri"/>
              </a:rPr>
              <a:t>帳戶</a:t>
            </a:r>
            <a:endParaRPr lang="en-US" altLang="zh-TW" dirty="0">
              <a:solidFill>
                <a:schemeClr val="dk1"/>
              </a:solidFill>
              <a:ea typeface="Calibri"/>
              <a:cs typeface="Calibri"/>
              <a:sym typeface="Calibri"/>
            </a:endParaRPr>
          </a:p>
          <a:p>
            <a:pPr lvl="1">
              <a:spcBef>
                <a:spcPts val="0"/>
              </a:spcBef>
              <a:buClr>
                <a:schemeClr val="dk1"/>
              </a:buClr>
              <a:buSzPct val="100000"/>
              <a:buFont typeface="Arial"/>
              <a:buChar char="•"/>
            </a:pPr>
            <a:r>
              <a:rPr lang="en-US" altLang="zh-TW" dirty="0" err="1">
                <a:solidFill>
                  <a:schemeClr val="dk1"/>
                </a:solidFill>
                <a:ea typeface="Calibri"/>
                <a:cs typeface="Calibri"/>
                <a:sym typeface="Calibri"/>
              </a:rPr>
              <a:t>淘寶的支付寶</a:t>
            </a:r>
            <a:endParaRPr lang="en-US" altLang="zh-TW" dirty="0">
              <a:solidFill>
                <a:schemeClr val="dk1"/>
              </a:solidFill>
              <a:ea typeface="Calibri"/>
              <a:cs typeface="Calibri"/>
              <a:sym typeface="Calibri"/>
            </a:endParaRPr>
          </a:p>
        </p:txBody>
      </p:sp>
      <p:sp>
        <p:nvSpPr>
          <p:cNvPr id="597" name="Shape 59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34</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6583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Every one can be a banker</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35</a:t>
            </a:fld>
            <a:endParaRPr lang="zh-TW" altLang="en-US"/>
          </a:p>
        </p:txBody>
      </p:sp>
    </p:spTree>
    <p:extLst>
      <p:ext uri="{BB962C8B-B14F-4D97-AF65-F5344CB8AC3E}">
        <p14:creationId xmlns:p14="http://schemas.microsoft.com/office/powerpoint/2010/main" val="1523027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36</a:t>
            </a:fld>
            <a:endParaRPr lang="zh-TW" altLang="en-US"/>
          </a:p>
        </p:txBody>
      </p:sp>
    </p:spTree>
    <p:extLst>
      <p:ext uri="{BB962C8B-B14F-4D97-AF65-F5344CB8AC3E}">
        <p14:creationId xmlns:p14="http://schemas.microsoft.com/office/powerpoint/2010/main" val="3806915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597" name="Shape 597"/>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37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2292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713544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1"/>
            <a:r>
              <a:rPr lang="zh-TW" altLang="en-US" dirty="0"/>
              <a:t>中央銀行：如，中國人民銀行</a:t>
            </a:r>
            <a:r>
              <a:rPr lang="en-US" altLang="zh-TW" dirty="0"/>
              <a:t>(The People's Bank of China</a:t>
            </a:r>
            <a:r>
              <a:rPr lang="zh-TW" altLang="en-US" dirty="0"/>
              <a:t>，</a:t>
            </a:r>
            <a:r>
              <a:rPr lang="en-US" altLang="zh-TW" dirty="0"/>
              <a:t>PBC)</a:t>
            </a:r>
            <a:r>
              <a:rPr lang="zh-TW" altLang="en-US" dirty="0"/>
              <a:t>。</a:t>
            </a:r>
          </a:p>
          <a:p>
            <a:pPr lvl="1"/>
            <a:r>
              <a:rPr lang="zh-TW" altLang="en-US" dirty="0"/>
              <a:t>監管機構：如，銀行業監督管理委員會（</a:t>
            </a:r>
            <a:r>
              <a:rPr lang="en-US" altLang="zh-TW" dirty="0"/>
              <a:t>China Banking Regulatory Commission</a:t>
            </a:r>
            <a:r>
              <a:rPr lang="zh-TW" altLang="en-US" dirty="0"/>
              <a:t>，</a:t>
            </a:r>
            <a:r>
              <a:rPr lang="en-US" altLang="zh-TW" dirty="0"/>
              <a:t>CBRC</a:t>
            </a:r>
            <a:r>
              <a:rPr lang="zh-TW" altLang="en-US" dirty="0"/>
              <a:t>）</a:t>
            </a:r>
            <a:endParaRPr lang="en-US" altLang="zh-TW" dirty="0"/>
          </a:p>
          <a:p>
            <a:pPr lvl="1"/>
            <a:r>
              <a:rPr lang="zh-TW" altLang="en-US" dirty="0"/>
              <a:t>自律組織：如，中國銀行業協會（</a:t>
            </a:r>
            <a:r>
              <a:rPr lang="en-US" altLang="zh-TW" dirty="0"/>
              <a:t>China Banking Association </a:t>
            </a:r>
            <a:r>
              <a:rPr lang="zh-TW" altLang="en-US" dirty="0"/>
              <a:t>，</a:t>
            </a:r>
            <a:r>
              <a:rPr lang="en-US" altLang="zh-TW" dirty="0"/>
              <a:t>CBA</a:t>
            </a:r>
            <a:r>
              <a:rPr lang="zh-TW" altLang="en-US" dirty="0"/>
              <a:t>）。</a:t>
            </a:r>
          </a:p>
          <a:p>
            <a:pPr lvl="1"/>
            <a:r>
              <a:rPr lang="zh-TW" altLang="en-US" dirty="0"/>
              <a:t>銀行業金融機構：包括政策性銀行、大型商業銀行、中小商業銀行、農村金融機構、郵政儲蓄銀行、外資銀行、非銀行金融機構等。</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4253136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義大利語</a:t>
            </a:r>
            <a:r>
              <a:rPr lang="en-US" altLang="zh-TW" dirty="0"/>
              <a:t>Banco</a:t>
            </a:r>
            <a:r>
              <a:rPr lang="zh-TW" altLang="en-US" dirty="0"/>
              <a:t>，意思是板凳，英語轉化為</a:t>
            </a:r>
            <a:r>
              <a:rPr lang="en-US" altLang="zh-TW" dirty="0"/>
              <a:t>bank</a:t>
            </a:r>
            <a:r>
              <a:rPr lang="zh-TW" altLang="en-US" dirty="0"/>
              <a:t>，意思為存放錢的柜子</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a:t>
            </a:fld>
            <a:endParaRPr lang="zh-TW" altLang="en-US"/>
          </a:p>
        </p:txBody>
      </p:sp>
    </p:spTree>
    <p:extLst>
      <p:ext uri="{BB962C8B-B14F-4D97-AF65-F5344CB8AC3E}">
        <p14:creationId xmlns:p14="http://schemas.microsoft.com/office/powerpoint/2010/main" val="2899369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a:t>
            </a:fld>
            <a:endParaRPr lang="zh-TW" altLang="en-US"/>
          </a:p>
        </p:txBody>
      </p:sp>
    </p:spTree>
    <p:extLst>
      <p:ext uri="{BB962C8B-B14F-4D97-AF65-F5344CB8AC3E}">
        <p14:creationId xmlns:p14="http://schemas.microsoft.com/office/powerpoint/2010/main" val="2979224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1045759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2" name="Shape 1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10</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4579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280805" y="6463745"/>
            <a:ext cx="11630390" cy="365125"/>
          </a:xfrm>
          <a:prstGeom prst="rect">
            <a:avLst/>
          </a:prstGeom>
        </p:spPr>
        <p:txBody>
          <a:bodyPr/>
          <a:lstStyle>
            <a:lvl1pPr>
              <a:defRPr>
                <a:solidFill>
                  <a:schemeClr val="bg1"/>
                </a:solidFill>
              </a:defRPr>
            </a:lvl1pPr>
          </a:lstStyle>
          <a:p>
            <a:r>
              <a:rPr lang="en-US" altLang="zh-TW" dirty="0" smtClean="0"/>
              <a:t>《2018</a:t>
            </a:r>
            <a:r>
              <a:rPr lang="zh-TW" altLang="en-US" dirty="0" smtClean="0"/>
              <a:t>數位</a:t>
            </a:r>
            <a:r>
              <a:rPr lang="zh-TW" altLang="en-US" dirty="0"/>
              <a:t>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lM3Tj_jzxaA" TargetMode="Externa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9.png"/><Relationship Id="rId7" Type="http://schemas.openxmlformats.org/officeDocument/2006/relationships/diagramColors" Target="../diagrams/colors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ctrTitle"/>
          </p:nvPr>
        </p:nvSpPr>
        <p:spPr>
          <a:xfrm>
            <a:off x="1338866" y="2335684"/>
            <a:ext cx="9515599" cy="1363200"/>
          </a:xfrm>
          <a:prstGeom prst="rect">
            <a:avLst/>
          </a:prstGeom>
          <a:noFill/>
          <a:ln>
            <a:noFill/>
          </a:ln>
        </p:spPr>
        <p:txBody>
          <a:bodyPr lIns="91425" tIns="91425" rIns="91425" bIns="91425" anchor="b" anchorCtr="0">
            <a:noAutofit/>
          </a:bodyPr>
          <a:lstStyle/>
          <a:p>
            <a:pPr marL="0" marR="0" lvl="0" indent="0" algn="ctr" rtl="0">
              <a:lnSpc>
                <a:spcPct val="90000"/>
              </a:lnSpc>
              <a:spcBef>
                <a:spcPts val="0"/>
              </a:spcBef>
              <a:buClr>
                <a:schemeClr val="accent2"/>
              </a:buClr>
              <a:buSzPct val="25000"/>
              <a:buFont typeface="Calibri"/>
              <a:buNone/>
            </a:pPr>
            <a:r>
              <a:rPr lang="zh-TW" altLang="en-US" sz="7200" b="1" i="0" u="none" strike="noStrike" cap="none" dirty="0">
                <a:solidFill>
                  <a:schemeClr val="accent2"/>
                </a:solidFill>
                <a:latin typeface="Calibri"/>
                <a:ea typeface="Calibri"/>
                <a:cs typeface="Calibri"/>
                <a:sym typeface="Calibri"/>
              </a:rPr>
              <a:t>數位銀行</a:t>
            </a:r>
            <a:endParaRPr lang="en-US" sz="7200" b="1" i="0" u="none" strike="noStrike" cap="none" dirty="0">
              <a:solidFill>
                <a:schemeClr val="accent2"/>
              </a:solidFill>
              <a:latin typeface="Calibri"/>
              <a:ea typeface="Calibri"/>
              <a:cs typeface="Calibri"/>
              <a:sym typeface="Calibri"/>
            </a:endParaRPr>
          </a:p>
        </p:txBody>
      </p:sp>
      <p:sp>
        <p:nvSpPr>
          <p:cNvPr id="97" name="Shape 97"/>
          <p:cNvSpPr txBox="1">
            <a:spLocks noGrp="1"/>
          </p:cNvSpPr>
          <p:nvPr>
            <p:ph type="subTitle" idx="1"/>
          </p:nvPr>
        </p:nvSpPr>
        <p:spPr>
          <a:xfrm>
            <a:off x="2849666" y="3926512"/>
            <a:ext cx="6493999" cy="1056800"/>
          </a:xfrm>
          <a:prstGeom prst="rect">
            <a:avLst/>
          </a:prstGeom>
          <a:noFill/>
          <a:ln>
            <a:noFill/>
          </a:ln>
        </p:spPr>
        <p:txBody>
          <a:bodyPr lIns="91425" tIns="91425" rIns="91425" bIns="91425" anchor="t" anchorCtr="0">
            <a:noAutofit/>
          </a:bodyPr>
          <a:lstStyle/>
          <a:p>
            <a:r>
              <a:rPr kumimoji="1" lang="en-US" altLang="zh-TW" b="1" dirty="0" smtClean="0">
                <a:solidFill>
                  <a:schemeClr val="accent2"/>
                </a:solidFill>
                <a:latin typeface="+mn-ea"/>
              </a:rPr>
              <a:t>Digital Banking </a:t>
            </a:r>
            <a:endParaRPr kumimoji="1" lang="en-US" altLang="zh-TW" b="1" dirty="0">
              <a:solidFill>
                <a:schemeClr val="accent2"/>
              </a:solidFill>
              <a:latin typeface="+mn-ea"/>
            </a:endParaRPr>
          </a:p>
        </p:txBody>
      </p:sp>
      <p:sp>
        <p:nvSpPr>
          <p:cNvPr id="99" name="Shape 9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1</a:t>
            </a:fld>
            <a:endParaRPr lang="en-US" sz="1200" b="0" i="0" u="none" strike="noStrike" cap="none">
              <a:solidFill>
                <a:srgbClr val="888888"/>
              </a:solidFill>
              <a:latin typeface="Calibri"/>
              <a:ea typeface="Calibri"/>
              <a:cs typeface="Calibri"/>
              <a:sym typeface="Calibri"/>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2018</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5249674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a:solidFill>
                  <a:schemeClr val="accent2"/>
                </a:solidFill>
                <a:latin typeface="Calibri"/>
                <a:ea typeface="Calibri"/>
                <a:cs typeface="Calibri"/>
                <a:sym typeface="Calibri"/>
              </a:rPr>
              <a:t>(1) Bank1.0</a:t>
            </a:r>
          </a:p>
        </p:txBody>
      </p:sp>
      <p:sp>
        <p:nvSpPr>
          <p:cNvPr id="155" name="Shape 155"/>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0" indent="0">
              <a:spcBef>
                <a:spcPts val="0"/>
              </a:spcBef>
              <a:buClr>
                <a:schemeClr val="dk1"/>
              </a:buClr>
              <a:buSzPct val="25000"/>
              <a:buNone/>
            </a:pPr>
            <a:r>
              <a:rPr lang="en-US" sz="2800" b="0" i="0" u="none" strike="noStrike" cap="none" dirty="0" err="1">
                <a:solidFill>
                  <a:schemeClr val="dk1"/>
                </a:solidFill>
                <a:latin typeface="+mn-ea"/>
                <a:cs typeface="Calibri"/>
                <a:sym typeface="Calibri"/>
              </a:rPr>
              <a:t>重點</a:t>
            </a: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以</a:t>
            </a:r>
            <a:r>
              <a:rPr lang="en-US" sz="2800" b="1" i="0" u="none" strike="noStrike" cap="none" dirty="0" err="1">
                <a:solidFill>
                  <a:schemeClr val="dk1"/>
                </a:solidFill>
                <a:latin typeface="+mn-ea"/>
                <a:cs typeface="Calibri"/>
                <a:sym typeface="Calibri"/>
              </a:rPr>
              <a:t>分行</a:t>
            </a:r>
            <a:r>
              <a:rPr lang="en-US" sz="2800" b="0" i="0" u="none" strike="noStrike" cap="none" dirty="0" err="1">
                <a:solidFill>
                  <a:schemeClr val="dk1"/>
                </a:solidFill>
                <a:latin typeface="+mn-ea"/>
                <a:cs typeface="Calibri"/>
                <a:sym typeface="Calibri"/>
              </a:rPr>
              <a:t>為中心</a:t>
            </a:r>
            <a:endParaRPr lang="en-US" sz="2800" dirty="0">
              <a:solidFill>
                <a:schemeClr val="dk1"/>
              </a:solidFill>
              <a:latin typeface="+mn-ea"/>
              <a:cs typeface="Calibri"/>
              <a:sym typeface="Calibri"/>
            </a:endParaRPr>
          </a:p>
          <a:p>
            <a:pPr marL="0" marR="0" lvl="0" indent="0" algn="l" rtl="0">
              <a:lnSpc>
                <a:spcPct val="100000"/>
              </a:lnSpc>
              <a:spcBef>
                <a:spcPts val="0"/>
              </a:spcBef>
              <a:spcAft>
                <a:spcPts val="0"/>
              </a:spcAft>
              <a:buClr>
                <a:schemeClr val="dk1"/>
              </a:buClr>
              <a:buSzPct val="25000"/>
              <a:buFont typeface="Arial"/>
              <a:buNone/>
            </a:pP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所有的交易都在分行</a:t>
            </a: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0"/>
              </a:spcBef>
              <a:spcAft>
                <a:spcPts val="0"/>
              </a:spcAft>
              <a:buClr>
                <a:schemeClr val="dk1"/>
              </a:buClr>
              <a:buSzPct val="25000"/>
              <a:buFont typeface="Arial"/>
              <a:buNone/>
            </a:pP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spcAft>
                <a:spcPts val="0"/>
              </a:spcAft>
              <a:buClr>
                <a:schemeClr val="dk1"/>
              </a:buClr>
              <a:buSzPct val="25000"/>
              <a:buFont typeface="Arial"/>
              <a:buNone/>
            </a:pPr>
            <a:r>
              <a:rPr lang="en-US" sz="2800" b="0" i="0" u="none" strike="noStrike" cap="none" dirty="0" err="1">
                <a:solidFill>
                  <a:schemeClr val="dk1"/>
                </a:solidFill>
                <a:latin typeface="+mn-ea"/>
                <a:cs typeface="Calibri"/>
                <a:sym typeface="Calibri"/>
              </a:rPr>
              <a:t>營運目標</a:t>
            </a: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提升各分行服務為主</a:t>
            </a: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spcAft>
                <a:spcPts val="0"/>
              </a:spcAft>
              <a:buClr>
                <a:schemeClr val="dk1"/>
              </a:buClr>
              <a:buSzPct val="25000"/>
              <a:buFont typeface="Arial"/>
              <a:buNone/>
            </a:pP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spcAft>
                <a:spcPts val="0"/>
              </a:spcAft>
              <a:buClr>
                <a:schemeClr val="dk1"/>
              </a:buClr>
              <a:buSzPct val="25000"/>
              <a:buFont typeface="Arial"/>
              <a:buNone/>
            </a:pPr>
            <a:r>
              <a:rPr lang="en-US" sz="2800" b="0" i="0" u="none" strike="noStrike" cap="none" dirty="0" err="1">
                <a:solidFill>
                  <a:schemeClr val="dk1"/>
                </a:solidFill>
                <a:latin typeface="+mn-ea"/>
                <a:cs typeface="Calibri"/>
                <a:sym typeface="Calibri"/>
              </a:rPr>
              <a:t>特色</a:t>
            </a: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客戶的</a:t>
            </a:r>
            <a:r>
              <a:rPr lang="zh-TW" altLang="en-US" sz="2800" b="0" i="0" u="none" strike="noStrike" cap="none" dirty="0">
                <a:solidFill>
                  <a:schemeClr val="dk1"/>
                </a:solidFill>
                <a:latin typeface="+mn-ea"/>
                <a:cs typeface="Calibri"/>
                <a:sym typeface="Calibri"/>
              </a:rPr>
              <a:t>所有</a:t>
            </a:r>
            <a:r>
              <a:rPr lang="en-US" sz="2800" b="0" i="0" u="none" strike="noStrike" cap="none" dirty="0" err="1" smtClean="0">
                <a:solidFill>
                  <a:schemeClr val="dk1"/>
                </a:solidFill>
                <a:latin typeface="+mn-ea"/>
                <a:cs typeface="Calibri"/>
                <a:sym typeface="Calibri"/>
              </a:rPr>
              <a:t>金融行為都須至分行</a:t>
            </a:r>
            <a:r>
              <a:rPr lang="en-US" sz="2800" b="0" i="0" u="none" strike="noStrike" cap="none" dirty="0" smtClean="0">
                <a:solidFill>
                  <a:schemeClr val="dk1"/>
                </a:solidFill>
                <a:latin typeface="+mn-ea"/>
                <a:cs typeface="Calibri"/>
                <a:sym typeface="Calibri"/>
              </a:rPr>
              <a:t>，</a:t>
            </a:r>
          </a:p>
          <a:p>
            <a:pPr marL="0" marR="0" lvl="0" indent="0" algn="l" rtl="0">
              <a:lnSpc>
                <a:spcPct val="100000"/>
              </a:lnSpc>
              <a:spcBef>
                <a:spcPts val="1000"/>
              </a:spcBef>
              <a:spcAft>
                <a:spcPts val="0"/>
              </a:spcAft>
              <a:buClr>
                <a:schemeClr val="dk1"/>
              </a:buClr>
              <a:buSzPct val="25000"/>
              <a:buFont typeface="Arial"/>
              <a:buNone/>
            </a:pPr>
            <a:r>
              <a:rPr lang="en-US" sz="2800" b="0" i="0" u="none" strike="noStrike" cap="none" dirty="0">
                <a:solidFill>
                  <a:schemeClr val="dk1"/>
                </a:solidFill>
                <a:latin typeface="+mn-ea"/>
                <a:cs typeface="Calibri"/>
                <a:sym typeface="Calibri"/>
              </a:rPr>
              <a:t>	</a:t>
            </a:r>
            <a:r>
              <a:rPr lang="en-US" sz="2800" b="0" i="0" u="none" strike="noStrike" cap="none" dirty="0" err="1">
                <a:solidFill>
                  <a:schemeClr val="dk1"/>
                </a:solidFill>
                <a:latin typeface="+mn-ea"/>
                <a:cs typeface="Calibri"/>
                <a:sym typeface="Calibri"/>
              </a:rPr>
              <a:t>對於金融行為沒有掌控權</a:t>
            </a:r>
            <a:endParaRPr lang="en-US" sz="2800" b="0" i="0" u="none" strike="noStrike" cap="none" dirty="0">
              <a:solidFill>
                <a:schemeClr val="dk1"/>
              </a:solidFill>
              <a:latin typeface="+mn-ea"/>
              <a:cs typeface="Calibri"/>
              <a:sym typeface="Calibri"/>
            </a:endParaRPr>
          </a:p>
          <a:p>
            <a:pPr marL="0" marR="0" lvl="0" indent="0" algn="l" rtl="0">
              <a:lnSpc>
                <a:spcPct val="100000"/>
              </a:lnSpc>
              <a:spcBef>
                <a:spcPts val="1000"/>
              </a:spcBef>
              <a:buClr>
                <a:schemeClr val="dk1"/>
              </a:buClr>
              <a:buSzPct val="25000"/>
              <a:buFont typeface="Arial"/>
              <a:buNone/>
            </a:pPr>
            <a:endParaRPr lang="en-US" sz="2800" b="0" i="0" u="none" strike="noStrike" cap="none" dirty="0">
              <a:solidFill>
                <a:schemeClr val="dk1"/>
              </a:solidFill>
              <a:latin typeface="Calibri"/>
              <a:ea typeface="Calibri"/>
              <a:cs typeface="Calibri"/>
              <a:sym typeface="Calibri"/>
            </a:endParaRPr>
          </a:p>
        </p:txBody>
      </p:sp>
      <p:sp>
        <p:nvSpPr>
          <p:cNvPr id="169" name="Shape 169"/>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10</a:t>
            </a:fld>
            <a:endParaRPr lang="en-US" sz="2000">
              <a:solidFill>
                <a:schemeClr val="lt1"/>
              </a:solidFill>
              <a:latin typeface="Calibri"/>
              <a:ea typeface="Calibri"/>
              <a:cs typeface="Calibri"/>
              <a:sym typeface="Calibri"/>
            </a:endParaRPr>
          </a:p>
        </p:txBody>
      </p:sp>
      <p:pic>
        <p:nvPicPr>
          <p:cNvPr id="18" name="Shape 141"/>
          <p:cNvPicPr preferRelativeResize="0"/>
          <p:nvPr/>
        </p:nvPicPr>
        <p:blipFill rotWithShape="1">
          <a:blip r:embed="rId3">
            <a:alphaModFix/>
          </a:blip>
          <a:srcRect l="7241" t="1704" r="6981" b="4136"/>
          <a:stretch/>
        </p:blipFill>
        <p:spPr>
          <a:xfrm>
            <a:off x="7461928" y="442556"/>
            <a:ext cx="3364143" cy="5901453"/>
          </a:xfrm>
          <a:prstGeom prst="rect">
            <a:avLst/>
          </a:prstGeom>
          <a:noFill/>
          <a:ln>
            <a:noFill/>
          </a:ln>
        </p:spPr>
      </p:pic>
      <p:grpSp>
        <p:nvGrpSpPr>
          <p:cNvPr id="30" name="Shape 319"/>
          <p:cNvGrpSpPr/>
          <p:nvPr/>
        </p:nvGrpSpPr>
        <p:grpSpPr>
          <a:xfrm>
            <a:off x="1488" y="-12458"/>
            <a:ext cx="12189023" cy="377586"/>
            <a:chOff x="1488" y="0"/>
            <a:chExt cx="12189023" cy="377586"/>
          </a:xfrm>
        </p:grpSpPr>
        <p:sp>
          <p:nvSpPr>
            <p:cNvPr id="31"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3"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5"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7"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9"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465272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a:solidFill>
                  <a:schemeClr val="accent2"/>
                </a:solidFill>
                <a:latin typeface="Calibri"/>
                <a:ea typeface="Calibri"/>
                <a:cs typeface="Calibri"/>
                <a:sym typeface="Calibri"/>
              </a:rPr>
              <a:t>(2) Bank2.0</a:t>
            </a:r>
          </a:p>
        </p:txBody>
      </p:sp>
      <p:sp>
        <p:nvSpPr>
          <p:cNvPr id="175" name="Shape 175"/>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0" lvl="0" indent="0">
              <a:buClr>
                <a:schemeClr val="dk1"/>
              </a:buClr>
              <a:buSzPct val="100000"/>
              <a:buNone/>
            </a:pPr>
            <a:r>
              <a:rPr lang="zh-TW" altLang="en-US" dirty="0">
                <a:solidFill>
                  <a:schemeClr val="dk1"/>
                </a:solidFill>
                <a:latin typeface="+mn-ea"/>
                <a:cs typeface="Calibri"/>
                <a:sym typeface="Calibri"/>
              </a:rPr>
              <a:t>重點</a:t>
            </a:r>
            <a:r>
              <a:rPr lang="en-US" altLang="zh-TW" dirty="0">
                <a:solidFill>
                  <a:schemeClr val="dk1"/>
                </a:solidFill>
                <a:latin typeface="+mn-ea"/>
                <a:cs typeface="Calibri"/>
                <a:sym typeface="Calibri"/>
              </a:rPr>
              <a:t>: </a:t>
            </a:r>
            <a:r>
              <a:rPr lang="zh-TW" altLang="en-US" dirty="0">
                <a:solidFill>
                  <a:schemeClr val="dk1"/>
                </a:solidFill>
                <a:latin typeface="+mn-ea"/>
                <a:cs typeface="Calibri"/>
                <a:sym typeface="Calibri"/>
              </a:rPr>
              <a:t>依然以分行為中心</a:t>
            </a:r>
            <a:endParaRPr lang="en-US" altLang="zh-TW" dirty="0">
              <a:solidFill>
                <a:schemeClr val="dk1"/>
              </a:solidFill>
              <a:latin typeface="+mn-ea"/>
              <a:cs typeface="Calibri"/>
              <a:sym typeface="Calibri"/>
            </a:endParaRPr>
          </a:p>
          <a:p>
            <a:pPr marL="0" lvl="0" indent="0">
              <a:buClr>
                <a:schemeClr val="dk1"/>
              </a:buClr>
              <a:buSzPct val="100000"/>
              <a:buNone/>
            </a:pPr>
            <a:r>
              <a:rPr lang="zh-TW" altLang="en-US" dirty="0">
                <a:solidFill>
                  <a:schemeClr val="dk1"/>
                </a:solidFill>
                <a:latin typeface="+mn-ea"/>
                <a:cs typeface="Calibri"/>
                <a:sym typeface="Calibri"/>
              </a:rPr>
              <a:t>            網際網路出現，銀行將之用來降低營運成本</a:t>
            </a:r>
            <a:endParaRPr lang="en-US" altLang="zh-TW" dirty="0">
              <a:solidFill>
                <a:schemeClr val="dk1"/>
              </a:solidFill>
              <a:latin typeface="+mn-ea"/>
              <a:cs typeface="Calibri"/>
              <a:sym typeface="Calibri"/>
            </a:endParaRPr>
          </a:p>
          <a:p>
            <a:pPr>
              <a:spcBef>
                <a:spcPts val="0"/>
              </a:spcBef>
              <a:buClr>
                <a:schemeClr val="dk1"/>
              </a:buClr>
              <a:buSzPct val="100000"/>
              <a:buFont typeface="Arial"/>
              <a:buChar char="•"/>
            </a:pPr>
            <a:endParaRPr lang="en-US" sz="2600" b="0" i="0" u="none" strike="noStrike" cap="none" dirty="0">
              <a:solidFill>
                <a:schemeClr val="dk1"/>
              </a:solidFill>
              <a:latin typeface="+mn-ea"/>
              <a:cs typeface="Calibri"/>
              <a:sym typeface="Calibri"/>
            </a:endParaRPr>
          </a:p>
          <a:p>
            <a:pPr marL="0" marR="0" lvl="0" indent="0" algn="l" rtl="0">
              <a:lnSpc>
                <a:spcPct val="100000"/>
              </a:lnSpc>
              <a:spcBef>
                <a:spcPts val="0"/>
              </a:spcBef>
              <a:spcAft>
                <a:spcPts val="0"/>
              </a:spcAft>
              <a:buClr>
                <a:schemeClr val="dk1"/>
              </a:buClr>
              <a:buSzPct val="100000"/>
              <a:buNone/>
            </a:pPr>
            <a:r>
              <a:rPr lang="zh-TW" altLang="en-US" sz="2600" b="0" i="0" u="none" strike="noStrike" cap="none" dirty="0">
                <a:solidFill>
                  <a:schemeClr val="dk1"/>
                </a:solidFill>
                <a:latin typeface="+mn-ea"/>
                <a:cs typeface="Calibri"/>
                <a:sym typeface="Calibri"/>
              </a:rPr>
              <a:t>營運目標</a:t>
            </a:r>
            <a:r>
              <a:rPr lang="en-US" altLang="zh-TW" dirty="0">
                <a:solidFill>
                  <a:schemeClr val="dk1"/>
                </a:solidFill>
                <a:latin typeface="+mn-ea"/>
                <a:cs typeface="Calibri"/>
                <a:sym typeface="Calibri"/>
              </a:rPr>
              <a:t>:</a:t>
            </a:r>
            <a:r>
              <a:rPr lang="zh-TW" altLang="en-US" sz="2400" dirty="0">
                <a:solidFill>
                  <a:schemeClr val="dk1"/>
                </a:solidFill>
                <a:latin typeface="+mn-ea"/>
                <a:cs typeface="Calibri"/>
                <a:sym typeface="Calibri"/>
              </a:rPr>
              <a:t> </a:t>
            </a:r>
            <a:r>
              <a:rPr lang="en-US" sz="2600" b="0" i="0" u="none" strike="noStrike" cap="none" dirty="0" err="1">
                <a:solidFill>
                  <a:schemeClr val="dk1"/>
                </a:solidFill>
                <a:latin typeface="+mn-ea"/>
                <a:cs typeface="Calibri"/>
                <a:sym typeface="Calibri"/>
              </a:rPr>
              <a:t>多通路管理</a:t>
            </a:r>
            <a:r>
              <a:rPr lang="en-US" sz="2600" b="0" i="0" u="none" strike="noStrike" cap="none" dirty="0">
                <a:solidFill>
                  <a:schemeClr val="dk1"/>
                </a:solidFill>
                <a:latin typeface="+mn-ea"/>
                <a:cs typeface="Calibri"/>
                <a:sym typeface="Calibri"/>
              </a:rPr>
              <a:t>(Multi-channel)</a:t>
            </a:r>
          </a:p>
          <a:p>
            <a:pPr marL="457200" marR="0" lvl="1" indent="0" algn="l" rtl="0">
              <a:lnSpc>
                <a:spcPct val="100000"/>
              </a:lnSpc>
              <a:spcBef>
                <a:spcPts val="500"/>
              </a:spcBef>
              <a:buClr>
                <a:schemeClr val="dk1"/>
              </a:buClr>
              <a:buSzPct val="100000"/>
              <a:buNone/>
            </a:pPr>
            <a:r>
              <a:rPr lang="zh-TW" altLang="en-US" sz="2400" b="0" i="0" u="none" strike="noStrike" cap="none" dirty="0">
                <a:solidFill>
                  <a:schemeClr val="dk1"/>
                </a:solidFill>
                <a:latin typeface="+mn-ea"/>
                <a:cs typeface="Calibri"/>
                <a:sym typeface="Calibri"/>
              </a:rPr>
              <a:t>             </a:t>
            </a:r>
            <a:r>
              <a:rPr lang="en-US" altLang="zh-TW" sz="2400" b="0" i="0" u="none" strike="noStrike" cap="none" dirty="0" smtClean="0">
                <a:solidFill>
                  <a:schemeClr val="dk1"/>
                </a:solidFill>
                <a:latin typeface="+mn-ea"/>
                <a:cs typeface="Calibri"/>
                <a:sym typeface="Calibri"/>
              </a:rPr>
              <a:t>- </a:t>
            </a:r>
            <a:r>
              <a:rPr lang="en-US" sz="2200" b="0" i="0" u="none" strike="noStrike" cap="none" dirty="0" err="1" smtClean="0">
                <a:solidFill>
                  <a:schemeClr val="dk1"/>
                </a:solidFill>
                <a:latin typeface="+mn-ea"/>
                <a:cs typeface="Calibri"/>
                <a:sym typeface="Calibri"/>
              </a:rPr>
              <a:t>多通路的經營是責成虛擬通路與實體通路各自努力</a:t>
            </a:r>
            <a:r>
              <a:rPr lang="en-US" sz="2200" b="0" i="0" u="none" strike="noStrike" cap="none" dirty="0" err="1">
                <a:solidFill>
                  <a:schemeClr val="dk1"/>
                </a:solidFill>
                <a:latin typeface="+mn-ea"/>
                <a:cs typeface="Calibri"/>
                <a:sym typeface="Calibri"/>
              </a:rPr>
              <a:t>，雙通路並行</a:t>
            </a:r>
            <a:endParaRPr lang="en-US" sz="2200" b="0" i="0" u="none" strike="noStrike" cap="none" dirty="0">
              <a:solidFill>
                <a:schemeClr val="dk1"/>
              </a:solidFill>
              <a:latin typeface="+mn-ea"/>
              <a:cs typeface="Calibri"/>
              <a:sym typeface="Calibri"/>
            </a:endParaRPr>
          </a:p>
          <a:p>
            <a:pPr lvl="0">
              <a:buClr>
                <a:schemeClr val="dk1"/>
              </a:buClr>
              <a:buSzPct val="100000"/>
              <a:buFont typeface="Arial"/>
              <a:buChar char="•"/>
            </a:pPr>
            <a:endParaRPr lang="en-US" altLang="zh-TW" dirty="0">
              <a:solidFill>
                <a:schemeClr val="dk1"/>
              </a:solidFill>
              <a:latin typeface="+mn-ea"/>
              <a:cs typeface="Calibri"/>
              <a:sym typeface="Calibri"/>
            </a:endParaRPr>
          </a:p>
          <a:p>
            <a:pPr marL="0" lvl="0" indent="0">
              <a:buClr>
                <a:schemeClr val="dk1"/>
              </a:buClr>
              <a:buSzPct val="100000"/>
              <a:buNone/>
            </a:pPr>
            <a:r>
              <a:rPr lang="zh-TW" altLang="en-US" dirty="0">
                <a:solidFill>
                  <a:schemeClr val="dk1"/>
                </a:solidFill>
                <a:latin typeface="+mn-ea"/>
                <a:cs typeface="Calibri"/>
                <a:sym typeface="Calibri"/>
              </a:rPr>
              <a:t>特色</a:t>
            </a:r>
            <a:r>
              <a:rPr lang="en-US" altLang="zh-TW" dirty="0">
                <a:solidFill>
                  <a:schemeClr val="dk1"/>
                </a:solidFill>
                <a:latin typeface="+mn-ea"/>
                <a:cs typeface="Calibri"/>
                <a:sym typeface="Calibri"/>
              </a:rPr>
              <a:t>: </a:t>
            </a:r>
            <a:r>
              <a:rPr lang="en-US" altLang="zh-TW" dirty="0" err="1">
                <a:solidFill>
                  <a:schemeClr val="dk1"/>
                </a:solidFill>
                <a:latin typeface="+mn-ea"/>
                <a:cs typeface="Calibri"/>
                <a:sym typeface="Calibri"/>
              </a:rPr>
              <a:t>資源分配重點</a:t>
            </a:r>
            <a:r>
              <a:rPr lang="zh-TW" altLang="en-US" dirty="0">
                <a:solidFill>
                  <a:schemeClr val="dk1"/>
                </a:solidFill>
                <a:latin typeface="+mn-ea"/>
                <a:cs typeface="Calibri"/>
                <a:sym typeface="Calibri"/>
              </a:rPr>
              <a:t>依舊</a:t>
            </a:r>
            <a:r>
              <a:rPr lang="en-US" altLang="zh-TW" dirty="0" err="1">
                <a:solidFill>
                  <a:schemeClr val="dk1"/>
                </a:solidFill>
                <a:latin typeface="+mn-ea"/>
                <a:cs typeface="Calibri"/>
                <a:sym typeface="Calibri"/>
              </a:rPr>
              <a:t>在分行</a:t>
            </a:r>
            <a:endParaRPr lang="en-US" altLang="zh-TW" dirty="0">
              <a:solidFill>
                <a:schemeClr val="dk1"/>
              </a:solidFill>
              <a:latin typeface="+mn-ea"/>
              <a:cs typeface="Calibri"/>
              <a:sym typeface="Calibri"/>
            </a:endParaRPr>
          </a:p>
          <a:p>
            <a:pPr marL="457200" lvl="1" indent="0">
              <a:buClr>
                <a:schemeClr val="dk1"/>
              </a:buClr>
              <a:buSzPct val="100000"/>
              <a:buNone/>
            </a:pPr>
            <a:r>
              <a:rPr lang="zh-TW" altLang="en-US" sz="2200" dirty="0">
                <a:solidFill>
                  <a:schemeClr val="dk1"/>
                </a:solidFill>
                <a:latin typeface="+mn-ea"/>
                <a:cs typeface="Calibri"/>
                <a:sym typeface="Calibri"/>
              </a:rPr>
              <a:t>      </a:t>
            </a:r>
            <a:r>
              <a:rPr lang="en-US" altLang="zh-TW" sz="2200" dirty="0" smtClean="0">
                <a:solidFill>
                  <a:schemeClr val="dk1"/>
                </a:solidFill>
                <a:latin typeface="+mn-ea"/>
                <a:cs typeface="Calibri"/>
                <a:sym typeface="Calibri"/>
              </a:rPr>
              <a:t>- </a:t>
            </a:r>
            <a:r>
              <a:rPr lang="en-US" altLang="zh-TW" sz="2200" dirty="0" err="1" smtClean="0">
                <a:solidFill>
                  <a:schemeClr val="dk1"/>
                </a:solidFill>
                <a:latin typeface="+mn-ea"/>
                <a:cs typeface="Calibri"/>
                <a:sym typeface="Calibri"/>
              </a:rPr>
              <a:t>低利潤的金融交易被移出分行</a:t>
            </a:r>
            <a:r>
              <a:rPr lang="en-US" altLang="zh-TW" sz="2200" dirty="0" err="1">
                <a:solidFill>
                  <a:schemeClr val="dk1"/>
                </a:solidFill>
                <a:latin typeface="+mn-ea"/>
                <a:cs typeface="Calibri"/>
                <a:sym typeface="Calibri"/>
              </a:rPr>
              <a:t>，轉到自動櫃員機</a:t>
            </a:r>
            <a:r>
              <a:rPr lang="en-US" altLang="zh-TW" sz="2200" dirty="0">
                <a:solidFill>
                  <a:schemeClr val="dk1"/>
                </a:solidFill>
                <a:latin typeface="+mn-ea"/>
                <a:cs typeface="Calibri"/>
                <a:sym typeface="Calibri"/>
              </a:rPr>
              <a:t>(ATM)</a:t>
            </a:r>
            <a:r>
              <a:rPr lang="en-US" altLang="zh-TW" sz="2200" dirty="0" err="1">
                <a:solidFill>
                  <a:schemeClr val="dk1"/>
                </a:solidFill>
                <a:latin typeface="+mn-ea"/>
                <a:cs typeface="Calibri"/>
                <a:sym typeface="Calibri"/>
              </a:rPr>
              <a:t>或電子通路上</a:t>
            </a:r>
            <a:endParaRPr lang="en-US" altLang="zh-TW" sz="2200" dirty="0">
              <a:solidFill>
                <a:schemeClr val="dk1"/>
              </a:solidFill>
              <a:latin typeface="+mn-ea"/>
              <a:cs typeface="Calibri"/>
              <a:sym typeface="Calibri"/>
            </a:endParaRPr>
          </a:p>
          <a:p>
            <a:pPr marL="685800" marR="0" lvl="1" indent="-228600" algn="l" rtl="0">
              <a:lnSpc>
                <a:spcPct val="100000"/>
              </a:lnSpc>
              <a:spcBef>
                <a:spcPts val="500"/>
              </a:spcBef>
              <a:buClr>
                <a:schemeClr val="dk1"/>
              </a:buClr>
              <a:buSzPct val="100000"/>
              <a:buFont typeface="Arial"/>
              <a:buChar char="•"/>
            </a:pPr>
            <a:endParaRPr lang="en-US" sz="2400" b="0" i="0" u="none" strike="noStrike" cap="none" dirty="0">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11</a:t>
            </a:fld>
            <a:endParaRPr lang="en-US" sz="2000">
              <a:solidFill>
                <a:schemeClr val="lt1"/>
              </a:solidFill>
              <a:latin typeface="Calibri"/>
              <a:ea typeface="Calibri"/>
              <a:cs typeface="Calibri"/>
              <a:sym typeface="Calibri"/>
            </a:endParaRPr>
          </a:p>
        </p:txBody>
      </p:sp>
      <p:graphicFrame>
        <p:nvGraphicFramePr>
          <p:cNvPr id="4" name="資料庫圖表 3"/>
          <p:cNvGraphicFramePr/>
          <p:nvPr>
            <p:extLst>
              <p:ext uri="{D42A27DB-BD31-4B8C-83A1-F6EECF244321}">
                <p14:modId xmlns:p14="http://schemas.microsoft.com/office/powerpoint/2010/main" val="1526529466"/>
              </p:ext>
            </p:extLst>
          </p:nvPr>
        </p:nvGraphicFramePr>
        <p:xfrm>
          <a:off x="934720" y="5394960"/>
          <a:ext cx="9784080" cy="782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Shape 319"/>
          <p:cNvGrpSpPr/>
          <p:nvPr/>
        </p:nvGrpSpPr>
        <p:grpSpPr>
          <a:xfrm>
            <a:off x="1488" y="-12458"/>
            <a:ext cx="12189023" cy="377586"/>
            <a:chOff x="1488" y="0"/>
            <a:chExt cx="12189023" cy="377586"/>
          </a:xfrm>
        </p:grpSpPr>
        <p:sp>
          <p:nvSpPr>
            <p:cNvPr id="3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545712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a:solidFill>
                  <a:schemeClr val="accent2"/>
                </a:solidFill>
                <a:latin typeface="Calibri"/>
                <a:ea typeface="Calibri"/>
                <a:cs typeface="Calibri"/>
                <a:sym typeface="Calibri"/>
              </a:rPr>
              <a:t>(3) Bank3.0</a:t>
            </a:r>
          </a:p>
        </p:txBody>
      </p:sp>
      <p:sp>
        <p:nvSpPr>
          <p:cNvPr id="194" name="Shape 194"/>
          <p:cNvSpPr txBox="1">
            <a:spLocks noGrp="1"/>
          </p:cNvSpPr>
          <p:nvPr>
            <p:ph type="body" idx="1"/>
          </p:nvPr>
        </p:nvSpPr>
        <p:spPr>
          <a:xfrm>
            <a:off x="143219" y="1474838"/>
            <a:ext cx="11471134" cy="4702124"/>
          </a:xfrm>
          <a:prstGeom prst="rect">
            <a:avLst/>
          </a:prstGeom>
          <a:noFill/>
          <a:ln>
            <a:noFill/>
          </a:ln>
        </p:spPr>
        <p:txBody>
          <a:bodyPr lIns="91425" tIns="45700" rIns="91425" bIns="45700" anchor="t" anchorCtr="0">
            <a:noAutofit/>
          </a:bodyPr>
          <a:lstStyle/>
          <a:p>
            <a:pPr marL="457200" lvl="1" indent="0">
              <a:spcBef>
                <a:spcPts val="0"/>
              </a:spcBef>
              <a:buClr>
                <a:schemeClr val="dk1"/>
              </a:buClr>
              <a:buSzPct val="100000"/>
              <a:buNone/>
            </a:pPr>
            <a:r>
              <a:rPr lang="zh-TW" altLang="en-US" sz="2600" dirty="0">
                <a:solidFill>
                  <a:schemeClr val="dk1"/>
                </a:solidFill>
                <a:latin typeface="+mn-ea"/>
                <a:cs typeface="Calibri"/>
                <a:sym typeface="Calibri"/>
              </a:rPr>
              <a:t>重點</a:t>
            </a:r>
            <a:r>
              <a:rPr lang="en-US" altLang="zh-TW" sz="2600" dirty="0">
                <a:solidFill>
                  <a:schemeClr val="dk1"/>
                </a:solidFill>
                <a:latin typeface="+mn-ea"/>
                <a:cs typeface="Calibri"/>
                <a:sym typeface="Calibri"/>
              </a:rPr>
              <a:t>: </a:t>
            </a:r>
            <a:r>
              <a:rPr lang="zh-TW" altLang="en-US" sz="2600" dirty="0">
                <a:solidFill>
                  <a:schemeClr val="dk1"/>
                </a:solidFill>
                <a:latin typeface="+mn-ea"/>
                <a:cs typeface="Calibri"/>
                <a:sym typeface="Calibri"/>
              </a:rPr>
              <a:t>去分行化</a:t>
            </a:r>
            <a:r>
              <a:rPr lang="en-US" altLang="zh-TW" sz="2600" dirty="0">
                <a:solidFill>
                  <a:schemeClr val="dk1"/>
                </a:solidFill>
                <a:latin typeface="+mn-ea"/>
                <a:cs typeface="Calibri"/>
                <a:sym typeface="Calibri"/>
              </a:rPr>
              <a:t>(</a:t>
            </a:r>
            <a:r>
              <a:rPr lang="en-US" altLang="zh-TW" sz="2600" dirty="0" err="1" smtClean="0">
                <a:solidFill>
                  <a:schemeClr val="dk1"/>
                </a:solidFill>
                <a:latin typeface="+mn-ea"/>
                <a:cs typeface="Calibri"/>
                <a:sym typeface="Calibri"/>
              </a:rPr>
              <a:t>Debanking</a:t>
            </a:r>
            <a:r>
              <a:rPr lang="en-US" altLang="zh-TW" sz="2600" dirty="0">
                <a:solidFill>
                  <a:schemeClr val="dk1"/>
                </a:solidFill>
                <a:latin typeface="+mn-ea"/>
                <a:cs typeface="Calibri"/>
                <a:sym typeface="Calibri"/>
              </a:rPr>
              <a:t>)</a:t>
            </a: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           發展方向同時放在網路渠道</a:t>
            </a:r>
          </a:p>
          <a:p>
            <a:pPr lvl="1">
              <a:spcBef>
                <a:spcPts val="0"/>
              </a:spcBef>
              <a:buClr>
                <a:schemeClr val="dk1"/>
              </a:buClr>
              <a:buSzPct val="100000"/>
              <a:buFont typeface="Arial"/>
              <a:buChar char="•"/>
            </a:pPr>
            <a:endParaRPr lang="zh-TW" altLang="en-US" sz="2600" dirty="0">
              <a:solidFill>
                <a:schemeClr val="dk1"/>
              </a:solidFill>
              <a:latin typeface="+mn-ea"/>
              <a:cs typeface="Calibri"/>
              <a:sym typeface="Calibri"/>
            </a:endParaRP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營運目標</a:t>
            </a:r>
            <a:r>
              <a:rPr lang="en-US" altLang="zh-TW" sz="2600" dirty="0">
                <a:solidFill>
                  <a:schemeClr val="dk1"/>
                </a:solidFill>
                <a:latin typeface="+mn-ea"/>
                <a:cs typeface="Calibri"/>
                <a:sym typeface="Calibri"/>
              </a:rPr>
              <a:t>:</a:t>
            </a:r>
            <a:r>
              <a:rPr lang="zh-TW" altLang="en-US" sz="2600" dirty="0">
                <a:solidFill>
                  <a:schemeClr val="dk1"/>
                </a:solidFill>
                <a:latin typeface="+mn-ea"/>
                <a:cs typeface="Calibri"/>
                <a:sym typeface="Calibri"/>
              </a:rPr>
              <a:t> 全通路管理</a:t>
            </a:r>
            <a:r>
              <a:rPr lang="en-US" altLang="zh-TW" sz="2600" dirty="0">
                <a:solidFill>
                  <a:schemeClr val="dk1"/>
                </a:solidFill>
                <a:latin typeface="+mn-ea"/>
                <a:cs typeface="Calibri"/>
                <a:sym typeface="Calibri"/>
              </a:rPr>
              <a:t>(Omi-channel)</a:t>
            </a:r>
          </a:p>
          <a:p>
            <a:pPr marL="914400" lvl="2" indent="0">
              <a:spcBef>
                <a:spcPts val="0"/>
              </a:spcBef>
              <a:buClr>
                <a:schemeClr val="dk1"/>
              </a:buClr>
              <a:buSzPct val="100000"/>
              <a:buNone/>
            </a:pPr>
            <a:r>
              <a:rPr lang="zh-TW" altLang="en-US" sz="2200" dirty="0">
                <a:solidFill>
                  <a:schemeClr val="dk1"/>
                </a:solidFill>
                <a:latin typeface="+mn-ea"/>
                <a:cs typeface="Calibri"/>
                <a:sym typeface="Calibri"/>
              </a:rPr>
              <a:t>                 將網路通路以及實體通路統一管理，顧客在每一通路都可享受相同服務</a:t>
            </a:r>
          </a:p>
          <a:p>
            <a:pPr lvl="1">
              <a:spcBef>
                <a:spcPts val="0"/>
              </a:spcBef>
              <a:buClr>
                <a:schemeClr val="dk1"/>
              </a:buClr>
              <a:buSzPct val="100000"/>
              <a:buFont typeface="Arial"/>
              <a:buChar char="•"/>
            </a:pPr>
            <a:endParaRPr lang="zh-TW" altLang="en-US" sz="2600" dirty="0">
              <a:solidFill>
                <a:schemeClr val="dk1"/>
              </a:solidFill>
              <a:latin typeface="+mn-ea"/>
              <a:cs typeface="Calibri"/>
              <a:sym typeface="Calibri"/>
            </a:endParaRP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特色</a:t>
            </a:r>
            <a:r>
              <a:rPr lang="en-US" altLang="zh-TW" sz="2600" dirty="0">
                <a:solidFill>
                  <a:schemeClr val="dk1"/>
                </a:solidFill>
                <a:latin typeface="+mn-ea"/>
                <a:cs typeface="Calibri"/>
                <a:sym typeface="Calibri"/>
              </a:rPr>
              <a:t>:</a:t>
            </a:r>
            <a:r>
              <a:rPr lang="zh-TW" altLang="en-US" sz="2600" dirty="0">
                <a:solidFill>
                  <a:schemeClr val="dk1"/>
                </a:solidFill>
                <a:latin typeface="+mn-ea"/>
                <a:cs typeface="Calibri"/>
                <a:sym typeface="Calibri"/>
              </a:rPr>
              <a:t> 多種工具進行支付</a:t>
            </a:r>
          </a:p>
          <a:p>
            <a:pPr marL="457200" lvl="1" indent="0">
              <a:spcBef>
                <a:spcPts val="0"/>
              </a:spcBef>
              <a:buClr>
                <a:schemeClr val="dk1"/>
              </a:buClr>
              <a:buSzPct val="100000"/>
              <a:buNone/>
            </a:pPr>
            <a:r>
              <a:rPr lang="zh-TW" altLang="en-US" sz="2600" dirty="0">
                <a:solidFill>
                  <a:schemeClr val="dk1"/>
                </a:solidFill>
                <a:latin typeface="+mn-ea"/>
                <a:cs typeface="Calibri"/>
                <a:sym typeface="Calibri"/>
              </a:rPr>
              <a:t>           </a:t>
            </a:r>
            <a:r>
              <a:rPr lang="zh-TW" altLang="en-US" sz="2200" dirty="0">
                <a:solidFill>
                  <a:schemeClr val="dk1"/>
                </a:solidFill>
                <a:latin typeface="+mn-ea"/>
                <a:cs typeface="Calibri"/>
                <a:sym typeface="Calibri"/>
              </a:rPr>
              <a:t>手機 </a:t>
            </a:r>
            <a:r>
              <a:rPr lang="en-US" altLang="zh-TW" sz="2200" dirty="0">
                <a:solidFill>
                  <a:schemeClr val="dk1"/>
                </a:solidFill>
                <a:latin typeface="+mn-ea"/>
                <a:cs typeface="Calibri"/>
                <a:sym typeface="Calibri"/>
              </a:rPr>
              <a:t>APP(</a:t>
            </a:r>
            <a:r>
              <a:rPr lang="en-US" altLang="zh-TW" sz="2200" dirty="0" err="1">
                <a:solidFill>
                  <a:schemeClr val="dk1"/>
                </a:solidFill>
                <a:latin typeface="+mn-ea"/>
                <a:cs typeface="Calibri"/>
                <a:sym typeface="Calibri"/>
              </a:rPr>
              <a:t>Tappay</a:t>
            </a:r>
            <a:r>
              <a:rPr lang="en-US" altLang="zh-TW" sz="2200" dirty="0">
                <a:solidFill>
                  <a:schemeClr val="dk1"/>
                </a:solidFill>
                <a:latin typeface="+mn-ea"/>
                <a:cs typeface="Calibri"/>
                <a:sym typeface="Calibri"/>
              </a:rPr>
              <a:t>)</a:t>
            </a:r>
            <a:r>
              <a:rPr lang="zh-TW" altLang="en-US" sz="2200" dirty="0">
                <a:solidFill>
                  <a:schemeClr val="dk1"/>
                </a:solidFill>
                <a:latin typeface="+mn-ea"/>
                <a:cs typeface="Calibri"/>
                <a:sym typeface="Calibri"/>
              </a:rPr>
              <a:t>、</a:t>
            </a:r>
            <a:r>
              <a:rPr lang="en-US" altLang="zh-TW" sz="2200" dirty="0">
                <a:solidFill>
                  <a:schemeClr val="dk1"/>
                </a:solidFill>
                <a:latin typeface="+mn-ea"/>
                <a:cs typeface="Calibri"/>
                <a:sym typeface="Calibri"/>
              </a:rPr>
              <a:t>NFC</a:t>
            </a:r>
            <a:r>
              <a:rPr lang="zh-TW" altLang="en-US" sz="2200" dirty="0">
                <a:solidFill>
                  <a:schemeClr val="dk1"/>
                </a:solidFill>
                <a:latin typeface="+mn-ea"/>
                <a:cs typeface="Calibri"/>
                <a:sym typeface="Calibri"/>
              </a:rPr>
              <a:t>、</a:t>
            </a:r>
            <a:r>
              <a:rPr lang="en-US" altLang="zh-TW" sz="2200" dirty="0">
                <a:solidFill>
                  <a:schemeClr val="dk1"/>
                </a:solidFill>
                <a:latin typeface="+mn-ea"/>
                <a:cs typeface="Calibri"/>
                <a:sym typeface="Calibri"/>
              </a:rPr>
              <a:t>RFID</a:t>
            </a:r>
            <a:r>
              <a:rPr lang="zh-TW" altLang="en-US" sz="2200" dirty="0">
                <a:solidFill>
                  <a:schemeClr val="dk1"/>
                </a:solidFill>
                <a:latin typeface="+mn-ea"/>
                <a:cs typeface="Calibri"/>
                <a:sym typeface="Calibri"/>
              </a:rPr>
              <a:t>、二維條碼等</a:t>
            </a:r>
          </a:p>
        </p:txBody>
      </p:sp>
      <p:sp>
        <p:nvSpPr>
          <p:cNvPr id="207" name="Shape 207"/>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12</a:t>
            </a:fld>
            <a:endParaRPr lang="en-US" sz="2000">
              <a:solidFill>
                <a:schemeClr val="lt1"/>
              </a:solidFill>
              <a:latin typeface="Calibri"/>
              <a:ea typeface="Calibri"/>
              <a:cs typeface="Calibri"/>
              <a:sym typeface="Calibri"/>
            </a:endParaRPr>
          </a:p>
        </p:txBody>
      </p:sp>
      <p:graphicFrame>
        <p:nvGraphicFramePr>
          <p:cNvPr id="17" name="資料庫圖表 16"/>
          <p:cNvGraphicFramePr/>
          <p:nvPr>
            <p:extLst>
              <p:ext uri="{D42A27DB-BD31-4B8C-83A1-F6EECF244321}">
                <p14:modId xmlns:p14="http://schemas.microsoft.com/office/powerpoint/2010/main" val="3696348208"/>
              </p:ext>
            </p:extLst>
          </p:nvPr>
        </p:nvGraphicFramePr>
        <p:xfrm>
          <a:off x="934720" y="5394960"/>
          <a:ext cx="9784080" cy="782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Shape 319"/>
          <p:cNvGrpSpPr/>
          <p:nvPr/>
        </p:nvGrpSpPr>
        <p:grpSpPr>
          <a:xfrm>
            <a:off x="1488" y="-12458"/>
            <a:ext cx="12189023" cy="377586"/>
            <a:chOff x="1488" y="0"/>
            <a:chExt cx="12189023" cy="377586"/>
          </a:xfrm>
        </p:grpSpPr>
        <p:sp>
          <p:nvSpPr>
            <p:cNvPr id="3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98810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altLang="zh-TW" dirty="0" err="1" smtClean="0">
                <a:latin typeface="Calibri"/>
                <a:ea typeface="Calibri"/>
                <a:cs typeface="Calibri"/>
                <a:sym typeface="Calibri"/>
              </a:rPr>
              <a:t>數位銀行</a:t>
            </a:r>
            <a:r>
              <a:rPr lang="zh-TW" altLang="en-US" dirty="0" smtClean="0">
                <a:latin typeface="Calibri"/>
                <a:ea typeface="Calibri"/>
                <a:cs typeface="Calibri"/>
                <a:sym typeface="Calibri"/>
              </a:rPr>
              <a:t>與</a:t>
            </a:r>
            <a:r>
              <a:rPr lang="zh-TW" altLang="en-US" smtClean="0">
                <a:latin typeface="Calibri"/>
                <a:ea typeface="Calibri"/>
                <a:cs typeface="Calibri"/>
                <a:sym typeface="Calibri"/>
              </a:rPr>
              <a:t>傳統銀行比較</a:t>
            </a:r>
            <a:endParaRPr lang="en-US" sz="4200" b="1" i="0" u="none" strike="noStrike" cap="none" dirty="0">
              <a:solidFill>
                <a:schemeClr val="accent2"/>
              </a:solidFill>
              <a:latin typeface="Calibri"/>
              <a:ea typeface="Calibri"/>
              <a:cs typeface="Calibri"/>
              <a:sym typeface="Calibri"/>
            </a:endParaRPr>
          </a:p>
        </p:txBody>
      </p:sp>
      <p:sp>
        <p:nvSpPr>
          <p:cNvPr id="293" name="Shape 29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13</a:t>
            </a:fld>
            <a:endParaRPr lang="en-US" sz="2000">
              <a:solidFill>
                <a:schemeClr val="lt1"/>
              </a:solidFill>
              <a:latin typeface="Calibri"/>
              <a:ea typeface="Calibri"/>
              <a:cs typeface="Calibri"/>
              <a:sym typeface="Calibri"/>
            </a:endParaRPr>
          </a:p>
        </p:txBody>
      </p:sp>
      <p:graphicFrame>
        <p:nvGraphicFramePr>
          <p:cNvPr id="29" name="內容版面配置區 3"/>
          <p:cNvGraphicFramePr>
            <a:graphicFrameLocks/>
          </p:cNvGraphicFramePr>
          <p:nvPr>
            <p:extLst>
              <p:ext uri="{D42A27DB-BD31-4B8C-83A1-F6EECF244321}">
                <p14:modId xmlns:p14="http://schemas.microsoft.com/office/powerpoint/2010/main" val="1088461856"/>
              </p:ext>
            </p:extLst>
          </p:nvPr>
        </p:nvGraphicFramePr>
        <p:xfrm>
          <a:off x="612979" y="1679171"/>
          <a:ext cx="11001375" cy="3200400"/>
        </p:xfrm>
        <a:graphic>
          <a:graphicData uri="http://schemas.openxmlformats.org/drawingml/2006/table">
            <a:tbl>
              <a:tblPr firstRow="1" bandRow="1">
                <a:tableStyleId>{9D7B26C5-4107-4FEC-AEDC-1716B250A1EF}</a:tableStyleId>
              </a:tblPr>
              <a:tblGrid>
                <a:gridCol w="2013843">
                  <a:extLst>
                    <a:ext uri="{9D8B030D-6E8A-4147-A177-3AD203B41FA5}">
                      <a16:colId xmlns:a16="http://schemas.microsoft.com/office/drawing/2014/main" val="1020435300"/>
                    </a:ext>
                  </a:extLst>
                </a:gridCol>
                <a:gridCol w="4322618">
                  <a:extLst>
                    <a:ext uri="{9D8B030D-6E8A-4147-A177-3AD203B41FA5}">
                      <a16:colId xmlns:a16="http://schemas.microsoft.com/office/drawing/2014/main" val="1200768188"/>
                    </a:ext>
                  </a:extLst>
                </a:gridCol>
                <a:gridCol w="4664914">
                  <a:extLst>
                    <a:ext uri="{9D8B030D-6E8A-4147-A177-3AD203B41FA5}">
                      <a16:colId xmlns:a16="http://schemas.microsoft.com/office/drawing/2014/main" val="3042621456"/>
                    </a:ext>
                  </a:extLst>
                </a:gridCol>
              </a:tblGrid>
              <a:tr h="351790">
                <a:tc>
                  <a:txBody>
                    <a:bodyPr/>
                    <a:lstStyle/>
                    <a:p>
                      <a:r>
                        <a:rPr lang="zh-TW" altLang="en-US" sz="2400" dirty="0"/>
                        <a:t>項目</a:t>
                      </a:r>
                    </a:p>
                  </a:txBody>
                  <a:tcPr/>
                </a:tc>
                <a:tc>
                  <a:txBody>
                    <a:bodyPr/>
                    <a:lstStyle/>
                    <a:p>
                      <a:r>
                        <a:rPr lang="zh-TW" altLang="en-US" sz="2400" dirty="0"/>
                        <a:t>傳統銀行</a:t>
                      </a:r>
                    </a:p>
                  </a:txBody>
                  <a:tcPr/>
                </a:tc>
                <a:tc>
                  <a:txBody>
                    <a:bodyPr/>
                    <a:lstStyle/>
                    <a:p>
                      <a:r>
                        <a:rPr lang="zh-TW" altLang="en-US" sz="2400" dirty="0"/>
                        <a:t>數位銀行</a:t>
                      </a:r>
                    </a:p>
                  </a:txBody>
                  <a:tcPr/>
                </a:tc>
                <a:extLst>
                  <a:ext uri="{0D108BD9-81ED-4DB2-BD59-A6C34878D82A}">
                    <a16:rowId xmlns:a16="http://schemas.microsoft.com/office/drawing/2014/main" val="1473647557"/>
                  </a:ext>
                </a:extLst>
              </a:tr>
              <a:tr h="370840">
                <a:tc>
                  <a:txBody>
                    <a:bodyPr/>
                    <a:lstStyle/>
                    <a:p>
                      <a:r>
                        <a:rPr lang="zh-TW" altLang="en-US" sz="2400" dirty="0"/>
                        <a:t>服務方式</a:t>
                      </a:r>
                    </a:p>
                  </a:txBody>
                  <a:tcPr/>
                </a:tc>
                <a:tc>
                  <a:txBody>
                    <a:bodyPr/>
                    <a:lstStyle/>
                    <a:p>
                      <a:r>
                        <a:rPr lang="zh-TW" altLang="en-US" sz="2400" dirty="0"/>
                        <a:t>分行各點抽號服務</a:t>
                      </a:r>
                    </a:p>
                  </a:txBody>
                  <a:tcPr/>
                </a:tc>
                <a:tc>
                  <a:txBody>
                    <a:bodyPr/>
                    <a:lstStyle/>
                    <a:p>
                      <a:r>
                        <a:rPr lang="zh-TW" altLang="en-US" sz="2400" dirty="0"/>
                        <a:t>數位化快速服務</a:t>
                      </a:r>
                    </a:p>
                  </a:txBody>
                  <a:tcPr/>
                </a:tc>
                <a:extLst>
                  <a:ext uri="{0D108BD9-81ED-4DB2-BD59-A6C34878D82A}">
                    <a16:rowId xmlns:a16="http://schemas.microsoft.com/office/drawing/2014/main" val="4161203986"/>
                  </a:ext>
                </a:extLst>
              </a:tr>
              <a:tr h="370840">
                <a:tc>
                  <a:txBody>
                    <a:bodyPr/>
                    <a:lstStyle/>
                    <a:p>
                      <a:r>
                        <a:rPr lang="zh-TW" altLang="en-US" sz="2400" dirty="0"/>
                        <a:t>服務場所</a:t>
                      </a:r>
                    </a:p>
                  </a:txBody>
                  <a:tcPr/>
                </a:tc>
                <a:tc>
                  <a:txBody>
                    <a:bodyPr/>
                    <a:lstStyle/>
                    <a:p>
                      <a:r>
                        <a:rPr lang="zh-TW" altLang="en-US" sz="2400" dirty="0"/>
                        <a:t>有形的有限空間</a:t>
                      </a:r>
                    </a:p>
                  </a:txBody>
                  <a:tcPr/>
                </a:tc>
                <a:tc>
                  <a:txBody>
                    <a:bodyPr/>
                    <a:lstStyle/>
                    <a:p>
                      <a:r>
                        <a:rPr lang="zh-TW" altLang="en-US" sz="2400" dirty="0"/>
                        <a:t>無形的網路空間或是自動服務</a:t>
                      </a:r>
                    </a:p>
                  </a:txBody>
                  <a:tcPr/>
                </a:tc>
                <a:extLst>
                  <a:ext uri="{0D108BD9-81ED-4DB2-BD59-A6C34878D82A}">
                    <a16:rowId xmlns:a16="http://schemas.microsoft.com/office/drawing/2014/main" val="3756891364"/>
                  </a:ext>
                </a:extLst>
              </a:tr>
              <a:tr h="370840">
                <a:tc>
                  <a:txBody>
                    <a:bodyPr/>
                    <a:lstStyle/>
                    <a:p>
                      <a:r>
                        <a:rPr lang="zh-TW" altLang="en-US" sz="2400" dirty="0"/>
                        <a:t>服務時間</a:t>
                      </a:r>
                    </a:p>
                  </a:txBody>
                  <a:tcPr/>
                </a:tc>
                <a:tc>
                  <a:txBody>
                    <a:bodyPr/>
                    <a:lstStyle/>
                    <a:p>
                      <a:r>
                        <a:rPr lang="zh-TW" altLang="en-US" sz="2400" dirty="0"/>
                        <a:t>受限制於平日上班時間</a:t>
                      </a:r>
                    </a:p>
                  </a:txBody>
                  <a:tcPr/>
                </a:tc>
                <a:tc>
                  <a:txBody>
                    <a:bodyPr/>
                    <a:lstStyle/>
                    <a:p>
                      <a:r>
                        <a:rPr lang="zh-TW" altLang="en-US" sz="2400" dirty="0"/>
                        <a:t>無時間限制</a:t>
                      </a:r>
                    </a:p>
                  </a:txBody>
                  <a:tcPr/>
                </a:tc>
                <a:extLst>
                  <a:ext uri="{0D108BD9-81ED-4DB2-BD59-A6C34878D82A}">
                    <a16:rowId xmlns:a16="http://schemas.microsoft.com/office/drawing/2014/main" val="3134337496"/>
                  </a:ext>
                </a:extLst>
              </a:tr>
              <a:tr h="370840">
                <a:tc>
                  <a:txBody>
                    <a:bodyPr/>
                    <a:lstStyle/>
                    <a:p>
                      <a:r>
                        <a:rPr lang="zh-TW" altLang="en-US" sz="2400" dirty="0"/>
                        <a:t>行銷方式</a:t>
                      </a:r>
                    </a:p>
                  </a:txBody>
                  <a:tcPr/>
                </a:tc>
                <a:tc>
                  <a:txBody>
                    <a:bodyPr/>
                    <a:lstStyle/>
                    <a:p>
                      <a:r>
                        <a:rPr lang="zh-TW" altLang="en-US" sz="2400" dirty="0"/>
                        <a:t>限制於面對面行銷</a:t>
                      </a:r>
                    </a:p>
                  </a:txBody>
                  <a:tcPr/>
                </a:tc>
                <a:tc>
                  <a:txBody>
                    <a:bodyPr/>
                    <a:lstStyle/>
                    <a:p>
                      <a:r>
                        <a:rPr lang="zh-TW" altLang="en-US" sz="2400" dirty="0"/>
                        <a:t>多樣的管道可行銷</a:t>
                      </a:r>
                    </a:p>
                  </a:txBody>
                  <a:tcPr/>
                </a:tc>
                <a:extLst>
                  <a:ext uri="{0D108BD9-81ED-4DB2-BD59-A6C34878D82A}">
                    <a16:rowId xmlns:a16="http://schemas.microsoft.com/office/drawing/2014/main" val="1828961834"/>
                  </a:ext>
                </a:extLst>
              </a:tr>
              <a:tr h="370840">
                <a:tc>
                  <a:txBody>
                    <a:bodyPr/>
                    <a:lstStyle/>
                    <a:p>
                      <a:r>
                        <a:rPr lang="zh-TW" altLang="en-US" sz="2400" dirty="0"/>
                        <a:t>媒介</a:t>
                      </a:r>
                    </a:p>
                  </a:txBody>
                  <a:tcPr/>
                </a:tc>
                <a:tc>
                  <a:txBody>
                    <a:bodyPr/>
                    <a:lstStyle/>
                    <a:p>
                      <a:r>
                        <a:rPr lang="zh-TW" altLang="en-US" sz="2400" dirty="0"/>
                        <a:t>險種專業、複雜、保障全面</a:t>
                      </a:r>
                    </a:p>
                  </a:txBody>
                  <a:tcPr/>
                </a:tc>
                <a:tc>
                  <a:txBody>
                    <a:bodyPr/>
                    <a:lstStyle/>
                    <a:p>
                      <a:r>
                        <a:rPr lang="zh-TW" altLang="en-US" sz="2400" dirty="0"/>
                        <a:t>多樣、多種媒介可及</a:t>
                      </a:r>
                    </a:p>
                  </a:txBody>
                  <a:tcPr/>
                </a:tc>
                <a:extLst>
                  <a:ext uri="{0D108BD9-81ED-4DB2-BD59-A6C34878D82A}">
                    <a16:rowId xmlns:a16="http://schemas.microsoft.com/office/drawing/2014/main" val="84814884"/>
                  </a:ext>
                </a:extLst>
              </a:tr>
              <a:tr h="370840">
                <a:tc>
                  <a:txBody>
                    <a:bodyPr/>
                    <a:lstStyle/>
                    <a:p>
                      <a:r>
                        <a:rPr lang="zh-TW" altLang="en-US" sz="2400" dirty="0"/>
                        <a:t>資訊傳遞</a:t>
                      </a:r>
                    </a:p>
                  </a:txBody>
                  <a:tcPr/>
                </a:tc>
                <a:tc>
                  <a:txBody>
                    <a:bodyPr/>
                    <a:lstStyle/>
                    <a:p>
                      <a:r>
                        <a:rPr lang="zh-TW" altLang="en-US" sz="2400" dirty="0"/>
                        <a:t>只有在銀行時才可以傳遞</a:t>
                      </a:r>
                    </a:p>
                  </a:txBody>
                  <a:tcPr/>
                </a:tc>
                <a:tc>
                  <a:txBody>
                    <a:bodyPr/>
                    <a:lstStyle/>
                    <a:p>
                      <a:r>
                        <a:rPr lang="zh-TW" altLang="en-US" sz="2400" dirty="0"/>
                        <a:t>快速、可以即時服務</a:t>
                      </a:r>
                    </a:p>
                  </a:txBody>
                  <a:tcPr/>
                </a:tc>
                <a:extLst>
                  <a:ext uri="{0D108BD9-81ED-4DB2-BD59-A6C34878D82A}">
                    <a16:rowId xmlns:a16="http://schemas.microsoft.com/office/drawing/2014/main" val="904148705"/>
                  </a:ext>
                </a:extLst>
              </a:tr>
            </a:tbl>
          </a:graphicData>
        </a:graphic>
      </p:graphicFrame>
      <p:grpSp>
        <p:nvGrpSpPr>
          <p:cNvPr id="17" name="Shape 319"/>
          <p:cNvGrpSpPr/>
          <p:nvPr/>
        </p:nvGrpSpPr>
        <p:grpSpPr>
          <a:xfrm>
            <a:off x="1488" y="-12458"/>
            <a:ext cx="12189023" cy="377586"/>
            <a:chOff x="1488" y="0"/>
            <a:chExt cx="12189023" cy="377586"/>
          </a:xfrm>
        </p:grpSpPr>
        <p:sp>
          <p:nvSpPr>
            <p:cNvPr id="18"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2"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4"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6"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2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74420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dirty="0">
                <a:latin typeface="Calibri"/>
                <a:ea typeface="Calibri"/>
                <a:cs typeface="Calibri"/>
                <a:sym typeface="Calibri"/>
              </a:rPr>
              <a:t>發展</a:t>
            </a:r>
            <a:r>
              <a:rPr lang="zh-TW" altLang="en-US" dirty="0" smtClean="0">
                <a:latin typeface="Calibri"/>
                <a:ea typeface="Calibri"/>
                <a:cs typeface="Calibri"/>
                <a:sym typeface="Calibri"/>
              </a:rPr>
              <a:t>階段</a:t>
            </a:r>
            <a:endParaRPr lang="en-US" sz="4200" b="1" i="0" u="none" strike="noStrike" cap="none" dirty="0">
              <a:solidFill>
                <a:schemeClr val="accent2"/>
              </a:solidFill>
              <a:latin typeface="Calibri"/>
              <a:ea typeface="Calibri"/>
              <a:cs typeface="Calibri"/>
              <a:sym typeface="Calibri"/>
            </a:endParaRPr>
          </a:p>
        </p:txBody>
      </p:sp>
      <p:sp>
        <p:nvSpPr>
          <p:cNvPr id="312" name="Shape 312"/>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14</a:t>
            </a:fld>
            <a:endParaRPr lang="en-US" sz="2000">
              <a:solidFill>
                <a:schemeClr val="lt1"/>
              </a:solidFill>
              <a:latin typeface="Calibri"/>
              <a:ea typeface="Calibri"/>
              <a:cs typeface="Calibri"/>
              <a:sym typeface="Calibri"/>
            </a:endParaRPr>
          </a:p>
        </p:txBody>
      </p:sp>
      <p:sp>
        <p:nvSpPr>
          <p:cNvPr id="2" name="內容版面配置區 1"/>
          <p:cNvSpPr>
            <a:spLocks noGrp="1"/>
          </p:cNvSpPr>
          <p:nvPr>
            <p:ph idx="1"/>
          </p:nvPr>
        </p:nvSpPr>
        <p:spPr/>
        <p:txBody>
          <a:bodyPr/>
          <a:lstStyle/>
          <a:p>
            <a:endParaRPr lang="zh-TW" altLang="en-US"/>
          </a:p>
        </p:txBody>
      </p:sp>
      <p:pic>
        <p:nvPicPr>
          <p:cNvPr id="18" name="內容版面配置區 4"/>
          <p:cNvPicPr>
            <a:picLocks noChangeAspect="1"/>
          </p:cNvPicPr>
          <p:nvPr/>
        </p:nvPicPr>
        <p:blipFill>
          <a:blip r:embed="rId3"/>
          <a:stretch>
            <a:fillRect/>
          </a:stretch>
        </p:blipFill>
        <p:spPr>
          <a:xfrm>
            <a:off x="1676834" y="1496850"/>
            <a:ext cx="8191957" cy="4822332"/>
          </a:xfrm>
          <a:prstGeom prst="rect">
            <a:avLst/>
          </a:prstGeom>
        </p:spPr>
      </p:pic>
      <p:grpSp>
        <p:nvGrpSpPr>
          <p:cNvPr id="19" name="Shape 319"/>
          <p:cNvGrpSpPr/>
          <p:nvPr/>
        </p:nvGrpSpPr>
        <p:grpSpPr>
          <a:xfrm>
            <a:off x="1488" y="-12458"/>
            <a:ext cx="12189023" cy="377586"/>
            <a:chOff x="1488" y="0"/>
            <a:chExt cx="12189023" cy="377586"/>
          </a:xfrm>
        </p:grpSpPr>
        <p:sp>
          <p:nvSpPr>
            <p:cNvPr id="2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31282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49" y="548006"/>
            <a:ext cx="11002297" cy="954856"/>
          </a:xfrm>
        </p:spPr>
        <p:txBody>
          <a:bodyPr/>
          <a:lstStyle/>
          <a:p>
            <a:r>
              <a:rPr lang="zh-TW" altLang="en-US" dirty="0" smtClean="0"/>
              <a:t>演進時間軸</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graphicFrame>
        <p:nvGraphicFramePr>
          <p:cNvPr id="12" name="資料庫圖表 11"/>
          <p:cNvGraphicFramePr/>
          <p:nvPr>
            <p:extLst>
              <p:ext uri="{D42A27DB-BD31-4B8C-83A1-F6EECF244321}">
                <p14:modId xmlns:p14="http://schemas.microsoft.com/office/powerpoint/2010/main" val="1431788483"/>
              </p:ext>
            </p:extLst>
          </p:nvPr>
        </p:nvGraphicFramePr>
        <p:xfrm>
          <a:off x="280805" y="1687086"/>
          <a:ext cx="11787626" cy="1882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資料庫圖表 13"/>
          <p:cNvGraphicFramePr/>
          <p:nvPr>
            <p:extLst>
              <p:ext uri="{D42A27DB-BD31-4B8C-83A1-F6EECF244321}">
                <p14:modId xmlns:p14="http://schemas.microsoft.com/office/powerpoint/2010/main" val="504203194"/>
              </p:ext>
            </p:extLst>
          </p:nvPr>
        </p:nvGraphicFramePr>
        <p:xfrm>
          <a:off x="3007606" y="3062616"/>
          <a:ext cx="9060826" cy="16029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文字方塊 14"/>
          <p:cNvSpPr txBox="1"/>
          <p:nvPr/>
        </p:nvSpPr>
        <p:spPr>
          <a:xfrm>
            <a:off x="9689939" y="3955547"/>
            <a:ext cx="2098995" cy="400110"/>
          </a:xfrm>
          <a:prstGeom prst="rect">
            <a:avLst/>
          </a:prstGeom>
          <a:noFill/>
        </p:spPr>
        <p:txBody>
          <a:bodyPr wrap="square" rtlCol="0">
            <a:spAutoFit/>
          </a:bodyPr>
          <a:lstStyle/>
          <a:p>
            <a:r>
              <a:rPr lang="en-US" altLang="zh-TW" sz="2000" b="1" dirty="0">
                <a:solidFill>
                  <a:schemeClr val="accent5">
                    <a:lumMod val="60000"/>
                    <a:lumOff val="40000"/>
                  </a:schemeClr>
                </a:solidFill>
              </a:rPr>
              <a:t>Customer Driven</a:t>
            </a:r>
            <a:endParaRPr lang="zh-TW" altLang="en-US" sz="2000" b="1" dirty="0">
              <a:solidFill>
                <a:schemeClr val="accent5">
                  <a:lumMod val="60000"/>
                  <a:lumOff val="40000"/>
                </a:schemeClr>
              </a:solidFill>
            </a:endParaRPr>
          </a:p>
        </p:txBody>
      </p:sp>
      <p:sp>
        <p:nvSpPr>
          <p:cNvPr id="18" name="文字方塊 17"/>
          <p:cNvSpPr txBox="1"/>
          <p:nvPr/>
        </p:nvSpPr>
        <p:spPr>
          <a:xfrm>
            <a:off x="9151461" y="5011748"/>
            <a:ext cx="2637473" cy="400110"/>
          </a:xfrm>
          <a:prstGeom prst="rect">
            <a:avLst/>
          </a:prstGeom>
          <a:noFill/>
        </p:spPr>
        <p:txBody>
          <a:bodyPr wrap="square" rtlCol="0">
            <a:spAutoFit/>
          </a:bodyPr>
          <a:lstStyle/>
          <a:p>
            <a:r>
              <a:rPr lang="en-US" altLang="zh-TW" sz="2000" b="1" dirty="0">
                <a:solidFill>
                  <a:schemeClr val="accent5">
                    <a:lumMod val="60000"/>
                    <a:lumOff val="40000"/>
                  </a:schemeClr>
                </a:solidFill>
              </a:rPr>
              <a:t>Technology Involving</a:t>
            </a:r>
            <a:endParaRPr lang="zh-TW" altLang="en-US" sz="2000" b="1" dirty="0">
              <a:solidFill>
                <a:schemeClr val="accent5">
                  <a:lumMod val="60000"/>
                  <a:lumOff val="40000"/>
                </a:schemeClr>
              </a:solidFill>
            </a:endParaRPr>
          </a:p>
        </p:txBody>
      </p:sp>
      <p:sp>
        <p:nvSpPr>
          <p:cNvPr id="19" name="箭號: 燕尾形向右 18"/>
          <p:cNvSpPr/>
          <p:nvPr/>
        </p:nvSpPr>
        <p:spPr>
          <a:xfrm>
            <a:off x="6599104" y="4527933"/>
            <a:ext cx="5469327" cy="683045"/>
          </a:xfrm>
          <a:prstGeom prst="notched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chemeClr val="tx1"/>
                </a:solidFill>
              </a:rPr>
              <a:t>Fintech</a:t>
            </a:r>
            <a:endParaRPr lang="zh-TW" altLang="en-US" sz="2400" dirty="0">
              <a:solidFill>
                <a:schemeClr val="tx1"/>
              </a:solidFill>
            </a:endParaRPr>
          </a:p>
        </p:txBody>
      </p:sp>
      <p:sp>
        <p:nvSpPr>
          <p:cNvPr id="20" name="文字方塊 19"/>
          <p:cNvSpPr txBox="1"/>
          <p:nvPr/>
        </p:nvSpPr>
        <p:spPr>
          <a:xfrm>
            <a:off x="9565159" y="2783306"/>
            <a:ext cx="2348554" cy="400110"/>
          </a:xfrm>
          <a:prstGeom prst="rect">
            <a:avLst/>
          </a:prstGeom>
          <a:noFill/>
        </p:spPr>
        <p:txBody>
          <a:bodyPr wrap="square" rtlCol="0">
            <a:spAutoFit/>
          </a:bodyPr>
          <a:lstStyle/>
          <a:p>
            <a:r>
              <a:rPr lang="en-US" altLang="zh-TW" sz="2000" b="1" dirty="0">
                <a:solidFill>
                  <a:schemeClr val="accent5">
                    <a:lumMod val="60000"/>
                    <a:lumOff val="40000"/>
                  </a:schemeClr>
                </a:solidFill>
              </a:rPr>
              <a:t>Bank Everywhere</a:t>
            </a:r>
            <a:endParaRPr lang="zh-TW" altLang="en-US" sz="2000" b="1" dirty="0">
              <a:solidFill>
                <a:schemeClr val="accent5">
                  <a:lumMod val="60000"/>
                  <a:lumOff val="40000"/>
                </a:schemeClr>
              </a:solidFill>
            </a:endParaRPr>
          </a:p>
        </p:txBody>
      </p:sp>
      <p:grpSp>
        <p:nvGrpSpPr>
          <p:cNvPr id="32" name="Shape 319"/>
          <p:cNvGrpSpPr/>
          <p:nvPr/>
        </p:nvGrpSpPr>
        <p:grpSpPr>
          <a:xfrm>
            <a:off x="1488" y="-12458"/>
            <a:ext cx="12189023" cy="377586"/>
            <a:chOff x="1488" y="0"/>
            <a:chExt cx="12189023" cy="377586"/>
          </a:xfrm>
        </p:grpSpPr>
        <p:sp>
          <p:nvSpPr>
            <p:cNvPr id="33"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5"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7"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9"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1"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22"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44857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altLang="zh-TW" dirty="0">
                <a:latin typeface="Calibri"/>
                <a:ea typeface="Calibri"/>
                <a:cs typeface="Calibri"/>
                <a:sym typeface="Calibri"/>
              </a:rPr>
              <a:t>Bank3.0</a:t>
            </a:r>
            <a:r>
              <a:rPr lang="en-US" altLang="zh-TW" dirty="0">
                <a:latin typeface="Calibri"/>
                <a:ea typeface="Calibri"/>
                <a:cs typeface="Calibri"/>
                <a:sym typeface="Wingdings"/>
              </a:rPr>
              <a:t>Bank4.0</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16</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grpSp>
        <p:nvGrpSpPr>
          <p:cNvPr id="19" name="Shape 319"/>
          <p:cNvGrpSpPr/>
          <p:nvPr/>
        </p:nvGrpSpPr>
        <p:grpSpPr>
          <a:xfrm>
            <a:off x="1488" y="-12458"/>
            <a:ext cx="12189023" cy="377586"/>
            <a:chOff x="1488" y="0"/>
            <a:chExt cx="12189023" cy="377586"/>
          </a:xfrm>
        </p:grpSpPr>
        <p:sp>
          <p:nvSpPr>
            <p:cNvPr id="20"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4"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195506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tx2">
              <a:lumMod val="10000"/>
              <a:lumOff val="90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17</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grpSp>
        <p:nvGrpSpPr>
          <p:cNvPr id="23" name="Shape 319"/>
          <p:cNvGrpSpPr/>
          <p:nvPr/>
        </p:nvGrpSpPr>
        <p:grpSpPr>
          <a:xfrm>
            <a:off x="1488" y="-12458"/>
            <a:ext cx="12189023" cy="377586"/>
            <a:chOff x="1488" y="0"/>
            <a:chExt cx="12189023" cy="377586"/>
          </a:xfrm>
        </p:grpSpPr>
        <p:sp>
          <p:nvSpPr>
            <p:cNvPr id="24"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6"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8"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0"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2"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49474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創新模式</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grpSp>
        <p:nvGrpSpPr>
          <p:cNvPr id="6" name="Shape 338"/>
          <p:cNvGrpSpPr/>
          <p:nvPr/>
        </p:nvGrpSpPr>
        <p:grpSpPr>
          <a:xfrm>
            <a:off x="1488" y="-12458"/>
            <a:ext cx="12189023" cy="377586"/>
            <a:chOff x="1488" y="0"/>
            <a:chExt cx="12189023" cy="377586"/>
          </a:xfrm>
        </p:grpSpPr>
        <p:sp>
          <p:nvSpPr>
            <p:cNvPr id="7"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9"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11"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13"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15"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64358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實體銀行服務創新</a:t>
            </a:r>
          </a:p>
        </p:txBody>
      </p:sp>
      <p:sp>
        <p:nvSpPr>
          <p:cNvPr id="3" name="內容版面配置區 2"/>
          <p:cNvSpPr>
            <a:spLocks noGrp="1"/>
          </p:cNvSpPr>
          <p:nvPr>
            <p:ph idx="1"/>
          </p:nvPr>
        </p:nvSpPr>
        <p:spPr/>
        <p:txBody>
          <a:bodyPr>
            <a:normAutofit/>
          </a:bodyPr>
          <a:lstStyle/>
          <a:p>
            <a:r>
              <a:rPr lang="zh-TW" altLang="en-US" dirty="0"/>
              <a:t>銀行端的數位轉型</a:t>
            </a:r>
            <a:r>
              <a:rPr lang="en-US" altLang="zh-TW" dirty="0"/>
              <a:t>:</a:t>
            </a:r>
            <a:r>
              <a:rPr lang="zh-TW" altLang="en-US" dirty="0"/>
              <a:t> 客戶導向的想法</a:t>
            </a:r>
            <a:endParaRPr lang="en-US" altLang="zh-TW" dirty="0"/>
          </a:p>
          <a:p>
            <a:r>
              <a:rPr lang="zh-TW" altLang="en-US" dirty="0">
                <a:latin typeface="+mn-ea"/>
              </a:rPr>
              <a:t>通過貼心、特殊的服務或是效率的提升來增加客戶</a:t>
            </a:r>
            <a:r>
              <a:rPr lang="zh-TW" altLang="en-US" dirty="0" smtClean="0">
                <a:latin typeface="+mn-ea"/>
              </a:rPr>
              <a:t>體驗</a:t>
            </a:r>
            <a:endParaRPr lang="en-US" altLang="zh-TW" dirty="0">
              <a:latin typeface="+mn-ea"/>
            </a:endParaRPr>
          </a:p>
          <a:p>
            <a:pPr>
              <a:lnSpc>
                <a:spcPct val="90000"/>
              </a:lnSpc>
              <a:spcBef>
                <a:spcPts val="0"/>
              </a:spcBef>
              <a:buClr>
                <a:schemeClr val="dk1"/>
              </a:buClr>
              <a:buSzPct val="100000"/>
              <a:buFont typeface="Arial"/>
              <a:buChar char="•"/>
            </a:pPr>
            <a:r>
              <a:rPr lang="zh-TW" altLang="en-US" dirty="0" smtClean="0">
                <a:solidFill>
                  <a:schemeClr val="dk1"/>
                </a:solidFill>
                <a:latin typeface="+mn-ea"/>
                <a:cs typeface="Calibri"/>
                <a:sym typeface="Calibri"/>
              </a:rPr>
              <a:t>德意志銀行設立新</a:t>
            </a:r>
            <a:r>
              <a:rPr lang="zh-TW" altLang="en-US" dirty="0">
                <a:solidFill>
                  <a:schemeClr val="dk1"/>
                </a:solidFill>
                <a:latin typeface="+mn-ea"/>
                <a:cs typeface="Calibri"/>
                <a:sym typeface="Calibri"/>
              </a:rPr>
              <a:t>型態分行</a:t>
            </a:r>
            <a:endParaRPr lang="en-US" altLang="zh-TW" dirty="0">
              <a:solidFill>
                <a:schemeClr val="dk1"/>
              </a:solidFill>
              <a:latin typeface="+mn-ea"/>
              <a:cs typeface="Calibri"/>
              <a:sym typeface="Calibri"/>
            </a:endParaRPr>
          </a:p>
          <a:p>
            <a:pPr lvl="1">
              <a:lnSpc>
                <a:spcPct val="90000"/>
              </a:lnSpc>
              <a:spcBef>
                <a:spcPts val="0"/>
              </a:spcBef>
              <a:buClr>
                <a:schemeClr val="dk1"/>
              </a:buClr>
              <a:buSzPct val="100000"/>
              <a:buFont typeface="Arial"/>
              <a:buChar char="•"/>
            </a:pPr>
            <a:r>
              <a:rPr lang="en-US" altLang="zh-TW" dirty="0" err="1">
                <a:solidFill>
                  <a:schemeClr val="dk1"/>
                </a:solidFill>
                <a:latin typeface="Calibri"/>
                <a:ea typeface="Calibri"/>
                <a:cs typeface="Calibri"/>
                <a:sym typeface="Calibri"/>
              </a:rPr>
              <a:t>以理財為主要的使用功能將分行裝修成俱樂部一般，讓客戶在</a:t>
            </a:r>
            <a:r>
              <a:rPr lang="zh-TW" altLang="en-US" dirty="0">
                <a:solidFill>
                  <a:schemeClr val="dk1"/>
                </a:solidFill>
                <a:latin typeface="Calibri"/>
                <a:ea typeface="Calibri"/>
                <a:cs typeface="Calibri"/>
                <a:sym typeface="Calibri"/>
              </a:rPr>
              <a:t>放鬆</a:t>
            </a:r>
            <a:r>
              <a:rPr lang="en-US" altLang="zh-TW" dirty="0" err="1">
                <a:solidFill>
                  <a:schemeClr val="dk1"/>
                </a:solidFill>
                <a:latin typeface="Calibri"/>
                <a:ea typeface="Calibri"/>
                <a:cs typeface="Calibri"/>
                <a:sym typeface="Calibri"/>
              </a:rPr>
              <a:t>的環境下，與理財專員洽談</a:t>
            </a:r>
            <a:r>
              <a:rPr lang="en-US" altLang="zh-TW" dirty="0">
                <a:solidFill>
                  <a:schemeClr val="dk1"/>
                </a:solidFill>
                <a:latin typeface="Calibri"/>
                <a:ea typeface="Calibri"/>
                <a:cs typeface="Calibri"/>
                <a:sym typeface="Calibri"/>
              </a:rPr>
              <a:t>。</a:t>
            </a:r>
            <a:endParaRPr lang="en-US" altLang="zh-TW" dirty="0"/>
          </a:p>
          <a:p>
            <a:r>
              <a:rPr lang="zh-TW" altLang="en-US" dirty="0"/>
              <a:t>波蘭的</a:t>
            </a:r>
            <a:r>
              <a:rPr lang="en-US" altLang="zh-TW" dirty="0" err="1"/>
              <a:t>mbank</a:t>
            </a:r>
            <a:r>
              <a:rPr lang="zh-TW" altLang="en-US" dirty="0"/>
              <a:t>設立微分行（</a:t>
            </a:r>
            <a:r>
              <a:rPr lang="en-US" altLang="zh-TW" dirty="0"/>
              <a:t>Light branch</a:t>
            </a:r>
            <a:r>
              <a:rPr lang="zh-TW" altLang="en-US" dirty="0"/>
              <a:t>）</a:t>
            </a:r>
            <a:endParaRPr lang="en-US" altLang="zh-TW" dirty="0"/>
          </a:p>
          <a:p>
            <a:pPr lvl="1"/>
            <a:r>
              <a:rPr lang="zh-TW" altLang="en-US" dirty="0"/>
              <a:t>設置多點觸控螢幕設備，並結合</a:t>
            </a:r>
            <a:r>
              <a:rPr lang="en-US" altLang="zh-TW" dirty="0"/>
              <a:t>Kinect</a:t>
            </a:r>
            <a:r>
              <a:rPr lang="zh-TW" altLang="en-US" dirty="0"/>
              <a:t>體感偵測及臉部辨識等技術。</a:t>
            </a:r>
            <a:endParaRPr lang="en-US" altLang="zh-TW" dirty="0"/>
          </a:p>
          <a:p>
            <a:pPr lvl="1"/>
            <a:r>
              <a:rPr lang="zh-TW" altLang="en-US" dirty="0"/>
              <a:t>微分行設計就像一家賣場中的零售店，設在最能吸引消費者目光的地點。</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05530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648929" y="629267"/>
            <a:ext cx="6586491" cy="734020"/>
          </a:xfrm>
          <a:prstGeom prst="rect">
            <a:avLst/>
          </a:prstGeom>
        </p:spPr>
        <p:txBody>
          <a:bodyPr lIns="91425" tIns="45700" rIns="91425" bIns="45700" anchorCtr="0">
            <a:norm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a:solidFill>
                  <a:schemeClr val="accent2"/>
                </a:solidFill>
                <a:latin typeface="Calibri"/>
                <a:ea typeface="Calibri"/>
                <a:cs typeface="Calibri"/>
                <a:sym typeface="Calibri"/>
              </a:rPr>
              <a:t>OUTLINE</a:t>
            </a:r>
          </a:p>
        </p:txBody>
      </p:sp>
      <p:sp>
        <p:nvSpPr>
          <p:cNvPr id="105" name="Shape 105"/>
          <p:cNvSpPr txBox="1">
            <a:spLocks noGrp="1"/>
          </p:cNvSpPr>
          <p:nvPr>
            <p:ph type="body" idx="1"/>
          </p:nvPr>
        </p:nvSpPr>
        <p:spPr>
          <a:xfrm>
            <a:off x="648930" y="1596044"/>
            <a:ext cx="6586489" cy="4627775"/>
          </a:xfrm>
          <a:prstGeom prst="rect">
            <a:avLst/>
          </a:prstGeom>
        </p:spPr>
        <p:txBody>
          <a:bodyPr lIns="91425" tIns="45700" rIns="91425" bIns="45700" anchorCtr="0">
            <a:normAutofit/>
          </a:bodyPr>
          <a:lstStyle/>
          <a:p>
            <a:pPr>
              <a:lnSpc>
                <a:spcPct val="90000"/>
              </a:lnSpc>
              <a:spcBef>
                <a:spcPts val="0"/>
              </a:spcBef>
              <a:buClr>
                <a:schemeClr val="dk1"/>
              </a:buClr>
              <a:buSzPct val="100000"/>
              <a:buFont typeface="Arial"/>
              <a:buChar char="•"/>
            </a:pPr>
            <a:r>
              <a:rPr lang="zh-TW" altLang="en-US" dirty="0">
                <a:latin typeface="+mj-ea"/>
                <a:ea typeface="+mj-ea"/>
                <a:cs typeface="Calibri"/>
                <a:sym typeface="Calibri"/>
              </a:rPr>
              <a:t>關於銀行</a:t>
            </a:r>
            <a:endParaRPr lang="en-US" dirty="0">
              <a:latin typeface="+mj-ea"/>
              <a:ea typeface="+mj-ea"/>
              <a:cs typeface="Calibri"/>
              <a:sym typeface="Calibri"/>
            </a:endParaRPr>
          </a:p>
          <a:p>
            <a:pPr>
              <a:lnSpc>
                <a:spcPct val="90000"/>
              </a:lnSpc>
              <a:spcBef>
                <a:spcPts val="0"/>
              </a:spcBef>
              <a:buClr>
                <a:schemeClr val="dk1"/>
              </a:buClr>
              <a:buSzPct val="100000"/>
              <a:buFont typeface="Arial"/>
              <a:buChar char="•"/>
            </a:pPr>
            <a:r>
              <a:rPr lang="zh-TW" altLang="en-US" dirty="0">
                <a:latin typeface="+mj-ea"/>
                <a:cs typeface="Calibri"/>
                <a:sym typeface="Calibri"/>
              </a:rPr>
              <a:t>數位銀行的演進</a:t>
            </a:r>
            <a:endParaRPr lang="en-US" altLang="zh-TW" dirty="0">
              <a:latin typeface="+mj-ea"/>
              <a:cs typeface="Calibri"/>
              <a:sym typeface="Calibri"/>
            </a:endParaRPr>
          </a:p>
          <a:p>
            <a:pPr>
              <a:lnSpc>
                <a:spcPct val="90000"/>
              </a:lnSpc>
              <a:buClr>
                <a:schemeClr val="dk1"/>
              </a:buClr>
              <a:buSzPct val="100000"/>
              <a:buFont typeface="Arial"/>
              <a:buChar char="•"/>
            </a:pPr>
            <a:r>
              <a:rPr lang="en-US" dirty="0" err="1">
                <a:latin typeface="+mj-ea"/>
                <a:ea typeface="+mj-ea"/>
                <a:cs typeface="Calibri"/>
                <a:sym typeface="Calibri"/>
              </a:rPr>
              <a:t>創新模式</a:t>
            </a:r>
            <a:endParaRPr lang="en-US" dirty="0">
              <a:latin typeface="+mj-ea"/>
              <a:ea typeface="+mj-ea"/>
              <a:cs typeface="Calibri"/>
              <a:sym typeface="Calibri"/>
            </a:endParaRPr>
          </a:p>
          <a:p>
            <a:pPr>
              <a:lnSpc>
                <a:spcPct val="90000"/>
              </a:lnSpc>
              <a:buClr>
                <a:schemeClr val="dk1"/>
              </a:buClr>
              <a:buSzPct val="100000"/>
              <a:buFont typeface="Arial"/>
              <a:buChar char="•"/>
            </a:pPr>
            <a:r>
              <a:rPr lang="en-US" dirty="0" err="1">
                <a:latin typeface="+mj-ea"/>
                <a:ea typeface="+mj-ea"/>
                <a:cs typeface="Calibri"/>
                <a:sym typeface="Calibri"/>
              </a:rPr>
              <a:t>市場與案例</a:t>
            </a:r>
            <a:endParaRPr lang="en-US" dirty="0">
              <a:latin typeface="+mj-ea"/>
              <a:ea typeface="+mj-ea"/>
              <a:cs typeface="Calibri"/>
              <a:sym typeface="Calibri"/>
            </a:endParaRPr>
          </a:p>
          <a:p>
            <a:pPr>
              <a:lnSpc>
                <a:spcPct val="90000"/>
              </a:lnSpc>
              <a:buClr>
                <a:schemeClr val="dk1"/>
              </a:buClr>
              <a:buSzPct val="100000"/>
              <a:buFont typeface="Arial"/>
              <a:buChar char="•"/>
            </a:pPr>
            <a:r>
              <a:rPr lang="en-US" dirty="0" err="1">
                <a:latin typeface="+mj-ea"/>
                <a:ea typeface="+mj-ea"/>
                <a:cs typeface="Calibri"/>
                <a:sym typeface="Calibri"/>
              </a:rPr>
              <a:t>機會與挑戰</a:t>
            </a:r>
            <a:endParaRPr lang="en-US" dirty="0">
              <a:latin typeface="+mj-ea"/>
              <a:ea typeface="+mj-ea"/>
              <a:cs typeface="Calibri"/>
              <a:sym typeface="Calibri"/>
            </a:endParaRPr>
          </a:p>
        </p:txBody>
      </p:sp>
      <p:sp>
        <p:nvSpPr>
          <p:cNvPr id="108" name="Shape 108"/>
          <p:cNvSpPr txBox="1">
            <a:spLocks noGrp="1"/>
          </p:cNvSpPr>
          <p:nvPr>
            <p:ph type="sldNum" idx="12"/>
          </p:nvPr>
        </p:nvSpPr>
        <p:spPr>
          <a:xfrm>
            <a:off x="9325707" y="6478310"/>
            <a:ext cx="2743200" cy="365125"/>
          </a:xfrm>
          <a:prstGeom prst="rect">
            <a:avLst/>
          </a:prstGeom>
        </p:spPr>
        <p:txBody>
          <a:bodyPr lIns="91425" tIns="45700" rIns="91425" bIns="45700" anchorCtr="0">
            <a:normAutofit/>
          </a:bodyPr>
          <a:lstStyle/>
          <a:p>
            <a:pPr>
              <a:buSzPct val="25000"/>
            </a:pPr>
            <a:fld id="{00000000-1234-1234-1234-123412341234}" type="slidenum">
              <a:rPr lang="en-US" b="0" i="0" u="none" strike="noStrike" cap="none" smtClean="0">
                <a:solidFill>
                  <a:srgbClr val="FFFFFF"/>
                </a:solidFill>
                <a:latin typeface="Calibri"/>
                <a:ea typeface="Calibri"/>
                <a:cs typeface="Calibri"/>
                <a:sym typeface="Calibri"/>
              </a:rPr>
              <a:pPr>
                <a:buSzPct val="25000"/>
              </a:pPr>
              <a:t>2</a:t>
            </a:fld>
            <a:endParaRPr lang="en-US">
              <a:solidFill>
                <a:srgbClr val="FFFFFF"/>
              </a:solidFill>
              <a:latin typeface="Calibri"/>
              <a:ea typeface="Calibri"/>
              <a:cs typeface="Calibri"/>
              <a:sym typeface="Calibri"/>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028" y="1611086"/>
            <a:ext cx="4834586" cy="3217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頁尾版面配置區 3"/>
          <p:cNvSpPr>
            <a:spLocks noGrp="1"/>
          </p:cNvSpPr>
          <p:nvPr>
            <p:ph type="ftr" sz="quarter" idx="11"/>
          </p:nvPr>
        </p:nvSpPr>
        <p:spPr>
          <a:xfrm>
            <a:off x="133865" y="6478310"/>
            <a:ext cx="11553550" cy="379690"/>
          </a:xfrm>
        </p:spPr>
        <p:txBody>
          <a:bodyPr/>
          <a:lstStyle/>
          <a:p>
            <a:r>
              <a:rPr lang="en-US" altLang="zh-TW" smtClean="0"/>
              <a:t>《 </a:t>
            </a:r>
            <a:r>
              <a:rPr lang="en-US" altLang="zh-TW" smtClean="0"/>
              <a:t>2018</a:t>
            </a:r>
            <a:r>
              <a:rPr lang="zh-TW" altLang="en-US"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4867506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聯網銀行服務創新</a:t>
            </a:r>
          </a:p>
        </p:txBody>
      </p:sp>
      <p:sp>
        <p:nvSpPr>
          <p:cNvPr id="3" name="內容版面配置區 2"/>
          <p:cNvSpPr>
            <a:spLocks noGrp="1"/>
          </p:cNvSpPr>
          <p:nvPr>
            <p:ph idx="1"/>
          </p:nvPr>
        </p:nvSpPr>
        <p:spPr/>
        <p:txBody>
          <a:bodyPr/>
          <a:lstStyle/>
          <a:p>
            <a:r>
              <a:rPr lang="zh-TW" altLang="en-US" dirty="0"/>
              <a:t>網路銀行（線上銀行、電子銀行）是從網際網路時代開始出現的銀行服務的新管道；由商業銀行等金融機構通過網際網路等向其客戶提供金融服務</a:t>
            </a:r>
          </a:p>
          <a:p>
            <a:r>
              <a:rPr lang="zh-TW" altLang="en-US" dirty="0" smtClean="0"/>
              <a:t>服務</a:t>
            </a:r>
            <a:r>
              <a:rPr lang="en-US" altLang="zh-TW" dirty="0" smtClean="0"/>
              <a:t>: </a:t>
            </a:r>
            <a:endParaRPr lang="en-US" altLang="zh-TW" dirty="0"/>
          </a:p>
          <a:p>
            <a:pPr lvl="1"/>
            <a:r>
              <a:rPr lang="zh-TW" altLang="en-US" dirty="0"/>
              <a:t>用戶擁有一台可以上網的電腦</a:t>
            </a:r>
            <a:endParaRPr lang="en-US" altLang="zh-TW" dirty="0"/>
          </a:p>
          <a:p>
            <a:pPr lvl="1"/>
            <a:r>
              <a:rPr lang="zh-TW" altLang="en-US" dirty="0"/>
              <a:t>使用瀏覽器或專有用戶端軟體來使用銀行提供的各種金融服務</a:t>
            </a:r>
            <a:endParaRPr lang="en-US" altLang="zh-TW" dirty="0"/>
          </a:p>
          <a:p>
            <a:pPr lvl="2"/>
            <a:endParaRPr lang="en-US" altLang="zh-TW" dirty="0"/>
          </a:p>
          <a:p>
            <a:r>
              <a:rPr lang="zh-TW" altLang="en-US" dirty="0"/>
              <a:t>網路銀行 中國信託</a:t>
            </a:r>
            <a:r>
              <a:rPr lang="en-US" altLang="zh-TW" dirty="0"/>
              <a:t>:</a:t>
            </a:r>
          </a:p>
          <a:p>
            <a:pPr lvl="1"/>
            <a:r>
              <a:rPr lang="zh-TW" altLang="en-US" dirty="0"/>
              <a:t>不須至銀行分行才可完成金融行為</a:t>
            </a:r>
            <a:endParaRPr lang="en-US" altLang="zh-TW" dirty="0"/>
          </a:p>
          <a:p>
            <a:pPr lvl="1"/>
            <a:r>
              <a:rPr lang="zh-TW" altLang="en-US" dirty="0"/>
              <a:t>透過網路可做轉帳、換匯、購買金融商品等行為</a:t>
            </a:r>
            <a:endParaRPr lang="en-US" altLang="zh-TW" dirty="0"/>
          </a:p>
          <a:p>
            <a:pPr lvl="1"/>
            <a:endParaRPr lang="en-US" altLang="zh-TW" dirty="0"/>
          </a:p>
          <a:p>
            <a:pPr lvl="1"/>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grpSp>
        <p:nvGrpSpPr>
          <p:cNvPr id="17" name="Shape 338"/>
          <p:cNvGrpSpPr/>
          <p:nvPr/>
        </p:nvGrpSpPr>
        <p:grpSpPr>
          <a:xfrm>
            <a:off x="1488" y="-12458"/>
            <a:ext cx="12189023" cy="377586"/>
            <a:chOff x="1488" y="0"/>
            <a:chExt cx="12189023" cy="377586"/>
          </a:xfrm>
        </p:grpSpPr>
        <p:sp>
          <p:nvSpPr>
            <p:cNvPr id="18"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2"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4"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26"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2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767532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行動銀行</a:t>
            </a:r>
            <a:r>
              <a:rPr lang="zh-TW" altLang="en-US" dirty="0"/>
              <a:t>服務創新</a:t>
            </a:r>
          </a:p>
        </p:txBody>
      </p:sp>
      <p:sp>
        <p:nvSpPr>
          <p:cNvPr id="3" name="內容版面配置區 2"/>
          <p:cNvSpPr>
            <a:spLocks noGrp="1"/>
          </p:cNvSpPr>
          <p:nvPr>
            <p:ph idx="1"/>
          </p:nvPr>
        </p:nvSpPr>
        <p:spPr/>
        <p:txBody>
          <a:bodyPr>
            <a:normAutofit/>
          </a:bodyPr>
          <a:lstStyle/>
          <a:p>
            <a:r>
              <a:rPr lang="zh-TW" altLang="en-US" dirty="0">
                <a:latin typeface="+mn-ea"/>
              </a:rPr>
              <a:t>行動</a:t>
            </a:r>
            <a:r>
              <a:rPr lang="zh-TW" altLang="en-US" dirty="0" smtClean="0">
                <a:latin typeface="+mn-ea"/>
              </a:rPr>
              <a:t>網路 </a:t>
            </a:r>
            <a:r>
              <a:rPr lang="en-US" altLang="zh-TW" dirty="0" smtClean="0">
                <a:latin typeface="+mn-ea"/>
              </a:rPr>
              <a:t>App</a:t>
            </a:r>
            <a:r>
              <a:rPr lang="zh-TW" altLang="en-US" dirty="0" smtClean="0">
                <a:latin typeface="+mn-ea"/>
              </a:rPr>
              <a:t>將</a:t>
            </a:r>
            <a:r>
              <a:rPr lang="zh-TW" altLang="en-US" dirty="0">
                <a:latin typeface="+mn-ea"/>
              </a:rPr>
              <a:t>逐漸取代銀行部分功能，如轉帳、換匯、繳費、股票下單與投保等都可透過行動網路完成，行動網路可執行的業務正漸漸拓展至財富管理、信用貸款，一切都正在發生</a:t>
            </a:r>
            <a:endParaRPr lang="en-US" altLang="zh-TW" dirty="0">
              <a:latin typeface="+mn-ea"/>
            </a:endParaRPr>
          </a:p>
          <a:p>
            <a:r>
              <a:rPr lang="en-US" altLang="zh-TW" dirty="0">
                <a:latin typeface="+mj-ea"/>
                <a:ea typeface="+mj-ea"/>
              </a:rPr>
              <a:t>APP</a:t>
            </a:r>
            <a:r>
              <a:rPr lang="zh-TW" altLang="en-US" dirty="0">
                <a:latin typeface="+mj-ea"/>
                <a:ea typeface="+mj-ea"/>
              </a:rPr>
              <a:t>銀行 花旗銀行</a:t>
            </a:r>
            <a:r>
              <a:rPr lang="en-US" altLang="zh-TW" dirty="0">
                <a:latin typeface="+mj-ea"/>
                <a:ea typeface="+mj-ea"/>
              </a:rPr>
              <a:t>:</a:t>
            </a:r>
          </a:p>
          <a:p>
            <a:pPr lvl="1"/>
            <a:r>
              <a:rPr lang="zh-TW" altLang="en-US" dirty="0">
                <a:latin typeface="+mj-ea"/>
                <a:ea typeface="+mj-ea"/>
              </a:rPr>
              <a:t>除花旗之外多家銀行已經開發出相關</a:t>
            </a:r>
            <a:r>
              <a:rPr lang="en-US" altLang="zh-TW" dirty="0">
                <a:latin typeface="+mj-ea"/>
                <a:ea typeface="+mj-ea"/>
              </a:rPr>
              <a:t>Apps</a:t>
            </a:r>
            <a:r>
              <a:rPr lang="zh-TW" altLang="en-US" dirty="0">
                <a:latin typeface="+mj-ea"/>
                <a:ea typeface="+mj-ea"/>
              </a:rPr>
              <a:t>應用，從用戶體驗的角度出發</a:t>
            </a:r>
            <a:endParaRPr lang="en-US" altLang="zh-TW" dirty="0">
              <a:latin typeface="+mj-ea"/>
              <a:ea typeface="+mj-ea"/>
            </a:endParaRPr>
          </a:p>
          <a:p>
            <a:pPr lvl="1"/>
            <a:r>
              <a:rPr lang="zh-TW" altLang="en-US" dirty="0">
                <a:latin typeface="+mj-ea"/>
                <a:ea typeface="+mj-ea"/>
              </a:rPr>
              <a:t>開發相關的</a:t>
            </a:r>
            <a:r>
              <a:rPr lang="en-US" altLang="zh-TW" dirty="0">
                <a:latin typeface="+mj-ea"/>
                <a:ea typeface="+mj-ea"/>
              </a:rPr>
              <a:t>Apps</a:t>
            </a:r>
            <a:r>
              <a:rPr lang="zh-TW" altLang="en-US" dirty="0">
                <a:latin typeface="+mj-ea"/>
                <a:ea typeface="+mj-ea"/>
              </a:rPr>
              <a:t>並提供相關服務可獲得客戶的忠誠度、滿意度</a:t>
            </a:r>
            <a:endParaRPr lang="en-US" altLang="zh-TW" dirty="0">
              <a:latin typeface="+mj-ea"/>
              <a:ea typeface="+mj-ea"/>
            </a:endParaRPr>
          </a:p>
          <a:p>
            <a:r>
              <a:rPr lang="zh-TW" altLang="en-US" dirty="0">
                <a:latin typeface="+mj-ea"/>
                <a:ea typeface="+mj-ea"/>
              </a:rPr>
              <a:t>簡訊銀行 </a:t>
            </a:r>
            <a:r>
              <a:rPr lang="en-US" altLang="zh-TW" dirty="0">
                <a:latin typeface="+mj-ea"/>
                <a:ea typeface="+mj-ea"/>
              </a:rPr>
              <a:t>M-</a:t>
            </a:r>
            <a:r>
              <a:rPr lang="en-US" altLang="zh-TW" dirty="0" err="1">
                <a:latin typeface="+mj-ea"/>
                <a:ea typeface="+mj-ea"/>
              </a:rPr>
              <a:t>Pesa</a:t>
            </a:r>
            <a:r>
              <a:rPr lang="en-US" altLang="zh-TW" dirty="0">
                <a:latin typeface="+mj-ea"/>
                <a:ea typeface="+mj-ea"/>
              </a:rPr>
              <a:t>:</a:t>
            </a:r>
          </a:p>
          <a:p>
            <a:pPr lvl="1"/>
            <a:r>
              <a:rPr lang="zh-TW" altLang="en-US" dirty="0">
                <a:latin typeface="+mj-ea"/>
                <a:ea typeface="+mj-ea"/>
              </a:rPr>
              <a:t>透過電信公司</a:t>
            </a:r>
            <a:r>
              <a:rPr lang="en-US" altLang="zh-TW" dirty="0" err="1">
                <a:latin typeface="+mj-ea"/>
                <a:ea typeface="+mj-ea"/>
              </a:rPr>
              <a:t>Safaricom</a:t>
            </a:r>
            <a:r>
              <a:rPr lang="zh-TW" altLang="en-US" dirty="0">
                <a:latin typeface="+mj-ea"/>
                <a:ea typeface="+mj-ea"/>
              </a:rPr>
              <a:t>為主，提供簡訊付款</a:t>
            </a:r>
            <a:endParaRPr lang="en-US" altLang="zh-TW" dirty="0">
              <a:latin typeface="+mj-ea"/>
              <a:ea typeface="+mj-ea"/>
            </a:endParaRPr>
          </a:p>
          <a:p>
            <a:pPr lvl="1"/>
            <a:r>
              <a:rPr lang="zh-TW" altLang="en-US" dirty="0">
                <a:latin typeface="+mj-ea"/>
                <a:ea typeface="+mj-ea"/>
              </a:rPr>
              <a:t>成效</a:t>
            </a:r>
            <a:r>
              <a:rPr lang="en-US" altLang="zh-TW" dirty="0">
                <a:latin typeface="+mj-ea"/>
                <a:ea typeface="+mj-ea"/>
              </a:rPr>
              <a:t>:</a:t>
            </a:r>
            <a:r>
              <a:rPr lang="zh-TW" altLang="en-US" dirty="0">
                <a:latin typeface="+mj-ea"/>
                <a:ea typeface="+mj-ea"/>
              </a:rPr>
              <a:t> 在肯亞的交易金額達當地</a:t>
            </a:r>
            <a:r>
              <a:rPr lang="en-US" altLang="zh-TW" dirty="0">
                <a:latin typeface="+mj-ea"/>
                <a:ea typeface="+mj-ea"/>
              </a:rPr>
              <a:t>GDP</a:t>
            </a:r>
            <a:r>
              <a:rPr lang="zh-TW" altLang="en-US" dirty="0">
                <a:latin typeface="+mj-ea"/>
                <a:ea typeface="+mj-ea"/>
              </a:rPr>
              <a:t>的一半</a:t>
            </a:r>
          </a:p>
          <a:p>
            <a:endParaRPr lang="en-US" altLang="zh-TW" dirty="0"/>
          </a:p>
          <a:p>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1379246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 </a:t>
            </a:r>
            <a:r>
              <a:rPr lang="zh-TW" altLang="en-US" dirty="0" smtClean="0"/>
              <a:t>社</a:t>
            </a:r>
            <a:r>
              <a:rPr lang="zh-TW" altLang="en-US" dirty="0"/>
              <a:t>群</a:t>
            </a:r>
            <a:r>
              <a:rPr lang="zh-TW" altLang="en-US" dirty="0" smtClean="0"/>
              <a:t>銀行</a:t>
            </a:r>
            <a:r>
              <a:rPr lang="zh-TW" altLang="en-US" dirty="0"/>
              <a:t>服務</a:t>
            </a:r>
            <a:r>
              <a:rPr lang="zh-TW" altLang="en-US" dirty="0" smtClean="0"/>
              <a:t>創新</a:t>
            </a:r>
            <a:endParaRPr lang="zh-TW" altLang="en-US" dirty="0"/>
          </a:p>
        </p:txBody>
      </p:sp>
      <p:sp>
        <p:nvSpPr>
          <p:cNvPr id="3" name="內容版面配置區 2"/>
          <p:cNvSpPr>
            <a:spLocks noGrp="1"/>
          </p:cNvSpPr>
          <p:nvPr>
            <p:ph idx="1"/>
          </p:nvPr>
        </p:nvSpPr>
        <p:spPr>
          <a:xfrm>
            <a:off x="612057" y="1474839"/>
            <a:ext cx="11389661" cy="4984018"/>
          </a:xfrm>
        </p:spPr>
        <p:txBody>
          <a:bodyPr/>
          <a:lstStyle/>
          <a:p>
            <a:r>
              <a:rPr lang="zh-TW" altLang="en-US" dirty="0">
                <a:latin typeface="+mn-ea"/>
              </a:rPr>
              <a:t>對於現在的數位原住民</a:t>
            </a:r>
            <a:r>
              <a:rPr lang="en-US" altLang="zh-TW" dirty="0">
                <a:latin typeface="+mn-ea"/>
              </a:rPr>
              <a:t>(Digital natives)</a:t>
            </a:r>
            <a:r>
              <a:rPr lang="zh-TW" altLang="en-US" dirty="0">
                <a:latin typeface="+mn-ea"/>
              </a:rPr>
              <a:t>，其高頻率的使用臉書、</a:t>
            </a:r>
            <a:r>
              <a:rPr lang="en-US" altLang="zh-TW" dirty="0">
                <a:latin typeface="+mn-ea"/>
              </a:rPr>
              <a:t>iTunes</a:t>
            </a:r>
            <a:r>
              <a:rPr lang="zh-TW" altLang="en-US" dirty="0">
                <a:latin typeface="+mn-ea"/>
              </a:rPr>
              <a:t>、</a:t>
            </a:r>
            <a:r>
              <a:rPr lang="en-US" altLang="zh-TW" dirty="0">
                <a:latin typeface="+mn-ea"/>
              </a:rPr>
              <a:t>PayPal</a:t>
            </a:r>
            <a:r>
              <a:rPr lang="zh-TW" altLang="en-US" dirty="0">
                <a:latin typeface="+mn-ea"/>
              </a:rPr>
              <a:t>等線上社群及應用程式，現在實體銀行對這群消費者已經不再具有</a:t>
            </a:r>
            <a:r>
              <a:rPr lang="zh-TW" altLang="en-US" dirty="0" smtClean="0">
                <a:latin typeface="+mn-ea"/>
              </a:rPr>
              <a:t>吸引力</a:t>
            </a:r>
            <a:endParaRPr lang="en-US" altLang="zh-TW" dirty="0">
              <a:latin typeface="+mn-ea"/>
            </a:endParaRPr>
          </a:p>
          <a:p>
            <a:r>
              <a:rPr lang="en-US" altLang="zh-TW" dirty="0" err="1">
                <a:solidFill>
                  <a:schemeClr val="dk1"/>
                </a:solidFill>
                <a:latin typeface="+mn-ea"/>
                <a:cs typeface="Calibri"/>
                <a:sym typeface="Calibri"/>
              </a:rPr>
              <a:t>澳洲聯邦銀行</a:t>
            </a:r>
            <a:r>
              <a:rPr lang="en-US" altLang="zh-TW" dirty="0">
                <a:solidFill>
                  <a:schemeClr val="dk1"/>
                </a:solidFill>
                <a:latin typeface="+mn-ea"/>
                <a:cs typeface="Calibri"/>
                <a:sym typeface="Calibri"/>
              </a:rPr>
              <a:t>- </a:t>
            </a:r>
            <a:r>
              <a:rPr lang="en-US" altLang="zh-TW" dirty="0" err="1" smtClean="0">
                <a:solidFill>
                  <a:schemeClr val="dk1"/>
                </a:solidFill>
                <a:latin typeface="+mn-ea"/>
                <a:cs typeface="Calibri"/>
                <a:sym typeface="Calibri"/>
              </a:rPr>
              <a:t>社群媒體上與客戶互動</a:t>
            </a:r>
            <a:endParaRPr lang="en-US" altLang="zh-TW" dirty="0" smtClean="0">
              <a:solidFill>
                <a:schemeClr val="dk1"/>
              </a:solidFill>
              <a:latin typeface="+mn-ea"/>
              <a:cs typeface="Calibri"/>
              <a:sym typeface="Calibri"/>
            </a:endParaRPr>
          </a:p>
          <a:p>
            <a:pPr lvl="1"/>
            <a:r>
              <a:rPr lang="en-US" altLang="zh-TW" dirty="0" err="1" smtClean="0">
                <a:solidFill>
                  <a:schemeClr val="dk1"/>
                </a:solidFill>
                <a:latin typeface="+mn-ea"/>
                <a:cs typeface="Calibri"/>
                <a:sym typeface="Calibri"/>
              </a:rPr>
              <a:t>該行透過名為</a:t>
            </a:r>
            <a:r>
              <a:rPr lang="en-US" altLang="zh-TW" dirty="0" err="1">
                <a:solidFill>
                  <a:schemeClr val="dk1"/>
                </a:solidFill>
                <a:latin typeface="+mn-ea"/>
                <a:cs typeface="Calibri"/>
                <a:sym typeface="Calibri"/>
              </a:rPr>
              <a:t>『點子銀行</a:t>
            </a:r>
            <a:r>
              <a:rPr lang="en-US" altLang="zh-TW" dirty="0">
                <a:solidFill>
                  <a:schemeClr val="dk1"/>
                </a:solidFill>
                <a:latin typeface="+mn-ea"/>
                <a:cs typeface="Calibri"/>
                <a:sym typeface="Calibri"/>
              </a:rPr>
              <a:t>』（</a:t>
            </a:r>
            <a:r>
              <a:rPr lang="en-US" altLang="zh-TW" dirty="0" err="1">
                <a:solidFill>
                  <a:schemeClr val="dk1"/>
                </a:solidFill>
                <a:latin typeface="+mn-ea"/>
                <a:cs typeface="Calibri"/>
                <a:sym typeface="Calibri"/>
              </a:rPr>
              <a:t>ideaBank）入口網站來聆聽客戶的聲音，</a:t>
            </a:r>
            <a:r>
              <a:rPr lang="en-US" altLang="zh-TW" dirty="0" err="1" smtClean="0">
                <a:solidFill>
                  <a:schemeClr val="dk1"/>
                </a:solidFill>
                <a:latin typeface="+mn-ea"/>
                <a:cs typeface="Calibri"/>
                <a:sym typeface="Calibri"/>
              </a:rPr>
              <a:t>把客戶變成腦力激盪成員與產品發明家</a:t>
            </a:r>
            <a:endParaRPr lang="en-US" altLang="zh-TW" sz="3000" dirty="0" smtClean="0">
              <a:solidFill>
                <a:schemeClr val="dk1"/>
              </a:solidFill>
              <a:latin typeface="+mn-ea"/>
              <a:cs typeface="Calibri"/>
              <a:sym typeface="Calibri"/>
            </a:endParaRPr>
          </a:p>
          <a:p>
            <a:pPr>
              <a:buClr>
                <a:schemeClr val="dk1"/>
              </a:buClr>
              <a:buSzPct val="100000"/>
              <a:buFont typeface="Arial"/>
              <a:buChar char="•"/>
            </a:pPr>
            <a:r>
              <a:rPr lang="zh-TW" altLang="en-US" dirty="0" smtClean="0">
                <a:solidFill>
                  <a:schemeClr val="dk1"/>
                </a:solidFill>
                <a:latin typeface="+mn-ea"/>
                <a:cs typeface="Calibri"/>
                <a:sym typeface="Calibri"/>
              </a:rPr>
              <a:t>美國</a:t>
            </a:r>
            <a:r>
              <a:rPr lang="en-US" altLang="zh-TW" dirty="0" err="1" smtClean="0">
                <a:solidFill>
                  <a:schemeClr val="dk1"/>
                </a:solidFill>
                <a:latin typeface="+mn-ea"/>
                <a:cs typeface="Calibri"/>
                <a:sym typeface="Calibri"/>
              </a:rPr>
              <a:t>Moven</a:t>
            </a:r>
            <a:r>
              <a:rPr lang="en-US" altLang="zh-TW" dirty="0" smtClean="0">
                <a:solidFill>
                  <a:schemeClr val="dk1"/>
                </a:solidFill>
                <a:latin typeface="+mn-ea"/>
                <a:cs typeface="Calibri"/>
                <a:sym typeface="Calibri"/>
              </a:rPr>
              <a:t> </a:t>
            </a:r>
            <a:r>
              <a:rPr lang="zh-TW" altLang="en-US" dirty="0" smtClean="0">
                <a:solidFill>
                  <a:schemeClr val="dk1"/>
                </a:solidFill>
                <a:latin typeface="+mn-ea"/>
                <a:cs typeface="Calibri"/>
                <a:sym typeface="Calibri"/>
              </a:rPr>
              <a:t>銀行</a:t>
            </a:r>
            <a:endParaRPr lang="en-US" altLang="zh-TW" dirty="0" smtClean="0">
              <a:solidFill>
                <a:schemeClr val="dk1"/>
              </a:solidFill>
              <a:latin typeface="+mn-ea"/>
              <a:cs typeface="Calibri"/>
              <a:sym typeface="Calibri"/>
            </a:endParaRPr>
          </a:p>
          <a:p>
            <a:pPr lvl="1">
              <a:buClr>
                <a:schemeClr val="dk1"/>
              </a:buClr>
              <a:buSzPct val="100000"/>
              <a:buFont typeface="Arial"/>
              <a:buChar char="•"/>
            </a:pPr>
            <a:r>
              <a:rPr lang="zh-TW" altLang="en-US" dirty="0" smtClean="0">
                <a:solidFill>
                  <a:schemeClr val="dk1"/>
                </a:solidFill>
                <a:latin typeface="+mn-ea"/>
                <a:cs typeface="Calibri"/>
                <a:sym typeface="Calibri"/>
              </a:rPr>
              <a:t>透過個人在社群服務</a:t>
            </a:r>
            <a:r>
              <a:rPr lang="en-US" altLang="zh-TW" dirty="0" smtClean="0">
                <a:solidFill>
                  <a:schemeClr val="dk1"/>
                </a:solidFill>
                <a:latin typeface="+mn-ea"/>
                <a:cs typeface="Calibri"/>
                <a:sym typeface="Calibri"/>
              </a:rPr>
              <a:t>(</a:t>
            </a:r>
            <a:r>
              <a:rPr lang="en-US" altLang="zh-TW" dirty="0" err="1" smtClean="0">
                <a:solidFill>
                  <a:schemeClr val="dk1"/>
                </a:solidFill>
                <a:latin typeface="+mn-ea"/>
                <a:cs typeface="Calibri"/>
                <a:sym typeface="Calibri"/>
              </a:rPr>
              <a:t>facebook</a:t>
            </a:r>
            <a:r>
              <a:rPr lang="en-US" altLang="zh-TW" dirty="0" smtClean="0">
                <a:solidFill>
                  <a:schemeClr val="dk1"/>
                </a:solidFill>
                <a:latin typeface="+mn-ea"/>
                <a:cs typeface="Calibri"/>
                <a:sym typeface="Calibri"/>
              </a:rPr>
              <a:t>, twitter, </a:t>
            </a:r>
            <a:r>
              <a:rPr lang="en-US" altLang="zh-TW" dirty="0" err="1" smtClean="0">
                <a:solidFill>
                  <a:schemeClr val="dk1"/>
                </a:solidFill>
                <a:latin typeface="+mn-ea"/>
                <a:cs typeface="Calibri"/>
                <a:sym typeface="Calibri"/>
              </a:rPr>
              <a:t>Linkedin</a:t>
            </a:r>
            <a:r>
              <a:rPr lang="en-US" altLang="zh-TW" dirty="0" smtClean="0">
                <a:solidFill>
                  <a:schemeClr val="dk1"/>
                </a:solidFill>
                <a:latin typeface="+mn-ea"/>
                <a:cs typeface="Calibri"/>
                <a:sym typeface="Calibri"/>
              </a:rPr>
              <a:t>)</a:t>
            </a:r>
            <a:r>
              <a:rPr lang="zh-TW" altLang="en-US" dirty="0" smtClean="0">
                <a:solidFill>
                  <a:schemeClr val="dk1"/>
                </a:solidFill>
                <a:latin typeface="+mn-ea"/>
                <a:cs typeface="Calibri"/>
                <a:sym typeface="Calibri"/>
              </a:rPr>
              <a:t>上的影響力來評估個人信用</a:t>
            </a:r>
            <a:endParaRPr lang="en-US" altLang="zh-TW" dirty="0" smtClean="0">
              <a:solidFill>
                <a:schemeClr val="dk1"/>
              </a:solidFill>
              <a:latin typeface="+mn-ea"/>
              <a:cs typeface="Calibri"/>
              <a:sym typeface="Calibri"/>
            </a:endParaRPr>
          </a:p>
          <a:p>
            <a:pPr>
              <a:buClr>
                <a:schemeClr val="dk1"/>
              </a:buClr>
              <a:buSzPct val="100000"/>
              <a:buFont typeface="Arial"/>
              <a:buChar char="•"/>
            </a:pPr>
            <a:r>
              <a:rPr lang="zh-TW" altLang="en-US" dirty="0" smtClean="0">
                <a:solidFill>
                  <a:schemeClr val="dk1"/>
                </a:solidFill>
                <a:latin typeface="+mn-ea"/>
                <a:cs typeface="Calibri"/>
                <a:sym typeface="Calibri"/>
              </a:rPr>
              <a:t>印度</a:t>
            </a:r>
            <a:r>
              <a:rPr lang="en-US" altLang="zh-TW" dirty="0" smtClean="0">
                <a:solidFill>
                  <a:schemeClr val="dk1"/>
                </a:solidFill>
                <a:latin typeface="+mn-ea"/>
                <a:cs typeface="Calibri"/>
                <a:sym typeface="Calibri"/>
              </a:rPr>
              <a:t>ICICI</a:t>
            </a:r>
            <a:r>
              <a:rPr lang="zh-TW" altLang="en-US" dirty="0" smtClean="0">
                <a:solidFill>
                  <a:schemeClr val="dk1"/>
                </a:solidFill>
                <a:latin typeface="+mn-ea"/>
                <a:cs typeface="Calibri"/>
                <a:sym typeface="Calibri"/>
              </a:rPr>
              <a:t>銀行</a:t>
            </a:r>
            <a:endParaRPr lang="en-US" altLang="zh-TW" dirty="0" smtClean="0">
              <a:solidFill>
                <a:schemeClr val="dk1"/>
              </a:solidFill>
              <a:latin typeface="+mn-ea"/>
              <a:cs typeface="Calibri"/>
              <a:sym typeface="Calibri"/>
            </a:endParaRPr>
          </a:p>
          <a:p>
            <a:pPr lvl="1">
              <a:buClr>
                <a:schemeClr val="dk1"/>
              </a:buClr>
              <a:buSzPct val="100000"/>
              <a:buFont typeface="Arial"/>
              <a:buChar char="•"/>
            </a:pPr>
            <a:r>
              <a:rPr lang="zh-TW" altLang="en-US" dirty="0" smtClean="0">
                <a:solidFill>
                  <a:schemeClr val="dk1"/>
                </a:solidFill>
                <a:latin typeface="+mn-ea"/>
                <a:cs typeface="Calibri"/>
                <a:sym typeface="Calibri"/>
              </a:rPr>
              <a:t>提供臉書</a:t>
            </a:r>
            <a:r>
              <a:rPr lang="en-US" altLang="zh-TW" dirty="0" smtClean="0">
                <a:solidFill>
                  <a:schemeClr val="dk1"/>
                </a:solidFill>
                <a:latin typeface="+mn-ea"/>
                <a:cs typeface="Calibri"/>
                <a:sym typeface="Calibri"/>
              </a:rPr>
              <a:t>app </a:t>
            </a:r>
            <a:r>
              <a:rPr lang="zh-TW" altLang="en-US" dirty="0" smtClean="0">
                <a:solidFill>
                  <a:schemeClr val="dk1"/>
                </a:solidFill>
                <a:latin typeface="+mn-ea"/>
                <a:cs typeface="Calibri"/>
                <a:sym typeface="Calibri"/>
              </a:rPr>
              <a:t>全方位金融服務</a:t>
            </a:r>
            <a:endParaRPr lang="en-US" altLang="zh-TW" dirty="0" smtClean="0">
              <a:solidFill>
                <a:schemeClr val="dk1"/>
              </a:solidFill>
              <a:latin typeface="+mn-ea"/>
              <a:cs typeface="Calibri"/>
              <a:sym typeface="Calibri"/>
            </a:endParaRPr>
          </a:p>
          <a:p>
            <a:pPr lvl="1">
              <a:buClr>
                <a:schemeClr val="dk1"/>
              </a:buClr>
              <a:buSzPct val="100000"/>
              <a:buFont typeface="Arial"/>
              <a:buChar char="•"/>
            </a:pPr>
            <a:endParaRPr lang="en-US" altLang="zh-TW" dirty="0" smtClean="0">
              <a:solidFill>
                <a:schemeClr val="dk1"/>
              </a:solidFill>
              <a:latin typeface="+mn-ea"/>
              <a:cs typeface="Calibri"/>
              <a:sym typeface="Calibri"/>
            </a:endParaRPr>
          </a:p>
          <a:p>
            <a:pPr lvl="1">
              <a:buClr>
                <a:schemeClr val="dk1"/>
              </a:buClr>
              <a:buSzPct val="100000"/>
              <a:buFont typeface="Arial"/>
              <a:buChar char="•"/>
            </a:pPr>
            <a:endParaRPr lang="en-US" altLang="zh-TW" sz="19136" dirty="0">
              <a:solidFill>
                <a:schemeClr val="dk1"/>
              </a:solidFill>
              <a:latin typeface="+mn-ea"/>
              <a:cs typeface="Calibri"/>
              <a:sym typeface="Calibri"/>
            </a:endParaRPr>
          </a:p>
          <a:p>
            <a:endParaRPr lang="zh-TW" altLang="en-US" sz="3200" dirty="0"/>
          </a:p>
          <a:p>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825371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0" y="365128"/>
            <a:ext cx="11002297" cy="954856"/>
          </a:xfrm>
        </p:spPr>
        <p:txBody>
          <a:bodyPr/>
          <a:lstStyle/>
          <a:p>
            <a:r>
              <a:rPr lang="zh-TW" altLang="en-US" dirty="0" smtClean="0"/>
              <a:t>數據銀行服務創新</a:t>
            </a:r>
            <a:r>
              <a:rPr lang="en-US" altLang="zh-TW" dirty="0"/>
              <a:t>:</a:t>
            </a:r>
            <a:r>
              <a:rPr lang="zh-TW" altLang="en-US" dirty="0"/>
              <a:t> </a:t>
            </a:r>
            <a:r>
              <a:rPr lang="zh-TW" altLang="en-US" dirty="0" smtClean="0"/>
              <a:t>金融資料安全與分析</a:t>
            </a:r>
            <a:endParaRPr lang="zh-TW" altLang="en-US" dirty="0"/>
          </a:p>
        </p:txBody>
      </p:sp>
      <p:sp>
        <p:nvSpPr>
          <p:cNvPr id="3" name="內容版面配置區 2"/>
          <p:cNvSpPr>
            <a:spLocks noGrp="1"/>
          </p:cNvSpPr>
          <p:nvPr>
            <p:ph idx="1"/>
          </p:nvPr>
        </p:nvSpPr>
        <p:spPr>
          <a:xfrm>
            <a:off x="696450" y="1561925"/>
            <a:ext cx="11002297" cy="4702124"/>
          </a:xfrm>
        </p:spPr>
        <p:txBody>
          <a:bodyPr>
            <a:normAutofit/>
          </a:bodyPr>
          <a:lstStyle/>
          <a:p>
            <a:r>
              <a:rPr lang="zh-TW" altLang="en-US" dirty="0" smtClean="0">
                <a:latin typeface="+mn-ea"/>
              </a:rPr>
              <a:t>「資料即貨幣</a:t>
            </a:r>
            <a:r>
              <a:rPr lang="zh-TW" altLang="en-US" dirty="0">
                <a:latin typeface="+mn-ea"/>
              </a:rPr>
              <a:t>」</a:t>
            </a:r>
            <a:r>
              <a:rPr lang="zh-TW" altLang="en-US" dirty="0" smtClean="0">
                <a:latin typeface="+mn-ea"/>
              </a:rPr>
              <a:t>：貨幣數位化</a:t>
            </a:r>
            <a:r>
              <a:rPr lang="zh-TW" altLang="en-US" dirty="0">
                <a:latin typeface="+mn-ea"/>
              </a:rPr>
              <a:t>，</a:t>
            </a:r>
            <a:r>
              <a:rPr lang="zh-TW" altLang="en-US" dirty="0" smtClean="0">
                <a:latin typeface="+mn-ea"/>
              </a:rPr>
              <a:t>銀行應定位為</a:t>
            </a:r>
            <a:r>
              <a:rPr lang="zh-TW" altLang="en-US" b="1" dirty="0" smtClean="0">
                <a:latin typeface="+mn-ea"/>
              </a:rPr>
              <a:t>安全</a:t>
            </a:r>
            <a:r>
              <a:rPr lang="zh-TW" altLang="en-US" dirty="0" smtClean="0">
                <a:latin typeface="+mn-ea"/>
              </a:rPr>
              <a:t>的資料金庫，分析大數據資 料，</a:t>
            </a:r>
            <a:r>
              <a:rPr lang="zh-TW" altLang="en-US" b="1" dirty="0" smtClean="0">
                <a:latin typeface="+mn-ea"/>
              </a:rPr>
              <a:t>預測</a:t>
            </a:r>
            <a:r>
              <a:rPr lang="zh-TW" altLang="en-US" dirty="0" smtClean="0">
                <a:latin typeface="+mn-ea"/>
              </a:rPr>
              <a:t>金融市場與客戶需求</a:t>
            </a:r>
            <a:endParaRPr lang="en-US" altLang="zh-TW" dirty="0" smtClean="0">
              <a:latin typeface="+mn-ea"/>
            </a:endParaRPr>
          </a:p>
          <a:p>
            <a:r>
              <a:rPr lang="zh-TW" altLang="en-US" dirty="0" smtClean="0">
                <a:latin typeface="+mn-ea"/>
              </a:rPr>
              <a:t>隨著</a:t>
            </a:r>
            <a:r>
              <a:rPr lang="zh-TW" altLang="en-US" dirty="0">
                <a:latin typeface="+mn-ea"/>
              </a:rPr>
              <a:t>資訊經濟的發展，發現資訊的價值</a:t>
            </a:r>
            <a:r>
              <a:rPr lang="zh-TW" altLang="en-US" dirty="0" smtClean="0">
                <a:latin typeface="+mn-ea"/>
              </a:rPr>
              <a:t>，可能</a:t>
            </a:r>
            <a:r>
              <a:rPr lang="zh-TW" altLang="en-US" dirty="0">
                <a:latin typeface="+mn-ea"/>
              </a:rPr>
              <a:t>發展之方向</a:t>
            </a:r>
            <a:r>
              <a:rPr lang="en-US" altLang="zh-TW" dirty="0">
                <a:latin typeface="+mn-ea"/>
              </a:rPr>
              <a:t>:</a:t>
            </a:r>
            <a:r>
              <a:rPr lang="zh-TW" altLang="en-US" dirty="0">
                <a:latin typeface="+mn-ea"/>
              </a:rPr>
              <a:t> </a:t>
            </a:r>
            <a:endParaRPr lang="en-US" altLang="zh-TW" dirty="0">
              <a:latin typeface="+mn-ea"/>
            </a:endParaRPr>
          </a:p>
          <a:p>
            <a:pPr lvl="1"/>
            <a:r>
              <a:rPr lang="zh-TW" altLang="en-US" sz="2600" dirty="0" smtClean="0">
                <a:latin typeface="+mn-ea"/>
              </a:rPr>
              <a:t>客戶</a:t>
            </a:r>
            <a:r>
              <a:rPr lang="zh-TW" altLang="en-US" sz="2600" dirty="0">
                <a:latin typeface="+mn-ea"/>
              </a:rPr>
              <a:t>畫像</a:t>
            </a:r>
            <a:r>
              <a:rPr lang="zh-TW" altLang="en-US" sz="2600" dirty="0" smtClean="0">
                <a:latin typeface="+mn-ea"/>
              </a:rPr>
              <a:t>應用：社</a:t>
            </a:r>
            <a:r>
              <a:rPr lang="zh-TW" altLang="en-US" sz="2600" dirty="0">
                <a:latin typeface="+mn-ea"/>
              </a:rPr>
              <a:t>群媒體上行為數據、電子商務交易數據</a:t>
            </a:r>
          </a:p>
          <a:p>
            <a:pPr lvl="1"/>
            <a:r>
              <a:rPr lang="zh-TW" altLang="en-US" sz="2600" dirty="0" smtClean="0">
                <a:latin typeface="+mn-ea"/>
              </a:rPr>
              <a:t>精</a:t>
            </a:r>
            <a:r>
              <a:rPr lang="zh-TW" altLang="en-US" sz="2600" dirty="0">
                <a:latin typeface="+mn-ea"/>
              </a:rPr>
              <a:t>準</a:t>
            </a:r>
            <a:r>
              <a:rPr lang="zh-TW" altLang="en-US" sz="2600" dirty="0" smtClean="0">
                <a:latin typeface="+mn-ea"/>
              </a:rPr>
              <a:t>行銷：個性化</a:t>
            </a:r>
            <a:r>
              <a:rPr lang="zh-TW" altLang="en-US" sz="2600" dirty="0">
                <a:latin typeface="+mn-ea"/>
              </a:rPr>
              <a:t>推薦、客戶生命週期管理</a:t>
            </a:r>
          </a:p>
          <a:p>
            <a:pPr lvl="1"/>
            <a:r>
              <a:rPr lang="zh-TW" altLang="en-US" sz="2600" dirty="0" smtClean="0">
                <a:latin typeface="+mn-ea"/>
              </a:rPr>
              <a:t>風險</a:t>
            </a:r>
            <a:r>
              <a:rPr lang="zh-TW" altLang="en-US" sz="2600" dirty="0">
                <a:latin typeface="+mn-ea"/>
              </a:rPr>
              <a:t>管</a:t>
            </a:r>
            <a:r>
              <a:rPr lang="zh-TW" altLang="en-US" sz="2600" dirty="0" smtClean="0">
                <a:latin typeface="+mn-ea"/>
              </a:rPr>
              <a:t>控</a:t>
            </a:r>
            <a:r>
              <a:rPr lang="zh-TW" altLang="en-US" sz="2600" dirty="0">
                <a:latin typeface="+mn-ea"/>
              </a:rPr>
              <a:t>：</a:t>
            </a:r>
            <a:r>
              <a:rPr lang="zh-TW" altLang="en-US" sz="2600" dirty="0" smtClean="0">
                <a:latin typeface="+mn-ea"/>
              </a:rPr>
              <a:t>企業</a:t>
            </a:r>
            <a:r>
              <a:rPr lang="zh-TW" altLang="en-US" sz="2600" dirty="0">
                <a:latin typeface="+mn-ea"/>
              </a:rPr>
              <a:t>貸款風險評估、及時詐欺交易識別</a:t>
            </a:r>
          </a:p>
          <a:p>
            <a:pPr lvl="1"/>
            <a:r>
              <a:rPr lang="zh-TW" altLang="en-US" sz="2600" dirty="0" smtClean="0">
                <a:latin typeface="+mn-ea"/>
              </a:rPr>
              <a:t>運</a:t>
            </a:r>
            <a:r>
              <a:rPr lang="zh-TW" altLang="en-US" sz="2600" dirty="0">
                <a:latin typeface="+mn-ea"/>
              </a:rPr>
              <a:t>營</a:t>
            </a:r>
            <a:r>
              <a:rPr lang="zh-TW" altLang="en-US" sz="2600" dirty="0" smtClean="0">
                <a:latin typeface="+mn-ea"/>
              </a:rPr>
              <a:t>優化</a:t>
            </a:r>
            <a:r>
              <a:rPr lang="zh-TW" altLang="en-US" sz="2600" dirty="0">
                <a:latin typeface="+mn-ea"/>
              </a:rPr>
              <a:t>：</a:t>
            </a:r>
            <a:r>
              <a:rPr lang="zh-TW" altLang="en-US" sz="2600" dirty="0" smtClean="0">
                <a:latin typeface="+mn-ea"/>
              </a:rPr>
              <a:t>市場</a:t>
            </a:r>
            <a:r>
              <a:rPr lang="zh-TW" altLang="en-US" sz="2600" dirty="0">
                <a:latin typeface="+mn-ea"/>
              </a:rPr>
              <a:t>和管道分析優化、產品和服務優化、輿情分析</a:t>
            </a:r>
            <a:endParaRPr lang="en-US" altLang="zh-TW" sz="2600" dirty="0">
              <a:latin typeface="+mn-ea"/>
            </a:endParaRPr>
          </a:p>
          <a:p>
            <a:pPr marL="457200" lvl="1" indent="0">
              <a:buNone/>
            </a:pP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grpSp>
        <p:nvGrpSpPr>
          <p:cNvPr id="28" name="Shape 338"/>
          <p:cNvGrpSpPr/>
          <p:nvPr/>
        </p:nvGrpSpPr>
        <p:grpSpPr>
          <a:xfrm>
            <a:off x="1488" y="-12458"/>
            <a:ext cx="12189023" cy="377586"/>
            <a:chOff x="1488" y="0"/>
            <a:chExt cx="12189023" cy="377586"/>
          </a:xfrm>
        </p:grpSpPr>
        <p:sp>
          <p:nvSpPr>
            <p:cNvPr id="29"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458868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人人銀行服務創新</a:t>
            </a:r>
            <a:r>
              <a:rPr lang="en-US" altLang="zh-TW" dirty="0"/>
              <a:t>:</a:t>
            </a:r>
            <a:r>
              <a:rPr lang="zh-TW" altLang="en-US" dirty="0" smtClean="0"/>
              <a:t>未來</a:t>
            </a:r>
            <a:r>
              <a:rPr lang="en-US" altLang="zh-TW" dirty="0" smtClean="0"/>
              <a:t>Bank4.0 </a:t>
            </a:r>
            <a:r>
              <a:rPr lang="zh-TW" altLang="en-US" dirty="0" smtClean="0"/>
              <a:t>發展</a:t>
            </a:r>
            <a:r>
              <a:rPr lang="zh-TW" altLang="en-US" dirty="0"/>
              <a:t>模式</a:t>
            </a:r>
          </a:p>
        </p:txBody>
      </p:sp>
      <p:sp>
        <p:nvSpPr>
          <p:cNvPr id="3" name="內容版面配置區 2"/>
          <p:cNvSpPr>
            <a:spLocks noGrp="1"/>
          </p:cNvSpPr>
          <p:nvPr>
            <p:ph idx="1"/>
          </p:nvPr>
        </p:nvSpPr>
        <p:spPr/>
        <p:txBody>
          <a:bodyPr>
            <a:normAutofit fontScale="92500" lnSpcReduction="10000"/>
          </a:bodyPr>
          <a:lstStyle/>
          <a:p>
            <a:r>
              <a:rPr lang="zh-TW" altLang="en-US" sz="2800" dirty="0">
                <a:latin typeface="+mn-ea"/>
              </a:rPr>
              <a:t>每個人都可以成為銀行、去中間化的模式</a:t>
            </a:r>
            <a:endParaRPr lang="en-US" altLang="zh-TW" sz="2800" dirty="0">
              <a:latin typeface="+mn-ea"/>
            </a:endParaRPr>
          </a:p>
          <a:p>
            <a:r>
              <a:rPr lang="zh-TW" altLang="en-US" sz="2800" dirty="0" smtClean="0">
                <a:latin typeface="+mn-ea"/>
              </a:rPr>
              <a:t>社群融資 </a:t>
            </a:r>
            <a:r>
              <a:rPr lang="en-US" altLang="zh-TW" sz="2800" dirty="0" smtClean="0">
                <a:latin typeface="+mn-ea"/>
              </a:rPr>
              <a:t>(Social founding)</a:t>
            </a:r>
          </a:p>
          <a:p>
            <a:pPr lvl="1"/>
            <a:r>
              <a:rPr lang="zh-TW" altLang="en-US" dirty="0" smtClean="0">
                <a:latin typeface="+mn-ea"/>
              </a:rPr>
              <a:t>群眾募資</a:t>
            </a:r>
            <a:r>
              <a:rPr lang="en-US" altLang="zh-TW" dirty="0" smtClean="0">
                <a:latin typeface="+mn-ea"/>
              </a:rPr>
              <a:t>(</a:t>
            </a:r>
            <a:r>
              <a:rPr lang="zh-TW" altLang="en-US" dirty="0" smtClean="0">
                <a:latin typeface="+mn-ea"/>
              </a:rPr>
              <a:t>如</a:t>
            </a:r>
            <a:r>
              <a:rPr lang="en-US" altLang="zh-TW" dirty="0">
                <a:latin typeface="+mn-ea"/>
              </a:rPr>
              <a:t>K</a:t>
            </a:r>
            <a:r>
              <a:rPr lang="en-US" altLang="zh-TW" dirty="0" smtClean="0">
                <a:latin typeface="+mn-ea"/>
              </a:rPr>
              <a:t>ickstarter)</a:t>
            </a:r>
            <a:r>
              <a:rPr lang="zh-TW" altLang="en-US" dirty="0" smtClean="0">
                <a:latin typeface="+mn-ea"/>
              </a:rPr>
              <a:t>把來自群眾的錢匯聚成創投基金，投入鎖定的事業</a:t>
            </a:r>
            <a:endParaRPr lang="en-US" altLang="zh-TW" dirty="0" smtClean="0">
              <a:latin typeface="+mn-ea"/>
            </a:endParaRPr>
          </a:p>
          <a:p>
            <a:r>
              <a:rPr lang="zh-TW" altLang="en-US" sz="2800" dirty="0" smtClean="0">
                <a:latin typeface="+mn-ea"/>
              </a:rPr>
              <a:t>社群借貸</a:t>
            </a:r>
            <a:r>
              <a:rPr lang="en-US" altLang="zh-TW" sz="2800" dirty="0">
                <a:latin typeface="+mn-ea"/>
              </a:rPr>
              <a:t>(Peer-To-Peer Lending):</a:t>
            </a:r>
          </a:p>
          <a:p>
            <a:pPr lvl="1"/>
            <a:r>
              <a:rPr lang="zh-TW" altLang="en-US" dirty="0">
                <a:latin typeface="+mn-ea"/>
              </a:rPr>
              <a:t>為借款人與出借人提供資訊搜集、資信評估、資訊互動、借貸撮合等服務</a:t>
            </a:r>
            <a:endParaRPr lang="en-US" altLang="zh-TW" dirty="0">
              <a:latin typeface="+mn-ea"/>
            </a:endParaRPr>
          </a:p>
          <a:p>
            <a:pPr lvl="1"/>
            <a:r>
              <a:rPr lang="en-US" altLang="zh-TW" dirty="0" err="1" smtClean="0">
                <a:latin typeface="+mn-ea"/>
              </a:rPr>
              <a:t>Zopa</a:t>
            </a:r>
            <a:r>
              <a:rPr lang="en-US" altLang="zh-TW" dirty="0" smtClean="0">
                <a:latin typeface="+mn-ea"/>
              </a:rPr>
              <a:t>, Lending Club:</a:t>
            </a:r>
            <a:r>
              <a:rPr lang="zh-TW" altLang="en-US" dirty="0" smtClean="0">
                <a:latin typeface="+mn-ea"/>
              </a:rPr>
              <a:t> </a:t>
            </a:r>
            <a:r>
              <a:rPr lang="zh-TW" altLang="en-US" dirty="0">
                <a:latin typeface="+mn-ea"/>
              </a:rPr>
              <a:t>提供點對點借貸服務，跳過銀行直接做借貸行為</a:t>
            </a:r>
            <a:endParaRPr lang="en-US" altLang="zh-TW" dirty="0">
              <a:latin typeface="+mn-ea"/>
            </a:endParaRPr>
          </a:p>
          <a:p>
            <a:pPr lvl="2"/>
            <a:r>
              <a:rPr lang="zh-TW" altLang="en-US" dirty="0">
                <a:latin typeface="+mn-ea"/>
              </a:rPr>
              <a:t>標榜將傳統銀行享有的存貸息差利潤，歸還給平台參興者，達成放款人及貸款者的雙贏</a:t>
            </a:r>
            <a:endParaRPr lang="en-US" altLang="zh-TW" dirty="0">
              <a:latin typeface="+mn-ea"/>
            </a:endParaRPr>
          </a:p>
          <a:p>
            <a:r>
              <a:rPr lang="zh-TW" altLang="en-US" sz="2800" dirty="0">
                <a:latin typeface="+mn-ea"/>
              </a:rPr>
              <a:t>點對點換匯</a:t>
            </a:r>
            <a:r>
              <a:rPr lang="en-US" altLang="zh-TW" sz="2800" dirty="0">
                <a:latin typeface="+mn-ea"/>
              </a:rPr>
              <a:t>(Peer-to-peer exchanging)</a:t>
            </a:r>
          </a:p>
          <a:p>
            <a:pPr lvl="1"/>
            <a:r>
              <a:rPr lang="en-US" altLang="zh-TW" dirty="0">
                <a:latin typeface="+mn-ea"/>
              </a:rPr>
              <a:t>TransferWise:</a:t>
            </a:r>
            <a:r>
              <a:rPr lang="zh-TW" altLang="en-US" dirty="0">
                <a:latin typeface="+mn-ea"/>
              </a:rPr>
              <a:t> 點對點網路換匯技術，跳過銀行直接將錢轉入對方的戶頭</a:t>
            </a:r>
            <a:endParaRPr lang="en-US" altLang="zh-TW" dirty="0">
              <a:latin typeface="+mn-ea"/>
            </a:endParaRPr>
          </a:p>
          <a:p>
            <a:pPr lvl="2"/>
            <a:r>
              <a:rPr lang="zh-TW" altLang="en-US" dirty="0">
                <a:latin typeface="+mn-ea"/>
              </a:rPr>
              <a:t>服務推出一年後，透過</a:t>
            </a:r>
            <a:r>
              <a:rPr lang="en-US" altLang="zh-TW" dirty="0">
                <a:latin typeface="+mn-ea"/>
              </a:rPr>
              <a:t>TransferWise</a:t>
            </a:r>
            <a:r>
              <a:rPr lang="zh-TW" altLang="en-US" dirty="0">
                <a:latin typeface="+mn-ea"/>
              </a:rPr>
              <a:t>轉帳的金額就有</a:t>
            </a:r>
            <a:r>
              <a:rPr lang="en-US" altLang="zh-TW" dirty="0">
                <a:latin typeface="+mn-ea"/>
              </a:rPr>
              <a:t>1</a:t>
            </a:r>
            <a:r>
              <a:rPr lang="zh-TW" altLang="en-US" dirty="0">
                <a:latin typeface="+mn-ea"/>
              </a:rPr>
              <a:t>千萬歐元，幫用戶省下的金額高達</a:t>
            </a:r>
            <a:r>
              <a:rPr lang="en-US" altLang="zh-TW" dirty="0">
                <a:latin typeface="+mn-ea"/>
              </a:rPr>
              <a:t>50</a:t>
            </a:r>
            <a:r>
              <a:rPr lang="zh-TW" altLang="en-US" dirty="0">
                <a:latin typeface="+mn-ea"/>
              </a:rPr>
              <a:t>萬歐元</a:t>
            </a:r>
            <a:endParaRPr lang="en-US" altLang="zh-TW" dirty="0">
              <a:latin typeface="+mn-ea"/>
            </a:endParaRPr>
          </a:p>
          <a:p>
            <a:pPr lvl="2"/>
            <a:r>
              <a:rPr lang="zh-TW" altLang="en-US" dirty="0">
                <a:latin typeface="+mn-ea"/>
              </a:rPr>
              <a:t>使用中期市場利率（</a:t>
            </a:r>
            <a:r>
              <a:rPr lang="en-US" altLang="zh-TW" dirty="0">
                <a:latin typeface="+mn-ea"/>
              </a:rPr>
              <a:t>Mid-Market Rate</a:t>
            </a:r>
            <a:r>
              <a:rPr lang="zh-TW" altLang="en-US" dirty="0">
                <a:latin typeface="+mn-ea"/>
              </a:rPr>
              <a:t>） </a:t>
            </a:r>
            <a:r>
              <a:rPr lang="en-US" altLang="zh-TW" dirty="0">
                <a:latin typeface="+mn-ea"/>
              </a:rPr>
              <a:t>-</a:t>
            </a:r>
            <a:r>
              <a:rPr lang="zh-TW" altLang="en-US" dirty="0">
                <a:latin typeface="+mn-ea"/>
              </a:rPr>
              <a:t>與</a:t>
            </a:r>
            <a:r>
              <a:rPr lang="en-US" altLang="zh-TW" dirty="0">
                <a:latin typeface="+mn-ea"/>
              </a:rPr>
              <a:t>Google</a:t>
            </a:r>
            <a:r>
              <a:rPr lang="zh-TW" altLang="en-US" dirty="0">
                <a:latin typeface="+mn-ea"/>
              </a:rPr>
              <a:t>上看到的完全相同，匯率比銀行合理</a:t>
            </a:r>
            <a:r>
              <a:rPr lang="zh-TW" altLang="en-US" dirty="0"/>
              <a:t/>
            </a:r>
            <a:br>
              <a:rPr lang="zh-TW" altLang="en-US" dirty="0"/>
            </a:br>
            <a:endParaRPr lang="en-US" altLang="zh-TW" dirty="0"/>
          </a:p>
          <a:p>
            <a:pPr lvl="1"/>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grpSp>
        <p:nvGrpSpPr>
          <p:cNvPr id="17" name="Shape 338"/>
          <p:cNvGrpSpPr/>
          <p:nvPr/>
        </p:nvGrpSpPr>
        <p:grpSpPr>
          <a:xfrm>
            <a:off x="1488" y="-12458"/>
            <a:ext cx="12189023" cy="377586"/>
            <a:chOff x="1488" y="0"/>
            <a:chExt cx="12189023" cy="377586"/>
          </a:xfrm>
        </p:grpSpPr>
        <p:sp>
          <p:nvSpPr>
            <p:cNvPr id="18" name="Shape 33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34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34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4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22" name="Shape 34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4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4" name="Shape 34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4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26" name="Shape 34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4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2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62770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457200" lvl="1" indent="0">
              <a:buClr>
                <a:schemeClr val="dk1"/>
              </a:buClr>
              <a:buSzPct val="100000"/>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25</a:t>
            </a:fld>
            <a:endParaRPr lang="en-US" sz="2000">
              <a:solidFill>
                <a:schemeClr val="lt1"/>
              </a:solidFill>
              <a:latin typeface="Calibri"/>
              <a:ea typeface="Calibri"/>
              <a:cs typeface="Calibri"/>
              <a:sym typeface="Calibri"/>
            </a:endParaRPr>
          </a:p>
        </p:txBody>
      </p:sp>
      <p:graphicFrame>
        <p:nvGraphicFramePr>
          <p:cNvPr id="20" name="資料庫圖表 19"/>
          <p:cNvGraphicFramePr/>
          <p:nvPr>
            <p:extLst>
              <p:ext uri="{D42A27DB-BD31-4B8C-83A1-F6EECF244321}">
                <p14:modId xmlns:p14="http://schemas.microsoft.com/office/powerpoint/2010/main" val="2931852111"/>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pic>
        <p:nvPicPr>
          <p:cNvPr id="30" name="圖片 29"/>
          <p:cNvPicPr>
            <a:picLocks noChangeAspect="1"/>
          </p:cNvPicPr>
          <p:nvPr/>
        </p:nvPicPr>
        <p:blipFill>
          <a:blip r:embed="rId8"/>
          <a:stretch>
            <a:fillRect/>
          </a:stretch>
        </p:blipFill>
        <p:spPr>
          <a:xfrm>
            <a:off x="219875" y="2556865"/>
            <a:ext cx="12000230" cy="3191040"/>
          </a:xfrm>
          <a:prstGeom prst="rect">
            <a:avLst/>
          </a:prstGeom>
        </p:spPr>
      </p:pic>
      <p:sp>
        <p:nvSpPr>
          <p:cNvPr id="2" name="矩形 1"/>
          <p:cNvSpPr/>
          <p:nvPr/>
        </p:nvSpPr>
        <p:spPr>
          <a:xfrm>
            <a:off x="404131" y="1604219"/>
            <a:ext cx="6954148" cy="584775"/>
          </a:xfrm>
          <a:prstGeom prst="rect">
            <a:avLst/>
          </a:prstGeom>
        </p:spPr>
        <p:txBody>
          <a:bodyPr wrap="none">
            <a:spAutoFit/>
          </a:bodyPr>
          <a:lstStyle/>
          <a:p>
            <a:pPr marL="228600" lvl="0" indent="-228600">
              <a:buClr>
                <a:schemeClr val="dk1"/>
              </a:buClr>
              <a:buSzPct val="25000"/>
            </a:pPr>
            <a:r>
              <a:rPr lang="en-US" altLang="zh-TW" sz="3200" dirty="0" err="1">
                <a:solidFill>
                  <a:schemeClr val="dk1"/>
                </a:solidFill>
                <a:latin typeface="+mn-ea"/>
                <a:cs typeface="Calibri"/>
                <a:sym typeface="Calibri"/>
              </a:rPr>
              <a:t>案例:德意志銀行</a:t>
            </a:r>
            <a:r>
              <a:rPr lang="en-US" altLang="zh-TW" sz="3200" dirty="0">
                <a:solidFill>
                  <a:schemeClr val="dk1"/>
                </a:solidFill>
                <a:latin typeface="+mn-ea"/>
                <a:cs typeface="Calibri"/>
                <a:sym typeface="Calibri"/>
              </a:rPr>
              <a:t> </a:t>
            </a:r>
            <a:r>
              <a:rPr lang="en-US" altLang="zh-TW" sz="3200" dirty="0" err="1">
                <a:solidFill>
                  <a:schemeClr val="dk1"/>
                </a:solidFill>
                <a:latin typeface="+mn-ea"/>
                <a:cs typeface="Calibri"/>
                <a:sym typeface="Calibri"/>
              </a:rPr>
              <a:t>旗艦分行就像俱樂部</a:t>
            </a:r>
            <a:endParaRPr lang="en-US" altLang="zh-TW" sz="3200" dirty="0">
              <a:solidFill>
                <a:schemeClr val="dk1"/>
              </a:solidFill>
              <a:latin typeface="+mn-ea"/>
              <a:cs typeface="Calibri"/>
              <a:sym typeface="Calibri"/>
            </a:endParaRPr>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3256042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457200" lvl="1" indent="0">
              <a:buClr>
                <a:schemeClr val="dk1"/>
              </a:buClr>
              <a:buSzPct val="100000"/>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26</a:t>
            </a:fld>
            <a:endParaRPr lang="en-US" sz="2000">
              <a:solidFill>
                <a:schemeClr val="lt1"/>
              </a:solidFill>
              <a:latin typeface="Calibri"/>
              <a:ea typeface="Calibri"/>
              <a:cs typeface="Calibri"/>
              <a:sym typeface="Calibri"/>
            </a:endParaRPr>
          </a:p>
        </p:txBody>
      </p:sp>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1" name="Shape 376"/>
          <p:cNvSpPr txBox="1">
            <a:spLocks/>
          </p:cNvSpPr>
          <p:nvPr/>
        </p:nvSpPr>
        <p:spPr>
          <a:xfrm>
            <a:off x="594851" y="1627238"/>
            <a:ext cx="11002296" cy="4702124"/>
          </a:xfrm>
          <a:prstGeom prst="rect">
            <a:avLst/>
          </a:prstGeom>
          <a:noFill/>
          <a:ln>
            <a:noFill/>
          </a:ln>
        </p:spPr>
        <p:txBody>
          <a:bodyPr vert="horz" lIns="91425" tIns="45700" rIns="91425" bIns="45700" rtlCol="0" anchor="t" anchorCtr="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Bef>
                <a:spcPts val="0"/>
              </a:spcBef>
              <a:buClr>
                <a:schemeClr val="dk1"/>
              </a:buClr>
              <a:buSzPct val="100000"/>
              <a:buFont typeface="Arial"/>
              <a:buChar char="•"/>
            </a:pPr>
            <a:r>
              <a:rPr lang="zh-TW" altLang="en-US" dirty="0" smtClean="0">
                <a:solidFill>
                  <a:schemeClr val="dk1"/>
                </a:solidFill>
                <a:latin typeface="Calibri"/>
                <a:ea typeface="Calibri"/>
                <a:cs typeface="Calibri"/>
                <a:sym typeface="Calibri"/>
              </a:rPr>
              <a:t>高階理財客戶</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以理財為主要的使用功能將分行裝修成俱樂部一般，讓客戶在相當安心的環境下，與理財專員洽談。</a:t>
            </a:r>
          </a:p>
          <a:p>
            <a:pPr>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在旗艦分行中</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多媒體簡報台，搭配影音來介紹金融產品</a:t>
            </a:r>
          </a:p>
          <a:p>
            <a:pPr>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分行定位</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消費者與重要朋友，也就是理財專員的見面地方，透過最有效的面對面溝通，提供無微不至的服務。</a:t>
            </a:r>
          </a:p>
          <a:p>
            <a:pPr>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成效</a:t>
            </a:r>
            <a:r>
              <a:rPr lang="en-US" altLang="zh-TW" dirty="0" smtClean="0">
                <a:solidFill>
                  <a:schemeClr val="dk1"/>
                </a:solidFill>
                <a:latin typeface="Calibri"/>
                <a:ea typeface="Calibri"/>
                <a:cs typeface="Calibri"/>
                <a:sym typeface="Calibri"/>
              </a:rPr>
              <a:t>: </a:t>
            </a:r>
          </a:p>
          <a:p>
            <a:pPr lvl="1">
              <a:lnSpc>
                <a:spcPct val="90000"/>
              </a:lnSpc>
              <a:buClr>
                <a:schemeClr val="dk1"/>
              </a:buClr>
              <a:buSzPct val="100000"/>
              <a:buFont typeface="Arial"/>
              <a:buChar char="•"/>
            </a:pPr>
            <a:r>
              <a:rPr lang="zh-TW" altLang="en-US" dirty="0" smtClean="0">
                <a:solidFill>
                  <a:schemeClr val="dk1"/>
                </a:solidFill>
                <a:latin typeface="Calibri"/>
                <a:ea typeface="Calibri"/>
                <a:cs typeface="Calibri"/>
                <a:sym typeface="Calibri"/>
              </a:rPr>
              <a:t>德意志銀行推出之後，由於動線相當好，讓很多其他銀行對其設計相當有興趣，算是很早期的先驅者。</a:t>
            </a:r>
          </a:p>
          <a:p>
            <a:pPr>
              <a:lnSpc>
                <a:spcPct val="90000"/>
              </a:lnSpc>
              <a:spcBef>
                <a:spcPts val="0"/>
              </a:spcBef>
              <a:buClr>
                <a:schemeClr val="dk1"/>
              </a:buClr>
              <a:buSzPct val="25000"/>
              <a:buFont typeface="Arial"/>
              <a:buNone/>
            </a:pPr>
            <a:endParaRPr lang="zh-TW" altLang="en-US" dirty="0" smtClean="0">
              <a:solidFill>
                <a:schemeClr val="dk1"/>
              </a:solidFill>
              <a:latin typeface="Calibri"/>
              <a:ea typeface="Calibri"/>
              <a:cs typeface="Calibri"/>
              <a:sym typeface="Calibri"/>
            </a:endParaRPr>
          </a:p>
          <a:p>
            <a:pPr>
              <a:lnSpc>
                <a:spcPct val="90000"/>
              </a:lnSpc>
              <a:spcBef>
                <a:spcPts val="0"/>
              </a:spcBef>
              <a:buClr>
                <a:schemeClr val="dk1"/>
              </a:buClr>
              <a:buSzPct val="25000"/>
              <a:buFont typeface="Arial"/>
              <a:buNone/>
            </a:pPr>
            <a:endParaRPr lang="zh-TW" altLang="en-US" dirty="0" smtClean="0">
              <a:solidFill>
                <a:schemeClr val="dk1"/>
              </a:solidFill>
              <a:latin typeface="Calibri"/>
              <a:ea typeface="Calibri"/>
              <a:cs typeface="Calibri"/>
              <a:sym typeface="Calibri"/>
            </a:endParaRPr>
          </a:p>
          <a:p>
            <a:pPr>
              <a:lnSpc>
                <a:spcPct val="90000"/>
              </a:lnSpc>
              <a:buClr>
                <a:schemeClr val="dk1"/>
              </a:buClr>
              <a:buSzPct val="100000"/>
              <a:buFont typeface="Arial"/>
              <a:buNone/>
            </a:pPr>
            <a:endParaRPr lang="zh-TW" altLang="en-US" dirty="0">
              <a:solidFill>
                <a:schemeClr val="dk1"/>
              </a:solidFill>
              <a:latin typeface="Calibri"/>
              <a:ea typeface="Calibri"/>
              <a:cs typeface="Calibri"/>
              <a:sym typeface="Calibri"/>
            </a:endParaRPr>
          </a:p>
        </p:txBody>
      </p:sp>
      <p:sp>
        <p:nvSpPr>
          <p:cNvPr id="2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0669272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sz="4200" b="1" i="0" u="none" strike="noStrike" cap="none" dirty="0" smtClean="0">
                <a:solidFill>
                  <a:schemeClr val="accent2"/>
                </a:solidFill>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2800" b="0" i="0" u="none" strike="noStrike" cap="none" dirty="0" err="1">
                <a:solidFill>
                  <a:schemeClr val="dk1"/>
                </a:solidFill>
                <a:latin typeface="+mn-ea"/>
                <a:cs typeface="Calibri"/>
                <a:sym typeface="Calibri"/>
              </a:rPr>
              <a:t>案例</a:t>
            </a:r>
            <a:r>
              <a:rPr lang="en-US" sz="2800" b="0" i="0" u="none" strike="noStrike" cap="none" dirty="0" smtClean="0">
                <a:solidFill>
                  <a:schemeClr val="dk1"/>
                </a:solidFill>
                <a:latin typeface="+mn-ea"/>
                <a:cs typeface="Calibri"/>
                <a:sym typeface="Calibri"/>
              </a:rPr>
              <a:t>: </a:t>
            </a:r>
            <a:r>
              <a:rPr lang="en-US" sz="2800" b="0" i="0" u="none" strike="noStrike" cap="none" dirty="0" err="1" smtClean="0">
                <a:solidFill>
                  <a:schemeClr val="dk1"/>
                </a:solidFill>
                <a:latin typeface="+mn-ea"/>
                <a:cs typeface="Calibri"/>
                <a:sym typeface="Calibri"/>
              </a:rPr>
              <a:t>捷克</a:t>
            </a:r>
            <a:r>
              <a:rPr lang="en-US" sz="2800" b="0" i="0" u="none" strike="noStrike" cap="none" dirty="0" err="1">
                <a:solidFill>
                  <a:schemeClr val="dk1"/>
                </a:solidFill>
                <a:latin typeface="+mn-ea"/>
                <a:cs typeface="Calibri"/>
                <a:sym typeface="Calibri"/>
              </a:rPr>
              <a:t>Air</a:t>
            </a:r>
            <a:r>
              <a:rPr lang="en-US" sz="2800" b="0" i="0" u="none" strike="noStrike" cap="none" dirty="0">
                <a:solidFill>
                  <a:schemeClr val="dk1"/>
                </a:solidFill>
                <a:latin typeface="+mn-ea"/>
                <a:cs typeface="Calibri"/>
                <a:sym typeface="Calibri"/>
              </a:rPr>
              <a:t> Bank </a:t>
            </a:r>
            <a:r>
              <a:rPr lang="en-US" sz="2800" b="0" i="0" u="none" strike="noStrike" cap="none" dirty="0" err="1">
                <a:solidFill>
                  <a:schemeClr val="dk1"/>
                </a:solidFill>
                <a:latin typeface="+mn-ea"/>
                <a:cs typeface="Calibri"/>
                <a:sym typeface="Calibri"/>
              </a:rPr>
              <a:t>無櫃台</a:t>
            </a:r>
            <a:r>
              <a:rPr lang="zh-TW" altLang="en-US" sz="2800" b="0" i="0" u="none" strike="noStrike" cap="none" dirty="0">
                <a:solidFill>
                  <a:schemeClr val="dk1"/>
                </a:solidFill>
                <a:latin typeface="+mn-ea"/>
                <a:cs typeface="Calibri"/>
                <a:sym typeface="Calibri"/>
              </a:rPr>
              <a:t>分行</a:t>
            </a:r>
            <a:endParaRPr lang="en-US" sz="2800" b="0" i="0" u="none" strike="noStrike" cap="none"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lang="en-US"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r>
              <a:rPr lang="en-US" sz="2600" b="0" i="0" u="none" strike="noStrike" cap="none" dirty="0" err="1">
                <a:solidFill>
                  <a:schemeClr val="dk1"/>
                </a:solidFill>
                <a:latin typeface="+mn-ea"/>
                <a:cs typeface="Calibri"/>
                <a:sym typeface="Calibri"/>
              </a:rPr>
              <a:t>創新無櫃台服務</a:t>
            </a:r>
            <a:r>
              <a:rPr lang="en-US" sz="2600" b="0" i="0" u="none" strike="noStrike" cap="none" dirty="0">
                <a:solidFill>
                  <a:schemeClr val="dk1"/>
                </a:solidFill>
                <a:latin typeface="+mn-ea"/>
                <a:cs typeface="Calibri"/>
                <a:sym typeface="Calibri"/>
              </a:rPr>
              <a:t>:</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行員的主要工作，是幫助前來</a:t>
            </a:r>
            <a:endParaRPr lang="en-US" sz="2400" b="0" i="0" u="none" strike="noStrike" cap="none" dirty="0">
              <a:solidFill>
                <a:schemeClr val="dk1"/>
              </a:solidFill>
              <a:latin typeface="+mn-ea"/>
              <a:cs typeface="Calibri"/>
              <a:sym typeface="Calibri"/>
            </a:endParaRPr>
          </a:p>
          <a:p>
            <a:pPr marL="457200" marR="0" lvl="1" indent="0" algn="l" rtl="0">
              <a:lnSpc>
                <a:spcPct val="100000"/>
              </a:lnSpc>
              <a:spcBef>
                <a:spcPts val="500"/>
              </a:spcBef>
              <a:spcAft>
                <a:spcPts val="0"/>
              </a:spcAft>
              <a:buClr>
                <a:schemeClr val="dk1"/>
              </a:buClr>
              <a:buSzPct val="100000"/>
              <a:buNone/>
            </a:pPr>
            <a:r>
              <a:rPr lang="zh-TW" altLang="en-US" dirty="0">
                <a:solidFill>
                  <a:schemeClr val="dk1"/>
                </a:solidFill>
                <a:latin typeface="+mn-ea"/>
                <a:cs typeface="Calibri"/>
                <a:sym typeface="Calibri"/>
              </a:rPr>
              <a:t>     </a:t>
            </a:r>
            <a:r>
              <a:rPr lang="en-US" sz="2400" b="0" i="0" u="none" strike="noStrike" cap="none" dirty="0" err="1">
                <a:solidFill>
                  <a:schemeClr val="dk1"/>
                </a:solidFill>
                <a:latin typeface="+mn-ea"/>
                <a:cs typeface="Calibri"/>
                <a:sym typeface="Calibri"/>
              </a:rPr>
              <a:t>的客戶操作網頁、解答疑惑</a:t>
            </a:r>
            <a:endParaRPr lang="en-US" sz="2400" b="0"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讓營運成本大幅降低</a:t>
            </a:r>
            <a:endParaRPr lang="en-US" sz="2400" b="0" i="0" u="none" strike="noStrike" cap="none" dirty="0">
              <a:solidFill>
                <a:schemeClr val="dk1"/>
              </a:solidFill>
              <a:latin typeface="+mn-ea"/>
              <a:cs typeface="Calibri"/>
              <a:sym typeface="Calibri"/>
            </a:endParaRPr>
          </a:p>
          <a:p>
            <a:pPr marL="228600" marR="0" lvl="0" indent="-228600" algn="l" rtl="0">
              <a:lnSpc>
                <a:spcPct val="100000"/>
              </a:lnSpc>
              <a:spcBef>
                <a:spcPts val="1000"/>
              </a:spcBef>
              <a:spcAft>
                <a:spcPts val="0"/>
              </a:spcAft>
              <a:buClr>
                <a:schemeClr val="dk1"/>
              </a:buClr>
              <a:buSzPct val="100000"/>
              <a:buFont typeface="Arial"/>
              <a:buChar char="•"/>
            </a:pPr>
            <a:r>
              <a:rPr lang="en-US" sz="2600" b="0" i="0" u="none" strike="noStrike" cap="none" dirty="0" smtClean="0">
                <a:solidFill>
                  <a:schemeClr val="dk1"/>
                </a:solidFill>
                <a:latin typeface="+mn-ea"/>
                <a:cs typeface="Calibri"/>
                <a:sym typeface="Calibri"/>
              </a:rPr>
              <a:t>成</a:t>
            </a:r>
            <a:r>
              <a:rPr lang="zh-TW" altLang="en-US" sz="2600" b="0" i="0" u="none" strike="noStrike" cap="none" dirty="0" smtClean="0">
                <a:solidFill>
                  <a:schemeClr val="dk1"/>
                </a:solidFill>
                <a:latin typeface="+mn-ea"/>
                <a:cs typeface="Calibri"/>
                <a:sym typeface="Calibri"/>
              </a:rPr>
              <a:t>效</a:t>
            </a:r>
            <a:r>
              <a:rPr lang="en-US" sz="2600" b="0" i="0" u="none" strike="noStrike" cap="none" dirty="0" smtClean="0">
                <a:solidFill>
                  <a:schemeClr val="dk1"/>
                </a:solidFill>
                <a:latin typeface="+mn-ea"/>
                <a:cs typeface="Calibri"/>
                <a:sym typeface="Calibri"/>
              </a:rPr>
              <a:t>:</a:t>
            </a:r>
            <a:endParaRPr lang="en-US" sz="2600" b="0"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mn-ea"/>
                <a:cs typeface="Calibri"/>
                <a:sym typeface="Calibri"/>
              </a:rPr>
              <a:t>營運成本是傳統銀行的十五分之一</a:t>
            </a:r>
            <a:endParaRPr lang="en-US" sz="2400" b="0" i="0" u="none" strike="noStrike" cap="none" dirty="0">
              <a:solidFill>
                <a:schemeClr val="dk1"/>
              </a:solidFill>
              <a:latin typeface="+mn-ea"/>
              <a:cs typeface="Calibri"/>
              <a:sym typeface="Calibri"/>
            </a:endParaRPr>
          </a:p>
          <a:p>
            <a:pPr lvl="1">
              <a:buClr>
                <a:schemeClr val="dk1"/>
              </a:buClr>
              <a:buSzPct val="100000"/>
              <a:buFont typeface="Arial"/>
              <a:buChar char="•"/>
            </a:pPr>
            <a:r>
              <a:rPr lang="en-US" altLang="zh-TW" dirty="0" err="1">
                <a:solidFill>
                  <a:schemeClr val="dk1"/>
                </a:solidFill>
                <a:latin typeface="+mn-ea"/>
                <a:cs typeface="Calibri"/>
                <a:sym typeface="Calibri"/>
              </a:rPr>
              <a:t>晚間與周末都可以照常開放</a:t>
            </a:r>
            <a:endParaRPr lang="en-US" altLang="zh-TW"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endParaRPr lang="en-US" sz="24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25000"/>
              <a:buFont typeface="Arial"/>
              <a:buNone/>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27</a:t>
            </a:fld>
            <a:endParaRPr lang="en-US" sz="2000">
              <a:solidFill>
                <a:schemeClr val="lt1"/>
              </a:solidFill>
              <a:latin typeface="Calibri"/>
              <a:ea typeface="Calibri"/>
              <a:cs typeface="Calibri"/>
              <a:sym typeface="Calibri"/>
            </a:endParaRPr>
          </a:p>
        </p:txBody>
      </p:sp>
      <p:pic>
        <p:nvPicPr>
          <p:cNvPr id="18" name="Shape 250"/>
          <p:cNvPicPr preferRelativeResize="0"/>
          <p:nvPr/>
        </p:nvPicPr>
        <p:blipFill rotWithShape="1">
          <a:blip r:embed="rId3">
            <a:alphaModFix/>
          </a:blip>
          <a:srcRect/>
          <a:stretch/>
        </p:blipFill>
        <p:spPr>
          <a:xfrm>
            <a:off x="5933438" y="1474838"/>
            <a:ext cx="5348465" cy="29840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7" name="Shape 358"/>
          <p:cNvGrpSpPr/>
          <p:nvPr/>
        </p:nvGrpSpPr>
        <p:grpSpPr>
          <a:xfrm>
            <a:off x="1488" y="-12458"/>
            <a:ext cx="12189023" cy="377586"/>
            <a:chOff x="1488" y="0"/>
            <a:chExt cx="12189023" cy="377586"/>
          </a:xfrm>
        </p:grpSpPr>
        <p:sp>
          <p:nvSpPr>
            <p:cNvPr id="8"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10"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12"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14"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16"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graphicFrame>
        <p:nvGraphicFramePr>
          <p:cNvPr id="19" name="資料庫圖表 18"/>
          <p:cNvGraphicFramePr/>
          <p:nvPr>
            <p:extLst>
              <p:ext uri="{D42A27DB-BD31-4B8C-83A1-F6EECF244321}">
                <p14:modId xmlns:p14="http://schemas.microsoft.com/office/powerpoint/2010/main" val="1151207764"/>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682207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國際</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396" name="Shape 396"/>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25000"/>
              <a:buFont typeface="Arial"/>
              <a:buNone/>
            </a:pPr>
            <a:r>
              <a:rPr lang="en-US" sz="2800" b="0" i="0" u="none" strike="noStrike" cap="none" dirty="0" err="1">
                <a:solidFill>
                  <a:schemeClr val="dk1"/>
                </a:solidFill>
                <a:latin typeface="Calibri"/>
                <a:ea typeface="Calibri"/>
                <a:cs typeface="Calibri"/>
                <a:sym typeface="Calibri"/>
              </a:rPr>
              <a:t>案例</a:t>
            </a:r>
            <a:r>
              <a:rPr lang="en-US" sz="2800" b="0" i="0" u="none" strike="noStrike" cap="none" dirty="0">
                <a:solidFill>
                  <a:schemeClr val="dk1"/>
                </a:solidFill>
                <a:latin typeface="Calibri"/>
                <a:ea typeface="Calibri"/>
                <a:cs typeface="Calibri"/>
                <a:sym typeface="Calibri"/>
              </a:rPr>
              <a:t>:</a:t>
            </a:r>
            <a:r>
              <a:rPr lang="zh-TW" altLang="en-US" sz="2800" b="0" i="0" u="none" strike="noStrike" cap="none" dirty="0">
                <a:solidFill>
                  <a:schemeClr val="dk1"/>
                </a:solidFill>
                <a:latin typeface="Calibri"/>
                <a:ea typeface="Calibri"/>
                <a:cs typeface="Calibri"/>
                <a:sym typeface="Calibri"/>
              </a:rPr>
              <a:t> 薩瓦德爾銀行 把銀行帶著走</a:t>
            </a:r>
            <a:r>
              <a:rPr lang="en-US" altLang="zh-TW" sz="2800" b="0" i="0" u="none" strike="noStrike" cap="none" dirty="0">
                <a:solidFill>
                  <a:schemeClr val="dk1"/>
                </a:solidFill>
                <a:latin typeface="Calibri"/>
                <a:ea typeface="Calibri"/>
                <a:cs typeface="Calibri"/>
                <a:sym typeface="Calibri"/>
              </a:rPr>
              <a:t>(taking the bank with you)</a:t>
            </a:r>
            <a:endParaRPr lang="en-US" sz="2800" b="0" i="0" u="none" strike="noStrike" cap="none" dirty="0">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zh-TW" altLang="en-US" sz="2400" b="0" i="0" u="none" strike="noStrike" cap="none" dirty="0">
                <a:solidFill>
                  <a:schemeClr val="dk1"/>
                </a:solidFill>
                <a:latin typeface="Calibri"/>
                <a:ea typeface="Calibri"/>
                <a:cs typeface="Calibri"/>
                <a:sym typeface="Calibri"/>
              </a:rPr>
              <a:t>社群媒體與智慧型手機創新領域的領袖</a:t>
            </a:r>
            <a:endParaRPr sz="2600" b="0" i="0" u="none" strike="noStrike" cap="none" dirty="0">
              <a:solidFill>
                <a:schemeClr val="dk1"/>
              </a:solidFill>
              <a:latin typeface="Calibri"/>
              <a:ea typeface="Calibri"/>
              <a:cs typeface="Calibri"/>
              <a:sym typeface="Calibri"/>
            </a:endParaRPr>
          </a:p>
          <a:p>
            <a:pPr lvl="0">
              <a:buClr>
                <a:schemeClr val="dk1"/>
              </a:buClr>
              <a:buSzPct val="100000"/>
              <a:buFont typeface="Arial"/>
              <a:buChar char="•"/>
            </a:pPr>
            <a:r>
              <a:rPr lang="zh-TW" altLang="en-US" dirty="0">
                <a:solidFill>
                  <a:schemeClr val="dk1"/>
                </a:solidFill>
                <a:latin typeface="Calibri"/>
                <a:ea typeface="Calibri"/>
                <a:cs typeface="Calibri"/>
                <a:sym typeface="Calibri"/>
              </a:rPr>
              <a:t>行動創新</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 計程車司機利用手機在該銀行的社群網路上稱讚該銀行服務</a:t>
            </a:r>
            <a:endParaRPr lang="en-US" altLang="zh-TW" dirty="0">
              <a:solidFill>
                <a:schemeClr val="dk1"/>
              </a:solidFill>
              <a:latin typeface="Calibri"/>
              <a:ea typeface="Calibri"/>
              <a:cs typeface="Calibri"/>
              <a:sym typeface="Calibri"/>
            </a:endParaRPr>
          </a:p>
          <a:p>
            <a:pPr lvl="0">
              <a:buClr>
                <a:schemeClr val="dk1"/>
              </a:buClr>
              <a:buSzPct val="100000"/>
              <a:buFont typeface="Arial"/>
              <a:buChar char="•"/>
            </a:pPr>
            <a:r>
              <a:rPr lang="zh-TW" altLang="en-US" dirty="0">
                <a:solidFill>
                  <a:schemeClr val="dk1"/>
                </a:solidFill>
                <a:latin typeface="Calibri"/>
                <a:ea typeface="Calibri"/>
                <a:cs typeface="Calibri"/>
                <a:sym typeface="Calibri"/>
              </a:rPr>
              <a:t>社群效應</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 其他計程車司機在讀過他的評論之後，也紛紛提出同樣產品和服務的申請。</a:t>
            </a:r>
            <a:endParaRPr lang="en-US" altLang="zh-TW" dirty="0">
              <a:solidFill>
                <a:schemeClr val="dk1"/>
              </a:solidFill>
              <a:latin typeface="Calibri"/>
              <a:ea typeface="Calibri"/>
              <a:cs typeface="Calibri"/>
              <a:sym typeface="Calibri"/>
            </a:endParaRPr>
          </a:p>
          <a:p>
            <a:pPr lvl="0">
              <a:buClr>
                <a:schemeClr val="dk1"/>
              </a:buClr>
              <a:buSzPct val="100000"/>
              <a:buFont typeface="Arial"/>
              <a:buChar char="•"/>
            </a:pPr>
            <a:r>
              <a:rPr lang="zh-TW" altLang="en-US" dirty="0">
                <a:solidFill>
                  <a:schemeClr val="dk1"/>
                </a:solidFill>
                <a:latin typeface="Calibri"/>
                <a:ea typeface="Calibri"/>
                <a:cs typeface="Calibri"/>
                <a:sym typeface="Calibri"/>
              </a:rPr>
              <a:t>效益</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 在銀行尚未展開銷售活動時，已有許多相關產業員工申請該服務</a:t>
            </a:r>
            <a:endParaRPr lang="en-US" altLang="zh-TW" dirty="0">
              <a:solidFill>
                <a:schemeClr val="dk1"/>
              </a:solidFill>
              <a:latin typeface="Calibri"/>
              <a:ea typeface="Calibri"/>
              <a:cs typeface="Calibri"/>
              <a:sym typeface="Calibri"/>
            </a:endParaRPr>
          </a:p>
          <a:p>
            <a:pPr lvl="1">
              <a:buClr>
                <a:schemeClr val="dk1"/>
              </a:buClr>
              <a:buSzPct val="100000"/>
              <a:buFont typeface="Arial"/>
              <a:buChar char="•"/>
            </a:pPr>
            <a:endParaRPr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409" name="Shape 409"/>
          <p:cNvSpPr txBox="1">
            <a:spLocks noGrp="1"/>
          </p:cNvSpPr>
          <p:nvPr>
            <p:ph type="ftr" idx="11"/>
          </p:nvPr>
        </p:nvSpPr>
        <p:spPr>
          <a:xfrm>
            <a:off x="0" y="6506366"/>
            <a:ext cx="12487564" cy="351633"/>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ltLang="zh-TW" sz="1600" dirty="0" smtClean="0">
                <a:solidFill>
                  <a:schemeClr val="lt1"/>
                </a:solidFill>
                <a:latin typeface="Calibri"/>
                <a:ea typeface="Calibri"/>
                <a:cs typeface="Calibri"/>
                <a:sym typeface="Calibri"/>
              </a:rPr>
              <a:t>《</a:t>
            </a:r>
            <a:r>
              <a:rPr lang="en-US" altLang="zh-TW" sz="1600" dirty="0" smtClean="0">
                <a:solidFill>
                  <a:schemeClr val="lt1"/>
                </a:solidFill>
                <a:latin typeface="Calibri"/>
                <a:ea typeface="Calibri"/>
                <a:cs typeface="Calibri"/>
                <a:sym typeface="Calibri"/>
              </a:rPr>
              <a:t>2018</a:t>
            </a:r>
            <a:r>
              <a:rPr lang="zh-TW" altLang="en-US" sz="1600" dirty="0" smtClean="0">
                <a:solidFill>
                  <a:schemeClr val="lt1"/>
                </a:solidFill>
                <a:latin typeface="Calibri"/>
                <a:ea typeface="Calibri"/>
                <a:cs typeface="Calibri"/>
                <a:sym typeface="Calibri"/>
              </a:rPr>
              <a:t>數位</a:t>
            </a:r>
            <a:r>
              <a:rPr lang="zh-TW" altLang="en-US" sz="1600" dirty="0">
                <a:solidFill>
                  <a:schemeClr val="lt1"/>
                </a:solidFill>
                <a:latin typeface="Calibri"/>
                <a:ea typeface="Calibri"/>
                <a:cs typeface="Calibri"/>
                <a:sym typeface="Calibri"/>
              </a:rPr>
              <a:t>金融</a:t>
            </a:r>
            <a:r>
              <a:rPr lang="en-US" altLang="zh-TW" sz="1600" dirty="0">
                <a:solidFill>
                  <a:schemeClr val="lt1"/>
                </a:solidFill>
                <a:latin typeface="Calibri"/>
                <a:ea typeface="Calibri"/>
                <a:cs typeface="Calibri"/>
                <a:sym typeface="Calibri"/>
              </a:rPr>
              <a:t>》                                                                                                                                             NCTU.IIM.IEBI Lab</a:t>
            </a:r>
            <a:endParaRPr lang="en-US" sz="1600" dirty="0">
              <a:solidFill>
                <a:schemeClr val="lt1"/>
              </a:solidFill>
              <a:latin typeface="Calibri"/>
              <a:ea typeface="Calibri"/>
              <a:cs typeface="Calibri"/>
              <a:sym typeface="Calibri"/>
            </a:endParaRPr>
          </a:p>
        </p:txBody>
      </p:sp>
      <p:sp>
        <p:nvSpPr>
          <p:cNvPr id="410" name="Shape 410"/>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28</a:t>
            </a:fld>
            <a:endParaRPr lang="en-US" sz="2000">
              <a:solidFill>
                <a:schemeClr val="lt1"/>
              </a:solidFill>
              <a:latin typeface="Calibri"/>
              <a:ea typeface="Calibri"/>
              <a:cs typeface="Calibri"/>
              <a:sym typeface="Calibri"/>
            </a:endParaRPr>
          </a:p>
        </p:txBody>
      </p:sp>
      <p:graphicFrame>
        <p:nvGraphicFramePr>
          <p:cNvPr id="20" name="資料庫圖表 19"/>
          <p:cNvGraphicFramePr/>
          <p:nvPr>
            <p:extLst>
              <p:ext uri="{D42A27DB-BD31-4B8C-83A1-F6EECF244321}">
                <p14:modId xmlns:p14="http://schemas.microsoft.com/office/powerpoint/2010/main" val="2437895267"/>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Tree>
    <p:extLst>
      <p:ext uri="{BB962C8B-B14F-4D97-AF65-F5344CB8AC3E}">
        <p14:creationId xmlns:p14="http://schemas.microsoft.com/office/powerpoint/2010/main" val="8711651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Shape 43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中國</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438" name="Shape 438"/>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61110"/>
              <a:buFont typeface="Arial"/>
              <a:buChar char="•"/>
            </a:pPr>
            <a:r>
              <a:rPr lang="en-US" sz="2600" b="0" i="0" u="none" strike="noStrike" cap="none" dirty="0" err="1">
                <a:solidFill>
                  <a:schemeClr val="dk1"/>
                </a:solidFill>
                <a:latin typeface="Calibri"/>
                <a:ea typeface="Calibri"/>
                <a:cs typeface="Calibri"/>
                <a:sym typeface="Calibri"/>
              </a:rPr>
              <a:t>案例</a:t>
            </a:r>
            <a:r>
              <a:rPr lang="en-US" sz="2600" b="0" i="0" u="none" strike="noStrike" cap="none" dirty="0">
                <a:solidFill>
                  <a:schemeClr val="dk1"/>
                </a:solidFill>
                <a:latin typeface="Calibri"/>
                <a:ea typeface="Calibri"/>
                <a:cs typeface="Calibri"/>
                <a:sym typeface="Calibri"/>
              </a:rPr>
              <a:t>: </a:t>
            </a:r>
            <a:r>
              <a:rPr lang="en-US" sz="2600" b="0" i="0" u="none" strike="noStrike" cap="none" dirty="0" err="1">
                <a:solidFill>
                  <a:schemeClr val="dk1"/>
                </a:solidFill>
                <a:latin typeface="Calibri"/>
                <a:ea typeface="Calibri"/>
                <a:cs typeface="Calibri"/>
                <a:sym typeface="Calibri"/>
              </a:rPr>
              <a:t>微眾銀行</a:t>
            </a:r>
            <a:r>
              <a:rPr lang="en-US" sz="2600" b="0" i="0" u="none" strike="noStrike" cap="none" dirty="0">
                <a:solidFill>
                  <a:schemeClr val="dk1"/>
                </a:solidFill>
                <a:latin typeface="Calibri"/>
                <a:ea typeface="Calibri"/>
                <a:cs typeface="Calibri"/>
                <a:sym typeface="Calibri"/>
              </a:rPr>
              <a:t> </a:t>
            </a:r>
            <a:r>
              <a:rPr lang="en-US" sz="2600" b="0" i="0" u="none" strike="noStrike" cap="none" dirty="0" smtClean="0">
                <a:solidFill>
                  <a:schemeClr val="dk1"/>
                </a:solidFill>
                <a:latin typeface="Calibri"/>
                <a:ea typeface="Calibri"/>
                <a:cs typeface="Calibri"/>
                <a:sym typeface="Calibri"/>
              </a:rPr>
              <a:t>-  </a:t>
            </a:r>
            <a:r>
              <a:rPr lang="en-US" sz="2600" b="1" i="0" u="none" strike="noStrike" cap="none" dirty="0" err="1">
                <a:solidFill>
                  <a:schemeClr val="dk1"/>
                </a:solidFill>
                <a:latin typeface="Calibri"/>
                <a:ea typeface="Calibri"/>
                <a:cs typeface="Calibri"/>
                <a:sym typeface="Calibri"/>
              </a:rPr>
              <a:t>無實體</a:t>
            </a:r>
            <a:r>
              <a:rPr lang="en-US" sz="2600" b="0" i="0" u="none" strike="noStrike" cap="none" dirty="0" err="1">
                <a:solidFill>
                  <a:schemeClr val="dk1"/>
                </a:solidFill>
                <a:latin typeface="Calibri"/>
                <a:ea typeface="Calibri"/>
                <a:cs typeface="Calibri"/>
                <a:sym typeface="Calibri"/>
              </a:rPr>
              <a:t>支撐網路銀行</a:t>
            </a:r>
            <a:endParaRPr lang="en-US" sz="26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ct val="61110"/>
              <a:buFont typeface="Arial"/>
              <a:buChar char="•"/>
            </a:pPr>
            <a:r>
              <a:rPr lang="en-US" sz="2600" b="0" i="0" u="none" strike="noStrike" cap="none" dirty="0" err="1">
                <a:solidFill>
                  <a:schemeClr val="dk1"/>
                </a:solidFill>
                <a:latin typeface="Calibri"/>
                <a:ea typeface="Calibri"/>
                <a:cs typeface="Calibri"/>
                <a:sym typeface="Calibri"/>
              </a:rPr>
              <a:t>特色</a:t>
            </a:r>
            <a:r>
              <a:rPr lang="en-US" sz="2600" b="0" i="0" u="none" strike="noStrike" cap="none" dirty="0">
                <a:solidFill>
                  <a:schemeClr val="dk1"/>
                </a:solidFill>
                <a:latin typeface="Calibri"/>
                <a:ea typeface="Calibri"/>
                <a:cs typeface="Calibri"/>
                <a:sym typeface="Calibri"/>
              </a:rPr>
              <a:t>:</a:t>
            </a:r>
          </a:p>
          <a:p>
            <a:pPr marL="685800" marR="0" lvl="1" indent="-228600" algn="l" rtl="0">
              <a:lnSpc>
                <a:spcPct val="100000"/>
              </a:lnSpc>
              <a:spcBef>
                <a:spcPts val="0"/>
              </a:spcBef>
              <a:spcAft>
                <a:spcPts val="0"/>
              </a:spcAft>
              <a:buClr>
                <a:schemeClr val="dk1"/>
              </a:buClr>
              <a:buSzPct val="61111"/>
              <a:buFont typeface="Arial"/>
              <a:buChar char="•"/>
            </a:pPr>
            <a:r>
              <a:rPr lang="en-US" sz="2400" b="0" i="0" u="none" strike="noStrike" cap="none" dirty="0" err="1">
                <a:solidFill>
                  <a:schemeClr val="dk1"/>
                </a:solidFill>
                <a:latin typeface="Calibri"/>
                <a:ea typeface="Calibri"/>
                <a:cs typeface="Calibri"/>
                <a:sym typeface="Calibri"/>
              </a:rPr>
              <a:t>中國第一家民營銀行，也是第一家純網路銀行</a:t>
            </a:r>
            <a:endParaRPr lang="en-US" sz="2400" b="0" i="0" u="none" strike="noStrike" cap="none" dirty="0">
              <a:solidFill>
                <a:schemeClr val="dk1"/>
              </a:solidFill>
              <a:latin typeface="Calibri"/>
              <a:ea typeface="Calibri"/>
              <a:cs typeface="Calibri"/>
              <a:sym typeface="Calibri"/>
            </a:endParaRPr>
          </a:p>
          <a:p>
            <a:pPr lvl="0">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現況發展</a:t>
            </a:r>
            <a:r>
              <a:rPr lang="en-US" altLang="zh-TW" dirty="0">
                <a:solidFill>
                  <a:schemeClr val="dk1"/>
                </a:solidFill>
                <a:latin typeface="Calibri"/>
                <a:ea typeface="Calibri"/>
                <a:cs typeface="Calibri"/>
                <a:sym typeface="Calibri"/>
              </a:rPr>
              <a:t>:</a:t>
            </a:r>
          </a:p>
          <a:p>
            <a:pPr lvl="1">
              <a:spcBef>
                <a:spcPts val="0"/>
              </a:spcBef>
              <a:buClr>
                <a:schemeClr val="dk1"/>
              </a:buClr>
              <a:buSzPct val="61110"/>
              <a:buFont typeface="Arial"/>
              <a:buChar char="•"/>
            </a:pPr>
            <a:r>
              <a:rPr lang="en-US" altLang="zh-TW" dirty="0">
                <a:solidFill>
                  <a:schemeClr val="dk1"/>
                </a:solidFill>
                <a:latin typeface="Calibri"/>
                <a:ea typeface="Calibri"/>
                <a:cs typeface="Calibri"/>
                <a:sym typeface="Calibri"/>
              </a:rPr>
              <a:t>2014 </a:t>
            </a:r>
            <a:r>
              <a:rPr lang="zh-TW" altLang="en-US" dirty="0">
                <a:solidFill>
                  <a:schemeClr val="dk1"/>
                </a:solidFill>
                <a:latin typeface="Calibri"/>
                <a:ea typeface="Calibri"/>
                <a:cs typeface="Calibri"/>
                <a:sym typeface="Calibri"/>
              </a:rPr>
              <a:t>由騰訊公司主導官網上線，不開設任何的實體營業據點</a:t>
            </a:r>
            <a:endParaRPr lang="en-US" altLang="zh-TW" dirty="0">
              <a:solidFill>
                <a:schemeClr val="dk1"/>
              </a:solidFill>
              <a:latin typeface="Calibri"/>
              <a:ea typeface="Calibri"/>
              <a:cs typeface="Calibri"/>
              <a:sym typeface="Calibri"/>
            </a:endParaRPr>
          </a:p>
          <a:p>
            <a:pPr lvl="1">
              <a:spcBef>
                <a:spcPts val="0"/>
              </a:spcBef>
              <a:buClr>
                <a:schemeClr val="dk1"/>
              </a:buClr>
              <a:buSzPct val="61110"/>
              <a:buFont typeface="Arial"/>
              <a:buChar char="•"/>
            </a:pPr>
            <a:r>
              <a:rPr lang="en-US" altLang="zh-TW" dirty="0" smtClean="0">
                <a:solidFill>
                  <a:schemeClr val="dk1"/>
                </a:solidFill>
                <a:latin typeface="Calibri"/>
                <a:ea typeface="Calibri"/>
                <a:cs typeface="Calibri"/>
                <a:sym typeface="Calibri"/>
              </a:rPr>
              <a:t>2015 </a:t>
            </a:r>
            <a:r>
              <a:rPr lang="zh-TW" altLang="en-US" dirty="0">
                <a:solidFill>
                  <a:schemeClr val="dk1"/>
                </a:solidFill>
                <a:latin typeface="Calibri"/>
                <a:ea typeface="Calibri"/>
                <a:cs typeface="Calibri"/>
                <a:sym typeface="Calibri"/>
              </a:rPr>
              <a:t>微眾銀行 </a:t>
            </a:r>
            <a:r>
              <a:rPr lang="en-US" altLang="zh-TW" dirty="0">
                <a:solidFill>
                  <a:schemeClr val="dk1"/>
                </a:solidFill>
                <a:latin typeface="Calibri"/>
                <a:ea typeface="Calibri"/>
                <a:cs typeface="Calibri"/>
                <a:sym typeface="Calibri"/>
              </a:rPr>
              <a:t>App </a:t>
            </a:r>
            <a:r>
              <a:rPr lang="zh-TW" altLang="en-US" dirty="0">
                <a:solidFill>
                  <a:schemeClr val="dk1"/>
                </a:solidFill>
                <a:latin typeface="Calibri"/>
                <a:ea typeface="Calibri"/>
                <a:cs typeface="Calibri"/>
                <a:sym typeface="Calibri"/>
              </a:rPr>
              <a:t>上線</a:t>
            </a:r>
            <a:r>
              <a:rPr lang="zh-TW" altLang="en-US" dirty="0" smtClean="0">
                <a:solidFill>
                  <a:schemeClr val="dk1"/>
                </a:solidFill>
                <a:latin typeface="Calibri"/>
                <a:ea typeface="Calibri"/>
                <a:cs typeface="Calibri"/>
                <a:sym typeface="Calibri"/>
              </a:rPr>
              <a:t>，但網路銀行</a:t>
            </a:r>
            <a:r>
              <a:rPr lang="zh-TW" altLang="en-US" dirty="0">
                <a:solidFill>
                  <a:schemeClr val="dk1"/>
                </a:solidFill>
                <a:latin typeface="Calibri"/>
                <a:ea typeface="Calibri"/>
                <a:cs typeface="Calibri"/>
                <a:sym typeface="Calibri"/>
              </a:rPr>
              <a:t>名不符實</a:t>
            </a:r>
            <a:endParaRPr lang="en-US" altLang="zh-TW" dirty="0">
              <a:solidFill>
                <a:schemeClr val="dk1"/>
              </a:solidFill>
              <a:latin typeface="Calibri"/>
              <a:ea typeface="Calibri"/>
              <a:cs typeface="Calibri"/>
              <a:sym typeface="Calibri"/>
            </a:endParaRP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法規限制，無法從事存取款等基礎金融服務，更接近行動支付平台服務</a:t>
            </a:r>
            <a:endParaRPr lang="en-US" altLang="zh-TW" dirty="0">
              <a:solidFill>
                <a:schemeClr val="dk1"/>
              </a:solidFill>
              <a:latin typeface="Calibri"/>
              <a:ea typeface="Calibri"/>
              <a:cs typeface="Calibri"/>
              <a:sym typeface="Calibri"/>
            </a:endParaRP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難點在於遠程開戶和資金存取</a:t>
            </a:r>
            <a:endParaRPr lang="en-US" altLang="zh-TW" dirty="0">
              <a:solidFill>
                <a:schemeClr val="dk1"/>
              </a:solidFill>
              <a:latin typeface="Calibri"/>
              <a:ea typeface="Calibri"/>
              <a:cs typeface="Calibri"/>
              <a:sym typeface="Calibri"/>
            </a:endParaRPr>
          </a:p>
          <a:p>
            <a:pPr lvl="0">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未來可能發展方向</a:t>
            </a:r>
            <a:r>
              <a:rPr lang="en-US" altLang="zh-TW" dirty="0">
                <a:solidFill>
                  <a:schemeClr val="dk1"/>
                </a:solidFill>
                <a:latin typeface="Calibri"/>
                <a:ea typeface="Calibri"/>
                <a:cs typeface="Calibri"/>
                <a:sym typeface="Calibri"/>
              </a:rPr>
              <a:t>:</a:t>
            </a: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把微信社交數據順利轉成個人授信與風控數據</a:t>
            </a:r>
          </a:p>
          <a:p>
            <a:pPr lvl="1">
              <a:spcBef>
                <a:spcPts val="0"/>
              </a:spcBef>
              <a:buClr>
                <a:schemeClr val="dk1"/>
              </a:buClr>
              <a:buSzPct val="61110"/>
              <a:buFont typeface="Arial"/>
              <a:buChar char="•"/>
            </a:pPr>
            <a:r>
              <a:rPr lang="zh-TW" altLang="en-US" dirty="0">
                <a:solidFill>
                  <a:schemeClr val="dk1"/>
                </a:solidFill>
                <a:latin typeface="Calibri"/>
                <a:ea typeface="Calibri"/>
                <a:cs typeface="Calibri"/>
                <a:sym typeface="Calibri"/>
              </a:rPr>
              <a:t>人臉辨識遠端開戶</a:t>
            </a:r>
            <a:r>
              <a:rPr lang="en-US" altLang="zh-TW" dirty="0">
                <a:solidFill>
                  <a:schemeClr val="dk1"/>
                </a:solidFill>
                <a:latin typeface="Calibri"/>
                <a:ea typeface="Calibri"/>
                <a:cs typeface="Calibri"/>
                <a:sym typeface="Calibri"/>
              </a:rPr>
              <a:t>:</a:t>
            </a:r>
            <a:r>
              <a:rPr lang="zh-TW" altLang="en-US" dirty="0">
                <a:solidFill>
                  <a:schemeClr val="dk1"/>
                </a:solidFill>
                <a:latin typeface="Calibri"/>
                <a:ea typeface="Calibri"/>
                <a:cs typeface="Calibri"/>
                <a:sym typeface="Calibri"/>
              </a:rPr>
              <a:t>目前還沒有被監管單位允許，技術尚無用處</a:t>
            </a:r>
          </a:p>
          <a:p>
            <a:pPr lvl="1">
              <a:spcBef>
                <a:spcPts val="0"/>
              </a:spcBef>
              <a:buClr>
                <a:schemeClr val="dk1"/>
              </a:buClr>
              <a:buSzPct val="61110"/>
              <a:buFont typeface="Arial"/>
              <a:buChar char="•"/>
            </a:pPr>
            <a:endParaRPr lang="en-US" altLang="zh-TW" dirty="0">
              <a:solidFill>
                <a:schemeClr val="dk1"/>
              </a:solidFill>
              <a:latin typeface="Calibri"/>
              <a:ea typeface="Calibri"/>
              <a:cs typeface="Calibri"/>
              <a:sym typeface="Calibri"/>
            </a:endParaRPr>
          </a:p>
        </p:txBody>
      </p:sp>
      <p:sp>
        <p:nvSpPr>
          <p:cNvPr id="451" name="Shape 45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29</a:t>
            </a:fld>
            <a:endParaRPr lang="en-US" sz="2000">
              <a:solidFill>
                <a:schemeClr val="lt1"/>
              </a:solidFill>
              <a:latin typeface="Calibri"/>
              <a:ea typeface="Calibri"/>
              <a:cs typeface="Calibri"/>
              <a:sym typeface="Calibri"/>
            </a:endParaRPr>
          </a:p>
        </p:txBody>
      </p:sp>
      <p:graphicFrame>
        <p:nvGraphicFramePr>
          <p:cNvPr id="21" name="資料庫圖表 20"/>
          <p:cNvGraphicFramePr/>
          <p:nvPr>
            <p:extLst>
              <p:ext uri="{D42A27DB-BD31-4B8C-83A1-F6EECF244321}">
                <p14:modId xmlns:p14="http://schemas.microsoft.com/office/powerpoint/2010/main" val="1504701126"/>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2"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4"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6"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8"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1124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數位金融</a:t>
            </a:r>
            <a:r>
              <a:rPr lang="en-US" altLang="zh-TW" dirty="0"/>
              <a:t> </a:t>
            </a:r>
            <a:r>
              <a:rPr lang="en-US" altLang="zh-TW" dirty="0" smtClean="0"/>
              <a:t>Digital Bank</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pic>
        <p:nvPicPr>
          <p:cNvPr id="6" name="lM3Tj_jzxaA"/>
          <p:cNvPicPr>
            <a:picLocks noRot="1" noChangeAspect="1"/>
          </p:cNvPicPr>
          <p:nvPr>
            <a:videoFile r:link="rId1"/>
          </p:nvPr>
        </p:nvPicPr>
        <p:blipFill>
          <a:blip r:embed="rId4"/>
          <a:stretch>
            <a:fillRect/>
          </a:stretch>
        </p:blipFill>
        <p:spPr>
          <a:xfrm>
            <a:off x="2282582" y="1559246"/>
            <a:ext cx="7688732" cy="4480033"/>
          </a:xfrm>
          <a:prstGeom prst="rect">
            <a:avLst/>
          </a:prstGeom>
        </p:spPr>
      </p:pic>
      <p:sp>
        <p:nvSpPr>
          <p:cNvPr id="7" name="矩形 6"/>
          <p:cNvSpPr/>
          <p:nvPr/>
        </p:nvSpPr>
        <p:spPr>
          <a:xfrm>
            <a:off x="6126948" y="6039280"/>
            <a:ext cx="4824206" cy="369332"/>
          </a:xfrm>
          <a:prstGeom prst="rect">
            <a:avLst/>
          </a:prstGeom>
        </p:spPr>
        <p:txBody>
          <a:bodyPr wrap="none">
            <a:spAutoFit/>
          </a:bodyPr>
          <a:lstStyle/>
          <a:p>
            <a:r>
              <a:rPr lang="en-US" altLang="zh-TW" dirty="0"/>
              <a:t>https://www.youtube.com/watch?v=lM3Tj_jzxaA</a:t>
            </a:r>
            <a:endParaRPr lang="zh-TW" altLang="en-US" dirty="0"/>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3002053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Shape 498"/>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sz="4200" b="1" i="0" u="none" strike="noStrike" cap="none" dirty="0" err="1">
                <a:solidFill>
                  <a:schemeClr val="accent2"/>
                </a:solidFill>
                <a:latin typeface="+mn-ea"/>
                <a:ea typeface="+mn-ea"/>
                <a:cs typeface="Calibri"/>
                <a:sym typeface="Calibri"/>
              </a:rPr>
              <a:t>目前發展-</a:t>
            </a:r>
            <a:r>
              <a:rPr lang="en-US" sz="4200" b="1" i="0" u="none" strike="noStrike" cap="none" dirty="0" err="1" smtClean="0">
                <a:solidFill>
                  <a:schemeClr val="accent2"/>
                </a:solidFill>
                <a:latin typeface="+mn-ea"/>
                <a:ea typeface="+mn-ea"/>
                <a:cs typeface="Calibri"/>
                <a:sym typeface="Calibri"/>
              </a:rPr>
              <a:t>台灣</a:t>
            </a:r>
            <a:r>
              <a:rPr lang="zh-TW" altLang="en-US" dirty="0">
                <a:latin typeface="+mn-ea"/>
                <a:ea typeface="+mn-ea"/>
                <a:cs typeface="Calibri"/>
                <a:sym typeface="Calibri"/>
              </a:rPr>
              <a:t>案例</a:t>
            </a:r>
            <a:endParaRPr lang="en-US" sz="4200" b="1" i="0" u="none" strike="noStrike" cap="none" dirty="0">
              <a:solidFill>
                <a:schemeClr val="accent2"/>
              </a:solidFill>
              <a:latin typeface="+mn-ea"/>
              <a:ea typeface="+mn-ea"/>
              <a:cs typeface="Calibri"/>
              <a:sym typeface="Calibri"/>
            </a:endParaRPr>
          </a:p>
        </p:txBody>
      </p:sp>
      <p:sp>
        <p:nvSpPr>
          <p:cNvPr id="499" name="Shape 499"/>
          <p:cNvSpPr txBox="1">
            <a:spLocks noGrp="1"/>
          </p:cNvSpPr>
          <p:nvPr>
            <p:ph type="body" idx="1"/>
          </p:nvPr>
        </p:nvSpPr>
        <p:spPr>
          <a:xfrm>
            <a:off x="594851" y="1111982"/>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107692"/>
              <a:buFont typeface="Arial"/>
              <a:buChar char="•"/>
            </a:pPr>
            <a:r>
              <a:rPr lang="en-US" sz="2600" b="0" i="0" u="none" strike="noStrike" cap="none" dirty="0" err="1">
                <a:solidFill>
                  <a:schemeClr val="dk1"/>
                </a:solidFill>
                <a:latin typeface="Calibri"/>
                <a:ea typeface="Calibri"/>
                <a:cs typeface="Calibri"/>
                <a:sym typeface="Calibri"/>
              </a:rPr>
              <a:t>案例</a:t>
            </a:r>
            <a:r>
              <a:rPr lang="en-US" sz="2600" b="0" i="0" u="none" strike="noStrike" cap="none" dirty="0">
                <a:solidFill>
                  <a:schemeClr val="dk1"/>
                </a:solidFill>
                <a:latin typeface="Calibri"/>
                <a:ea typeface="Calibri"/>
                <a:cs typeface="Calibri"/>
                <a:sym typeface="Calibri"/>
              </a:rPr>
              <a:t>: </a:t>
            </a:r>
            <a:r>
              <a:rPr lang="en-US" sz="2800" b="0" i="0" u="none" strike="noStrike" cap="none" dirty="0" err="1">
                <a:solidFill>
                  <a:schemeClr val="dk1"/>
                </a:solidFill>
                <a:latin typeface="Calibri"/>
                <a:ea typeface="Calibri"/>
                <a:cs typeface="Calibri"/>
                <a:sym typeface="Calibri"/>
              </a:rPr>
              <a:t>國泰世華</a:t>
            </a:r>
            <a:r>
              <a:rPr lang="en-US" sz="2800" b="0" i="0" u="none" strike="noStrike" cap="none" dirty="0">
                <a:solidFill>
                  <a:schemeClr val="dk1"/>
                </a:solidFill>
                <a:latin typeface="Calibri"/>
                <a:ea typeface="Calibri"/>
                <a:cs typeface="Calibri"/>
                <a:sym typeface="Calibri"/>
              </a:rPr>
              <a:t> KOKO App</a:t>
            </a:r>
          </a:p>
          <a:p>
            <a:pPr marL="228600" marR="0" lvl="0" indent="-228600" algn="l" rtl="0">
              <a:lnSpc>
                <a:spcPct val="100000"/>
              </a:lnSpc>
              <a:spcBef>
                <a:spcPts val="1000"/>
              </a:spcBef>
              <a:spcAft>
                <a:spcPts val="0"/>
              </a:spcAft>
              <a:buClr>
                <a:schemeClr val="dk1"/>
              </a:buClr>
              <a:buSzPct val="100000"/>
              <a:buFont typeface="Arial"/>
              <a:buChar char="•"/>
            </a:pPr>
            <a:r>
              <a:rPr lang="en-US" sz="2600" b="0" i="0" u="none" strike="noStrike" cap="none" dirty="0" err="1">
                <a:solidFill>
                  <a:schemeClr val="dk1"/>
                </a:solidFill>
                <a:latin typeface="Calibri"/>
                <a:ea typeface="Calibri"/>
                <a:cs typeface="Calibri"/>
                <a:sym typeface="Calibri"/>
              </a:rPr>
              <a:t>特色</a:t>
            </a:r>
            <a:r>
              <a:rPr lang="en-US" sz="2600" b="0" i="0" u="none" strike="noStrike" cap="none" dirty="0">
                <a:solidFill>
                  <a:schemeClr val="dk1"/>
                </a:solidFill>
                <a:latin typeface="Calibri"/>
                <a:ea typeface="Calibri"/>
                <a:cs typeface="Calibri"/>
                <a:sym typeface="Calibri"/>
              </a:rPr>
              <a:t>: </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簡單綁定</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用手機號碼绑定，輸入即可轉帳</a:t>
            </a:r>
            <a:r>
              <a:rPr lang="en-US" altLang="zh-TW" sz="2400" b="0" i="0" u="none" strike="noStrike" cap="none" dirty="0">
                <a:solidFill>
                  <a:schemeClr val="dk1"/>
                </a:solidFill>
                <a:latin typeface="Calibri"/>
                <a:ea typeface="Calibri"/>
                <a:cs typeface="Calibri"/>
                <a:sym typeface="Calibri"/>
              </a:rPr>
              <a:t>(</a:t>
            </a:r>
            <a:r>
              <a:rPr lang="zh-TW" altLang="en-US" sz="2400" b="0" i="0" u="none" strike="noStrike" cap="none" dirty="0">
                <a:solidFill>
                  <a:schemeClr val="dk1"/>
                </a:solidFill>
                <a:latin typeface="Calibri"/>
                <a:ea typeface="Calibri"/>
                <a:cs typeface="Calibri"/>
                <a:sym typeface="Calibri"/>
              </a:rPr>
              <a:t>國泰世華用戶</a:t>
            </a:r>
            <a:r>
              <a:rPr lang="en-US" altLang="zh-TW" sz="2400" b="0" i="0" u="none" strike="noStrike" cap="none" dirty="0">
                <a:solidFill>
                  <a:schemeClr val="dk1"/>
                </a:solidFill>
                <a:latin typeface="Calibri"/>
                <a:ea typeface="Calibri"/>
                <a:cs typeface="Calibri"/>
                <a:sym typeface="Calibri"/>
              </a:rPr>
              <a:t>)</a:t>
            </a:r>
            <a:endParaRPr lang="en-US" sz="2400" b="0" i="0" u="none" strike="noStrike" cap="none" dirty="0">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拆帳功能</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計算每人應支付金額，再透過KOKO儲值支付帳戶間的轉帳功能</a:t>
            </a:r>
            <a:endParaRPr lang="en-US" dirty="0">
              <a:solidFill>
                <a:schemeClr val="dk1"/>
              </a:solidFill>
              <a:latin typeface="Calibri"/>
              <a:ea typeface="Calibri"/>
              <a:cs typeface="Calibri"/>
              <a:sym typeface="Calibri"/>
            </a:endParaRPr>
          </a:p>
          <a:p>
            <a:pPr lvl="2">
              <a:buClr>
                <a:schemeClr val="dk1"/>
              </a:buClr>
              <a:buSzPct val="100000"/>
              <a:buFont typeface="Arial"/>
              <a:buChar char="•"/>
            </a:pPr>
            <a:r>
              <a:rPr lang="zh-TW" altLang="en-US" dirty="0"/>
              <a:t>拆帳功能可將資訊使用</a:t>
            </a:r>
            <a:r>
              <a:rPr lang="en-US" altLang="zh-TW" dirty="0"/>
              <a:t>line</a:t>
            </a:r>
            <a:r>
              <a:rPr lang="zh-TW" altLang="en-US" dirty="0"/>
              <a:t>傳送銀行帳號給其他人</a:t>
            </a:r>
            <a:endParaRPr lang="en-US" b="0" i="0" u="none" strike="noStrike" cap="none" dirty="0">
              <a:solidFill>
                <a:schemeClr val="dk1"/>
              </a:solidFill>
              <a:latin typeface="Calibri"/>
              <a:ea typeface="Calibri"/>
              <a:cs typeface="Calibri"/>
              <a:sym typeface="Calibri"/>
            </a:endParaRPr>
          </a:p>
          <a:p>
            <a:pPr marL="685800" marR="0" lvl="1" indent="-228600" algn="l" rtl="0">
              <a:lnSpc>
                <a:spcPct val="100000"/>
              </a:lnSpc>
              <a:spcBef>
                <a:spcPts val="500"/>
              </a:spcBef>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預算管理</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結合國泰世華銀行任一信用卡</a:t>
            </a:r>
            <a:r>
              <a:rPr lang="en-US" sz="2400" b="0" i="0" u="none" strike="noStrike" cap="none" dirty="0">
                <a:solidFill>
                  <a:schemeClr val="dk1"/>
                </a:solidFill>
                <a:latin typeface="Calibri"/>
                <a:ea typeface="Calibri"/>
                <a:cs typeface="Calibri"/>
                <a:sym typeface="Calibri"/>
              </a:rPr>
              <a:t>(</a:t>
            </a:r>
            <a:r>
              <a:rPr lang="en-US" sz="2400" b="0" i="0" u="none" strike="noStrike" cap="none" dirty="0" err="1">
                <a:solidFill>
                  <a:schemeClr val="dk1"/>
                </a:solidFill>
                <a:latin typeface="Calibri"/>
                <a:ea typeface="Calibri"/>
                <a:cs typeface="Calibri"/>
                <a:sym typeface="Calibri"/>
              </a:rPr>
              <a:t>金融帳戶</a:t>
            </a:r>
            <a:r>
              <a:rPr lang="en-US" sz="2400" b="0" i="0" u="none" strike="noStrike" cap="none" dirty="0">
                <a:solidFill>
                  <a:schemeClr val="dk1"/>
                </a:solidFill>
                <a:latin typeface="Calibri"/>
                <a:ea typeface="Calibri"/>
                <a:cs typeface="Calibri"/>
                <a:sym typeface="Calibri"/>
              </a:rPr>
              <a:t>)，</a:t>
            </a:r>
            <a:r>
              <a:rPr lang="en-US" sz="2400" b="0" i="0" u="none" strike="noStrike" cap="none" dirty="0" err="1">
                <a:solidFill>
                  <a:schemeClr val="dk1"/>
                </a:solidFill>
                <a:latin typeface="Calibri"/>
                <a:ea typeface="Calibri"/>
                <a:cs typeface="Calibri"/>
                <a:sym typeface="Calibri"/>
              </a:rPr>
              <a:t>將信用卡消費自動</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匯入KOKO</a:t>
            </a:r>
            <a:r>
              <a:rPr lang="en-US" sz="2400" b="0" i="0" u="none" strike="noStrike" cap="none" dirty="0">
                <a:solidFill>
                  <a:schemeClr val="dk1"/>
                </a:solidFill>
                <a:latin typeface="Calibri"/>
                <a:ea typeface="Calibri"/>
                <a:cs typeface="Calibri"/>
                <a:sym typeface="Calibri"/>
              </a:rPr>
              <a:t> </a:t>
            </a:r>
            <a:r>
              <a:rPr lang="en-US" sz="2400" b="0" i="0" u="none" strike="noStrike" cap="none" dirty="0" smtClean="0">
                <a:solidFill>
                  <a:schemeClr val="dk1"/>
                </a:solidFill>
                <a:latin typeface="Calibri"/>
                <a:ea typeface="Calibri"/>
                <a:cs typeface="Calibri"/>
                <a:sym typeface="Calibri"/>
              </a:rPr>
              <a:t>Apps</a:t>
            </a:r>
          </a:p>
          <a:p>
            <a:pPr lvl="1">
              <a:buClr>
                <a:schemeClr val="dk1"/>
              </a:buClr>
              <a:buSzPct val="100000"/>
              <a:buFont typeface="Arial"/>
              <a:buChar char="•"/>
            </a:pPr>
            <a:r>
              <a:rPr lang="en-US" altLang="zh-TW" dirty="0" err="1">
                <a:solidFill>
                  <a:schemeClr val="dk1"/>
                </a:solidFill>
                <a:latin typeface="+mn-ea"/>
                <a:cs typeface="Calibri"/>
                <a:sym typeface="Calibri"/>
              </a:rPr>
              <a:t>虛擬帳號</a:t>
            </a:r>
            <a:endParaRPr lang="en-US" altLang="zh-TW" dirty="0">
              <a:solidFill>
                <a:schemeClr val="dk1"/>
              </a:solidFill>
              <a:latin typeface="+mn-ea"/>
              <a:cs typeface="Calibri"/>
              <a:sym typeface="Calibri"/>
            </a:endParaRPr>
          </a:p>
          <a:p>
            <a:pPr lvl="2">
              <a:buClr>
                <a:schemeClr val="dk1"/>
              </a:buClr>
              <a:buSzPct val="100000"/>
              <a:buFont typeface="Arial"/>
              <a:buChar char="•"/>
            </a:pPr>
            <a:r>
              <a:rPr lang="en-US" altLang="zh-TW" dirty="0" err="1">
                <a:solidFill>
                  <a:schemeClr val="dk1"/>
                </a:solidFill>
                <a:latin typeface="+mn-ea"/>
                <a:cs typeface="Calibri"/>
                <a:sym typeface="Calibri"/>
              </a:rPr>
              <a:t>在裡面儲值，這些儲值的錢讓你可以用來跟朋友拆轉帳、快速收付</a:t>
            </a:r>
            <a:endParaRPr lang="en-US" altLang="zh-TW" dirty="0">
              <a:solidFill>
                <a:schemeClr val="dk1"/>
              </a:solidFill>
              <a:latin typeface="+mn-ea"/>
              <a:cs typeface="Calibri"/>
              <a:sym typeface="Calibri"/>
            </a:endParaRPr>
          </a:p>
          <a:p>
            <a:pPr lvl="1">
              <a:buClr>
                <a:schemeClr val="dk1"/>
              </a:buClr>
              <a:buSzPct val="100000"/>
              <a:buFont typeface="Arial"/>
              <a:buChar char="•"/>
            </a:pPr>
            <a:r>
              <a:rPr lang="en-US" altLang="zh-TW" dirty="0" err="1" smtClean="0">
                <a:solidFill>
                  <a:schemeClr val="dk1"/>
                </a:solidFill>
                <a:latin typeface="+mn-ea"/>
                <a:cs typeface="Calibri"/>
                <a:sym typeface="Calibri"/>
              </a:rPr>
              <a:t>掃描商品條碼付款</a:t>
            </a:r>
            <a:endParaRPr lang="en-US" altLang="zh-TW" dirty="0">
              <a:solidFill>
                <a:schemeClr val="dk1"/>
              </a:solidFill>
              <a:latin typeface="+mn-ea"/>
              <a:cs typeface="Calibri"/>
              <a:sym typeface="Calibri"/>
            </a:endParaRPr>
          </a:p>
          <a:p>
            <a:pPr lvl="2">
              <a:buClr>
                <a:schemeClr val="dk1"/>
              </a:buClr>
              <a:buSzPct val="100000"/>
              <a:buFont typeface="Arial"/>
              <a:buChar char="•"/>
            </a:pPr>
            <a:r>
              <a:rPr lang="en-US" altLang="zh-TW" dirty="0" err="1">
                <a:solidFill>
                  <a:schemeClr val="dk1"/>
                </a:solidFill>
                <a:latin typeface="+mn-ea"/>
                <a:cs typeface="Calibri"/>
                <a:sym typeface="Calibri"/>
              </a:rPr>
              <a:t>若有可自動扣款的販賣機，就可以透過掃描商品條碼的方式，直接用KOKO帳戶付款</a:t>
            </a:r>
            <a:endParaRPr lang="en-US" altLang="zh-TW" dirty="0">
              <a:solidFill>
                <a:schemeClr val="dk1"/>
              </a:solidFill>
              <a:latin typeface="+mn-ea"/>
              <a:cs typeface="Calibri"/>
              <a:sym typeface="Calibri"/>
            </a:endParaRPr>
          </a:p>
          <a:p>
            <a:pPr marL="685800" marR="0" lvl="1" indent="-228600" algn="l" rtl="0">
              <a:lnSpc>
                <a:spcPct val="100000"/>
              </a:lnSpc>
              <a:spcBef>
                <a:spcPts val="500"/>
              </a:spcBef>
              <a:buClr>
                <a:schemeClr val="dk1"/>
              </a:buClr>
              <a:buSzPct val="100000"/>
              <a:buFont typeface="Arial"/>
              <a:buChar char="•"/>
            </a:pPr>
            <a:endParaRPr lang="en-US" sz="2400" b="0" i="0" u="none" strike="noStrike" cap="none" dirty="0">
              <a:solidFill>
                <a:schemeClr val="dk1"/>
              </a:solidFill>
              <a:latin typeface="Calibri"/>
              <a:ea typeface="Calibri"/>
              <a:cs typeface="Calibri"/>
              <a:sym typeface="Calibri"/>
            </a:endParaRPr>
          </a:p>
        </p:txBody>
      </p:sp>
      <p:sp>
        <p:nvSpPr>
          <p:cNvPr id="513" name="Shape 51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30</a:t>
            </a:fld>
            <a:endParaRPr lang="en-US" sz="2000">
              <a:solidFill>
                <a:schemeClr val="lt1"/>
              </a:solidFill>
              <a:latin typeface="Calibri"/>
              <a:ea typeface="Calibri"/>
              <a:cs typeface="Calibri"/>
              <a:sym typeface="Calibri"/>
            </a:endParaRPr>
          </a:p>
        </p:txBody>
      </p:sp>
      <p:pic>
        <p:nvPicPr>
          <p:cNvPr id="18" name="Shape 209"/>
          <p:cNvPicPr preferRelativeResize="0"/>
          <p:nvPr/>
        </p:nvPicPr>
        <p:blipFill rotWithShape="1">
          <a:blip r:embed="rId3">
            <a:alphaModFix/>
          </a:blip>
          <a:srcRect/>
          <a:stretch/>
        </p:blipFill>
        <p:spPr>
          <a:xfrm>
            <a:off x="9395021" y="1474838"/>
            <a:ext cx="2492178" cy="1080120"/>
          </a:xfrm>
          <a:prstGeom prst="rect">
            <a:avLst/>
          </a:prstGeom>
          <a:noFill/>
          <a:ln>
            <a:noFill/>
          </a:ln>
        </p:spPr>
      </p:pic>
      <p:graphicFrame>
        <p:nvGraphicFramePr>
          <p:cNvPr id="19" name="資料庫圖表 18"/>
          <p:cNvGraphicFramePr/>
          <p:nvPr>
            <p:extLst>
              <p:ext uri="{D42A27DB-BD31-4B8C-83A1-F6EECF244321}">
                <p14:modId xmlns:p14="http://schemas.microsoft.com/office/powerpoint/2010/main" val="788290795"/>
              </p:ext>
            </p:extLst>
          </p:nvPr>
        </p:nvGraphicFramePr>
        <p:xfrm>
          <a:off x="955357" y="5807813"/>
          <a:ext cx="9784080" cy="599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0" name="Shape 358"/>
          <p:cNvGrpSpPr/>
          <p:nvPr/>
        </p:nvGrpSpPr>
        <p:grpSpPr>
          <a:xfrm>
            <a:off x="1488" y="-12458"/>
            <a:ext cx="12189023" cy="377586"/>
            <a:chOff x="1488" y="0"/>
            <a:chExt cx="12189023" cy="377586"/>
          </a:xfrm>
        </p:grpSpPr>
        <p:sp>
          <p:nvSpPr>
            <p:cNvPr id="21"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3"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5"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7"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9"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68981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Shape 57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en-US" altLang="zh-TW" dirty="0" err="1">
                <a:latin typeface="+mn-ea"/>
                <a:cs typeface="Calibri"/>
                <a:sym typeface="Calibri"/>
              </a:rPr>
              <a:t>目前發展-台灣</a:t>
            </a:r>
            <a:r>
              <a:rPr lang="zh-TW" altLang="en-US" dirty="0">
                <a:latin typeface="+mn-ea"/>
                <a:cs typeface="Calibri"/>
                <a:sym typeface="Calibri"/>
              </a:rPr>
              <a:t>案例</a:t>
            </a:r>
            <a:endParaRPr lang="en-US" sz="4200" b="1" i="0" u="none" strike="noStrike" cap="none" dirty="0">
              <a:solidFill>
                <a:schemeClr val="accent2"/>
              </a:solidFill>
              <a:latin typeface="Calibri"/>
              <a:ea typeface="Calibri"/>
              <a:cs typeface="Calibri"/>
              <a:sym typeface="Calibri"/>
            </a:endParaRPr>
          </a:p>
        </p:txBody>
      </p:sp>
      <p:sp>
        <p:nvSpPr>
          <p:cNvPr id="580" name="Shape 580"/>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a:buClr>
                <a:schemeClr val="dk1"/>
              </a:buClr>
              <a:buSzPct val="100000"/>
            </a:pPr>
            <a:r>
              <a:rPr lang="en-US" altLang="zh-TW" dirty="0" err="1" smtClean="0">
                <a:solidFill>
                  <a:schemeClr val="dk1"/>
                </a:solidFill>
                <a:latin typeface="+mn-ea"/>
                <a:cs typeface="Calibri"/>
                <a:sym typeface="Calibri"/>
              </a:rPr>
              <a:t>案例</a:t>
            </a:r>
            <a:r>
              <a:rPr lang="en-US" altLang="zh-TW" dirty="0">
                <a:solidFill>
                  <a:schemeClr val="dk1"/>
                </a:solidFill>
                <a:latin typeface="+mn-ea"/>
                <a:cs typeface="Calibri"/>
                <a:sym typeface="Calibri"/>
              </a:rPr>
              <a:t>: </a:t>
            </a:r>
            <a:r>
              <a:rPr lang="en-US" sz="2600" b="0" i="0" u="none" strike="noStrike" cap="none" dirty="0" err="1" smtClean="0">
                <a:solidFill>
                  <a:schemeClr val="dk1"/>
                </a:solidFill>
                <a:latin typeface="Calibri"/>
                <a:ea typeface="Calibri"/>
                <a:cs typeface="Calibri"/>
                <a:sym typeface="Calibri"/>
              </a:rPr>
              <a:t>玉山銀行</a:t>
            </a:r>
            <a:r>
              <a:rPr lang="en-US" sz="2600" b="0" i="0" u="none" strike="noStrike" cap="none" dirty="0">
                <a:solidFill>
                  <a:schemeClr val="dk1"/>
                </a:solidFill>
                <a:latin typeface="Calibri"/>
                <a:ea typeface="Calibri"/>
                <a:cs typeface="Calibri"/>
                <a:sym typeface="Calibri"/>
              </a:rPr>
              <a:t>: </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獲頒亞洲銀行家雜誌「台灣區最佳資料分析專案獎</a:t>
            </a:r>
            <a:r>
              <a:rPr lang="en-US" sz="2400" b="0" i="0" u="none" strike="noStrike" cap="none" dirty="0">
                <a:solidFill>
                  <a:schemeClr val="dk1"/>
                </a:solidFill>
                <a:latin typeface="Calibri"/>
                <a:ea typeface="Calibri"/>
                <a:cs typeface="Calibri"/>
                <a:sym typeface="Calibri"/>
              </a:rPr>
              <a:t>」</a:t>
            </a:r>
          </a:p>
          <a:p>
            <a:pPr marL="685800" marR="0" lvl="1" indent="-228600" algn="l" rtl="0">
              <a:lnSpc>
                <a:spcPct val="100000"/>
              </a:lnSpc>
              <a:spcBef>
                <a:spcPts val="500"/>
              </a:spcBef>
              <a:spcAft>
                <a:spcPts val="0"/>
              </a:spcAft>
              <a:buClr>
                <a:schemeClr val="dk1"/>
              </a:buClr>
              <a:buSzPct val="100000"/>
              <a:buFont typeface="Arial"/>
              <a:buChar char="•"/>
            </a:pPr>
            <a:r>
              <a:rPr lang="en-US" sz="2400" b="0" i="0" u="none" strike="noStrike" cap="none" dirty="0" err="1">
                <a:solidFill>
                  <a:schemeClr val="dk1"/>
                </a:solidFill>
                <a:latin typeface="Calibri"/>
                <a:ea typeface="Calibri"/>
                <a:cs typeface="Calibri"/>
                <a:sym typeface="Calibri"/>
              </a:rPr>
              <a:t>亞洲銀行家雜誌（The</a:t>
            </a:r>
            <a:r>
              <a:rPr lang="en-US" sz="2400" b="0" i="0" u="none" strike="noStrike" cap="none" dirty="0">
                <a:solidFill>
                  <a:schemeClr val="dk1"/>
                </a:solidFill>
                <a:latin typeface="Calibri"/>
                <a:ea typeface="Calibri"/>
                <a:cs typeface="Calibri"/>
                <a:sym typeface="Calibri"/>
              </a:rPr>
              <a:t> Asian Banker）: </a:t>
            </a:r>
          </a:p>
          <a:p>
            <a:pPr lvl="1">
              <a:buClr>
                <a:schemeClr val="dk1"/>
              </a:buClr>
              <a:buSzPct val="100000"/>
              <a:buFont typeface="Arial"/>
              <a:buChar char="•"/>
            </a:pPr>
            <a:r>
              <a:rPr lang="en-US" sz="2400" b="0" i="0" u="none" strike="noStrike" cap="none" dirty="0" err="1" smtClean="0">
                <a:solidFill>
                  <a:schemeClr val="dk1"/>
                </a:solidFill>
                <a:latin typeface="Calibri"/>
                <a:ea typeface="Calibri"/>
                <a:cs typeface="Calibri"/>
                <a:sym typeface="Calibri"/>
              </a:rPr>
              <a:t>針對顧客屬性做巨量資料分析</a:t>
            </a:r>
            <a:r>
              <a:rPr lang="en-US" sz="2400" b="0" i="0" u="none" strike="noStrike" cap="none" dirty="0" err="1">
                <a:solidFill>
                  <a:schemeClr val="dk1"/>
                </a:solidFill>
                <a:latin typeface="Calibri"/>
                <a:ea typeface="Calibri"/>
                <a:cs typeface="Calibri"/>
                <a:sym typeface="Calibri"/>
              </a:rPr>
              <a:t>（Big</a:t>
            </a:r>
            <a:r>
              <a:rPr lang="en-US" sz="2400" b="0" i="0" u="none" strike="noStrike" cap="none" dirty="0">
                <a:solidFill>
                  <a:schemeClr val="dk1"/>
                </a:solidFill>
                <a:latin typeface="Calibri"/>
                <a:ea typeface="Calibri"/>
                <a:cs typeface="Calibri"/>
                <a:sym typeface="Calibri"/>
              </a:rPr>
              <a:t> Data），</a:t>
            </a:r>
            <a:r>
              <a:rPr lang="en-US" sz="2400" b="0" i="0" u="none" strike="noStrike" cap="none" dirty="0" err="1" smtClean="0">
                <a:solidFill>
                  <a:schemeClr val="dk1"/>
                </a:solidFill>
                <a:latin typeface="Calibri"/>
                <a:ea typeface="Calibri"/>
                <a:cs typeface="Calibri"/>
                <a:sym typeface="Calibri"/>
              </a:rPr>
              <a:t>並有效應用</a:t>
            </a:r>
            <a:r>
              <a:rPr lang="en-US" altLang="zh-TW" dirty="0" err="1">
                <a:solidFill>
                  <a:schemeClr val="dk1"/>
                </a:solidFill>
                <a:latin typeface="Calibri"/>
                <a:ea typeface="Calibri"/>
                <a:cs typeface="Calibri"/>
                <a:sym typeface="Calibri"/>
              </a:rPr>
              <a:t>，</a:t>
            </a:r>
            <a:r>
              <a:rPr lang="en-US" altLang="zh-TW" dirty="0" err="1" smtClean="0">
                <a:solidFill>
                  <a:schemeClr val="dk1"/>
                </a:solidFill>
                <a:latin typeface="Calibri"/>
                <a:ea typeface="Calibri"/>
                <a:cs typeface="Calibri"/>
                <a:sym typeface="Calibri"/>
              </a:rPr>
              <a:t>精準掌握顧客需求，顧客提供更好的理財規劃</a:t>
            </a:r>
            <a:endParaRPr lang="en-US" sz="2400" b="0" i="0" u="none" strike="noStrike" cap="none" dirty="0">
              <a:solidFill>
                <a:schemeClr val="dk1"/>
              </a:solidFill>
              <a:latin typeface="Calibri"/>
              <a:ea typeface="Calibri"/>
              <a:cs typeface="Calibri"/>
              <a:sym typeface="Calibri"/>
            </a:endParaRPr>
          </a:p>
          <a:p>
            <a:pPr marL="228600" marR="0" lvl="0" indent="-228600" algn="l" rtl="0">
              <a:lnSpc>
                <a:spcPct val="100000"/>
              </a:lnSpc>
              <a:spcBef>
                <a:spcPts val="1000"/>
              </a:spcBef>
              <a:buClr>
                <a:schemeClr val="dk1"/>
              </a:buClr>
              <a:buSzPct val="100000"/>
              <a:buFont typeface="Arial"/>
              <a:buNone/>
            </a:pPr>
            <a:endParaRPr sz="2600" b="0" i="0" u="none" strike="noStrike" cap="none" dirty="0">
              <a:solidFill>
                <a:schemeClr val="dk1"/>
              </a:solidFill>
              <a:latin typeface="Calibri"/>
              <a:ea typeface="Calibri"/>
              <a:cs typeface="Calibri"/>
              <a:sym typeface="Calibri"/>
            </a:endParaRPr>
          </a:p>
        </p:txBody>
      </p:sp>
      <p:sp>
        <p:nvSpPr>
          <p:cNvPr id="593" name="Shape 59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31</a:t>
            </a:fld>
            <a:endParaRPr lang="en-US" sz="2000">
              <a:solidFill>
                <a:schemeClr val="lt1"/>
              </a:solidFill>
              <a:latin typeface="Calibri"/>
              <a:ea typeface="Calibri"/>
              <a:cs typeface="Calibri"/>
              <a:sym typeface="Calibri"/>
            </a:endParaRPr>
          </a:p>
        </p:txBody>
      </p:sp>
      <p:graphicFrame>
        <p:nvGraphicFramePr>
          <p:cNvPr id="17" name="資料庫圖表 16"/>
          <p:cNvGraphicFramePr/>
          <p:nvPr>
            <p:extLst>
              <p:ext uri="{D42A27DB-BD31-4B8C-83A1-F6EECF244321}">
                <p14:modId xmlns:p14="http://schemas.microsoft.com/office/powerpoint/2010/main" val="2538776463"/>
              </p:ext>
            </p:extLst>
          </p:nvPr>
        </p:nvGraphicFramePr>
        <p:xfrm>
          <a:off x="955357" y="5662670"/>
          <a:ext cx="9784080" cy="59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Shape 358"/>
          <p:cNvGrpSpPr/>
          <p:nvPr/>
        </p:nvGrpSpPr>
        <p:grpSpPr>
          <a:xfrm>
            <a:off x="1488" y="-12458"/>
            <a:ext cx="12189023" cy="377586"/>
            <a:chOff x="1488" y="0"/>
            <a:chExt cx="12189023" cy="377586"/>
          </a:xfrm>
        </p:grpSpPr>
        <p:sp>
          <p:nvSpPr>
            <p:cNvPr id="19" name="Shape 35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360"/>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1" name="Shape 36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362"/>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3" name="Shape 36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364"/>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25" name="Shape 36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366"/>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7" name="Shape 36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368"/>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2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618253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a:t>互聯網對於銀行業務帶來的影響</a:t>
            </a:r>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4005095288"/>
              </p:ext>
            </p:extLst>
          </p:nvPr>
        </p:nvGraphicFramePr>
        <p:xfrm>
          <a:off x="1213698" y="1457010"/>
          <a:ext cx="9764602" cy="453493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a:t>新興支付方法</a:t>
                      </a:r>
                      <a:r>
                        <a:rPr lang="en-US" altLang="zh-TW" sz="2000" dirty="0"/>
                        <a:t>(</a:t>
                      </a:r>
                      <a:r>
                        <a:rPr lang="zh-TW" altLang="en-US" sz="2000" dirty="0"/>
                        <a:t>科技</a:t>
                      </a:r>
                      <a:r>
                        <a:rPr lang="en-US" altLang="zh-TW" sz="2000" dirty="0"/>
                        <a:t>)</a:t>
                      </a:r>
                      <a:endParaRPr lang="zh-TW" altLang="en-US" sz="2000" dirty="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a:t>互聯網信用評等</a:t>
                      </a:r>
                      <a:endParaRPr lang="en-US" altLang="zh-TW" sz="2000" dirty="0"/>
                    </a:p>
                    <a:p>
                      <a:r>
                        <a:rPr lang="zh-TW" altLang="en-US" sz="2000" dirty="0"/>
                        <a:t>互聯網保險</a:t>
                      </a:r>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zh-TW" altLang="en-US" sz="2000" dirty="0"/>
                        <a:t>網路借貸</a:t>
                      </a:r>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資訊提供更快速</a:t>
                      </a:r>
                    </a:p>
                  </a:txBody>
                  <a:tcPr/>
                </a:tc>
                <a:tc>
                  <a:txBody>
                    <a:bodyPr/>
                    <a:lstStyle/>
                    <a:p>
                      <a:r>
                        <a:rPr lang="zh-TW" altLang="en-US" sz="2000" dirty="0" smtClean="0"/>
                        <a:t>互</a:t>
                      </a:r>
                      <a:r>
                        <a:rPr lang="zh-TW" altLang="en-US" sz="2000" dirty="0"/>
                        <a:t>聯網理財</a:t>
                      </a:r>
                    </a:p>
                  </a:txBody>
                  <a:tcPr/>
                </a:tc>
                <a:extLst>
                  <a:ext uri="{0D108BD9-81ED-4DB2-BD59-A6C34878D82A}">
                    <a16:rowId xmlns:a16="http://schemas.microsoft.com/office/drawing/2014/main" val="397011735"/>
                  </a:ext>
                </a:extLst>
              </a:tr>
              <a:tr h="370840">
                <a:tc>
                  <a:txBody>
                    <a:bodyPr/>
                    <a:lstStyle/>
                    <a:p>
                      <a:r>
                        <a:rPr lang="zh-TW" altLang="en-US" sz="2400" dirty="0" smtClean="0"/>
                        <a:t>市場資訊供應</a:t>
                      </a:r>
                      <a:endParaRPr lang="zh-TW" altLang="en-US" sz="2400" dirty="0"/>
                    </a:p>
                  </a:txBody>
                  <a:tcPr/>
                </a:tc>
                <a:tc>
                  <a:txBody>
                    <a:bodyPr/>
                    <a:lstStyle/>
                    <a:p>
                      <a:r>
                        <a:rPr lang="zh-TW" altLang="en-US" sz="2000" dirty="0"/>
                        <a:t>資訊提供更快速</a:t>
                      </a:r>
                    </a:p>
                  </a:txBody>
                  <a:tcPr/>
                </a:tc>
                <a:tc>
                  <a:txBody>
                    <a:bodyPr/>
                    <a:lstStyle/>
                    <a:p>
                      <a:r>
                        <a:rPr lang="zh-TW" altLang="en-US" sz="2000" dirty="0"/>
                        <a:t>機器人理財</a:t>
                      </a:r>
                      <a:endParaRPr lang="en-US" altLang="zh-TW" sz="2000" dirty="0"/>
                    </a:p>
                    <a:p>
                      <a:r>
                        <a:rPr lang="zh-TW" altLang="en-US" sz="2000" dirty="0"/>
                        <a:t>新興平台的出現</a:t>
                      </a:r>
                    </a:p>
                  </a:txBody>
                  <a:tcPr/>
                </a:tc>
                <a:extLst>
                  <a:ext uri="{0D108BD9-81ED-4DB2-BD59-A6C34878D82A}">
                    <a16:rowId xmlns:a16="http://schemas.microsoft.com/office/drawing/2014/main" val="1225129663"/>
                  </a:ext>
                </a:extLst>
              </a:tr>
              <a:tr h="370840">
                <a:tc>
                  <a:txBody>
                    <a:bodyPr/>
                    <a:lstStyle/>
                    <a:p>
                      <a:r>
                        <a:rPr lang="zh-TW" altLang="en-US" sz="2400" dirty="0" smtClean="0"/>
                        <a:t>跨境</a:t>
                      </a:r>
                      <a:r>
                        <a:rPr lang="zh-TW" altLang="en-US" sz="2400" baseline="0" dirty="0" smtClean="0"/>
                        <a:t>業務</a:t>
                      </a:r>
                      <a:endParaRPr lang="zh-TW" altLang="en-US" sz="2400" dirty="0"/>
                    </a:p>
                  </a:txBody>
                  <a:tcPr/>
                </a:tc>
                <a:tc>
                  <a:txBody>
                    <a:bodyPr/>
                    <a:lstStyle/>
                    <a:p>
                      <a:r>
                        <a:rPr lang="zh-TW" altLang="en-US" sz="2000" dirty="0" smtClean="0"/>
                        <a:t>去中心資金移轉</a:t>
                      </a:r>
                      <a:endParaRPr lang="zh-TW" altLang="en-US" sz="2000" dirty="0"/>
                    </a:p>
                  </a:txBody>
                  <a:tcPr/>
                </a:tc>
                <a:tc>
                  <a:txBody>
                    <a:bodyPr/>
                    <a:lstStyle/>
                    <a:p>
                      <a:r>
                        <a:rPr lang="zh-TW" altLang="en-US" sz="2000" dirty="0" smtClean="0"/>
                        <a:t>加密虛擬貨幣</a:t>
                      </a:r>
                      <a:endParaRPr lang="zh-TW" altLang="en-US" sz="2000" dirty="0"/>
                    </a:p>
                  </a:txBody>
                  <a:tcPr/>
                </a:tc>
                <a:extLst>
                  <a:ext uri="{0D108BD9-81ED-4DB2-BD59-A6C34878D82A}">
                    <a16:rowId xmlns:a16="http://schemas.microsoft.com/office/drawing/2014/main" val="10007"/>
                  </a:ext>
                </a:extLst>
              </a:tr>
            </a:tbl>
          </a:graphicData>
        </a:graphic>
      </p:graphicFrame>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32</a:t>
            </a:fld>
            <a:endParaRPr lang="zh-TW" altLang="en-US" dirty="0"/>
          </a:p>
        </p:txBody>
      </p:sp>
      <p:grpSp>
        <p:nvGrpSpPr>
          <p:cNvPr id="8" name="Shape 601"/>
          <p:cNvGrpSpPr/>
          <p:nvPr/>
        </p:nvGrpSpPr>
        <p:grpSpPr>
          <a:xfrm>
            <a:off x="1488" y="-2560"/>
            <a:ext cx="12189023" cy="377586"/>
            <a:chOff x="1488" y="0"/>
            <a:chExt cx="12189023" cy="377586"/>
          </a:xfrm>
        </p:grpSpPr>
        <p:sp>
          <p:nvSpPr>
            <p:cNvPr id="9"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0"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11"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2"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13"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4"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15"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6"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17"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8"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0040675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406401" y="556658"/>
            <a:ext cx="1115887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dirty="0" smtClean="0">
                <a:latin typeface="Calibri"/>
                <a:ea typeface="Calibri"/>
                <a:cs typeface="Calibri"/>
                <a:sym typeface="Calibri"/>
              </a:rPr>
              <a:t>數位銀行</a:t>
            </a:r>
            <a:r>
              <a:rPr lang="en-US" altLang="zh-TW" dirty="0" smtClean="0">
                <a:latin typeface="Calibri"/>
                <a:ea typeface="Calibri"/>
                <a:cs typeface="Calibri"/>
                <a:sym typeface="Calibri"/>
              </a:rPr>
              <a:t>-</a:t>
            </a:r>
            <a:r>
              <a:rPr lang="zh-TW" altLang="en-US" dirty="0" smtClean="0">
                <a:latin typeface="Calibri"/>
                <a:ea typeface="Calibri"/>
                <a:cs typeface="Calibri"/>
                <a:sym typeface="Calibri"/>
              </a:rPr>
              <a:t>整合互</a:t>
            </a:r>
            <a:r>
              <a:rPr lang="zh-TW" altLang="en-US" dirty="0">
                <a:latin typeface="Calibri"/>
                <a:ea typeface="Calibri"/>
                <a:cs typeface="Calibri"/>
                <a:sym typeface="Calibri"/>
              </a:rPr>
              <a:t>聯</a:t>
            </a:r>
            <a:r>
              <a:rPr lang="zh-TW" altLang="en-US" dirty="0" smtClean="0">
                <a:latin typeface="Calibri"/>
                <a:ea typeface="Calibri"/>
                <a:cs typeface="Calibri"/>
                <a:sym typeface="Calibri"/>
              </a:rPr>
              <a:t>網</a:t>
            </a:r>
            <a:r>
              <a:rPr lang="en-US" sz="4200" b="1" i="0" u="none" strike="noStrike" cap="none" dirty="0" err="1" smtClean="0">
                <a:solidFill>
                  <a:schemeClr val="accent2"/>
                </a:solidFill>
                <a:latin typeface="Calibri"/>
                <a:ea typeface="Calibri"/>
                <a:cs typeface="Calibri"/>
                <a:sym typeface="Calibri"/>
              </a:rPr>
              <a:t>銀行</a:t>
            </a:r>
            <a:r>
              <a:rPr lang="zh-TW" altLang="en-US" dirty="0" smtClean="0">
                <a:latin typeface="Calibri"/>
                <a:ea typeface="Calibri"/>
                <a:cs typeface="Calibri"/>
                <a:sym typeface="Calibri"/>
              </a:rPr>
              <a:t>與</a:t>
            </a:r>
            <a:r>
              <a:rPr lang="zh-TW" altLang="en-US" dirty="0">
                <a:latin typeface="Calibri"/>
                <a:ea typeface="Calibri"/>
                <a:cs typeface="Calibri"/>
                <a:sym typeface="Calibri"/>
              </a:rPr>
              <a:t>傳統銀行</a:t>
            </a:r>
            <a:r>
              <a:rPr lang="zh-TW" altLang="en-US" dirty="0" smtClean="0">
                <a:latin typeface="Calibri"/>
                <a:ea typeface="Calibri"/>
                <a:cs typeface="Calibri"/>
                <a:sym typeface="Calibri"/>
              </a:rPr>
              <a:t>互補優勢</a:t>
            </a:r>
            <a:endParaRPr lang="en-US" sz="4200" b="1" i="0" u="none" strike="noStrike" cap="none" dirty="0">
              <a:solidFill>
                <a:schemeClr val="accent2"/>
              </a:solidFill>
              <a:latin typeface="Calibri"/>
              <a:ea typeface="Calibri"/>
              <a:cs typeface="Calibri"/>
              <a:sym typeface="Calibri"/>
            </a:endParaRPr>
          </a:p>
        </p:txBody>
      </p:sp>
      <p:sp>
        <p:nvSpPr>
          <p:cNvPr id="293" name="Shape 29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33</a:t>
            </a:fld>
            <a:endParaRPr lang="en-US" sz="2000">
              <a:solidFill>
                <a:schemeClr val="lt1"/>
              </a:solidFill>
              <a:latin typeface="Calibri"/>
              <a:ea typeface="Calibri"/>
              <a:cs typeface="Calibri"/>
              <a:sym typeface="Calibri"/>
            </a:endParaRPr>
          </a:p>
        </p:txBody>
      </p:sp>
      <p:graphicFrame>
        <p:nvGraphicFramePr>
          <p:cNvPr id="2" name="內容版面配置區 1"/>
          <p:cNvGraphicFramePr>
            <a:graphicFrameLocks noGrp="1"/>
          </p:cNvGraphicFramePr>
          <p:nvPr>
            <p:ph idx="1"/>
            <p:extLst>
              <p:ext uri="{D42A27DB-BD31-4B8C-83A1-F6EECF244321}">
                <p14:modId xmlns:p14="http://schemas.microsoft.com/office/powerpoint/2010/main" val="1677445540"/>
              </p:ext>
            </p:extLst>
          </p:nvPr>
        </p:nvGraphicFramePr>
        <p:xfrm>
          <a:off x="673332" y="1818115"/>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7" name="群組 56"/>
          <p:cNvGrpSpPr/>
          <p:nvPr/>
        </p:nvGrpSpPr>
        <p:grpSpPr>
          <a:xfrm>
            <a:off x="4025001" y="3855002"/>
            <a:ext cx="3130435" cy="628402"/>
            <a:chOff x="3357571" y="1629902"/>
            <a:chExt cx="3130435" cy="628402"/>
          </a:xfrm>
        </p:grpSpPr>
        <p:sp>
          <p:nvSpPr>
            <p:cNvPr id="58" name="箭號: 向右 57"/>
            <p:cNvSpPr/>
            <p:nvPr/>
          </p:nvSpPr>
          <p:spPr>
            <a:xfrm rot="10800000" flipV="1">
              <a:off x="3357571" y="1629902"/>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9" name="箭號: 向右 4"/>
            <p:cNvSpPr txBox="1"/>
            <p:nvPr/>
          </p:nvSpPr>
          <p:spPr>
            <a:xfrm rot="21600000">
              <a:off x="3546092" y="1755582"/>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提供經營金融業務的實力</a:t>
              </a:r>
            </a:p>
          </p:txBody>
        </p:sp>
      </p:grpSp>
      <p:grpSp>
        <p:nvGrpSpPr>
          <p:cNvPr id="60" name="群組 59"/>
          <p:cNvGrpSpPr/>
          <p:nvPr/>
        </p:nvGrpSpPr>
        <p:grpSpPr>
          <a:xfrm rot="10800000">
            <a:off x="4703063" y="3182910"/>
            <a:ext cx="3130435" cy="628402"/>
            <a:chOff x="3412215" y="1126868"/>
            <a:chExt cx="3130435" cy="628402"/>
          </a:xfrm>
        </p:grpSpPr>
        <p:sp>
          <p:nvSpPr>
            <p:cNvPr id="61" name="箭號: 向右 60"/>
            <p:cNvSpPr/>
            <p:nvPr/>
          </p:nvSpPr>
          <p:spPr>
            <a:xfrm rot="10800000" flipV="1">
              <a:off x="3412215" y="1126868"/>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2" name="箭號: 向右 4"/>
            <p:cNvSpPr txBox="1"/>
            <p:nvPr/>
          </p:nvSpPr>
          <p:spPr>
            <a:xfrm rot="10800000">
              <a:off x="3600736" y="1252548"/>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提供研發新產品的思路</a:t>
              </a:r>
            </a:p>
          </p:txBody>
        </p:sp>
      </p:grpSp>
      <p:grpSp>
        <p:nvGrpSpPr>
          <p:cNvPr id="63" name="群組 62"/>
          <p:cNvGrpSpPr/>
          <p:nvPr/>
        </p:nvGrpSpPr>
        <p:grpSpPr>
          <a:xfrm rot="10800000">
            <a:off x="4703063" y="1967101"/>
            <a:ext cx="3130435" cy="628402"/>
            <a:chOff x="3412215" y="1126868"/>
            <a:chExt cx="3130435" cy="628402"/>
          </a:xfrm>
        </p:grpSpPr>
        <p:sp>
          <p:nvSpPr>
            <p:cNvPr id="64" name="箭號: 向右 63"/>
            <p:cNvSpPr/>
            <p:nvPr/>
          </p:nvSpPr>
          <p:spPr>
            <a:xfrm rot="10800000" flipV="1">
              <a:off x="3412215" y="1126868"/>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5" name="箭號: 向右 4"/>
            <p:cNvSpPr txBox="1"/>
            <p:nvPr/>
          </p:nvSpPr>
          <p:spPr>
            <a:xfrm rot="10800000">
              <a:off x="3600736" y="1252548"/>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提供產品銷售管道</a:t>
              </a:r>
            </a:p>
          </p:txBody>
        </p:sp>
      </p:grpSp>
      <p:grpSp>
        <p:nvGrpSpPr>
          <p:cNvPr id="66" name="群組 65"/>
          <p:cNvGrpSpPr/>
          <p:nvPr/>
        </p:nvGrpSpPr>
        <p:grpSpPr>
          <a:xfrm rot="10800000">
            <a:off x="4703063" y="4483404"/>
            <a:ext cx="3130435" cy="628402"/>
            <a:chOff x="3412215" y="1126868"/>
            <a:chExt cx="3130435" cy="628402"/>
          </a:xfrm>
        </p:grpSpPr>
        <p:sp>
          <p:nvSpPr>
            <p:cNvPr id="67" name="箭號: 向右 66"/>
            <p:cNvSpPr/>
            <p:nvPr/>
          </p:nvSpPr>
          <p:spPr>
            <a:xfrm rot="10800000" flipV="1">
              <a:off x="3412215" y="1126868"/>
              <a:ext cx="3130435" cy="62840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8" name="箭號: 向右 4"/>
            <p:cNvSpPr txBox="1"/>
            <p:nvPr/>
          </p:nvSpPr>
          <p:spPr>
            <a:xfrm rot="10800000">
              <a:off x="3600736" y="1252548"/>
              <a:ext cx="2941914" cy="3770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提供規避嚴格監管的管道</a:t>
              </a:r>
            </a:p>
          </p:txBody>
        </p:sp>
      </p:grpSp>
      <p:cxnSp>
        <p:nvCxnSpPr>
          <p:cNvPr id="5" name="直線接點 4"/>
          <p:cNvCxnSpPr/>
          <p:nvPr/>
        </p:nvCxnSpPr>
        <p:spPr>
          <a:xfrm>
            <a:off x="3586365" y="1673517"/>
            <a:ext cx="29497" cy="390051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9" name="直線接點 68"/>
          <p:cNvCxnSpPr/>
          <p:nvPr/>
        </p:nvCxnSpPr>
        <p:spPr>
          <a:xfrm>
            <a:off x="8013042" y="1673517"/>
            <a:ext cx="29497" cy="390051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31" name="Shape 601"/>
          <p:cNvGrpSpPr/>
          <p:nvPr/>
        </p:nvGrpSpPr>
        <p:grpSpPr>
          <a:xfrm>
            <a:off x="1488" y="-2560"/>
            <a:ext cx="12189023" cy="377586"/>
            <a:chOff x="1488" y="0"/>
            <a:chExt cx="12189023" cy="377586"/>
          </a:xfrm>
        </p:grpSpPr>
        <p:sp>
          <p:nvSpPr>
            <p:cNvPr id="32"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3"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4"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5"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36"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7"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38"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9"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0"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41"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grpSp>
        <p:nvGrpSpPr>
          <p:cNvPr id="42" name="群組 41"/>
          <p:cNvGrpSpPr/>
          <p:nvPr/>
        </p:nvGrpSpPr>
        <p:grpSpPr>
          <a:xfrm>
            <a:off x="2780564" y="5698417"/>
            <a:ext cx="6451412" cy="599222"/>
            <a:chOff x="3325193" y="0"/>
            <a:chExt cx="6451412" cy="599222"/>
          </a:xfrm>
        </p:grpSpPr>
        <p:sp>
          <p:nvSpPr>
            <p:cNvPr id="43" name="圓角矩形 42"/>
            <p:cNvSpPr/>
            <p:nvPr/>
          </p:nvSpPr>
          <p:spPr>
            <a:xfrm>
              <a:off x="3325193" y="0"/>
              <a:ext cx="6451412" cy="59922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圓角矩形 4"/>
            <p:cNvSpPr/>
            <p:nvPr/>
          </p:nvSpPr>
          <p:spPr>
            <a:xfrm>
              <a:off x="4130994" y="17551"/>
              <a:ext cx="4585178" cy="564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3200" dirty="0" smtClean="0"/>
                <a:t>數位銀行</a:t>
              </a:r>
              <a:endParaRPr lang="zh-TW" altLang="en-US" sz="3200" kern="1200" dirty="0"/>
            </a:p>
          </p:txBody>
        </p:sp>
      </p:grpSp>
      <p:sp>
        <p:nvSpPr>
          <p:cNvPr id="45"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83735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銀行的</a:t>
            </a:r>
            <a:r>
              <a:rPr lang="zh-TW" altLang="en-US" dirty="0">
                <a:latin typeface="Calibri"/>
                <a:ea typeface="Calibri"/>
                <a:cs typeface="Calibri"/>
                <a:sym typeface="Calibri"/>
              </a:rPr>
              <a:t>機會</a:t>
            </a:r>
            <a:endParaRPr lang="en-US" sz="4200" b="1" i="0" u="none" strike="noStrike" cap="none" dirty="0">
              <a:solidFill>
                <a:schemeClr val="accent2"/>
              </a:solidFill>
              <a:latin typeface="Calibri"/>
              <a:ea typeface="Calibri"/>
              <a:cs typeface="Calibri"/>
              <a:sym typeface="Calibri"/>
            </a:endParaRPr>
          </a:p>
        </p:txBody>
      </p:sp>
      <p:sp>
        <p:nvSpPr>
          <p:cNvPr id="600" name="Shape 600"/>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100000"/>
              <a:buFont typeface="Arial"/>
              <a:buChar char="•"/>
            </a:pPr>
            <a:r>
              <a:rPr lang="zh-TW" altLang="en-US" sz="2800" b="0" i="0" u="none" strike="noStrike" cap="none" dirty="0">
                <a:solidFill>
                  <a:schemeClr val="dk1"/>
                </a:solidFill>
                <a:latin typeface="+mn-ea"/>
                <a:cs typeface="Calibri"/>
                <a:sym typeface="Calibri"/>
              </a:rPr>
              <a:t>實體銀行創新</a:t>
            </a:r>
            <a:r>
              <a:rPr lang="en-US" altLang="zh-TW" sz="2800" b="0" i="0" u="none" strike="noStrike" cap="none" dirty="0">
                <a:solidFill>
                  <a:schemeClr val="dk1"/>
                </a:solidFill>
                <a:latin typeface="+mn-ea"/>
                <a:cs typeface="Calibri"/>
                <a:sym typeface="Calibri"/>
              </a:rPr>
              <a:t>:</a:t>
            </a:r>
            <a:r>
              <a:rPr lang="zh-TW" altLang="en-US" sz="2800" b="0" i="0" u="none" strike="noStrike" cap="none" dirty="0">
                <a:solidFill>
                  <a:schemeClr val="dk1"/>
                </a:solidFill>
                <a:latin typeface="+mn-ea"/>
                <a:cs typeface="Calibri"/>
                <a:sym typeface="Calibri"/>
              </a:rPr>
              <a:t> 改良目前現有銀行</a:t>
            </a:r>
            <a:endParaRPr lang="en-US" altLang="zh-TW" sz="2800" b="0" i="0" u="none" strike="noStrike" cap="none"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a:solidFill>
                  <a:schemeClr val="dk1"/>
                </a:solidFill>
                <a:latin typeface="+mn-ea"/>
                <a:cs typeface="Calibri"/>
                <a:sym typeface="Calibri"/>
              </a:rPr>
              <a:t>經營成本的降低</a:t>
            </a:r>
            <a:r>
              <a:rPr lang="en-US" altLang="zh-TW" dirty="0">
                <a:solidFill>
                  <a:schemeClr val="dk1"/>
                </a:solidFill>
                <a:latin typeface="+mn-ea"/>
                <a:cs typeface="Calibri"/>
                <a:sym typeface="Calibri"/>
              </a:rPr>
              <a:t>(Air Bank </a:t>
            </a:r>
            <a:r>
              <a:rPr lang="en-US" altLang="zh-TW" dirty="0" err="1">
                <a:solidFill>
                  <a:schemeClr val="dk1"/>
                </a:solidFill>
                <a:latin typeface="+mn-ea"/>
                <a:cs typeface="Calibri"/>
                <a:sym typeface="Calibri"/>
              </a:rPr>
              <a:t>無櫃台</a:t>
            </a:r>
            <a:r>
              <a:rPr lang="zh-TW" altLang="en-US" dirty="0">
                <a:solidFill>
                  <a:schemeClr val="dk1"/>
                </a:solidFill>
                <a:latin typeface="+mn-ea"/>
                <a:cs typeface="Calibri"/>
                <a:sym typeface="Calibri"/>
              </a:rPr>
              <a:t>分行</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、獲利的增加</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土耳其銀行</a:t>
            </a:r>
            <a:r>
              <a:rPr lang="en-US" altLang="zh-TW" dirty="0">
                <a:solidFill>
                  <a:schemeClr val="dk1"/>
                </a:solidFill>
                <a:latin typeface="+mn-ea"/>
                <a:cs typeface="Calibri"/>
                <a:sym typeface="Calibri"/>
              </a:rPr>
              <a:t>ATM</a:t>
            </a:r>
            <a:r>
              <a:rPr lang="zh-TW" altLang="en-US" dirty="0">
                <a:solidFill>
                  <a:schemeClr val="dk1"/>
                </a:solidFill>
                <a:latin typeface="+mn-ea"/>
                <a:cs typeface="Calibri"/>
                <a:sym typeface="Calibri"/>
              </a:rPr>
              <a:t>狙擊手</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、效率的提升</a:t>
            </a:r>
            <a:r>
              <a:rPr lang="en-US" altLang="zh-TW" dirty="0">
                <a:solidFill>
                  <a:schemeClr val="dk1"/>
                </a:solidFill>
                <a:latin typeface="+mn-ea"/>
                <a:cs typeface="Calibri"/>
                <a:sym typeface="Calibri"/>
              </a:rPr>
              <a:t>(</a:t>
            </a:r>
            <a:r>
              <a:rPr lang="zh-TW" altLang="en-US" dirty="0">
                <a:solidFill>
                  <a:schemeClr val="dk1"/>
                </a:solidFill>
                <a:latin typeface="+mn-ea"/>
                <a:cs typeface="Calibri"/>
                <a:sym typeface="Calibri"/>
              </a:rPr>
              <a:t>自動化櫃檯的出現</a:t>
            </a:r>
            <a:r>
              <a:rPr lang="en-US" altLang="zh-TW" dirty="0" smtClean="0">
                <a:solidFill>
                  <a:schemeClr val="dk1"/>
                </a:solidFill>
                <a:latin typeface="+mn-ea"/>
                <a:cs typeface="Calibri"/>
                <a:sym typeface="Calibri"/>
              </a:rPr>
              <a:t>)</a:t>
            </a:r>
            <a:endParaRPr lang="en-US" altLang="zh-TW" dirty="0">
              <a:solidFill>
                <a:schemeClr val="dk1"/>
              </a:solidFill>
              <a:latin typeface="+mn-ea"/>
              <a:cs typeface="Calibri"/>
              <a:sym typeface="Calibri"/>
            </a:endParaRPr>
          </a:p>
          <a:p>
            <a:pPr marL="228600" marR="0" lvl="0" indent="-228600" algn="l" rtl="0">
              <a:lnSpc>
                <a:spcPct val="100000"/>
              </a:lnSpc>
              <a:spcBef>
                <a:spcPts val="0"/>
              </a:spcBef>
              <a:spcAft>
                <a:spcPts val="0"/>
              </a:spcAft>
              <a:buClr>
                <a:schemeClr val="dk1"/>
              </a:buClr>
              <a:buSzPct val="100000"/>
              <a:buFont typeface="Arial"/>
              <a:buChar char="•"/>
            </a:pPr>
            <a:r>
              <a:rPr lang="zh-TW" altLang="en-US" sz="2800" b="0" i="0" u="none" strike="noStrike" cap="none" dirty="0">
                <a:solidFill>
                  <a:schemeClr val="dk1"/>
                </a:solidFill>
                <a:latin typeface="+mn-ea"/>
                <a:cs typeface="Calibri"/>
                <a:sym typeface="Calibri"/>
              </a:rPr>
              <a:t>行動、社群銀行創新</a:t>
            </a:r>
            <a:r>
              <a:rPr lang="en-US" altLang="zh-TW" sz="2800" b="0" i="0" u="none" strike="noStrike" cap="none" dirty="0">
                <a:solidFill>
                  <a:schemeClr val="dk1"/>
                </a:solidFill>
                <a:latin typeface="+mn-ea"/>
                <a:cs typeface="Calibri"/>
                <a:sym typeface="Calibri"/>
              </a:rPr>
              <a:t>:</a:t>
            </a:r>
            <a:r>
              <a:rPr lang="zh-TW" altLang="en-US" sz="2800" b="0" i="0" u="none" strike="noStrike" cap="none" dirty="0">
                <a:solidFill>
                  <a:schemeClr val="dk1"/>
                </a:solidFill>
                <a:latin typeface="+mn-ea"/>
                <a:cs typeface="Calibri"/>
                <a:sym typeface="Calibri"/>
              </a:rPr>
              <a:t> </a:t>
            </a:r>
            <a:r>
              <a:rPr lang="zh-TW" altLang="en-US" sz="2800" b="0" i="0" u="none" strike="noStrike" cap="none" dirty="0" smtClean="0">
                <a:solidFill>
                  <a:schemeClr val="dk1"/>
                </a:solidFill>
                <a:latin typeface="+mn-ea"/>
                <a:cs typeface="Calibri"/>
                <a:sym typeface="Calibri"/>
              </a:rPr>
              <a:t>提升使用者數量</a:t>
            </a:r>
            <a:endParaRPr lang="en-US" altLang="zh-TW" sz="2800" b="0" i="0" u="none" strike="noStrike" cap="none"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b="0" i="0" u="none" strike="noStrike" cap="none" dirty="0">
                <a:solidFill>
                  <a:schemeClr val="dk1"/>
                </a:solidFill>
                <a:latin typeface="+mn-ea"/>
                <a:cs typeface="Calibri"/>
                <a:sym typeface="Calibri"/>
              </a:rPr>
              <a:t>產品銷售渠道大幅增加</a:t>
            </a:r>
            <a:r>
              <a:rPr lang="zh-TW" altLang="en-US" dirty="0">
                <a:solidFill>
                  <a:schemeClr val="dk1"/>
                </a:solidFill>
                <a:latin typeface="+mn-ea"/>
                <a:cs typeface="Calibri"/>
                <a:sym typeface="Calibri"/>
              </a:rPr>
              <a:t>、以及龐大的用戶資源</a:t>
            </a:r>
            <a:endParaRPr lang="en-US" altLang="zh-TW" b="0" i="0" u="none" strike="noStrike" cap="none" dirty="0">
              <a:solidFill>
                <a:schemeClr val="dk1"/>
              </a:solidFill>
              <a:latin typeface="+mn-ea"/>
              <a:cs typeface="Calibri"/>
              <a:sym typeface="Calibri"/>
            </a:endParaRPr>
          </a:p>
          <a:p>
            <a:pPr>
              <a:spcBef>
                <a:spcPts val="0"/>
              </a:spcBef>
              <a:buClr>
                <a:schemeClr val="dk1"/>
              </a:buClr>
              <a:buSzPct val="100000"/>
              <a:buFont typeface="Arial"/>
              <a:buChar char="•"/>
            </a:pPr>
            <a:r>
              <a:rPr lang="zh-TW" altLang="en-US" sz="2800" dirty="0" smtClean="0">
                <a:solidFill>
                  <a:schemeClr val="dk1"/>
                </a:solidFill>
                <a:latin typeface="+mn-ea"/>
                <a:cs typeface="Calibri"/>
                <a:sym typeface="Calibri"/>
              </a:rPr>
              <a:t>數據銀行創新</a:t>
            </a:r>
            <a:r>
              <a:rPr lang="en-US" altLang="zh-TW" sz="2800" dirty="0">
                <a:solidFill>
                  <a:schemeClr val="dk1"/>
                </a:solidFill>
                <a:latin typeface="+mn-ea"/>
                <a:cs typeface="Calibri"/>
                <a:sym typeface="Calibri"/>
              </a:rPr>
              <a:t>:</a:t>
            </a:r>
            <a:r>
              <a:rPr lang="zh-TW" altLang="en-US" sz="2800" dirty="0">
                <a:solidFill>
                  <a:schemeClr val="dk1"/>
                </a:solidFill>
                <a:latin typeface="+mn-ea"/>
                <a:cs typeface="Calibri"/>
                <a:sym typeface="Calibri"/>
              </a:rPr>
              <a:t>  倍數的</a:t>
            </a:r>
            <a:r>
              <a:rPr lang="zh-TW" altLang="en-US" sz="2800" dirty="0" smtClean="0">
                <a:solidFill>
                  <a:schemeClr val="dk1"/>
                </a:solidFill>
                <a:latin typeface="+mn-ea"/>
                <a:cs typeface="Calibri"/>
                <a:sym typeface="Calibri"/>
              </a:rPr>
              <a:t>資料累積、</a:t>
            </a:r>
            <a:r>
              <a:rPr lang="zh-TW" altLang="en-US" sz="2800" dirty="0">
                <a:solidFill>
                  <a:schemeClr val="dk1"/>
                </a:solidFill>
                <a:latin typeface="+mn-ea"/>
                <a:cs typeface="Calibri"/>
                <a:sym typeface="Calibri"/>
              </a:rPr>
              <a:t>成為有價值的資料</a:t>
            </a:r>
            <a:endParaRPr lang="en-US" altLang="zh-TW" sz="2800"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smtClean="0">
                <a:solidFill>
                  <a:schemeClr val="dk1"/>
                </a:solidFill>
                <a:latin typeface="+mn-ea"/>
                <a:cs typeface="Calibri"/>
                <a:sym typeface="Calibri"/>
              </a:rPr>
              <a:t>有效</a:t>
            </a:r>
            <a:r>
              <a:rPr lang="zh-TW" altLang="en-US" dirty="0">
                <a:solidFill>
                  <a:schemeClr val="dk1"/>
                </a:solidFill>
                <a:latin typeface="+mn-ea"/>
                <a:cs typeface="Calibri"/>
                <a:sym typeface="Calibri"/>
              </a:rPr>
              <a:t>的利用資料，來探索出價值</a:t>
            </a:r>
            <a:endParaRPr lang="en-US" altLang="zh-TW" dirty="0">
              <a:solidFill>
                <a:schemeClr val="dk1"/>
              </a:solidFill>
              <a:latin typeface="+mn-ea"/>
              <a:cs typeface="Calibri"/>
              <a:sym typeface="Calibri"/>
            </a:endParaRPr>
          </a:p>
          <a:p>
            <a:pPr>
              <a:spcBef>
                <a:spcPts val="0"/>
              </a:spcBef>
              <a:buClr>
                <a:schemeClr val="dk1"/>
              </a:buClr>
              <a:buSzPct val="100000"/>
              <a:buFont typeface="Arial"/>
              <a:buChar char="•"/>
            </a:pPr>
            <a:r>
              <a:rPr lang="zh-TW" altLang="en-US" sz="2800" dirty="0">
                <a:solidFill>
                  <a:schemeClr val="dk1"/>
                </a:solidFill>
                <a:latin typeface="+mn-ea"/>
                <a:cs typeface="Calibri"/>
                <a:sym typeface="Calibri"/>
              </a:rPr>
              <a:t>人人銀行創新</a:t>
            </a:r>
            <a:r>
              <a:rPr lang="en-US" altLang="zh-TW" sz="2800" dirty="0" smtClean="0">
                <a:solidFill>
                  <a:schemeClr val="dk1"/>
                </a:solidFill>
                <a:latin typeface="+mn-ea"/>
                <a:cs typeface="Calibri"/>
                <a:sym typeface="Calibri"/>
              </a:rPr>
              <a:t>:</a:t>
            </a:r>
            <a:r>
              <a:rPr lang="zh-TW" altLang="en-US" sz="2800" dirty="0">
                <a:solidFill>
                  <a:schemeClr val="dk1"/>
                </a:solidFill>
                <a:latin typeface="+mn-ea"/>
                <a:cs typeface="Calibri"/>
                <a:sym typeface="Calibri"/>
              </a:rPr>
              <a:t>導入互聯網金融創新</a:t>
            </a:r>
            <a:r>
              <a:rPr lang="zh-TW" altLang="en-US" sz="2800" dirty="0" smtClean="0">
                <a:solidFill>
                  <a:schemeClr val="dk1"/>
                </a:solidFill>
                <a:latin typeface="+mn-ea"/>
                <a:cs typeface="Calibri"/>
                <a:sym typeface="Calibri"/>
              </a:rPr>
              <a:t>服務</a:t>
            </a:r>
            <a:endParaRPr lang="en-US" altLang="zh-TW" sz="2800" dirty="0">
              <a:solidFill>
                <a:schemeClr val="dk1"/>
              </a:solidFill>
              <a:latin typeface="+mn-ea"/>
              <a:cs typeface="Calibri"/>
              <a:sym typeface="Calibri"/>
            </a:endParaRPr>
          </a:p>
        </p:txBody>
      </p:sp>
      <p:sp>
        <p:nvSpPr>
          <p:cNvPr id="613" name="Shape 61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34</a:t>
            </a:fld>
            <a:endParaRPr lang="en-US" sz="2000">
              <a:solidFill>
                <a:schemeClr val="lt1"/>
              </a:solidFill>
              <a:latin typeface="Calibri"/>
              <a:ea typeface="Calibri"/>
              <a:cs typeface="Calibri"/>
              <a:sym typeface="Calibri"/>
            </a:endParaRPr>
          </a:p>
        </p:txBody>
      </p:sp>
      <p:grpSp>
        <p:nvGrpSpPr>
          <p:cNvPr id="17" name="Shape 601"/>
          <p:cNvGrpSpPr/>
          <p:nvPr/>
        </p:nvGrpSpPr>
        <p:grpSpPr>
          <a:xfrm>
            <a:off x="1488" y="-2560"/>
            <a:ext cx="12189023" cy="377586"/>
            <a:chOff x="1488" y="0"/>
            <a:chExt cx="12189023" cy="377586"/>
          </a:xfrm>
        </p:grpSpPr>
        <p:sp>
          <p:nvSpPr>
            <p:cNvPr id="18"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9"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20"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1"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22"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3"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24"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5"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26"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27"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2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38711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Always Banking</a:t>
            </a:r>
            <a:endParaRPr lang="zh-TW" altLang="en-US" dirty="0"/>
          </a:p>
        </p:txBody>
      </p:sp>
      <p:sp>
        <p:nvSpPr>
          <p:cNvPr id="3" name="內容版面配置區 2"/>
          <p:cNvSpPr>
            <a:spLocks noGrp="1"/>
          </p:cNvSpPr>
          <p:nvPr>
            <p:ph idx="1"/>
          </p:nvPr>
        </p:nvSpPr>
        <p:spPr>
          <a:xfrm>
            <a:off x="612057" y="1540801"/>
            <a:ext cx="6130488" cy="2078699"/>
          </a:xfrm>
        </p:spPr>
        <p:txBody>
          <a:bodyPr/>
          <a:lstStyle/>
          <a:p>
            <a:pPr indent="-180000">
              <a:spcBef>
                <a:spcPts val="0"/>
              </a:spcBef>
            </a:pPr>
            <a:r>
              <a:rPr lang="zh-TW" altLang="en-US" sz="2400" dirty="0">
                <a:latin typeface="+mn-ea"/>
              </a:rPr>
              <a:t>”</a:t>
            </a:r>
            <a:r>
              <a:rPr lang="en-US" altLang="zh-TW" sz="2400" dirty="0">
                <a:latin typeface="+mn-ea"/>
              </a:rPr>
              <a:t>Always Banking</a:t>
            </a:r>
            <a:r>
              <a:rPr lang="zh-TW" altLang="en-US" sz="2400" dirty="0">
                <a:latin typeface="+mn-ea"/>
              </a:rPr>
              <a:t>， </a:t>
            </a:r>
            <a:r>
              <a:rPr lang="en-US" altLang="zh-TW" sz="2400" dirty="0">
                <a:latin typeface="+mn-ea"/>
              </a:rPr>
              <a:t>Never at a bank</a:t>
            </a:r>
            <a:r>
              <a:rPr lang="zh-TW" altLang="en-US" sz="2400" dirty="0">
                <a:latin typeface="+mn-ea"/>
              </a:rPr>
              <a:t>！”關鍵是銀行服務，</a:t>
            </a:r>
            <a:endParaRPr lang="en-US" altLang="zh-TW" sz="2400" dirty="0">
              <a:latin typeface="+mn-ea"/>
            </a:endParaRPr>
          </a:p>
          <a:p>
            <a:pPr indent="-180000">
              <a:spcBef>
                <a:spcPts val="0"/>
              </a:spcBef>
            </a:pPr>
            <a:r>
              <a:rPr lang="zh-TW" altLang="en-US" sz="2400" dirty="0">
                <a:latin typeface="+mn-ea"/>
              </a:rPr>
              <a:t>銀行業務不可或缺，但非銀行本身</a:t>
            </a:r>
            <a:endParaRPr lang="en-US" altLang="zh-TW" sz="2400" dirty="0">
              <a:latin typeface="+mn-ea"/>
            </a:endParaRPr>
          </a:p>
          <a:p>
            <a:pPr indent="-180000">
              <a:spcBef>
                <a:spcPts val="0"/>
              </a:spcBef>
            </a:pPr>
            <a:r>
              <a:rPr lang="en-US" altLang="zh-TW" sz="2400" dirty="0">
                <a:latin typeface="+mn-ea"/>
              </a:rPr>
              <a:t>Bank3.0</a:t>
            </a:r>
            <a:r>
              <a:rPr lang="zh-TW" altLang="en-US" sz="2400" dirty="0">
                <a:latin typeface="+mn-ea"/>
              </a:rPr>
              <a:t>簡單來說就是金融互聯網，讓傳統的銀行業採用互聯網的方式來服務客戶。</a:t>
            </a:r>
            <a:endParaRPr lang="zh-TW" altLang="en-US" sz="2800" dirty="0"/>
          </a:p>
          <a:p>
            <a:endParaRPr lang="zh-TW" altLang="en-US"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graphicFrame>
        <p:nvGraphicFramePr>
          <p:cNvPr id="18" name="資料庫圖表 17"/>
          <p:cNvGraphicFramePr/>
          <p:nvPr>
            <p:extLst>
              <p:ext uri="{D42A27DB-BD31-4B8C-83A1-F6EECF244321}">
                <p14:modId xmlns:p14="http://schemas.microsoft.com/office/powerpoint/2010/main" val="1311818273"/>
              </p:ext>
            </p:extLst>
          </p:nvPr>
        </p:nvGraphicFramePr>
        <p:xfrm>
          <a:off x="7458418" y="1057620"/>
          <a:ext cx="4452777" cy="5080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文字方塊 18"/>
          <p:cNvSpPr txBox="1"/>
          <p:nvPr/>
        </p:nvSpPr>
        <p:spPr>
          <a:xfrm>
            <a:off x="7745508" y="585948"/>
            <a:ext cx="3085710" cy="461665"/>
          </a:xfrm>
          <a:prstGeom prst="rect">
            <a:avLst/>
          </a:prstGeom>
          <a:noFill/>
        </p:spPr>
        <p:txBody>
          <a:bodyPr wrap="square" rtlCol="0">
            <a:spAutoFit/>
          </a:bodyPr>
          <a:lstStyle/>
          <a:p>
            <a:r>
              <a:rPr lang="zh-TW" altLang="en-US" sz="2400" dirty="0"/>
              <a:t>範例</a:t>
            </a:r>
            <a:r>
              <a:rPr lang="en-US" altLang="zh-TW" sz="2400" dirty="0"/>
              <a:t>:</a:t>
            </a:r>
            <a:r>
              <a:rPr lang="zh-TW" altLang="en-US" sz="2400" dirty="0"/>
              <a:t> 隔天要出國</a:t>
            </a:r>
          </a:p>
        </p:txBody>
      </p:sp>
      <p:grpSp>
        <p:nvGrpSpPr>
          <p:cNvPr id="31" name="Shape 601"/>
          <p:cNvGrpSpPr/>
          <p:nvPr/>
        </p:nvGrpSpPr>
        <p:grpSpPr>
          <a:xfrm>
            <a:off x="1488" y="10692"/>
            <a:ext cx="12189023" cy="377586"/>
            <a:chOff x="1488" y="0"/>
            <a:chExt cx="12189023" cy="377586"/>
          </a:xfrm>
        </p:grpSpPr>
        <p:sp>
          <p:nvSpPr>
            <p:cNvPr id="32"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3"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4"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5"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36"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7"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38"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9"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0"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41"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pic>
        <p:nvPicPr>
          <p:cNvPr id="2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4292" y="3571737"/>
            <a:ext cx="4049070" cy="253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5913785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Bank 4.0 : Everyone </a:t>
            </a:r>
            <a:r>
              <a:rPr lang="en-US" altLang="zh-TW" dirty="0"/>
              <a:t>Can Be a Banker</a:t>
            </a:r>
            <a:endParaRPr lang="zh-TW" altLang="en-US" dirty="0"/>
          </a:p>
        </p:txBody>
      </p:sp>
      <p:sp>
        <p:nvSpPr>
          <p:cNvPr id="3" name="內容版面配置區 2"/>
          <p:cNvSpPr>
            <a:spLocks noGrp="1"/>
          </p:cNvSpPr>
          <p:nvPr>
            <p:ph idx="1"/>
          </p:nvPr>
        </p:nvSpPr>
        <p:spPr>
          <a:xfrm>
            <a:off x="612057" y="1474839"/>
            <a:ext cx="10913635" cy="4702124"/>
          </a:xfrm>
        </p:spPr>
        <p:txBody>
          <a:bodyPr/>
          <a:lstStyle/>
          <a:p>
            <a:r>
              <a:rPr lang="zh-TW" altLang="en-US" dirty="0"/>
              <a:t>隨著科技的發展，點對點金融</a:t>
            </a:r>
            <a:r>
              <a:rPr lang="en-US" altLang="zh-TW" dirty="0"/>
              <a:t>(Peer-To-Peer</a:t>
            </a:r>
            <a:r>
              <a:rPr lang="zh-TW" altLang="en-US" dirty="0"/>
              <a:t> </a:t>
            </a:r>
            <a:r>
              <a:rPr lang="en-US" altLang="zh-TW" dirty="0"/>
              <a:t>Financing)</a:t>
            </a:r>
            <a:r>
              <a:rPr lang="zh-TW" altLang="en-US" dirty="0"/>
              <a:t> 線上</a:t>
            </a:r>
            <a:r>
              <a:rPr lang="zh-TW" altLang="en-US" dirty="0" smtClean="0"/>
              <a:t>借貸平台</a:t>
            </a:r>
            <a:r>
              <a:rPr lang="zh-TW" altLang="en-US" dirty="0"/>
              <a:t>、線上換匯</a:t>
            </a:r>
            <a:r>
              <a:rPr lang="zh-TW" altLang="en-US" dirty="0" smtClean="0"/>
              <a:t>平台</a:t>
            </a:r>
            <a:r>
              <a:rPr lang="zh-TW" altLang="en-US" dirty="0"/>
              <a:t>、</a:t>
            </a:r>
            <a:r>
              <a:rPr lang="zh-TW" altLang="en-US" dirty="0" smtClean="0"/>
              <a:t>線上投融 資平台</a:t>
            </a:r>
            <a:r>
              <a:rPr lang="zh-TW" altLang="en-US" dirty="0"/>
              <a:t>等的出現讓每個人都可以具有部分銀行業務的功能</a:t>
            </a:r>
            <a:endParaRPr lang="en-US" altLang="zh-TW" dirty="0"/>
          </a:p>
          <a:p>
            <a:r>
              <a:rPr lang="zh-TW" altLang="en-US" dirty="0"/>
              <a:t>跳過銀行中介</a:t>
            </a:r>
            <a:r>
              <a:rPr lang="en-US" altLang="zh-TW" dirty="0"/>
              <a:t>(</a:t>
            </a:r>
            <a:r>
              <a:rPr lang="zh-TW" altLang="en-US" dirty="0"/>
              <a:t>去中間化</a:t>
            </a:r>
            <a:r>
              <a:rPr lang="en-US" altLang="zh-TW" dirty="0"/>
              <a:t>):</a:t>
            </a:r>
            <a:r>
              <a:rPr lang="zh-TW" altLang="en-US" dirty="0"/>
              <a:t> 省掉手續費、仲介費</a:t>
            </a:r>
            <a:endParaRPr lang="en-US" altLang="zh-TW" dirty="0"/>
          </a:p>
          <a:p>
            <a:r>
              <a:rPr lang="en-US" altLang="zh-TW" dirty="0" smtClean="0"/>
              <a:t>P2P</a:t>
            </a:r>
            <a:r>
              <a:rPr lang="zh-TW" altLang="en-US" dirty="0" smtClean="0"/>
              <a:t>網路</a:t>
            </a:r>
            <a:r>
              <a:rPr lang="zh-TW" altLang="en-US" dirty="0"/>
              <a:t>借貸</a:t>
            </a:r>
            <a:endParaRPr lang="en-US" altLang="zh-TW" dirty="0"/>
          </a:p>
          <a:p>
            <a:pPr lvl="1"/>
            <a:r>
              <a:rPr lang="en-US" altLang="zh-TW" dirty="0"/>
              <a:t>(1) </a:t>
            </a:r>
            <a:r>
              <a:rPr lang="zh-TW" altLang="en-US" dirty="0"/>
              <a:t>借款人借款利率降低</a:t>
            </a:r>
            <a:endParaRPr lang="en-US" altLang="zh-TW" dirty="0"/>
          </a:p>
          <a:p>
            <a:pPr lvl="1"/>
            <a:r>
              <a:rPr lang="en-US" altLang="zh-TW" dirty="0"/>
              <a:t>(2) </a:t>
            </a:r>
            <a:r>
              <a:rPr lang="zh-TW" altLang="en-US" dirty="0"/>
              <a:t>貸款人貸款利息增加</a:t>
            </a:r>
            <a:endParaRPr lang="en-US" altLang="zh-TW" dirty="0"/>
          </a:p>
          <a:p>
            <a:r>
              <a:rPr lang="en-US" altLang="zh-TW" dirty="0" smtClean="0"/>
              <a:t>P2P</a:t>
            </a:r>
            <a:r>
              <a:rPr lang="zh-TW" altLang="en-US" dirty="0" smtClean="0"/>
              <a:t>換</a:t>
            </a:r>
            <a:r>
              <a:rPr lang="zh-TW" altLang="en-US" dirty="0"/>
              <a:t>匯</a:t>
            </a:r>
            <a:endParaRPr lang="en-US" altLang="zh-TW" dirty="0"/>
          </a:p>
          <a:p>
            <a:pPr lvl="1"/>
            <a:r>
              <a:rPr lang="zh-TW" altLang="en-US" dirty="0"/>
              <a:t>跳過銀行，兩方匯率都更優惠</a:t>
            </a:r>
            <a:endParaRPr lang="en-US" altLang="zh-TW" dirty="0"/>
          </a:p>
          <a:p>
            <a:endParaRPr lang="en-US" altLang="zh-TW" dirty="0"/>
          </a:p>
          <a:p>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grpSp>
        <p:nvGrpSpPr>
          <p:cNvPr id="6" name="Shape 601"/>
          <p:cNvGrpSpPr/>
          <p:nvPr/>
        </p:nvGrpSpPr>
        <p:grpSpPr>
          <a:xfrm>
            <a:off x="1488" y="10692"/>
            <a:ext cx="12189023" cy="377586"/>
            <a:chOff x="1488" y="0"/>
            <a:chExt cx="12189023" cy="377586"/>
          </a:xfrm>
        </p:grpSpPr>
        <p:sp>
          <p:nvSpPr>
            <p:cNvPr id="7"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8"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9"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0"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11"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2"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13"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4"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15"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16"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pic>
        <p:nvPicPr>
          <p:cNvPr id="1026" name="Picture 2" descr="http://p2plendingpro.com/wp-content/uploads/2015/1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1926" y="3040696"/>
            <a:ext cx="3639269" cy="22771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983546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銀行的</a:t>
            </a:r>
            <a:r>
              <a:rPr lang="en-US" sz="4200" b="1" i="0" u="none" strike="noStrike" cap="none" dirty="0" err="1">
                <a:solidFill>
                  <a:schemeClr val="accent2"/>
                </a:solidFill>
                <a:latin typeface="Calibri"/>
                <a:ea typeface="Calibri"/>
                <a:cs typeface="Calibri"/>
                <a:sym typeface="Calibri"/>
              </a:rPr>
              <a:t>挑戰</a:t>
            </a:r>
            <a:endParaRPr lang="en-US" sz="4200" b="1" i="0" u="none" strike="noStrike" cap="none" dirty="0">
              <a:solidFill>
                <a:schemeClr val="accent2"/>
              </a:solidFill>
              <a:latin typeface="Calibri"/>
              <a:ea typeface="Calibri"/>
              <a:cs typeface="Calibri"/>
              <a:sym typeface="Calibri"/>
            </a:endParaRPr>
          </a:p>
        </p:txBody>
      </p:sp>
      <p:sp>
        <p:nvSpPr>
          <p:cNvPr id="600" name="Shape 600"/>
          <p:cNvSpPr txBox="1">
            <a:spLocks noGrp="1"/>
          </p:cNvSpPr>
          <p:nvPr>
            <p:ph type="body" idx="1"/>
          </p:nvPr>
        </p:nvSpPr>
        <p:spPr>
          <a:xfrm>
            <a:off x="612056" y="1474838"/>
            <a:ext cx="11002296" cy="4702124"/>
          </a:xfrm>
          <a:prstGeom prst="rect">
            <a:avLst/>
          </a:prstGeom>
          <a:noFill/>
          <a:ln>
            <a:noFill/>
          </a:ln>
        </p:spPr>
        <p:txBody>
          <a:bodyPr lIns="91425" tIns="45700" rIns="91425" bIns="45700" anchor="t" anchorCtr="0">
            <a:noAutofit/>
          </a:bodyPr>
          <a:lstStyle/>
          <a:p>
            <a:pPr marL="228600" marR="0" lvl="0" indent="-228600" algn="l" rtl="0">
              <a:lnSpc>
                <a:spcPct val="100000"/>
              </a:lnSpc>
              <a:spcBef>
                <a:spcPts val="0"/>
              </a:spcBef>
              <a:spcAft>
                <a:spcPts val="0"/>
              </a:spcAft>
              <a:buClr>
                <a:schemeClr val="dk1"/>
              </a:buClr>
              <a:buSzPct val="100000"/>
              <a:buFont typeface="Arial"/>
              <a:buChar char="•"/>
            </a:pPr>
            <a:r>
              <a:rPr lang="zh-TW" altLang="en-US" sz="2800" b="1" i="0" u="none" strike="noStrike" cap="none" dirty="0" smtClean="0">
                <a:solidFill>
                  <a:schemeClr val="dk1"/>
                </a:solidFill>
                <a:latin typeface="+mn-ea"/>
                <a:cs typeface="Calibri"/>
                <a:sym typeface="Calibri"/>
              </a:rPr>
              <a:t>實體</a:t>
            </a:r>
            <a:r>
              <a:rPr lang="zh-TW" altLang="en-US" sz="2800" b="1" dirty="0">
                <a:solidFill>
                  <a:schemeClr val="dk1"/>
                </a:solidFill>
                <a:latin typeface="+mn-ea"/>
                <a:cs typeface="Calibri"/>
                <a:sym typeface="Calibri"/>
              </a:rPr>
              <a:t>與</a:t>
            </a:r>
            <a:r>
              <a:rPr lang="zh-TW" altLang="en-US" sz="2800" b="1" i="0" u="none" strike="noStrike" cap="none" dirty="0" smtClean="0">
                <a:solidFill>
                  <a:schemeClr val="dk1"/>
                </a:solidFill>
                <a:latin typeface="+mn-ea"/>
                <a:cs typeface="Calibri"/>
                <a:sym typeface="Calibri"/>
              </a:rPr>
              <a:t>聯網創新</a:t>
            </a:r>
            <a:r>
              <a:rPr lang="en-US" altLang="zh-TW" sz="2600" b="1" i="0" u="none" strike="noStrike" cap="none" dirty="0">
                <a:solidFill>
                  <a:schemeClr val="dk1"/>
                </a:solidFill>
                <a:latin typeface="+mn-ea"/>
                <a:cs typeface="Calibri"/>
                <a:sym typeface="Calibri"/>
              </a:rPr>
              <a:t>:</a:t>
            </a:r>
            <a:r>
              <a:rPr lang="zh-TW" altLang="en-US" sz="2600" b="1" i="0" u="none" strike="noStrike" cap="none" dirty="0">
                <a:solidFill>
                  <a:schemeClr val="dk1"/>
                </a:solidFill>
                <a:latin typeface="+mn-ea"/>
                <a:cs typeface="Calibri"/>
                <a:sym typeface="Calibri"/>
              </a:rPr>
              <a:t> </a:t>
            </a:r>
            <a:r>
              <a:rPr lang="en-US" sz="2600" b="1" i="0" u="none" strike="noStrike" cap="none" dirty="0" err="1">
                <a:solidFill>
                  <a:schemeClr val="dk1"/>
                </a:solidFill>
                <a:latin typeface="+mn-ea"/>
                <a:cs typeface="Calibri"/>
                <a:sym typeface="Calibri"/>
              </a:rPr>
              <a:t>如何將分行虛實整合</a:t>
            </a:r>
            <a:endParaRPr lang="en-US" sz="2600" b="1" i="0" u="none" strike="noStrike" cap="none" dirty="0">
              <a:solidFill>
                <a:schemeClr val="dk1"/>
              </a:solidFill>
              <a:latin typeface="+mn-ea"/>
              <a:cs typeface="Calibri"/>
              <a:sym typeface="Calibri"/>
            </a:endParaRPr>
          </a:p>
          <a:p>
            <a:pPr marL="685800" marR="0" lvl="1" indent="-228600" algn="l" rtl="0">
              <a:lnSpc>
                <a:spcPct val="100000"/>
              </a:lnSpc>
              <a:spcBef>
                <a:spcPts val="500"/>
              </a:spcBef>
              <a:spcAft>
                <a:spcPts val="0"/>
              </a:spcAft>
              <a:buClr>
                <a:schemeClr val="dk1"/>
              </a:buClr>
              <a:buSzPct val="100000"/>
              <a:buFont typeface="Arial"/>
              <a:buChar char="•"/>
            </a:pPr>
            <a:r>
              <a:rPr lang="en-US" b="0" i="0" u="none" strike="noStrike" cap="none" dirty="0" err="1">
                <a:solidFill>
                  <a:schemeClr val="dk1"/>
                </a:solidFill>
                <a:latin typeface="+mn-ea"/>
                <a:cs typeface="Calibri"/>
                <a:sym typeface="Calibri"/>
              </a:rPr>
              <a:t>虛實整合新體驗案例</a:t>
            </a:r>
            <a:r>
              <a:rPr lang="en-US" altLang="zh-TW" b="0" i="0" u="none" strike="noStrike" cap="none" dirty="0">
                <a:solidFill>
                  <a:schemeClr val="dk1"/>
                </a:solidFill>
                <a:latin typeface="+mn-ea"/>
                <a:cs typeface="Calibri"/>
                <a:sym typeface="Calibri"/>
              </a:rPr>
              <a:t>:</a:t>
            </a:r>
            <a:r>
              <a:rPr lang="zh-TW" altLang="en-US" b="0" i="0" u="none" strike="noStrike" cap="none" dirty="0">
                <a:solidFill>
                  <a:schemeClr val="dk1"/>
                </a:solidFill>
                <a:latin typeface="+mn-ea"/>
                <a:cs typeface="Calibri"/>
                <a:sym typeface="Calibri"/>
              </a:rPr>
              <a:t> </a:t>
            </a:r>
            <a:r>
              <a:rPr lang="en-US" altLang="zh-TW" b="0" i="0" u="none" strike="noStrike" cap="none" dirty="0">
                <a:solidFill>
                  <a:schemeClr val="dk1"/>
                </a:solidFill>
                <a:latin typeface="+mn-ea"/>
                <a:cs typeface="Calibri"/>
                <a:sym typeface="Calibri"/>
              </a:rPr>
              <a:t>DBS</a:t>
            </a:r>
            <a:r>
              <a:rPr lang="en-US" altLang="zh-TW" dirty="0">
                <a:solidFill>
                  <a:schemeClr val="dk1"/>
                </a:solidFill>
                <a:latin typeface="+mn-ea"/>
                <a:cs typeface="Calibri"/>
                <a:sym typeface="Calibri"/>
              </a:rPr>
              <a:t>-</a:t>
            </a:r>
            <a:r>
              <a:rPr lang="en-US" altLang="zh-TW" b="0" i="0" u="none" strike="noStrike" cap="none" dirty="0">
                <a:solidFill>
                  <a:schemeClr val="dk1"/>
                </a:solidFill>
                <a:latin typeface="+mn-ea"/>
                <a:cs typeface="Calibri"/>
                <a:sym typeface="Calibri"/>
              </a:rPr>
              <a:t>Marina </a:t>
            </a:r>
            <a:r>
              <a:rPr lang="en-US" altLang="zh-TW" b="0" i="0" u="none" strike="noStrike" cap="none" dirty="0" smtClean="0">
                <a:solidFill>
                  <a:schemeClr val="dk1"/>
                </a:solidFill>
                <a:latin typeface="+mn-ea"/>
                <a:cs typeface="Calibri"/>
                <a:sym typeface="Calibri"/>
              </a:rPr>
              <a:t>Bay</a:t>
            </a:r>
            <a:endParaRPr lang="en-US" sz="2800" b="0" i="0" u="none" strike="noStrike" cap="none" dirty="0">
              <a:solidFill>
                <a:schemeClr val="dk1"/>
              </a:solidFill>
              <a:latin typeface="+mn-ea"/>
              <a:cs typeface="Calibri"/>
              <a:sym typeface="Calibri"/>
            </a:endParaRPr>
          </a:p>
          <a:p>
            <a:pPr lvl="0">
              <a:spcBef>
                <a:spcPts val="0"/>
              </a:spcBef>
              <a:buClr>
                <a:schemeClr val="dk1"/>
              </a:buClr>
              <a:buSzPct val="100000"/>
              <a:buFont typeface="Arial"/>
              <a:buChar char="•"/>
            </a:pPr>
            <a:r>
              <a:rPr lang="zh-TW" altLang="en-US" sz="2800" b="1" dirty="0" smtClean="0">
                <a:solidFill>
                  <a:schemeClr val="dk1"/>
                </a:solidFill>
                <a:latin typeface="+mn-ea"/>
                <a:cs typeface="Calibri"/>
                <a:sym typeface="Calibri"/>
              </a:rPr>
              <a:t>行動</a:t>
            </a:r>
            <a:r>
              <a:rPr lang="zh-TW" altLang="en-US" sz="2800" b="1" dirty="0">
                <a:solidFill>
                  <a:schemeClr val="dk1"/>
                </a:solidFill>
                <a:latin typeface="+mn-ea"/>
                <a:cs typeface="Calibri"/>
                <a:sym typeface="Calibri"/>
              </a:rPr>
              <a:t>與</a:t>
            </a:r>
            <a:r>
              <a:rPr lang="zh-TW" altLang="en-US" sz="2800" b="1" dirty="0" smtClean="0">
                <a:solidFill>
                  <a:schemeClr val="dk1"/>
                </a:solidFill>
                <a:latin typeface="+mn-ea"/>
                <a:cs typeface="Calibri"/>
                <a:sym typeface="Calibri"/>
              </a:rPr>
              <a:t>社群創新</a:t>
            </a:r>
            <a:r>
              <a:rPr lang="en-US" altLang="zh-TW" sz="2800" b="1" dirty="0">
                <a:solidFill>
                  <a:schemeClr val="dk1"/>
                </a:solidFill>
                <a:latin typeface="+mn-ea"/>
                <a:cs typeface="Calibri"/>
                <a:sym typeface="Calibri"/>
              </a:rPr>
              <a:t>:</a:t>
            </a:r>
            <a:r>
              <a:rPr lang="zh-TW" altLang="en-US" sz="2800" b="1" dirty="0">
                <a:solidFill>
                  <a:schemeClr val="dk1"/>
                </a:solidFill>
                <a:latin typeface="+mn-ea"/>
                <a:cs typeface="Calibri"/>
                <a:sym typeface="Calibri"/>
              </a:rPr>
              <a:t> </a:t>
            </a:r>
            <a:r>
              <a:rPr lang="en-US" altLang="zh-TW" sz="2800" b="1" dirty="0" err="1">
                <a:solidFill>
                  <a:schemeClr val="dk1"/>
                </a:solidFill>
                <a:latin typeface="+mn-ea"/>
                <a:cs typeface="Calibri"/>
                <a:sym typeface="Calibri"/>
              </a:rPr>
              <a:t>企業之間可能會有的跨業競合新關係</a:t>
            </a:r>
            <a:endParaRPr lang="en-US" altLang="zh-TW" sz="2800" b="1" dirty="0">
              <a:solidFill>
                <a:schemeClr val="dk1"/>
              </a:solidFill>
              <a:latin typeface="+mn-ea"/>
              <a:cs typeface="Calibri"/>
              <a:sym typeface="Calibri"/>
            </a:endParaRPr>
          </a:p>
          <a:p>
            <a:pPr lvl="1">
              <a:buClr>
                <a:schemeClr val="dk1"/>
              </a:buClr>
              <a:buSzPct val="100000"/>
              <a:buFont typeface="Arial"/>
              <a:buChar char="•"/>
            </a:pPr>
            <a:r>
              <a:rPr lang="en-US" altLang="zh-TW" dirty="0" err="1">
                <a:solidFill>
                  <a:schemeClr val="dk1"/>
                </a:solidFill>
                <a:latin typeface="+mn-ea"/>
                <a:cs typeface="Calibri"/>
                <a:sym typeface="Calibri"/>
              </a:rPr>
              <a:t>不只銀行可提供金融服務</a:t>
            </a:r>
            <a:endParaRPr lang="en-US" altLang="zh-TW" dirty="0">
              <a:solidFill>
                <a:schemeClr val="dk1"/>
              </a:solidFill>
              <a:latin typeface="+mn-ea"/>
              <a:cs typeface="Calibri"/>
              <a:sym typeface="Calibri"/>
            </a:endParaRPr>
          </a:p>
          <a:p>
            <a:pPr lvl="1">
              <a:buClr>
                <a:schemeClr val="dk1"/>
              </a:buClr>
              <a:buSzPct val="100000"/>
              <a:buFont typeface="Arial"/>
              <a:buChar char="•"/>
            </a:pPr>
            <a:r>
              <a:rPr lang="en-US" altLang="zh-TW" dirty="0" err="1" smtClean="0">
                <a:solidFill>
                  <a:schemeClr val="dk1"/>
                </a:solidFill>
                <a:latin typeface="+mn-ea"/>
                <a:cs typeface="Calibri"/>
                <a:sym typeface="Calibri"/>
              </a:rPr>
              <a:t>行動支付</a:t>
            </a:r>
            <a:r>
              <a:rPr lang="zh-TW" altLang="en-US" dirty="0" smtClean="0">
                <a:solidFill>
                  <a:schemeClr val="dk1"/>
                </a:solidFill>
                <a:latin typeface="+mn-ea"/>
                <a:cs typeface="Calibri"/>
                <a:sym typeface="Calibri"/>
              </a:rPr>
              <a:t>、社群通路的</a:t>
            </a:r>
            <a:r>
              <a:rPr lang="zh-TW" altLang="en-US" dirty="0">
                <a:solidFill>
                  <a:schemeClr val="dk1"/>
                </a:solidFill>
                <a:latin typeface="+mn-ea"/>
                <a:cs typeface="Calibri"/>
                <a:sym typeface="Calibri"/>
              </a:rPr>
              <a:t>創新</a:t>
            </a:r>
            <a:endParaRPr lang="en-US" altLang="zh-TW" dirty="0">
              <a:solidFill>
                <a:schemeClr val="dk1"/>
              </a:solidFill>
              <a:latin typeface="+mn-ea"/>
              <a:cs typeface="Calibri"/>
              <a:sym typeface="Calibri"/>
            </a:endParaRPr>
          </a:p>
          <a:p>
            <a:pPr lvl="0">
              <a:buClr>
                <a:schemeClr val="dk1"/>
              </a:buClr>
              <a:buSzPct val="100000"/>
              <a:buFont typeface="Arial"/>
              <a:buChar char="•"/>
            </a:pPr>
            <a:r>
              <a:rPr lang="zh-TW" altLang="en-US" sz="2800" b="1" dirty="0" smtClean="0">
                <a:solidFill>
                  <a:schemeClr val="dk1"/>
                </a:solidFill>
                <a:latin typeface="+mn-ea"/>
                <a:cs typeface="Calibri"/>
                <a:sym typeface="Calibri"/>
              </a:rPr>
              <a:t>數據運用創新</a:t>
            </a:r>
            <a:r>
              <a:rPr lang="en-US" altLang="zh-TW" b="1" dirty="0">
                <a:solidFill>
                  <a:schemeClr val="dk1"/>
                </a:solidFill>
                <a:latin typeface="+mn-ea"/>
                <a:cs typeface="Calibri"/>
                <a:sym typeface="Calibri"/>
              </a:rPr>
              <a:t>:</a:t>
            </a:r>
            <a:r>
              <a:rPr lang="zh-TW" altLang="en-US" b="1" dirty="0">
                <a:solidFill>
                  <a:schemeClr val="dk1"/>
                </a:solidFill>
                <a:latin typeface="+mn-ea"/>
                <a:cs typeface="Calibri"/>
                <a:sym typeface="Calibri"/>
              </a:rPr>
              <a:t> </a:t>
            </a:r>
            <a:r>
              <a:rPr lang="en-US" altLang="zh-TW" b="1" dirty="0" err="1" smtClean="0">
                <a:solidFill>
                  <a:schemeClr val="dk1"/>
                </a:solidFill>
                <a:latin typeface="+mn-ea"/>
                <a:cs typeface="Calibri"/>
                <a:sym typeface="Calibri"/>
              </a:rPr>
              <a:t>銀行應該如何因應資訊發展的新思維</a:t>
            </a:r>
            <a:endParaRPr lang="en-US" altLang="zh-TW" b="1" dirty="0">
              <a:solidFill>
                <a:schemeClr val="dk1"/>
              </a:solidFill>
              <a:latin typeface="+mn-ea"/>
              <a:cs typeface="Calibri"/>
              <a:sym typeface="Calibri"/>
            </a:endParaRPr>
          </a:p>
          <a:p>
            <a:pPr lvl="1">
              <a:spcBef>
                <a:spcPts val="1000"/>
              </a:spcBef>
              <a:buClr>
                <a:schemeClr val="dk1"/>
              </a:buClr>
              <a:buSzPct val="100000"/>
              <a:buFont typeface="Arial"/>
              <a:buChar char="•"/>
            </a:pPr>
            <a:r>
              <a:rPr lang="en-US" altLang="zh-TW" dirty="0" err="1" smtClean="0">
                <a:solidFill>
                  <a:schemeClr val="dk1"/>
                </a:solidFill>
                <a:latin typeface="+mn-ea"/>
                <a:cs typeface="Calibri"/>
                <a:sym typeface="Calibri"/>
              </a:rPr>
              <a:t>多通路</a:t>
            </a:r>
            <a:r>
              <a:rPr lang="zh-TW" altLang="en-US" dirty="0" smtClean="0">
                <a:solidFill>
                  <a:schemeClr val="dk1"/>
                </a:solidFill>
                <a:latin typeface="+mn-ea"/>
                <a:cs typeface="Calibri"/>
                <a:sym typeface="Calibri"/>
              </a:rPr>
              <a:t>服務</a:t>
            </a:r>
            <a:r>
              <a:rPr lang="en-US" altLang="zh-TW" dirty="0" err="1" smtClean="0">
                <a:solidFill>
                  <a:schemeClr val="dk1"/>
                </a:solidFill>
                <a:latin typeface="+mn-ea"/>
                <a:cs typeface="Calibri"/>
                <a:sym typeface="Calibri"/>
              </a:rPr>
              <a:t>整合</a:t>
            </a:r>
            <a:r>
              <a:rPr lang="zh-TW" altLang="en-US" dirty="0">
                <a:solidFill>
                  <a:schemeClr val="dk1"/>
                </a:solidFill>
                <a:latin typeface="+mn-ea"/>
                <a:cs typeface="Calibri"/>
                <a:sym typeface="Calibri"/>
              </a:rPr>
              <a:t>、</a:t>
            </a:r>
            <a:r>
              <a:rPr lang="zh-TW" altLang="en-US" dirty="0" smtClean="0">
                <a:solidFill>
                  <a:schemeClr val="dk1"/>
                </a:solidFill>
                <a:latin typeface="+mn-ea"/>
                <a:cs typeface="Calibri"/>
                <a:sym typeface="Calibri"/>
              </a:rPr>
              <a:t>找出客戶需求與金融服務定位</a:t>
            </a:r>
            <a:endParaRPr lang="en-US" altLang="zh-TW" dirty="0">
              <a:solidFill>
                <a:schemeClr val="dk1"/>
              </a:solidFill>
              <a:latin typeface="+mn-ea"/>
              <a:cs typeface="Calibri"/>
              <a:sym typeface="Calibri"/>
            </a:endParaRPr>
          </a:p>
          <a:p>
            <a:pPr lvl="0">
              <a:spcBef>
                <a:spcPts val="0"/>
              </a:spcBef>
              <a:buClr>
                <a:schemeClr val="dk1"/>
              </a:buClr>
              <a:buSzPct val="100000"/>
              <a:buFont typeface="Arial"/>
              <a:buChar char="•"/>
            </a:pPr>
            <a:r>
              <a:rPr lang="zh-TW" altLang="en-US" sz="2800" b="1" dirty="0">
                <a:solidFill>
                  <a:schemeClr val="dk1"/>
                </a:solidFill>
                <a:latin typeface="+mn-ea"/>
                <a:cs typeface="Calibri"/>
                <a:sym typeface="Calibri"/>
              </a:rPr>
              <a:t>人人銀行</a:t>
            </a:r>
            <a:r>
              <a:rPr lang="zh-TW" altLang="en-US" sz="2800" b="1" dirty="0" smtClean="0">
                <a:solidFill>
                  <a:schemeClr val="dk1"/>
                </a:solidFill>
                <a:latin typeface="+mn-ea"/>
                <a:cs typeface="Calibri"/>
                <a:sym typeface="Calibri"/>
              </a:rPr>
              <a:t>創新 </a:t>
            </a:r>
            <a:r>
              <a:rPr lang="zh-TW" altLang="en-US" sz="2800" b="1" dirty="0">
                <a:solidFill>
                  <a:schemeClr val="dk1"/>
                </a:solidFill>
                <a:latin typeface="+mn-ea"/>
                <a:cs typeface="Calibri"/>
                <a:sym typeface="Calibri"/>
              </a:rPr>
              <a:t>對於網路金融的因應方式</a:t>
            </a:r>
            <a:endParaRPr lang="en-US" altLang="zh-TW" sz="2800" b="1"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smtClean="0">
                <a:solidFill>
                  <a:schemeClr val="dk1"/>
                </a:solidFill>
                <a:latin typeface="+mn-ea"/>
                <a:cs typeface="Calibri"/>
                <a:sym typeface="Calibri"/>
              </a:rPr>
              <a:t> </a:t>
            </a:r>
            <a:r>
              <a:rPr lang="zh-TW" altLang="en-US" dirty="0">
                <a:solidFill>
                  <a:schemeClr val="dk1"/>
                </a:solidFill>
                <a:latin typeface="+mn-ea"/>
                <a:cs typeface="Calibri"/>
                <a:sym typeface="Calibri"/>
              </a:rPr>
              <a:t>是否進入市場</a:t>
            </a:r>
            <a:endParaRPr lang="en-US" altLang="zh-TW" dirty="0">
              <a:solidFill>
                <a:schemeClr val="dk1"/>
              </a:solidFill>
              <a:latin typeface="+mn-ea"/>
              <a:cs typeface="Calibri"/>
              <a:sym typeface="Calibri"/>
            </a:endParaRPr>
          </a:p>
          <a:p>
            <a:pPr lvl="1">
              <a:spcBef>
                <a:spcPts val="0"/>
              </a:spcBef>
              <a:buClr>
                <a:schemeClr val="dk1"/>
              </a:buClr>
              <a:buSzPct val="100000"/>
              <a:buFont typeface="Arial"/>
              <a:buChar char="•"/>
            </a:pPr>
            <a:r>
              <a:rPr lang="zh-TW" altLang="en-US" dirty="0" smtClean="0">
                <a:solidFill>
                  <a:schemeClr val="dk1"/>
                </a:solidFill>
                <a:latin typeface="+mn-ea"/>
                <a:cs typeface="Calibri"/>
                <a:sym typeface="Calibri"/>
              </a:rPr>
              <a:t> </a:t>
            </a:r>
            <a:r>
              <a:rPr lang="zh-TW" altLang="en-US" dirty="0">
                <a:solidFill>
                  <a:schemeClr val="dk1"/>
                </a:solidFill>
                <a:latin typeface="+mn-ea"/>
                <a:cs typeface="Calibri"/>
                <a:sym typeface="Calibri"/>
              </a:rPr>
              <a:t>對於新的技術應該要自行發展、或是外包以進入市場</a:t>
            </a:r>
            <a:endParaRPr lang="en-US" altLang="zh-TW" dirty="0">
              <a:solidFill>
                <a:schemeClr val="dk1"/>
              </a:solidFill>
              <a:latin typeface="+mn-ea"/>
              <a:cs typeface="Calibri"/>
              <a:sym typeface="Calibri"/>
            </a:endParaRPr>
          </a:p>
        </p:txBody>
      </p:sp>
      <p:sp>
        <p:nvSpPr>
          <p:cNvPr id="613" name="Shape 61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37</a:t>
            </a:fld>
            <a:endParaRPr lang="en-US" sz="2000">
              <a:solidFill>
                <a:schemeClr val="lt1"/>
              </a:solidFill>
              <a:latin typeface="Calibri"/>
              <a:ea typeface="Calibri"/>
              <a:cs typeface="Calibri"/>
              <a:sym typeface="Calibri"/>
            </a:endParaRPr>
          </a:p>
        </p:txBody>
      </p:sp>
      <p:grpSp>
        <p:nvGrpSpPr>
          <p:cNvPr id="28" name="Shape 601"/>
          <p:cNvGrpSpPr/>
          <p:nvPr/>
        </p:nvGrpSpPr>
        <p:grpSpPr>
          <a:xfrm>
            <a:off x="1488" y="10692"/>
            <a:ext cx="12189023" cy="377586"/>
            <a:chOff x="1488" y="0"/>
            <a:chExt cx="12189023" cy="377586"/>
          </a:xfrm>
        </p:grpSpPr>
        <p:sp>
          <p:nvSpPr>
            <p:cNvPr id="29" name="Shape 60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0" name="Shape 60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60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2" name="Shape 60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數位銀行的演化</a:t>
              </a:r>
            </a:p>
          </p:txBody>
        </p:sp>
        <p:sp>
          <p:nvSpPr>
            <p:cNvPr id="33" name="Shape 60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4" name="Shape 60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創新模式</a:t>
              </a:r>
              <a:endParaRPr lang="en-US" sz="1400" dirty="0">
                <a:solidFill>
                  <a:schemeClr val="tx1"/>
                </a:solidFill>
                <a:latin typeface="Calibri"/>
                <a:ea typeface="Calibri"/>
                <a:cs typeface="Calibri"/>
                <a:sym typeface="Calibri"/>
              </a:endParaRPr>
            </a:p>
          </p:txBody>
        </p:sp>
        <p:sp>
          <p:nvSpPr>
            <p:cNvPr id="35" name="Shape 60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6" name="Shape 60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37" name="Shape 610"/>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solidFill>
                  <a:schemeClr val="tx1"/>
                </a:solidFill>
              </a:endParaRPr>
            </a:p>
          </p:txBody>
        </p:sp>
        <p:sp>
          <p:nvSpPr>
            <p:cNvPr id="38" name="Shape 61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682713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銀行</a:t>
            </a:r>
          </a:p>
        </p:txBody>
      </p:sp>
      <p:sp>
        <p:nvSpPr>
          <p:cNvPr id="3" name="內容版面配置區 2"/>
          <p:cNvSpPr>
            <a:spLocks noGrp="1"/>
          </p:cNvSpPr>
          <p:nvPr>
            <p:ph idx="1"/>
          </p:nvPr>
        </p:nvSpPr>
        <p:spPr/>
        <p:txBody>
          <a:bodyPr>
            <a:normAutofit/>
          </a:bodyPr>
          <a:lstStyle/>
          <a:p>
            <a:r>
              <a:rPr lang="zh-TW" altLang="en-US" dirty="0" smtClean="0"/>
              <a:t>經濟意義</a:t>
            </a:r>
            <a:endParaRPr lang="en-US" altLang="zh-TW" dirty="0"/>
          </a:p>
          <a:p>
            <a:pPr lvl="1"/>
            <a:r>
              <a:rPr lang="zh-TW" altLang="en-US" dirty="0"/>
              <a:t>發行貨幣</a:t>
            </a:r>
            <a:r>
              <a:rPr lang="zh-TW" altLang="en-US" dirty="0" smtClean="0"/>
              <a:t>、支票</a:t>
            </a:r>
            <a:r>
              <a:rPr lang="en-US" altLang="zh-TW" dirty="0"/>
              <a:t>:</a:t>
            </a:r>
            <a:r>
              <a:rPr lang="zh-TW" altLang="en-US" dirty="0"/>
              <a:t> 提供金額價值和交易效力，用以進行價值的轉讓</a:t>
            </a:r>
            <a:endParaRPr lang="en-US" altLang="zh-TW" dirty="0"/>
          </a:p>
          <a:p>
            <a:pPr lvl="1"/>
            <a:r>
              <a:rPr lang="zh-TW" altLang="en-US" dirty="0"/>
              <a:t>加強信用品質，信用優於這些貸款對象</a:t>
            </a:r>
            <a:r>
              <a:rPr lang="en-US" altLang="zh-TW" dirty="0"/>
              <a:t>(</a:t>
            </a:r>
            <a:r>
              <a:rPr lang="zh-TW" altLang="en-US" dirty="0"/>
              <a:t>公司行號和個人</a:t>
            </a:r>
            <a:r>
              <a:rPr lang="en-US" altLang="zh-TW" dirty="0"/>
              <a:t>)</a:t>
            </a:r>
            <a:r>
              <a:rPr lang="zh-TW" altLang="en-US" dirty="0"/>
              <a:t>。</a:t>
            </a:r>
            <a:endParaRPr lang="en-US" altLang="zh-TW" dirty="0"/>
          </a:p>
          <a:p>
            <a:r>
              <a:rPr lang="zh-TW" altLang="en-US" dirty="0"/>
              <a:t>定義</a:t>
            </a:r>
            <a:endParaRPr lang="en-US" altLang="zh-TW" dirty="0"/>
          </a:p>
          <a:p>
            <a:pPr lvl="1"/>
            <a:r>
              <a:rPr lang="zh-TW" altLang="en-US" dirty="0"/>
              <a:t>以存款、貸款、電匯、儲蓄等業務，承擔信用中介的金融機構</a:t>
            </a:r>
            <a:endParaRPr lang="en-US" altLang="zh-TW" dirty="0"/>
          </a:p>
          <a:p>
            <a:r>
              <a:rPr lang="zh-TW" altLang="en-US" dirty="0"/>
              <a:t>主要的業務範圍</a:t>
            </a:r>
            <a:endParaRPr lang="en-US" altLang="zh-TW" dirty="0"/>
          </a:p>
          <a:p>
            <a:pPr lvl="1"/>
            <a:r>
              <a:rPr lang="zh-TW" altLang="en-US" dirty="0"/>
              <a:t>吸收公眾存款、發放貸款以及辦理票據貼現</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grpSp>
        <p:nvGrpSpPr>
          <p:cNvPr id="6" name="Shape 281"/>
          <p:cNvGrpSpPr/>
          <p:nvPr/>
        </p:nvGrpSpPr>
        <p:grpSpPr>
          <a:xfrm>
            <a:off x="1488" y="-12458"/>
            <a:ext cx="12189023" cy="377586"/>
            <a:chOff x="1488" y="0"/>
            <a:chExt cx="12189023" cy="377586"/>
          </a:xfrm>
        </p:grpSpPr>
        <p:sp>
          <p:nvSpPr>
            <p:cNvPr id="7"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9"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11"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13"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15"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
        <p:nvSpPr>
          <p:cNvPr id="20" name="矩形 19"/>
          <p:cNvSpPr/>
          <p:nvPr/>
        </p:nvSpPr>
        <p:spPr>
          <a:xfrm>
            <a:off x="5426586" y="3244334"/>
            <a:ext cx="184731" cy="369332"/>
          </a:xfrm>
          <a:prstGeom prst="rect">
            <a:avLst/>
          </a:prstGeom>
        </p:spPr>
        <p:txBody>
          <a:bodyPr wrap="none">
            <a:spAutoFit/>
          </a:bodyPr>
          <a:lstStyle/>
          <a:p>
            <a:endParaRPr lang="zh-TW" altLang="en-US" dirty="0"/>
          </a:p>
        </p:txBody>
      </p:sp>
      <p:sp>
        <p:nvSpPr>
          <p:cNvPr id="1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3628434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銀行的作用</a:t>
            </a:r>
          </a:p>
        </p:txBody>
      </p:sp>
      <p:sp>
        <p:nvSpPr>
          <p:cNvPr id="3" name="內容版面配置區 2"/>
          <p:cNvSpPr>
            <a:spLocks noGrp="1"/>
          </p:cNvSpPr>
          <p:nvPr>
            <p:ph idx="1"/>
          </p:nvPr>
        </p:nvSpPr>
        <p:spPr/>
        <p:txBody>
          <a:bodyPr>
            <a:normAutofit/>
          </a:bodyPr>
          <a:lstStyle/>
          <a:p>
            <a:r>
              <a:rPr lang="zh-TW" altLang="en-US" dirty="0">
                <a:latin typeface="+mj-ea"/>
                <a:ea typeface="+mj-ea"/>
              </a:rPr>
              <a:t>銀行的作用</a:t>
            </a:r>
            <a:endParaRPr lang="en-US" altLang="zh-TW" dirty="0">
              <a:latin typeface="+mj-ea"/>
              <a:ea typeface="+mj-ea"/>
            </a:endParaRPr>
          </a:p>
          <a:p>
            <a:pPr lvl="1"/>
            <a:r>
              <a:rPr lang="zh-TW" altLang="en-US" dirty="0">
                <a:latin typeface="+mj-ea"/>
                <a:ea typeface="+mj-ea"/>
              </a:rPr>
              <a:t>吸收存款，把社會上閑置的貨幣資金集中</a:t>
            </a:r>
            <a:endParaRPr lang="en-US" altLang="zh-TW" dirty="0">
              <a:latin typeface="+mj-ea"/>
              <a:ea typeface="+mj-ea"/>
            </a:endParaRPr>
          </a:p>
          <a:p>
            <a:pPr lvl="1"/>
            <a:r>
              <a:rPr lang="zh-TW" altLang="en-US" dirty="0">
                <a:latin typeface="+mj-ea"/>
                <a:ea typeface="+mj-ea"/>
              </a:rPr>
              <a:t>貸款的形式，借給需要貨幣的人去使用</a:t>
            </a:r>
            <a:endParaRPr lang="en-US" altLang="zh-TW" dirty="0">
              <a:latin typeface="+mj-ea"/>
              <a:ea typeface="+mj-ea"/>
            </a:endParaRPr>
          </a:p>
          <a:p>
            <a:pPr lvl="1"/>
            <a:r>
              <a:rPr lang="zh-TW" altLang="en-US" dirty="0" smtClean="0">
                <a:latin typeface="+mj-ea"/>
                <a:ea typeface="+mj-ea"/>
              </a:rPr>
              <a:t>信用中介</a:t>
            </a:r>
            <a:endParaRPr lang="en-US" altLang="zh-TW" dirty="0">
              <a:latin typeface="+mj-ea"/>
              <a:ea typeface="+mj-ea"/>
            </a:endParaRPr>
          </a:p>
          <a:p>
            <a:r>
              <a:rPr lang="zh-TW" altLang="en-US" dirty="0">
                <a:latin typeface="+mj-ea"/>
                <a:ea typeface="+mj-ea"/>
              </a:rPr>
              <a:t>銀行業分類</a:t>
            </a:r>
            <a:endParaRPr lang="en-US" altLang="zh-TW" dirty="0">
              <a:latin typeface="+mj-ea"/>
              <a:ea typeface="+mj-ea"/>
            </a:endParaRPr>
          </a:p>
          <a:p>
            <a:pPr lvl="1"/>
            <a:r>
              <a:rPr lang="zh-TW" altLang="en-US" dirty="0">
                <a:latin typeface="+mj-ea"/>
                <a:ea typeface="+mj-ea"/>
              </a:rPr>
              <a:t>中央銀行</a:t>
            </a:r>
            <a:endParaRPr lang="en-US" altLang="zh-TW" dirty="0">
              <a:latin typeface="+mj-ea"/>
              <a:ea typeface="+mj-ea"/>
            </a:endParaRPr>
          </a:p>
          <a:p>
            <a:pPr lvl="1"/>
            <a:r>
              <a:rPr lang="zh-TW" altLang="en-US" dirty="0">
                <a:latin typeface="+mj-ea"/>
                <a:ea typeface="+mj-ea"/>
              </a:rPr>
              <a:t>監管機構</a:t>
            </a:r>
            <a:endParaRPr lang="en-US" altLang="zh-TW" dirty="0">
              <a:latin typeface="+mj-ea"/>
              <a:ea typeface="+mj-ea"/>
            </a:endParaRPr>
          </a:p>
          <a:p>
            <a:pPr lvl="1"/>
            <a:r>
              <a:rPr lang="zh-TW" altLang="en-US" dirty="0">
                <a:latin typeface="+mj-ea"/>
                <a:ea typeface="+mj-ea"/>
              </a:rPr>
              <a:t>自律組織</a:t>
            </a:r>
          </a:p>
          <a:p>
            <a:pPr lvl="1"/>
            <a:r>
              <a:rPr lang="zh-TW" altLang="en-US" dirty="0">
                <a:latin typeface="+mj-ea"/>
                <a:ea typeface="+mj-ea"/>
              </a:rPr>
              <a:t>銀行業金融機構</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grpSp>
        <p:nvGrpSpPr>
          <p:cNvPr id="28" name="Shape 281"/>
          <p:cNvGrpSpPr/>
          <p:nvPr/>
        </p:nvGrpSpPr>
        <p:grpSpPr>
          <a:xfrm>
            <a:off x="1488" y="-12458"/>
            <a:ext cx="12189023" cy="377586"/>
            <a:chOff x="1488" y="0"/>
            <a:chExt cx="12189023" cy="377586"/>
          </a:xfrm>
        </p:grpSpPr>
        <p:sp>
          <p:nvSpPr>
            <p:cNvPr id="29"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305751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傳統銀行</a:t>
            </a:r>
          </a:p>
        </p:txBody>
      </p:sp>
      <p:sp>
        <p:nvSpPr>
          <p:cNvPr id="3" name="內容版面配置區 2"/>
          <p:cNvSpPr>
            <a:spLocks noGrp="1"/>
          </p:cNvSpPr>
          <p:nvPr>
            <p:ph idx="1"/>
          </p:nvPr>
        </p:nvSpPr>
        <p:spPr/>
        <p:txBody>
          <a:bodyPr>
            <a:normAutofit/>
          </a:bodyPr>
          <a:lstStyle/>
          <a:p>
            <a:r>
              <a:rPr lang="en-US" altLang="zh-TW" dirty="0" smtClean="0"/>
              <a:t>BANK - </a:t>
            </a:r>
            <a:r>
              <a:rPr lang="zh-TW" altLang="en-US" dirty="0" smtClean="0"/>
              <a:t>早期</a:t>
            </a:r>
            <a:r>
              <a:rPr lang="zh-TW" altLang="en-US" dirty="0"/>
              <a:t>的銀行家在市場上進行交易時使用，原為存放錢</a:t>
            </a:r>
            <a:r>
              <a:rPr lang="zh-TW" altLang="en-US" dirty="0" smtClean="0"/>
              <a:t>的</a:t>
            </a:r>
            <a:r>
              <a:rPr lang="zh-TW" altLang="en-US" dirty="0"/>
              <a:t>櫃</a:t>
            </a:r>
            <a:r>
              <a:rPr lang="zh-TW" altLang="en-US" dirty="0" smtClean="0"/>
              <a:t>子</a:t>
            </a:r>
            <a:endParaRPr lang="en-US" altLang="zh-TW" dirty="0"/>
          </a:p>
          <a:p>
            <a:r>
              <a:rPr lang="zh-TW" altLang="en-US" dirty="0"/>
              <a:t>傳統銀行制度發展</a:t>
            </a:r>
            <a:endParaRPr lang="en-US" altLang="zh-TW" dirty="0"/>
          </a:p>
          <a:p>
            <a:pPr lvl="1"/>
            <a:r>
              <a:rPr lang="zh-TW" altLang="en-US" dirty="0"/>
              <a:t>第一階段：貨幣兌換業和兌換商</a:t>
            </a:r>
          </a:p>
          <a:p>
            <a:pPr lvl="1"/>
            <a:r>
              <a:rPr lang="zh-TW" altLang="en-US" dirty="0"/>
              <a:t>第二階段：增加貨幣保管、收付業務</a:t>
            </a:r>
          </a:p>
          <a:p>
            <a:pPr lvl="1"/>
            <a:r>
              <a:rPr lang="zh-TW" altLang="en-US" dirty="0"/>
              <a:t>第三階段：增加結算、放貸業務，發展為銀行業。</a:t>
            </a:r>
            <a:endParaRPr lang="en-US" altLang="zh-TW" dirty="0"/>
          </a:p>
          <a:p>
            <a:r>
              <a:rPr lang="zh-TW" altLang="en-US" dirty="0"/>
              <a:t>現代銀行制度</a:t>
            </a:r>
            <a:endParaRPr lang="en-US" altLang="zh-TW" dirty="0"/>
          </a:p>
          <a:p>
            <a:pPr lvl="1"/>
            <a:r>
              <a:rPr lang="en-US" altLang="zh-TW" dirty="0"/>
              <a:t>19</a:t>
            </a:r>
            <a:r>
              <a:rPr lang="zh-TW" altLang="en-US" dirty="0"/>
              <a:t>世紀初的銀行以辦理工商企業存款、短期抵押貸款和貼現等為主要業務</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grpSp>
        <p:nvGrpSpPr>
          <p:cNvPr id="28" name="Shape 281"/>
          <p:cNvGrpSpPr/>
          <p:nvPr/>
        </p:nvGrpSpPr>
        <p:grpSpPr>
          <a:xfrm>
            <a:off x="1488" y="-12458"/>
            <a:ext cx="12189023" cy="377586"/>
            <a:chOff x="1488" y="0"/>
            <a:chExt cx="12189023" cy="377586"/>
          </a:xfrm>
        </p:grpSpPr>
        <p:sp>
          <p:nvSpPr>
            <p:cNvPr id="29"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08166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自動提款機</a:t>
            </a:r>
          </a:p>
        </p:txBody>
      </p:sp>
      <p:sp>
        <p:nvSpPr>
          <p:cNvPr id="3" name="內容版面配置區 2"/>
          <p:cNvSpPr>
            <a:spLocks noGrp="1"/>
          </p:cNvSpPr>
          <p:nvPr>
            <p:ph idx="1"/>
          </p:nvPr>
        </p:nvSpPr>
        <p:spPr/>
        <p:txBody>
          <a:bodyPr/>
          <a:lstStyle/>
          <a:p>
            <a:r>
              <a:rPr lang="zh-TW" altLang="en-US" dirty="0">
                <a:latin typeface="+mn-ea"/>
              </a:rPr>
              <a:t>起源</a:t>
            </a:r>
            <a:r>
              <a:rPr lang="en-US" altLang="zh-TW" dirty="0">
                <a:latin typeface="+mn-ea"/>
              </a:rPr>
              <a:t>:</a:t>
            </a:r>
          </a:p>
          <a:p>
            <a:pPr lvl="1"/>
            <a:r>
              <a:rPr lang="en-US" altLang="zh-TW" dirty="0">
                <a:latin typeface="+mn-ea"/>
              </a:rPr>
              <a:t>1967</a:t>
            </a:r>
            <a:r>
              <a:rPr lang="zh-TW" altLang="en-US" dirty="0">
                <a:latin typeface="+mn-ea"/>
              </a:rPr>
              <a:t>年英國人約翰</a:t>
            </a:r>
            <a:r>
              <a:rPr lang="en-US" altLang="zh-TW" dirty="0">
                <a:latin typeface="+mn-ea"/>
              </a:rPr>
              <a:t>·</a:t>
            </a:r>
            <a:r>
              <a:rPr lang="zh-TW" altLang="en-US" dirty="0">
                <a:latin typeface="+mn-ea"/>
              </a:rPr>
              <a:t>謝菲爾德</a:t>
            </a:r>
            <a:r>
              <a:rPr lang="en-US" altLang="zh-TW" dirty="0">
                <a:latin typeface="+mn-ea"/>
              </a:rPr>
              <a:t>-</a:t>
            </a:r>
            <a:r>
              <a:rPr lang="zh-TW" altLang="en-US" dirty="0">
                <a:latin typeface="+mn-ea"/>
              </a:rPr>
              <a:t>巴倫（</a:t>
            </a:r>
            <a:r>
              <a:rPr lang="en-US" altLang="zh-TW" dirty="0">
                <a:latin typeface="+mn-ea"/>
              </a:rPr>
              <a:t>John Shepherd-Barron</a:t>
            </a:r>
            <a:r>
              <a:rPr lang="zh-TW" altLang="en-US" dirty="0">
                <a:latin typeface="+mn-ea"/>
              </a:rPr>
              <a:t>）發明第一部電腦自動提款機，安裝於英國倫敦北部的巴克萊銀行</a:t>
            </a:r>
            <a:r>
              <a:rPr lang="en-US" altLang="zh-TW" dirty="0">
                <a:latin typeface="+mn-ea"/>
              </a:rPr>
              <a:t>Enfield</a:t>
            </a:r>
            <a:r>
              <a:rPr lang="zh-TW" altLang="en-US" dirty="0">
                <a:latin typeface="+mn-ea"/>
              </a:rPr>
              <a:t>分行</a:t>
            </a:r>
            <a:endParaRPr lang="en-US" altLang="zh-TW" dirty="0">
              <a:latin typeface="+mn-ea"/>
            </a:endParaRPr>
          </a:p>
          <a:p>
            <a:pPr lvl="1"/>
            <a:r>
              <a:rPr lang="zh-TW" altLang="en-US" dirty="0">
                <a:latin typeface="+mn-ea"/>
              </a:rPr>
              <a:t>借巧克力售賣機</a:t>
            </a:r>
            <a:r>
              <a:rPr lang="zh-TW" altLang="en-US" dirty="0" smtClean="0">
                <a:latin typeface="+mn-ea"/>
              </a:rPr>
              <a:t>的</a:t>
            </a:r>
            <a:r>
              <a:rPr lang="zh-TW" altLang="en-US" dirty="0">
                <a:latin typeface="+mn-ea"/>
              </a:rPr>
              <a:t>概</a:t>
            </a:r>
            <a:r>
              <a:rPr lang="zh-TW" altLang="en-US" dirty="0" smtClean="0">
                <a:latin typeface="+mn-ea"/>
              </a:rPr>
              <a:t>念</a:t>
            </a:r>
            <a:r>
              <a:rPr lang="zh-TW" altLang="en-US" dirty="0">
                <a:latin typeface="+mn-ea"/>
              </a:rPr>
              <a:t>，改裝、設計而成為自動提款機</a:t>
            </a:r>
            <a:endParaRPr lang="en-US" altLang="zh-TW" dirty="0">
              <a:latin typeface="+mn-ea"/>
            </a:endParaRPr>
          </a:p>
          <a:p>
            <a:r>
              <a:rPr lang="zh-TW" altLang="en-US" dirty="0">
                <a:latin typeface="+mn-ea"/>
              </a:rPr>
              <a:t>自動櫃員機（</a:t>
            </a:r>
            <a:r>
              <a:rPr lang="en-US" altLang="zh-TW" dirty="0">
                <a:latin typeface="+mn-ea"/>
              </a:rPr>
              <a:t>Automated Teller Machine</a:t>
            </a:r>
            <a:r>
              <a:rPr lang="zh-TW" altLang="en-US" dirty="0">
                <a:latin typeface="+mn-ea"/>
              </a:rPr>
              <a:t>，縮寫：</a:t>
            </a:r>
            <a:r>
              <a:rPr lang="en-US" altLang="zh-TW" dirty="0">
                <a:latin typeface="+mn-ea"/>
              </a:rPr>
              <a:t>ATM</a:t>
            </a:r>
            <a:r>
              <a:rPr lang="zh-TW" altLang="en-US" dirty="0">
                <a:latin typeface="+mn-ea"/>
              </a:rPr>
              <a:t>）</a:t>
            </a:r>
            <a:r>
              <a:rPr lang="en-US" altLang="zh-TW" dirty="0">
                <a:latin typeface="+mn-ea"/>
              </a:rPr>
              <a:t>:</a:t>
            </a:r>
          </a:p>
          <a:p>
            <a:pPr lvl="1"/>
            <a:r>
              <a:rPr lang="zh-TW" altLang="en-US" dirty="0"/>
              <a:t>設置機器，利用信用卡大小的 磁條</a:t>
            </a:r>
            <a:r>
              <a:rPr lang="en-US" altLang="zh-TW" dirty="0"/>
              <a:t>/</a:t>
            </a:r>
            <a:r>
              <a:rPr lang="zh-TW" altLang="en-US" dirty="0" smtClean="0"/>
              <a:t>晶片卡</a:t>
            </a:r>
            <a:r>
              <a:rPr lang="zh-TW" altLang="en-US" dirty="0"/>
              <a:t>記錄客戶的基本戶口資料</a:t>
            </a:r>
            <a:endParaRPr lang="en-US" altLang="zh-TW" dirty="0"/>
          </a:p>
          <a:p>
            <a:pPr lvl="1"/>
            <a:r>
              <a:rPr lang="zh-TW" altLang="en-US" dirty="0"/>
              <a:t>客戶可以透過機器自助辦理提款、存款、轉帳等銀行櫃臺服務</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grpSp>
        <p:nvGrpSpPr>
          <p:cNvPr id="28" name="Shape 281"/>
          <p:cNvGrpSpPr/>
          <p:nvPr/>
        </p:nvGrpSpPr>
        <p:grpSpPr>
          <a:xfrm>
            <a:off x="1488" y="-12458"/>
            <a:ext cx="12189023" cy="377586"/>
            <a:chOff x="1488" y="0"/>
            <a:chExt cx="12189023" cy="377586"/>
          </a:xfrm>
        </p:grpSpPr>
        <p:sp>
          <p:nvSpPr>
            <p:cNvPr id="29"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1"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3"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5"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7"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
        <p:nvSpPr>
          <p:cNvPr id="1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45624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網路銀行</a:t>
            </a:r>
          </a:p>
        </p:txBody>
      </p:sp>
      <p:sp>
        <p:nvSpPr>
          <p:cNvPr id="3" name="內容版面配置區 2"/>
          <p:cNvSpPr>
            <a:spLocks noGrp="1"/>
          </p:cNvSpPr>
          <p:nvPr>
            <p:ph idx="1"/>
          </p:nvPr>
        </p:nvSpPr>
        <p:spPr/>
        <p:txBody>
          <a:bodyPr>
            <a:normAutofit/>
          </a:bodyPr>
          <a:lstStyle/>
          <a:p>
            <a:r>
              <a:rPr lang="zh-TW" altLang="en-US" dirty="0">
                <a:latin typeface="+mn-ea"/>
              </a:rPr>
              <a:t>定義</a:t>
            </a:r>
            <a:r>
              <a:rPr lang="en-US" altLang="zh-TW" dirty="0">
                <a:latin typeface="+mn-ea"/>
              </a:rPr>
              <a:t>:</a:t>
            </a:r>
            <a:r>
              <a:rPr lang="zh-TW" altLang="en-US" dirty="0">
                <a:latin typeface="+mn-ea"/>
              </a:rPr>
              <a:t> </a:t>
            </a:r>
            <a:endParaRPr lang="en-US" altLang="zh-TW" dirty="0">
              <a:latin typeface="+mn-ea"/>
            </a:endParaRPr>
          </a:p>
          <a:p>
            <a:pPr lvl="1"/>
            <a:r>
              <a:rPr lang="zh-TW" altLang="en-US" dirty="0">
                <a:latin typeface="+mn-ea"/>
              </a:rPr>
              <a:t>由商業銀行等金融機構通過網際網路等向其客戶提供各種金融服務</a:t>
            </a:r>
            <a:endParaRPr lang="en-US" altLang="zh-TW" dirty="0">
              <a:latin typeface="+mn-ea"/>
            </a:endParaRPr>
          </a:p>
          <a:p>
            <a:r>
              <a:rPr lang="zh-TW" altLang="en-US" dirty="0">
                <a:latin typeface="+mn-ea"/>
              </a:rPr>
              <a:t>方式</a:t>
            </a:r>
            <a:r>
              <a:rPr lang="en-US" altLang="zh-TW" dirty="0">
                <a:latin typeface="+mn-ea"/>
              </a:rPr>
              <a:t>:</a:t>
            </a:r>
            <a:r>
              <a:rPr lang="zh-TW" altLang="en-US" dirty="0">
                <a:latin typeface="+mn-ea"/>
              </a:rPr>
              <a:t> </a:t>
            </a:r>
          </a:p>
          <a:p>
            <a:pPr lvl="1"/>
            <a:r>
              <a:rPr lang="zh-TW" altLang="en-US" dirty="0">
                <a:latin typeface="+mn-ea"/>
              </a:rPr>
              <a:t>使用可以上網的電腦，使用瀏覽器或專有用戶端軟體來使用銀行提供的各種金融服務。可以做帳戶查詢、轉帳、網上支付、股票買賣、貸款申請、帳戶整合等功能</a:t>
            </a:r>
            <a:endParaRPr lang="en-US" altLang="zh-TW" dirty="0">
              <a:latin typeface="+mn-ea"/>
            </a:endParaRPr>
          </a:p>
          <a:p>
            <a:pPr lvl="1"/>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pic>
        <p:nvPicPr>
          <p:cNvPr id="6" name="圖片 5"/>
          <p:cNvPicPr>
            <a:picLocks noChangeAspect="1"/>
          </p:cNvPicPr>
          <p:nvPr/>
        </p:nvPicPr>
        <p:blipFill>
          <a:blip r:embed="rId3"/>
          <a:stretch>
            <a:fillRect/>
          </a:stretch>
        </p:blipFill>
        <p:spPr>
          <a:xfrm>
            <a:off x="8538556" y="3901004"/>
            <a:ext cx="2895600" cy="2419350"/>
          </a:xfrm>
          <a:prstGeom prst="rect">
            <a:avLst/>
          </a:prstGeom>
        </p:spPr>
      </p:pic>
      <p:grpSp>
        <p:nvGrpSpPr>
          <p:cNvPr id="29" name="Shape 281"/>
          <p:cNvGrpSpPr/>
          <p:nvPr/>
        </p:nvGrpSpPr>
        <p:grpSpPr>
          <a:xfrm>
            <a:off x="1488" y="-12458"/>
            <a:ext cx="12189023" cy="377586"/>
            <a:chOff x="1488" y="0"/>
            <a:chExt cx="12189023" cy="377586"/>
          </a:xfrm>
        </p:grpSpPr>
        <p:sp>
          <p:nvSpPr>
            <p:cNvPr id="30" name="Shape 28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283"/>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2" name="Shape 28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285"/>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34" name="Shape 28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287"/>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36" name="Shape 28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289"/>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zh-TW" altLang="en-US" sz="1400" dirty="0">
                  <a:solidFill>
                    <a:schemeClr val="tx1"/>
                  </a:solidFill>
                  <a:latin typeface="Calibri"/>
                  <a:ea typeface="Calibri"/>
                  <a:cs typeface="Calibri"/>
                  <a:sym typeface="Calibri"/>
                </a:rPr>
                <a:t>市場與案例</a:t>
              </a:r>
              <a:endParaRPr lang="en-US" sz="1400" dirty="0">
                <a:solidFill>
                  <a:schemeClr val="tx1"/>
                </a:solidFill>
                <a:latin typeface="Calibri"/>
                <a:ea typeface="Calibri"/>
                <a:cs typeface="Calibri"/>
                <a:sym typeface="Calibri"/>
              </a:endParaRPr>
            </a:p>
          </p:txBody>
        </p:sp>
        <p:sp>
          <p:nvSpPr>
            <p:cNvPr id="38" name="Shape 29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291"/>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機會與挑戰</a:t>
              </a:r>
              <a:endParaRPr lang="en-US" sz="1400" dirty="0">
                <a:solidFill>
                  <a:schemeClr val="tx1"/>
                </a:solidFill>
                <a:latin typeface="Calibri"/>
                <a:ea typeface="Calibri"/>
                <a:cs typeface="Calibri"/>
                <a:sym typeface="Calibri"/>
              </a:endParaRPr>
            </a:p>
          </p:txBody>
        </p:sp>
      </p:grpSp>
      <p:sp>
        <p:nvSpPr>
          <p:cNvPr id="1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184787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傳統銀行</a:t>
            </a:r>
            <a:r>
              <a:rPr lang="zh-TW" altLang="en-US" dirty="0">
                <a:latin typeface="+mj-ea"/>
              </a:rPr>
              <a:t>轉型</a:t>
            </a:r>
            <a:r>
              <a:rPr lang="en-US" altLang="zh-TW" dirty="0">
                <a:latin typeface="+mj-ea"/>
              </a:rPr>
              <a:t>:</a:t>
            </a:r>
            <a:r>
              <a:rPr lang="en-US" altLang="zh-TW" b="0" dirty="0"/>
              <a:t>Bank 1.0</a:t>
            </a:r>
            <a:r>
              <a:rPr lang="zh-TW" altLang="en-US" b="0" dirty="0"/>
              <a:t>到</a:t>
            </a:r>
            <a:r>
              <a:rPr lang="en-US" altLang="zh-TW" b="0" dirty="0"/>
              <a:t>3.0</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smtClean="0"/>
              <a:t>銀行</a:t>
            </a:r>
            <a:r>
              <a:rPr lang="zh-TW" altLang="en-US" dirty="0"/>
              <a:t>從實體分行轉型到</a:t>
            </a:r>
            <a:r>
              <a:rPr lang="zh-TW" altLang="en-US" b="1" dirty="0"/>
              <a:t>網路分行</a:t>
            </a:r>
            <a:r>
              <a:rPr lang="en-US" altLang="zh-TW" dirty="0"/>
              <a:t>,</a:t>
            </a:r>
            <a:r>
              <a:rPr lang="zh-TW" altLang="en-US" dirty="0"/>
              <a:t>且交易逐漸電子化</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solidFill>
                  <a:schemeClr val="accent3">
                    <a:lumMod val="60000"/>
                    <a:lumOff val="40000"/>
                  </a:schemeClr>
                </a:solidFill>
              </a:rPr>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solidFill>
                  <a:schemeClr val="accent3">
                    <a:lumMod val="60000"/>
                    <a:lumOff val="40000"/>
                  </a:schemeClr>
                </a:solidFill>
              </a:rPr>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solidFill>
                  <a:schemeClr val="accent3">
                    <a:lumMod val="60000"/>
                    <a:lumOff val="40000"/>
                  </a:schemeClr>
                </a:solidFill>
              </a:rPr>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grpSp>
        <p:nvGrpSpPr>
          <p:cNvPr id="35" name="Shape 319"/>
          <p:cNvGrpSpPr/>
          <p:nvPr/>
        </p:nvGrpSpPr>
        <p:grpSpPr>
          <a:xfrm>
            <a:off x="1488" y="-12458"/>
            <a:ext cx="12189023" cy="377586"/>
            <a:chOff x="1488" y="0"/>
            <a:chExt cx="12189023" cy="377586"/>
          </a:xfrm>
        </p:grpSpPr>
        <p:sp>
          <p:nvSpPr>
            <p:cNvPr id="36" name="Shape 3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21"/>
            <p:cNvSpPr txBox="1"/>
            <p:nvPr/>
          </p:nvSpPr>
          <p:spPr>
            <a:xfrm>
              <a:off x="1488" y="0"/>
              <a:ext cx="2807751" cy="377586"/>
            </a:xfrm>
            <a:prstGeom prst="rect">
              <a:avLst/>
            </a:prstGeom>
            <a:noFill/>
            <a:ln>
              <a:noFill/>
            </a:ln>
          </p:spPr>
          <p:txBody>
            <a:bodyPr lIns="74675"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關於銀行</a:t>
              </a:r>
            </a:p>
          </p:txBody>
        </p:sp>
        <p:sp>
          <p:nvSpPr>
            <p:cNvPr id="38" name="Shape 32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23"/>
            <p:cNvSpPr txBox="1"/>
            <p:nvPr/>
          </p:nvSpPr>
          <p:spPr>
            <a:xfrm>
              <a:off x="2512000" y="0"/>
              <a:ext cx="2524562" cy="377586"/>
            </a:xfrm>
            <a:prstGeom prst="rect">
              <a:avLst/>
            </a:prstGeom>
            <a:noFill/>
            <a:ln>
              <a:noFill/>
            </a:ln>
          </p:spPr>
          <p:txBody>
            <a:bodyPr lIns="56000" tIns="37325" rIns="18650" bIns="37325" anchor="ctr" anchorCtr="0">
              <a:noAutofit/>
            </a:bodyPr>
            <a:lstStyle/>
            <a:p>
              <a:pPr lvl="0" algn="ctr">
                <a:lnSpc>
                  <a:spcPct val="90000"/>
                </a:lnSpc>
                <a:buClr>
                  <a:schemeClr val="lt1"/>
                </a:buClr>
                <a:buSzPct val="25000"/>
              </a:pPr>
              <a:r>
                <a:rPr lang="zh-TW" altLang="en-US" sz="1400" dirty="0">
                  <a:latin typeface="Calibri"/>
                  <a:ea typeface="Calibri"/>
                  <a:cs typeface="Calibri"/>
                  <a:sym typeface="Calibri"/>
                </a:rPr>
                <a:t>數位銀行的演進</a:t>
              </a:r>
            </a:p>
          </p:txBody>
        </p:sp>
        <p:sp>
          <p:nvSpPr>
            <p:cNvPr id="40" name="Shape 3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325"/>
            <p:cNvSpPr txBox="1"/>
            <p:nvPr/>
          </p:nvSpPr>
          <p:spPr>
            <a:xfrm>
              <a:off x="4833717"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創新模式</a:t>
              </a:r>
            </a:p>
          </p:txBody>
        </p:sp>
        <p:sp>
          <p:nvSpPr>
            <p:cNvPr id="42" name="Shape 32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 name="Shape 327"/>
            <p:cNvSpPr txBox="1"/>
            <p:nvPr/>
          </p:nvSpPr>
          <p:spPr>
            <a:xfrm>
              <a:off x="715543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dirty="0" err="1">
                  <a:solidFill>
                    <a:schemeClr val="tx1"/>
                  </a:solidFill>
                  <a:latin typeface="Calibri"/>
                  <a:ea typeface="Calibri"/>
                  <a:cs typeface="Calibri"/>
                  <a:sym typeface="Calibri"/>
                </a:rPr>
                <a:t>市場</a:t>
              </a:r>
              <a:r>
                <a:rPr lang="zh-TW" altLang="en-US" sz="1400" dirty="0">
                  <a:solidFill>
                    <a:schemeClr val="tx1"/>
                  </a:solidFill>
                  <a:latin typeface="Calibri"/>
                  <a:ea typeface="Calibri"/>
                  <a:cs typeface="Calibri"/>
                  <a:sym typeface="Calibri"/>
                </a:rPr>
                <a:t>與案例</a:t>
              </a:r>
              <a:endParaRPr lang="en-US" sz="1400" dirty="0">
                <a:solidFill>
                  <a:schemeClr val="tx1"/>
                </a:solidFill>
                <a:latin typeface="Calibri"/>
                <a:ea typeface="Calibri"/>
                <a:cs typeface="Calibri"/>
                <a:sym typeface="Calibri"/>
              </a:endParaRPr>
            </a:p>
          </p:txBody>
        </p:sp>
        <p:sp>
          <p:nvSpPr>
            <p:cNvPr id="44" name="Shape 3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 name="Shape 329"/>
            <p:cNvSpPr txBox="1"/>
            <p:nvPr/>
          </p:nvSpPr>
          <p:spPr>
            <a:xfrm>
              <a:off x="9477156" y="0"/>
              <a:ext cx="2524562" cy="377586"/>
            </a:xfrm>
            <a:prstGeom prst="rect">
              <a:avLst/>
            </a:prstGeom>
            <a:noFill/>
            <a:ln>
              <a:noFill/>
            </a:ln>
          </p:spPr>
          <p:txBody>
            <a:bodyPr lIns="56000" tIns="37325" rIns="18650" bIns="37325"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400">
                  <a:solidFill>
                    <a:schemeClr val="tx1"/>
                  </a:solidFill>
                  <a:latin typeface="Calibri"/>
                  <a:ea typeface="Calibri"/>
                  <a:cs typeface="Calibri"/>
                  <a:sym typeface="Calibri"/>
                </a:rPr>
                <a:t>機會與挑戰</a:t>
              </a:r>
            </a:p>
          </p:txBody>
        </p:sp>
      </p:gr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423883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15909</TotalTime>
  <Words>3821</Words>
  <Application>Microsoft Office PowerPoint</Application>
  <PresentationFormat>寬螢幕</PresentationFormat>
  <Paragraphs>670</Paragraphs>
  <Slides>37</Slides>
  <Notes>33</Notes>
  <HiddenSlides>0</HiddenSlides>
  <MMClips>1</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37</vt:i4>
      </vt:variant>
    </vt:vector>
  </HeadingPairs>
  <TitlesOfParts>
    <vt:vector size="44" baseType="lpstr">
      <vt:lpstr>微軟正黑體</vt:lpstr>
      <vt:lpstr>新細明體</vt:lpstr>
      <vt:lpstr>Arial</vt:lpstr>
      <vt:lpstr>Calibri</vt:lpstr>
      <vt:lpstr>Corbel</vt:lpstr>
      <vt:lpstr>Wingdings</vt:lpstr>
      <vt:lpstr>Office 佈景主題</vt:lpstr>
      <vt:lpstr>數位銀行</vt:lpstr>
      <vt:lpstr>OUTLINE</vt:lpstr>
      <vt:lpstr>數位金融 Digital Bank</vt:lpstr>
      <vt:lpstr>銀行</vt:lpstr>
      <vt:lpstr>銀行的作用</vt:lpstr>
      <vt:lpstr>傳統銀行</vt:lpstr>
      <vt:lpstr>自動提款機</vt:lpstr>
      <vt:lpstr>網路銀行</vt:lpstr>
      <vt:lpstr>傳統銀行轉型:Bank 1.0到3.0</vt:lpstr>
      <vt:lpstr>(1) Bank1.0</vt:lpstr>
      <vt:lpstr>(2) Bank2.0</vt:lpstr>
      <vt:lpstr>(3) Bank3.0</vt:lpstr>
      <vt:lpstr>數位銀行與傳統銀行比較</vt:lpstr>
      <vt:lpstr>發展階段</vt:lpstr>
      <vt:lpstr>演進時間軸</vt:lpstr>
      <vt:lpstr>Bank3.0Bank4.0</vt:lpstr>
      <vt:lpstr>數位銀行: Fintech &amp; Bank3.0</vt:lpstr>
      <vt:lpstr>創新模式</vt:lpstr>
      <vt:lpstr>實體銀行服務創新</vt:lpstr>
      <vt:lpstr>聯網銀行服務創新</vt:lpstr>
      <vt:lpstr>行動銀行服務創新</vt:lpstr>
      <vt:lpstr> 社群銀行服務創新</vt:lpstr>
      <vt:lpstr>數據銀行服務創新: 金融資料安全與分析</vt:lpstr>
      <vt:lpstr>人人銀行服務創新:未來Bank4.0 發展模式</vt:lpstr>
      <vt:lpstr>目前發展-國際案例</vt:lpstr>
      <vt:lpstr>目前發展-國際案例</vt:lpstr>
      <vt:lpstr>目前發展-國際案例</vt:lpstr>
      <vt:lpstr>目前發展-國際案例</vt:lpstr>
      <vt:lpstr>目前發展-中國案例</vt:lpstr>
      <vt:lpstr>目前發展-台灣案例</vt:lpstr>
      <vt:lpstr>目前發展-台灣案例</vt:lpstr>
      <vt:lpstr>互聯網對於銀行業務帶來的影響</vt:lpstr>
      <vt:lpstr>數位銀行-整合互聯網銀行與傳統銀行互補優勢</vt:lpstr>
      <vt:lpstr>銀行的機會</vt:lpstr>
      <vt:lpstr>Always Banking</vt:lpstr>
      <vt:lpstr>Bank 4.0 : Everyone Can Be a Banker</vt:lpstr>
      <vt:lpstr>銀行的挑戰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484</cp:revision>
  <cp:lastPrinted>2016-06-22T08:11:44Z</cp:lastPrinted>
  <dcterms:created xsi:type="dcterms:W3CDTF">2016-06-16T05:53:04Z</dcterms:created>
  <dcterms:modified xsi:type="dcterms:W3CDTF">2019-01-17T04:26:15Z</dcterms:modified>
</cp:coreProperties>
</file>