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9.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0.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1.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12.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13.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14.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15.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16.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17.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18.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19.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20.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21.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handoutMasterIdLst>
    <p:handoutMasterId r:id="rId41"/>
  </p:handoutMasterIdLst>
  <p:sldIdLst>
    <p:sldId id="576" r:id="rId2"/>
    <p:sldId id="577" r:id="rId3"/>
    <p:sldId id="615" r:id="rId4"/>
    <p:sldId id="629" r:id="rId5"/>
    <p:sldId id="578" r:id="rId6"/>
    <p:sldId id="628" r:id="rId7"/>
    <p:sldId id="579" r:id="rId8"/>
    <p:sldId id="580" r:id="rId9"/>
    <p:sldId id="581" r:id="rId10"/>
    <p:sldId id="582" r:id="rId11"/>
    <p:sldId id="583" r:id="rId12"/>
    <p:sldId id="616" r:id="rId13"/>
    <p:sldId id="617" r:id="rId14"/>
    <p:sldId id="618" r:id="rId15"/>
    <p:sldId id="619" r:id="rId16"/>
    <p:sldId id="620" r:id="rId17"/>
    <p:sldId id="604" r:id="rId18"/>
    <p:sldId id="605" r:id="rId19"/>
    <p:sldId id="606" r:id="rId20"/>
    <p:sldId id="607" r:id="rId21"/>
    <p:sldId id="608" r:id="rId22"/>
    <p:sldId id="609" r:id="rId23"/>
    <p:sldId id="610" r:id="rId24"/>
    <p:sldId id="611" r:id="rId25"/>
    <p:sldId id="624" r:id="rId26"/>
    <p:sldId id="625" r:id="rId27"/>
    <p:sldId id="626" r:id="rId28"/>
    <p:sldId id="612" r:id="rId29"/>
    <p:sldId id="613" r:id="rId30"/>
    <p:sldId id="584" r:id="rId31"/>
    <p:sldId id="585" r:id="rId32"/>
    <p:sldId id="586" r:id="rId33"/>
    <p:sldId id="587" r:id="rId34"/>
    <p:sldId id="588" r:id="rId35"/>
    <p:sldId id="600" r:id="rId36"/>
    <p:sldId id="601" r:id="rId37"/>
    <p:sldId id="602" r:id="rId38"/>
    <p:sldId id="603" r:id="rId39"/>
  </p:sldIdLst>
  <p:sldSz cx="12192000" cy="6858000"/>
  <p:notesSz cx="10234613" cy="70993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8)互聯網信用評價" id="{9F038032-8CCC-407C-8810-91E2EDCE8E29}">
          <p14:sldIdLst>
            <p14:sldId id="576"/>
            <p14:sldId id="577"/>
            <p14:sldId id="615"/>
            <p14:sldId id="629"/>
            <p14:sldId id="578"/>
            <p14:sldId id="628"/>
            <p14:sldId id="579"/>
            <p14:sldId id="580"/>
            <p14:sldId id="581"/>
            <p14:sldId id="582"/>
            <p14:sldId id="583"/>
            <p14:sldId id="616"/>
            <p14:sldId id="617"/>
            <p14:sldId id="618"/>
            <p14:sldId id="619"/>
            <p14:sldId id="620"/>
            <p14:sldId id="604"/>
            <p14:sldId id="605"/>
            <p14:sldId id="606"/>
            <p14:sldId id="607"/>
            <p14:sldId id="608"/>
            <p14:sldId id="609"/>
            <p14:sldId id="610"/>
            <p14:sldId id="611"/>
            <p14:sldId id="624"/>
            <p14:sldId id="625"/>
            <p14:sldId id="626"/>
            <p14:sldId id="612"/>
            <p14:sldId id="613"/>
            <p14:sldId id="584"/>
            <p14:sldId id="585"/>
            <p14:sldId id="586"/>
            <p14:sldId id="587"/>
            <p14:sldId id="588"/>
            <p14:sldId id="600"/>
            <p14:sldId id="601"/>
            <p14:sldId id="602"/>
            <p14:sldId id="603"/>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 lastIdx="0" clrIdx="0"/>
  <p:cmAuthor id="2" name="yen lin" initials="yl" lastIdx="2"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314" autoAdjust="0"/>
    <p:restoredTop sz="92100" autoAdjust="0"/>
  </p:normalViewPr>
  <p:slideViewPr>
    <p:cSldViewPr snapToGrid="0">
      <p:cViewPr varScale="1">
        <p:scale>
          <a:sx n="60" d="100"/>
          <a:sy n="60" d="100"/>
        </p:scale>
        <p:origin x="176" y="28"/>
      </p:cViewPr>
      <p:guideLst>
        <p:guide orient="horz" pos="2160"/>
        <p:guide pos="3840"/>
      </p:guideLst>
    </p:cSldViewPr>
  </p:slideViewPr>
  <p:notesTextViewPr>
    <p:cViewPr>
      <p:scale>
        <a:sx n="25" d="100"/>
        <a:sy n="25"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__.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manualLayout>
          <c:layoutTarget val="inner"/>
          <c:xMode val="edge"/>
          <c:yMode val="edge"/>
          <c:x val="0.35363491142436798"/>
          <c:y val="0.218001295115827"/>
          <c:w val="0.33327180988208799"/>
          <c:h val="0.62387288525078199"/>
        </c:manualLayout>
      </c:layout>
      <c:pieChart>
        <c:varyColors val="1"/>
        <c:ser>
          <c:idx val="0"/>
          <c:order val="0"/>
          <c:tx>
            <c:strRef>
              <c:f>工作表1!$B$1</c:f>
              <c:strCache>
                <c:ptCount val="1"/>
                <c:pt idx="0">
                  <c:v>覆蓋人羣</c:v>
                </c:pt>
              </c:strCache>
            </c:strRef>
          </c:tx>
          <c:dPt>
            <c:idx val="0"/>
            <c:bubble3D val="0"/>
            <c:spPr>
              <a:solidFill>
                <a:schemeClr val="bg1">
                  <a:lumMod val="75000"/>
                </a:schemeClr>
              </a:solidFill>
              <a:ln w="19050">
                <a:solidFill>
                  <a:schemeClr val="lt1"/>
                </a:solidFill>
              </a:ln>
              <a:effectLst/>
            </c:spPr>
            <c:extLst>
              <c:ext xmlns:c16="http://schemas.microsoft.com/office/drawing/2014/chart" uri="{C3380CC4-5D6E-409C-BE32-E72D297353CC}">
                <c16:uniqueId val="{00000003-87E8-486E-9BD2-FA5E8DA5DC5D}"/>
              </c:ext>
            </c:extLst>
          </c:dPt>
          <c:dPt>
            <c:idx val="1"/>
            <c:bubble3D val="0"/>
            <c:spPr>
              <a:solidFill>
                <a:schemeClr val="accent1">
                  <a:lumMod val="60000"/>
                  <a:lumOff val="40000"/>
                </a:schemeClr>
              </a:solidFill>
              <a:ln w="19050">
                <a:solidFill>
                  <a:schemeClr val="lt1"/>
                </a:solidFill>
              </a:ln>
              <a:effectLst/>
            </c:spPr>
            <c:extLst>
              <c:ext xmlns:c16="http://schemas.microsoft.com/office/drawing/2014/chart" uri="{C3380CC4-5D6E-409C-BE32-E72D297353CC}">
                <c16:uniqueId val="{00000002-87E8-486E-9BD2-FA5E8DA5DC5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909-4E6F-9587-B3044A398586}"/>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E909-4E6F-9587-B3044A398586}"/>
              </c:ext>
            </c:extLst>
          </c:dPt>
          <c:cat>
            <c:strRef>
              <c:f>工作表1!$A$2:$A$5</c:f>
              <c:strCache>
                <c:ptCount val="2"/>
                <c:pt idx="0">
                  <c:v>FICO</c:v>
                </c:pt>
                <c:pt idx="1">
                  <c:v>ZestFiannce</c:v>
                </c:pt>
              </c:strCache>
            </c:strRef>
          </c:cat>
          <c:val>
            <c:numRef>
              <c:f>工作表1!$B$2:$B$5</c:f>
              <c:numCache>
                <c:formatCode>General</c:formatCode>
                <c:ptCount val="4"/>
                <c:pt idx="0">
                  <c:v>85</c:v>
                </c:pt>
                <c:pt idx="1">
                  <c:v>15</c:v>
                </c:pt>
              </c:numCache>
            </c:numRef>
          </c:val>
          <c:extLst>
            <c:ext xmlns:c16="http://schemas.microsoft.com/office/drawing/2014/chart" uri="{C3380CC4-5D6E-409C-BE32-E72D297353CC}">
              <c16:uniqueId val="{00000000-87E8-486E-9BD2-FA5E8DA5DC5D}"/>
            </c:ext>
          </c:extLst>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0"/>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zh-TW"/>
          </a:p>
        </c:txPr>
      </c:legendEntry>
      <c:legendEntry>
        <c:idx val="1"/>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zh-TW"/>
          </a:p>
        </c:txPr>
      </c:legendEntry>
      <c:legendEntry>
        <c:idx val="2"/>
        <c:delete val="1"/>
      </c:legendEntry>
      <c:legendEntry>
        <c:idx val="3"/>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6797322F-C434-47CF-8625-A780FD98B9F4}" type="presOf" srcId="{78C93022-0465-4021-8276-F5832288DE5D}" destId="{C36245D8-3606-4BBC-B44C-508E01E5A8A2}"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B24D9382-9DC3-4CB8-AE67-F590200934FA}" type="presOf" srcId="{E5406759-0E0F-406F-9A84-B3B904C7ED8A}" destId="{064BFF56-AC47-42BD-B34D-5B486805362B}"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6F44F187-2BE6-43F2-9BA1-82A45F5C550C}" type="presOf" srcId="{9E0F2420-2F7C-4BC9-B3B1-41D079D7B9BA}" destId="{B6154193-CFF1-422A-A0B1-99E4EAC26EDE}" srcOrd="0" destOrd="0" presId="urn:microsoft.com/office/officeart/2005/8/layout/hChevron3"/>
    <dgm:cxn modelId="{5F942F0A-ABF8-4939-9450-528CF4C6616C}" type="presOf" srcId="{53D53256-A754-4BBD-AA8A-3E51EF6B7332}" destId="{371DF444-DDBC-427E-9FEE-DFE4E6239109}"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F1092AA5-0236-4DE7-8157-CFAE40F99314}"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61F1F45B-72AC-4629-B0CB-E96C556315AE}"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12378B09-CE0C-45EB-8851-8BAB82E430F6}" type="presParOf" srcId="{AFF030F6-8D1D-42AA-8527-70CC9827071F}" destId="{371DF444-DDBC-427E-9FEE-DFE4E6239109}" srcOrd="0" destOrd="0" presId="urn:microsoft.com/office/officeart/2005/8/layout/hChevron3"/>
    <dgm:cxn modelId="{8405A0AC-702A-4009-82E0-66ED7A840541}" type="presParOf" srcId="{AFF030F6-8D1D-42AA-8527-70CC9827071F}" destId="{ADC953D7-9E50-47BF-933D-60204B80E8FB}" srcOrd="1" destOrd="0" presId="urn:microsoft.com/office/officeart/2005/8/layout/hChevron3"/>
    <dgm:cxn modelId="{F2652C00-21E4-4900-B40C-4F1789F90ECE}" type="presParOf" srcId="{AFF030F6-8D1D-42AA-8527-70CC9827071F}" destId="{B6154193-CFF1-422A-A0B1-99E4EAC26EDE}" srcOrd="2" destOrd="0" presId="urn:microsoft.com/office/officeart/2005/8/layout/hChevron3"/>
    <dgm:cxn modelId="{C5448C9B-8834-410D-91E1-B968B4E55AB1}" type="presParOf" srcId="{AFF030F6-8D1D-42AA-8527-70CC9827071F}" destId="{B0D14E24-9419-4779-91B2-FCCDE3A94F4A}" srcOrd="3" destOrd="0" presId="urn:microsoft.com/office/officeart/2005/8/layout/hChevron3"/>
    <dgm:cxn modelId="{98834D4A-6A31-4CA5-9CE4-CF5C4D86F9AA}" type="presParOf" srcId="{AFF030F6-8D1D-42AA-8527-70CC9827071F}" destId="{565F66ED-5189-46DB-A579-BEA28FE6D986}" srcOrd="4" destOrd="0" presId="urn:microsoft.com/office/officeart/2005/8/layout/hChevron3"/>
    <dgm:cxn modelId="{AEC5297E-1F6A-41A3-A749-352EC1BAA4A8}" type="presParOf" srcId="{AFF030F6-8D1D-42AA-8527-70CC9827071F}" destId="{44DDB77A-C1AA-4E0B-AEB0-28CE33DC3A72}" srcOrd="5" destOrd="0" presId="urn:microsoft.com/office/officeart/2005/8/layout/hChevron3"/>
    <dgm:cxn modelId="{48DA4C2D-C198-40CD-BA13-153FF19AE747}" type="presParOf" srcId="{AFF030F6-8D1D-42AA-8527-70CC9827071F}" destId="{064BFF56-AC47-42BD-B34D-5B486805362B}" srcOrd="6" destOrd="0" presId="urn:microsoft.com/office/officeart/2005/8/layout/hChevron3"/>
    <dgm:cxn modelId="{B250B834-4D06-47EB-A833-9861976C2352}" type="presParOf" srcId="{AFF030F6-8D1D-42AA-8527-70CC9827071F}" destId="{8DF100ED-F598-4A70-9976-F40741CCFAC7}" srcOrd="7" destOrd="0" presId="urn:microsoft.com/office/officeart/2005/8/layout/hChevron3"/>
    <dgm:cxn modelId="{D976874F-CE96-4AE0-84C3-48C27BF6AF6F}"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0318E50-678E-4BCD-85EE-819FDE20B2F4}"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zh-TW" altLang="en-US"/>
        </a:p>
      </dgm:t>
    </dgm:pt>
    <dgm:pt modelId="{B8E9A680-C275-4AB1-9DEC-60CFF47A1458}">
      <dgm:prSet phldrT="[文字]"/>
      <dgm:spPr/>
      <dgm:t>
        <a:bodyPr/>
        <a:lstStyle/>
        <a:p>
          <a:r>
            <a:rPr lang="zh-TW" altLang="en-US" dirty="0" smtClean="0"/>
            <a:t>互聯網信評</a:t>
          </a:r>
          <a:endParaRPr lang="zh-TW" altLang="en-US" dirty="0"/>
        </a:p>
      </dgm:t>
    </dgm:pt>
    <dgm:pt modelId="{87B7BB0B-F26F-434C-9EA3-2FD1C2CA401A}" type="parTrans" cxnId="{92C86EC8-9879-4130-86AF-F402EEAF2FD3}">
      <dgm:prSet/>
      <dgm:spPr/>
      <dgm:t>
        <a:bodyPr/>
        <a:lstStyle/>
        <a:p>
          <a:endParaRPr lang="zh-TW" altLang="en-US"/>
        </a:p>
      </dgm:t>
    </dgm:pt>
    <dgm:pt modelId="{82FA9DDF-AC4D-4632-B016-4FF3B0CEC172}" type="sibTrans" cxnId="{92C86EC8-9879-4130-86AF-F402EEAF2FD3}">
      <dgm:prSet/>
      <dgm:spPr/>
      <dgm:t>
        <a:bodyPr/>
        <a:lstStyle/>
        <a:p>
          <a:endParaRPr lang="zh-TW" altLang="en-US"/>
        </a:p>
      </dgm:t>
    </dgm:pt>
    <dgm:pt modelId="{B8230DFC-C0EC-4995-9279-016582C9FA55}">
      <dgm:prSet phldrT="[文字]"/>
      <dgm:spPr/>
      <dgm:t>
        <a:bodyPr/>
        <a:lstStyle/>
        <a:p>
          <a:r>
            <a:rPr lang="zh-TW" altLang="en-US" dirty="0" smtClean="0"/>
            <a:t>借貸</a:t>
          </a:r>
          <a:endParaRPr lang="zh-TW" altLang="en-US" dirty="0"/>
        </a:p>
      </dgm:t>
    </dgm:pt>
    <dgm:pt modelId="{12F43338-0969-43FB-B295-FFC36597954F}" type="parTrans" cxnId="{2005AD5E-4CC8-439F-81A7-F922A4C317ED}">
      <dgm:prSet/>
      <dgm:spPr/>
      <dgm:t>
        <a:bodyPr/>
        <a:lstStyle/>
        <a:p>
          <a:endParaRPr lang="zh-TW" altLang="en-US"/>
        </a:p>
      </dgm:t>
    </dgm:pt>
    <dgm:pt modelId="{8364F742-EC44-4A1A-A8E0-E47DC730ACBE}" type="sibTrans" cxnId="{2005AD5E-4CC8-439F-81A7-F922A4C317ED}">
      <dgm:prSet/>
      <dgm:spPr/>
      <dgm:t>
        <a:bodyPr/>
        <a:lstStyle/>
        <a:p>
          <a:endParaRPr lang="zh-TW" altLang="en-US"/>
        </a:p>
      </dgm:t>
    </dgm:pt>
    <dgm:pt modelId="{67B8FC7C-4FDB-43D6-A0B9-A1F9915D0D6E}">
      <dgm:prSet phldrT="[文字]"/>
      <dgm:spPr/>
      <dgm:t>
        <a:bodyPr/>
        <a:lstStyle/>
        <a:p>
          <a:r>
            <a:rPr lang="zh-TW" altLang="en-US" dirty="0" smtClean="0"/>
            <a:t>保險</a:t>
          </a:r>
          <a:endParaRPr lang="zh-TW" altLang="en-US" dirty="0"/>
        </a:p>
      </dgm:t>
    </dgm:pt>
    <dgm:pt modelId="{65461E9D-CD3C-4ACF-BAB7-193B16A2771D}" type="parTrans" cxnId="{00966D4C-698F-4145-8003-031B8076018D}">
      <dgm:prSet/>
      <dgm:spPr/>
      <dgm:t>
        <a:bodyPr/>
        <a:lstStyle/>
        <a:p>
          <a:endParaRPr lang="zh-TW" altLang="en-US"/>
        </a:p>
      </dgm:t>
    </dgm:pt>
    <dgm:pt modelId="{1A7F1A55-BA3F-4075-9547-AD227066F831}" type="sibTrans" cxnId="{00966D4C-698F-4145-8003-031B8076018D}">
      <dgm:prSet/>
      <dgm:spPr/>
      <dgm:t>
        <a:bodyPr/>
        <a:lstStyle/>
        <a:p>
          <a:endParaRPr lang="zh-TW" altLang="en-US"/>
        </a:p>
      </dgm:t>
    </dgm:pt>
    <dgm:pt modelId="{2929826F-BDFF-4525-9911-1061E668AAAF}">
      <dgm:prSet phldrT="[文字]"/>
      <dgm:spPr/>
      <dgm:t>
        <a:bodyPr/>
        <a:lstStyle/>
        <a:p>
          <a:r>
            <a:rPr lang="zh-TW" altLang="en-US" dirty="0" smtClean="0"/>
            <a:t>理財投資</a:t>
          </a:r>
          <a:endParaRPr lang="zh-TW" altLang="en-US" dirty="0"/>
        </a:p>
      </dgm:t>
    </dgm:pt>
    <dgm:pt modelId="{41B414B0-2F77-4A77-9D3B-1EC07F4DD015}" type="parTrans" cxnId="{16EB7033-CEE4-43E0-93CC-1D1A648DF373}">
      <dgm:prSet/>
      <dgm:spPr/>
      <dgm:t>
        <a:bodyPr/>
        <a:lstStyle/>
        <a:p>
          <a:endParaRPr lang="zh-TW" altLang="en-US"/>
        </a:p>
      </dgm:t>
    </dgm:pt>
    <dgm:pt modelId="{F4E95F50-81C4-41EC-960A-5494558E23B7}" type="sibTrans" cxnId="{16EB7033-CEE4-43E0-93CC-1D1A648DF373}">
      <dgm:prSet/>
      <dgm:spPr/>
      <dgm:t>
        <a:bodyPr/>
        <a:lstStyle/>
        <a:p>
          <a:endParaRPr lang="zh-TW" altLang="en-US"/>
        </a:p>
      </dgm:t>
    </dgm:pt>
    <dgm:pt modelId="{05CEB8D0-E8AC-4BBE-87CB-0AD9C929C4E9}">
      <dgm:prSet phldrT="[文字]"/>
      <dgm:spPr/>
      <dgm:t>
        <a:bodyPr/>
        <a:lstStyle/>
        <a:p>
          <a:r>
            <a:rPr lang="zh-TW" altLang="en-US" dirty="0" smtClean="0"/>
            <a:t>支付</a:t>
          </a:r>
          <a:endParaRPr lang="zh-TW" altLang="en-US" dirty="0"/>
        </a:p>
      </dgm:t>
    </dgm:pt>
    <dgm:pt modelId="{08018E54-F80A-481E-ABD1-928CFF47031D}" type="parTrans" cxnId="{19B51F4F-084B-4840-8E2A-ECD657747CCE}">
      <dgm:prSet/>
      <dgm:spPr/>
      <dgm:t>
        <a:bodyPr/>
        <a:lstStyle/>
        <a:p>
          <a:endParaRPr lang="zh-TW" altLang="en-US"/>
        </a:p>
      </dgm:t>
    </dgm:pt>
    <dgm:pt modelId="{71902615-1BD7-4F1A-ABD8-B0DD9EC44F0A}" type="sibTrans" cxnId="{19B51F4F-084B-4840-8E2A-ECD657747CCE}">
      <dgm:prSet/>
      <dgm:spPr/>
      <dgm:t>
        <a:bodyPr/>
        <a:lstStyle/>
        <a:p>
          <a:endParaRPr lang="zh-TW" altLang="en-US"/>
        </a:p>
      </dgm:t>
    </dgm:pt>
    <dgm:pt modelId="{9F93B347-428B-481B-A72A-2A5133BFD11D}" type="pres">
      <dgm:prSet presAssocID="{20318E50-678E-4BCD-85EE-819FDE20B2F4}" presName="Name0" presStyleCnt="0">
        <dgm:presLayoutVars>
          <dgm:chMax val="1"/>
          <dgm:dir/>
          <dgm:animLvl val="ctr"/>
          <dgm:resizeHandles val="exact"/>
        </dgm:presLayoutVars>
      </dgm:prSet>
      <dgm:spPr/>
      <dgm:t>
        <a:bodyPr/>
        <a:lstStyle/>
        <a:p>
          <a:endParaRPr lang="zh-TW" altLang="en-US"/>
        </a:p>
      </dgm:t>
    </dgm:pt>
    <dgm:pt modelId="{4797CE56-E90E-42C9-B428-D2FA3A2E8469}" type="pres">
      <dgm:prSet presAssocID="{B8E9A680-C275-4AB1-9DEC-60CFF47A1458}" presName="centerShape" presStyleLbl="node0" presStyleIdx="0" presStyleCnt="1"/>
      <dgm:spPr/>
      <dgm:t>
        <a:bodyPr/>
        <a:lstStyle/>
        <a:p>
          <a:endParaRPr lang="zh-TW" altLang="en-US"/>
        </a:p>
      </dgm:t>
    </dgm:pt>
    <dgm:pt modelId="{7456DBAC-A9C4-4E0A-A811-B8C186747F7F}" type="pres">
      <dgm:prSet presAssocID="{B8230DFC-C0EC-4995-9279-016582C9FA55}" presName="node" presStyleLbl="node1" presStyleIdx="0" presStyleCnt="4">
        <dgm:presLayoutVars>
          <dgm:bulletEnabled val="1"/>
        </dgm:presLayoutVars>
      </dgm:prSet>
      <dgm:spPr/>
      <dgm:t>
        <a:bodyPr/>
        <a:lstStyle/>
        <a:p>
          <a:endParaRPr lang="zh-TW" altLang="en-US"/>
        </a:p>
      </dgm:t>
    </dgm:pt>
    <dgm:pt modelId="{DAE615F4-593E-4D23-9C1B-6A03CCE4E701}" type="pres">
      <dgm:prSet presAssocID="{B8230DFC-C0EC-4995-9279-016582C9FA55}" presName="dummy" presStyleCnt="0"/>
      <dgm:spPr/>
    </dgm:pt>
    <dgm:pt modelId="{43EA6D84-8EF9-4C2C-A464-1D29EC4F2138}" type="pres">
      <dgm:prSet presAssocID="{8364F742-EC44-4A1A-A8E0-E47DC730ACBE}" presName="sibTrans" presStyleLbl="sibTrans2D1" presStyleIdx="0" presStyleCnt="4"/>
      <dgm:spPr/>
      <dgm:t>
        <a:bodyPr/>
        <a:lstStyle/>
        <a:p>
          <a:endParaRPr lang="zh-TW" altLang="en-US"/>
        </a:p>
      </dgm:t>
    </dgm:pt>
    <dgm:pt modelId="{E2F99307-22B3-4603-BDC0-A2AB71C78FAA}" type="pres">
      <dgm:prSet presAssocID="{67B8FC7C-4FDB-43D6-A0B9-A1F9915D0D6E}" presName="node" presStyleLbl="node1" presStyleIdx="1" presStyleCnt="4">
        <dgm:presLayoutVars>
          <dgm:bulletEnabled val="1"/>
        </dgm:presLayoutVars>
      </dgm:prSet>
      <dgm:spPr/>
      <dgm:t>
        <a:bodyPr/>
        <a:lstStyle/>
        <a:p>
          <a:endParaRPr lang="zh-TW" altLang="en-US"/>
        </a:p>
      </dgm:t>
    </dgm:pt>
    <dgm:pt modelId="{45362552-5B79-4FD1-88A3-7F0A69652849}" type="pres">
      <dgm:prSet presAssocID="{67B8FC7C-4FDB-43D6-A0B9-A1F9915D0D6E}" presName="dummy" presStyleCnt="0"/>
      <dgm:spPr/>
    </dgm:pt>
    <dgm:pt modelId="{440D9CDF-584D-4BD1-BF2A-FA9E8EB47ADB}" type="pres">
      <dgm:prSet presAssocID="{1A7F1A55-BA3F-4075-9547-AD227066F831}" presName="sibTrans" presStyleLbl="sibTrans2D1" presStyleIdx="1" presStyleCnt="4"/>
      <dgm:spPr/>
      <dgm:t>
        <a:bodyPr/>
        <a:lstStyle/>
        <a:p>
          <a:endParaRPr lang="zh-TW" altLang="en-US"/>
        </a:p>
      </dgm:t>
    </dgm:pt>
    <dgm:pt modelId="{26719678-0151-4832-BD4B-838F1E703725}" type="pres">
      <dgm:prSet presAssocID="{2929826F-BDFF-4525-9911-1061E668AAAF}" presName="node" presStyleLbl="node1" presStyleIdx="2" presStyleCnt="4">
        <dgm:presLayoutVars>
          <dgm:bulletEnabled val="1"/>
        </dgm:presLayoutVars>
      </dgm:prSet>
      <dgm:spPr/>
      <dgm:t>
        <a:bodyPr/>
        <a:lstStyle/>
        <a:p>
          <a:endParaRPr lang="zh-TW" altLang="en-US"/>
        </a:p>
      </dgm:t>
    </dgm:pt>
    <dgm:pt modelId="{D882410E-D51A-42EB-B3FD-350301A03358}" type="pres">
      <dgm:prSet presAssocID="{2929826F-BDFF-4525-9911-1061E668AAAF}" presName="dummy" presStyleCnt="0"/>
      <dgm:spPr/>
    </dgm:pt>
    <dgm:pt modelId="{B4C39BED-7802-4683-948D-FC611DEC721F}" type="pres">
      <dgm:prSet presAssocID="{F4E95F50-81C4-41EC-960A-5494558E23B7}" presName="sibTrans" presStyleLbl="sibTrans2D1" presStyleIdx="2" presStyleCnt="4"/>
      <dgm:spPr/>
      <dgm:t>
        <a:bodyPr/>
        <a:lstStyle/>
        <a:p>
          <a:endParaRPr lang="zh-TW" altLang="en-US"/>
        </a:p>
      </dgm:t>
    </dgm:pt>
    <dgm:pt modelId="{CDE267A7-0348-49E7-83F6-464257232572}" type="pres">
      <dgm:prSet presAssocID="{05CEB8D0-E8AC-4BBE-87CB-0AD9C929C4E9}" presName="node" presStyleLbl="node1" presStyleIdx="3" presStyleCnt="4">
        <dgm:presLayoutVars>
          <dgm:bulletEnabled val="1"/>
        </dgm:presLayoutVars>
      </dgm:prSet>
      <dgm:spPr/>
      <dgm:t>
        <a:bodyPr/>
        <a:lstStyle/>
        <a:p>
          <a:endParaRPr lang="zh-TW" altLang="en-US"/>
        </a:p>
      </dgm:t>
    </dgm:pt>
    <dgm:pt modelId="{458C52BD-C6A7-44F4-B079-6F3F6EB6D86E}" type="pres">
      <dgm:prSet presAssocID="{05CEB8D0-E8AC-4BBE-87CB-0AD9C929C4E9}" presName="dummy" presStyleCnt="0"/>
      <dgm:spPr/>
    </dgm:pt>
    <dgm:pt modelId="{7CDF9E32-A7FB-4D80-94DF-5635ACD59D9D}" type="pres">
      <dgm:prSet presAssocID="{71902615-1BD7-4F1A-ABD8-B0DD9EC44F0A}" presName="sibTrans" presStyleLbl="sibTrans2D1" presStyleIdx="3" presStyleCnt="4"/>
      <dgm:spPr/>
      <dgm:t>
        <a:bodyPr/>
        <a:lstStyle/>
        <a:p>
          <a:endParaRPr lang="zh-TW" altLang="en-US"/>
        </a:p>
      </dgm:t>
    </dgm:pt>
  </dgm:ptLst>
  <dgm:cxnLst>
    <dgm:cxn modelId="{8E5C875C-C5C0-4751-9710-5217B28074D6}" type="presOf" srcId="{F4E95F50-81C4-41EC-960A-5494558E23B7}" destId="{B4C39BED-7802-4683-948D-FC611DEC721F}" srcOrd="0" destOrd="0" presId="urn:microsoft.com/office/officeart/2005/8/layout/radial6"/>
    <dgm:cxn modelId="{624BFD85-2B13-489D-8C48-F2BADEE7297A}" type="presOf" srcId="{1A7F1A55-BA3F-4075-9547-AD227066F831}" destId="{440D9CDF-584D-4BD1-BF2A-FA9E8EB47ADB}" srcOrd="0" destOrd="0" presId="urn:microsoft.com/office/officeart/2005/8/layout/radial6"/>
    <dgm:cxn modelId="{EB7BFCB2-8C91-4181-8A06-08D573BF0FB5}" type="presOf" srcId="{B8E9A680-C275-4AB1-9DEC-60CFF47A1458}" destId="{4797CE56-E90E-42C9-B428-D2FA3A2E8469}" srcOrd="0" destOrd="0" presId="urn:microsoft.com/office/officeart/2005/8/layout/radial6"/>
    <dgm:cxn modelId="{2B384F21-98A8-4298-B332-CBDF1D053B26}" type="presOf" srcId="{B8230DFC-C0EC-4995-9279-016582C9FA55}" destId="{7456DBAC-A9C4-4E0A-A811-B8C186747F7F}" srcOrd="0" destOrd="0" presId="urn:microsoft.com/office/officeart/2005/8/layout/radial6"/>
    <dgm:cxn modelId="{AB7D0D5D-A139-4983-B9DB-626EC4ED6626}" type="presOf" srcId="{2929826F-BDFF-4525-9911-1061E668AAAF}" destId="{26719678-0151-4832-BD4B-838F1E703725}" srcOrd="0" destOrd="0" presId="urn:microsoft.com/office/officeart/2005/8/layout/radial6"/>
    <dgm:cxn modelId="{706D415B-7BDC-4AB9-B93F-E09F175EC116}" type="presOf" srcId="{8364F742-EC44-4A1A-A8E0-E47DC730ACBE}" destId="{43EA6D84-8EF9-4C2C-A464-1D29EC4F2138}" srcOrd="0" destOrd="0" presId="urn:microsoft.com/office/officeart/2005/8/layout/radial6"/>
    <dgm:cxn modelId="{19B51F4F-084B-4840-8E2A-ECD657747CCE}" srcId="{B8E9A680-C275-4AB1-9DEC-60CFF47A1458}" destId="{05CEB8D0-E8AC-4BBE-87CB-0AD9C929C4E9}" srcOrd="3" destOrd="0" parTransId="{08018E54-F80A-481E-ABD1-928CFF47031D}" sibTransId="{71902615-1BD7-4F1A-ABD8-B0DD9EC44F0A}"/>
    <dgm:cxn modelId="{00966D4C-698F-4145-8003-031B8076018D}" srcId="{B8E9A680-C275-4AB1-9DEC-60CFF47A1458}" destId="{67B8FC7C-4FDB-43D6-A0B9-A1F9915D0D6E}" srcOrd="1" destOrd="0" parTransId="{65461E9D-CD3C-4ACF-BAB7-193B16A2771D}" sibTransId="{1A7F1A55-BA3F-4075-9547-AD227066F831}"/>
    <dgm:cxn modelId="{2005AD5E-4CC8-439F-81A7-F922A4C317ED}" srcId="{B8E9A680-C275-4AB1-9DEC-60CFF47A1458}" destId="{B8230DFC-C0EC-4995-9279-016582C9FA55}" srcOrd="0" destOrd="0" parTransId="{12F43338-0969-43FB-B295-FFC36597954F}" sibTransId="{8364F742-EC44-4A1A-A8E0-E47DC730ACBE}"/>
    <dgm:cxn modelId="{83791D33-C781-41BD-A4EE-CB6302DD9414}" type="presOf" srcId="{71902615-1BD7-4F1A-ABD8-B0DD9EC44F0A}" destId="{7CDF9E32-A7FB-4D80-94DF-5635ACD59D9D}" srcOrd="0" destOrd="0" presId="urn:microsoft.com/office/officeart/2005/8/layout/radial6"/>
    <dgm:cxn modelId="{16EB7033-CEE4-43E0-93CC-1D1A648DF373}" srcId="{B8E9A680-C275-4AB1-9DEC-60CFF47A1458}" destId="{2929826F-BDFF-4525-9911-1061E668AAAF}" srcOrd="2" destOrd="0" parTransId="{41B414B0-2F77-4A77-9D3B-1EC07F4DD015}" sibTransId="{F4E95F50-81C4-41EC-960A-5494558E23B7}"/>
    <dgm:cxn modelId="{E6267414-37AC-40EA-AC02-937210D4822B}" type="presOf" srcId="{20318E50-678E-4BCD-85EE-819FDE20B2F4}" destId="{9F93B347-428B-481B-A72A-2A5133BFD11D}" srcOrd="0" destOrd="0" presId="urn:microsoft.com/office/officeart/2005/8/layout/radial6"/>
    <dgm:cxn modelId="{AF1F2995-0EE0-4FFA-BF66-DD8DBB0904BC}" type="presOf" srcId="{67B8FC7C-4FDB-43D6-A0B9-A1F9915D0D6E}" destId="{E2F99307-22B3-4603-BDC0-A2AB71C78FAA}" srcOrd="0" destOrd="0" presId="urn:microsoft.com/office/officeart/2005/8/layout/radial6"/>
    <dgm:cxn modelId="{12DECF8B-91D0-40CB-83E8-8C97D8E0B238}" type="presOf" srcId="{05CEB8D0-E8AC-4BBE-87CB-0AD9C929C4E9}" destId="{CDE267A7-0348-49E7-83F6-464257232572}" srcOrd="0" destOrd="0" presId="urn:microsoft.com/office/officeart/2005/8/layout/radial6"/>
    <dgm:cxn modelId="{92C86EC8-9879-4130-86AF-F402EEAF2FD3}" srcId="{20318E50-678E-4BCD-85EE-819FDE20B2F4}" destId="{B8E9A680-C275-4AB1-9DEC-60CFF47A1458}" srcOrd="0" destOrd="0" parTransId="{87B7BB0B-F26F-434C-9EA3-2FD1C2CA401A}" sibTransId="{82FA9DDF-AC4D-4632-B016-4FF3B0CEC172}"/>
    <dgm:cxn modelId="{92BD8024-0EB3-4609-A8E6-6C480EC5211D}" type="presParOf" srcId="{9F93B347-428B-481B-A72A-2A5133BFD11D}" destId="{4797CE56-E90E-42C9-B428-D2FA3A2E8469}" srcOrd="0" destOrd="0" presId="urn:microsoft.com/office/officeart/2005/8/layout/radial6"/>
    <dgm:cxn modelId="{E69DDA15-E0B9-4B77-9034-F19B5F981853}" type="presParOf" srcId="{9F93B347-428B-481B-A72A-2A5133BFD11D}" destId="{7456DBAC-A9C4-4E0A-A811-B8C186747F7F}" srcOrd="1" destOrd="0" presId="urn:microsoft.com/office/officeart/2005/8/layout/radial6"/>
    <dgm:cxn modelId="{015664EB-F9CC-4F16-813D-5C4BCD6306FE}" type="presParOf" srcId="{9F93B347-428B-481B-A72A-2A5133BFD11D}" destId="{DAE615F4-593E-4D23-9C1B-6A03CCE4E701}" srcOrd="2" destOrd="0" presId="urn:microsoft.com/office/officeart/2005/8/layout/radial6"/>
    <dgm:cxn modelId="{10F81BCD-EB5C-43AD-AB0A-843B4D8AAEB2}" type="presParOf" srcId="{9F93B347-428B-481B-A72A-2A5133BFD11D}" destId="{43EA6D84-8EF9-4C2C-A464-1D29EC4F2138}" srcOrd="3" destOrd="0" presId="urn:microsoft.com/office/officeart/2005/8/layout/radial6"/>
    <dgm:cxn modelId="{05AEE7EC-941B-411B-BE34-39CCEC0D040D}" type="presParOf" srcId="{9F93B347-428B-481B-A72A-2A5133BFD11D}" destId="{E2F99307-22B3-4603-BDC0-A2AB71C78FAA}" srcOrd="4" destOrd="0" presId="urn:microsoft.com/office/officeart/2005/8/layout/radial6"/>
    <dgm:cxn modelId="{86414DD9-EC23-4F76-8147-858546C87D40}" type="presParOf" srcId="{9F93B347-428B-481B-A72A-2A5133BFD11D}" destId="{45362552-5B79-4FD1-88A3-7F0A69652849}" srcOrd="5" destOrd="0" presId="urn:microsoft.com/office/officeart/2005/8/layout/radial6"/>
    <dgm:cxn modelId="{2E8A2345-18FB-4230-83AD-F150E8622023}" type="presParOf" srcId="{9F93B347-428B-481B-A72A-2A5133BFD11D}" destId="{440D9CDF-584D-4BD1-BF2A-FA9E8EB47ADB}" srcOrd="6" destOrd="0" presId="urn:microsoft.com/office/officeart/2005/8/layout/radial6"/>
    <dgm:cxn modelId="{D4E17A72-9123-4F24-9808-D35912B21F30}" type="presParOf" srcId="{9F93B347-428B-481B-A72A-2A5133BFD11D}" destId="{26719678-0151-4832-BD4B-838F1E703725}" srcOrd="7" destOrd="0" presId="urn:microsoft.com/office/officeart/2005/8/layout/radial6"/>
    <dgm:cxn modelId="{05356E1C-2B01-47F6-BD1A-DB9FFEC7E0A0}" type="presParOf" srcId="{9F93B347-428B-481B-A72A-2A5133BFD11D}" destId="{D882410E-D51A-42EB-B3FD-350301A03358}" srcOrd="8" destOrd="0" presId="urn:microsoft.com/office/officeart/2005/8/layout/radial6"/>
    <dgm:cxn modelId="{88A8C326-D24F-4686-8D0B-463E537485BF}" type="presParOf" srcId="{9F93B347-428B-481B-A72A-2A5133BFD11D}" destId="{B4C39BED-7802-4683-948D-FC611DEC721F}" srcOrd="9" destOrd="0" presId="urn:microsoft.com/office/officeart/2005/8/layout/radial6"/>
    <dgm:cxn modelId="{8BC8E94B-174E-422F-BB02-EAF33BF3EA94}" type="presParOf" srcId="{9F93B347-428B-481B-A72A-2A5133BFD11D}" destId="{CDE267A7-0348-49E7-83F6-464257232572}" srcOrd="10" destOrd="0" presId="urn:microsoft.com/office/officeart/2005/8/layout/radial6"/>
    <dgm:cxn modelId="{2ED99650-6748-4445-B91A-2C7663A3DB74}" type="presParOf" srcId="{9F93B347-428B-481B-A72A-2A5133BFD11D}" destId="{458C52BD-C6A7-44F4-B079-6F3F6EB6D86E}" srcOrd="11" destOrd="0" presId="urn:microsoft.com/office/officeart/2005/8/layout/radial6"/>
    <dgm:cxn modelId="{49D131F9-3042-4C7C-979D-26A2FAC58CD9}" type="presParOf" srcId="{9F93B347-428B-481B-A72A-2A5133BFD11D}" destId="{7CDF9E32-A7FB-4D80-94DF-5635ACD59D9D}"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776D2C39-5B21-47FB-8346-936D9311C33C}" srcId="{252357BE-30EA-49F7-9DBD-B5F30B4F4A9D}" destId="{E5406759-0E0F-406F-9A84-B3B904C7ED8A}" srcOrd="3" destOrd="0" parTransId="{F82DCB37-9090-4F37-8BD2-00F05D1F4A3E}" sibTransId="{F230A5CA-8EC0-4B0F-A6B8-5FBE9C832B5A}"/>
    <dgm:cxn modelId="{75A986A3-5E5E-4F9F-91D7-87E48CBE52DD}" srcId="{252357BE-30EA-49F7-9DBD-B5F30B4F4A9D}" destId="{5FF2D4FE-A551-4F3F-AAC9-90D5FFA8619A}" srcOrd="2" destOrd="0" parTransId="{B1F63BA7-7FD5-4D4D-8317-105D6095C5E6}" sibTransId="{63DC6D5B-DE3D-4B3A-83C1-ED29E1464B8B}"/>
    <dgm:cxn modelId="{DACE7D78-196D-44D9-AB8E-304C6127BDCB}" type="presOf" srcId="{252357BE-30EA-49F7-9DBD-B5F30B4F4A9D}" destId="{AFF030F6-8D1D-42AA-8527-70CC9827071F}" srcOrd="0" destOrd="0" presId="urn:microsoft.com/office/officeart/2005/8/layout/hChevron3"/>
    <dgm:cxn modelId="{6DB8B9E6-DC20-4509-B511-68C33CC1F9A9}" type="presOf" srcId="{5FF2D4FE-A551-4F3F-AAC9-90D5FFA8619A}" destId="{565F66ED-5189-46DB-A579-BEA28FE6D986}"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1FD6CAE-79A8-484F-AA71-24BCBEB27E5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A0B2A13F-7B1D-4A03-B357-CC7356E3A6A4}" type="presOf" srcId="{53D53256-A754-4BBD-AA8A-3E51EF6B7332}" destId="{371DF444-DDBC-427E-9FEE-DFE4E6239109}" srcOrd="0" destOrd="0" presId="urn:microsoft.com/office/officeart/2005/8/layout/hChevron3"/>
    <dgm:cxn modelId="{07C6643A-C016-4BF0-9B9E-5D8FE2241711}" type="presOf" srcId="{78C93022-0465-4021-8276-F5832288DE5D}" destId="{C36245D8-3606-4BBC-B44C-508E01E5A8A2}" srcOrd="0" destOrd="0" presId="urn:microsoft.com/office/officeart/2005/8/layout/hChevron3"/>
    <dgm:cxn modelId="{DA977D5D-2AD7-4571-B890-064956FC21FE}" type="presOf" srcId="{9E0F2420-2F7C-4BC9-B3B1-41D079D7B9BA}" destId="{B6154193-CFF1-422A-A0B1-99E4EAC26EDE}" srcOrd="0" destOrd="0" presId="urn:microsoft.com/office/officeart/2005/8/layout/hChevron3"/>
    <dgm:cxn modelId="{5512B9A5-323B-447D-848F-0C8C81E75103}" type="presParOf" srcId="{AFF030F6-8D1D-42AA-8527-70CC9827071F}" destId="{371DF444-DDBC-427E-9FEE-DFE4E6239109}" srcOrd="0" destOrd="0" presId="urn:microsoft.com/office/officeart/2005/8/layout/hChevron3"/>
    <dgm:cxn modelId="{39F6C378-2F20-4568-AE61-F834ABC63E3F}" type="presParOf" srcId="{AFF030F6-8D1D-42AA-8527-70CC9827071F}" destId="{ADC953D7-9E50-47BF-933D-60204B80E8FB}" srcOrd="1" destOrd="0" presId="urn:microsoft.com/office/officeart/2005/8/layout/hChevron3"/>
    <dgm:cxn modelId="{5E97ACDE-7B13-4D9F-BD11-3A68A3ECCBE8}" type="presParOf" srcId="{AFF030F6-8D1D-42AA-8527-70CC9827071F}" destId="{B6154193-CFF1-422A-A0B1-99E4EAC26EDE}" srcOrd="2" destOrd="0" presId="urn:microsoft.com/office/officeart/2005/8/layout/hChevron3"/>
    <dgm:cxn modelId="{571DE549-0951-4371-8980-C37A850A7B73}" type="presParOf" srcId="{AFF030F6-8D1D-42AA-8527-70CC9827071F}" destId="{B0D14E24-9419-4779-91B2-FCCDE3A94F4A}" srcOrd="3" destOrd="0" presId="urn:microsoft.com/office/officeart/2005/8/layout/hChevron3"/>
    <dgm:cxn modelId="{E7094E59-72EE-4526-BB41-30D2887C8890}" type="presParOf" srcId="{AFF030F6-8D1D-42AA-8527-70CC9827071F}" destId="{565F66ED-5189-46DB-A579-BEA28FE6D986}" srcOrd="4" destOrd="0" presId="urn:microsoft.com/office/officeart/2005/8/layout/hChevron3"/>
    <dgm:cxn modelId="{91B1AD20-1A69-4793-AF01-367706C527FF}" type="presParOf" srcId="{AFF030F6-8D1D-42AA-8527-70CC9827071F}" destId="{44DDB77A-C1AA-4E0B-AEB0-28CE33DC3A72}" srcOrd="5" destOrd="0" presId="urn:microsoft.com/office/officeart/2005/8/layout/hChevron3"/>
    <dgm:cxn modelId="{3C796EC5-5610-44B6-A396-631DEF8ABE1C}" type="presParOf" srcId="{AFF030F6-8D1D-42AA-8527-70CC9827071F}" destId="{064BFF56-AC47-42BD-B34D-5B486805362B}" srcOrd="6" destOrd="0" presId="urn:microsoft.com/office/officeart/2005/8/layout/hChevron3"/>
    <dgm:cxn modelId="{A5C8126F-92BE-4174-A3B8-C92BD947D75B}" type="presParOf" srcId="{AFF030F6-8D1D-42AA-8527-70CC9827071F}" destId="{8DF100ED-F598-4A70-9976-F40741CCFAC7}" srcOrd="7" destOrd="0" presId="urn:microsoft.com/office/officeart/2005/8/layout/hChevron3"/>
    <dgm:cxn modelId="{6A7387CC-08A2-4B3E-A179-04643C0EAC4E}"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387B5553-FE7F-466B-8931-05562A527440}" type="presOf" srcId="{9E0F2420-2F7C-4BC9-B3B1-41D079D7B9BA}" destId="{B6154193-CFF1-422A-A0B1-99E4EAC26EDE}"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76D2C39-5B21-47FB-8346-936D9311C33C}" srcId="{252357BE-30EA-49F7-9DBD-B5F30B4F4A9D}" destId="{E5406759-0E0F-406F-9A84-B3B904C7ED8A}" srcOrd="3" destOrd="0" parTransId="{F82DCB37-9090-4F37-8BD2-00F05D1F4A3E}" sibTransId="{F230A5CA-8EC0-4B0F-A6B8-5FBE9C832B5A}"/>
    <dgm:cxn modelId="{92E3BE66-C38C-4916-AAD8-E0EF8710912F}"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AD602DA9-EBCC-4136-8E1D-2611D8A566E7}" type="presOf" srcId="{78C93022-0465-4021-8276-F5832288DE5D}" destId="{C36245D8-3606-4BBC-B44C-508E01E5A8A2}"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4260A044-21A4-49F7-A131-F859E01EDDCC}" type="presOf" srcId="{53D53256-A754-4BBD-AA8A-3E51EF6B7332}" destId="{371DF444-DDBC-427E-9FEE-DFE4E6239109}" srcOrd="0" destOrd="0" presId="urn:microsoft.com/office/officeart/2005/8/layout/hChevron3"/>
    <dgm:cxn modelId="{AB7642F5-A6C9-4CC1-970D-E90BD53EA1BF}" type="presOf" srcId="{E5406759-0E0F-406F-9A84-B3B904C7ED8A}" destId="{064BFF56-AC47-42BD-B34D-5B486805362B}" srcOrd="0" destOrd="0" presId="urn:microsoft.com/office/officeart/2005/8/layout/hChevron3"/>
    <dgm:cxn modelId="{7165B427-19CF-44AD-831F-25921482E0CF}" type="presOf" srcId="{5FF2D4FE-A551-4F3F-AAC9-90D5FFA8619A}" destId="{565F66ED-5189-46DB-A579-BEA28FE6D986}" srcOrd="0" destOrd="0" presId="urn:microsoft.com/office/officeart/2005/8/layout/hChevron3"/>
    <dgm:cxn modelId="{2D357490-5916-4708-BBC8-86C6EC6BBE7B}" type="presParOf" srcId="{AFF030F6-8D1D-42AA-8527-70CC9827071F}" destId="{371DF444-DDBC-427E-9FEE-DFE4E6239109}" srcOrd="0" destOrd="0" presId="urn:microsoft.com/office/officeart/2005/8/layout/hChevron3"/>
    <dgm:cxn modelId="{632EEC2F-5665-4433-9A69-2FE3F60A9807}" type="presParOf" srcId="{AFF030F6-8D1D-42AA-8527-70CC9827071F}" destId="{ADC953D7-9E50-47BF-933D-60204B80E8FB}" srcOrd="1" destOrd="0" presId="urn:microsoft.com/office/officeart/2005/8/layout/hChevron3"/>
    <dgm:cxn modelId="{F065A602-F9AF-406E-8A94-3D2F817D0286}" type="presParOf" srcId="{AFF030F6-8D1D-42AA-8527-70CC9827071F}" destId="{B6154193-CFF1-422A-A0B1-99E4EAC26EDE}" srcOrd="2" destOrd="0" presId="urn:microsoft.com/office/officeart/2005/8/layout/hChevron3"/>
    <dgm:cxn modelId="{30D1142E-3AF7-47B2-8513-F783058DEDDB}" type="presParOf" srcId="{AFF030F6-8D1D-42AA-8527-70CC9827071F}" destId="{B0D14E24-9419-4779-91B2-FCCDE3A94F4A}" srcOrd="3" destOrd="0" presId="urn:microsoft.com/office/officeart/2005/8/layout/hChevron3"/>
    <dgm:cxn modelId="{21D22F9F-C7E1-4FB8-B8E1-E48FFAF92EBD}" type="presParOf" srcId="{AFF030F6-8D1D-42AA-8527-70CC9827071F}" destId="{565F66ED-5189-46DB-A579-BEA28FE6D986}" srcOrd="4" destOrd="0" presId="urn:microsoft.com/office/officeart/2005/8/layout/hChevron3"/>
    <dgm:cxn modelId="{E37E21C0-7E22-43FE-B254-7C581255E0C4}" type="presParOf" srcId="{AFF030F6-8D1D-42AA-8527-70CC9827071F}" destId="{44DDB77A-C1AA-4E0B-AEB0-28CE33DC3A72}" srcOrd="5" destOrd="0" presId="urn:microsoft.com/office/officeart/2005/8/layout/hChevron3"/>
    <dgm:cxn modelId="{B69ED2DC-98FA-40B2-9990-3F3287860ECF}" type="presParOf" srcId="{AFF030F6-8D1D-42AA-8527-70CC9827071F}" destId="{064BFF56-AC47-42BD-B34D-5B486805362B}" srcOrd="6" destOrd="0" presId="urn:microsoft.com/office/officeart/2005/8/layout/hChevron3"/>
    <dgm:cxn modelId="{5F4EACFE-35DE-418F-91AA-EC84550F81A0}" type="presParOf" srcId="{AFF030F6-8D1D-42AA-8527-70CC9827071F}" destId="{8DF100ED-F598-4A70-9976-F40741CCFAC7}" srcOrd="7" destOrd="0" presId="urn:microsoft.com/office/officeart/2005/8/layout/hChevron3"/>
    <dgm:cxn modelId="{BB094D6A-6B26-4E83-837A-ACDAA9802EE2}"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3065F814-BE8D-45E5-B695-F948F58D778A}" type="presOf" srcId="{E5406759-0E0F-406F-9A84-B3B904C7ED8A}" destId="{064BFF56-AC47-42BD-B34D-5B486805362B}" srcOrd="0" destOrd="0" presId="urn:microsoft.com/office/officeart/2005/8/layout/hChevron3"/>
    <dgm:cxn modelId="{8342BAAC-A83E-4AC5-B58F-08DF4C49D599}" type="presOf" srcId="{53D53256-A754-4BBD-AA8A-3E51EF6B7332}" destId="{371DF444-DDBC-427E-9FEE-DFE4E6239109}" srcOrd="0" destOrd="0" presId="urn:microsoft.com/office/officeart/2005/8/layout/hChevron3"/>
    <dgm:cxn modelId="{254822F4-035B-4BC8-A04D-EAE76A244276}" type="presOf" srcId="{78C93022-0465-4021-8276-F5832288DE5D}" destId="{C36245D8-3606-4BBC-B44C-508E01E5A8A2}" srcOrd="0" destOrd="0" presId="urn:microsoft.com/office/officeart/2005/8/layout/hChevron3"/>
    <dgm:cxn modelId="{00055B0F-51AF-4061-BD26-76A1119BB14A}"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A61F5AA0-0BD9-4044-9E13-05884EEE6A3E}" type="presOf" srcId="{5FF2D4FE-A551-4F3F-AAC9-90D5FFA8619A}" destId="{565F66ED-5189-46DB-A579-BEA28FE6D986}"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69DB7130-B13E-4F62-B561-011113FB36BD}" type="presOf" srcId="{252357BE-30EA-49F7-9DBD-B5F30B4F4A9D}" destId="{AFF030F6-8D1D-42AA-8527-70CC9827071F}"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06D59F68-EEAE-460B-96DE-5F143CEEAFD2}" type="presParOf" srcId="{AFF030F6-8D1D-42AA-8527-70CC9827071F}" destId="{371DF444-DDBC-427E-9FEE-DFE4E6239109}" srcOrd="0" destOrd="0" presId="urn:microsoft.com/office/officeart/2005/8/layout/hChevron3"/>
    <dgm:cxn modelId="{18688A60-4D51-4B70-AFC2-843CD7A5E583}" type="presParOf" srcId="{AFF030F6-8D1D-42AA-8527-70CC9827071F}" destId="{ADC953D7-9E50-47BF-933D-60204B80E8FB}" srcOrd="1" destOrd="0" presId="urn:microsoft.com/office/officeart/2005/8/layout/hChevron3"/>
    <dgm:cxn modelId="{5246B4CB-B45A-418A-962E-06164ABF72FB}" type="presParOf" srcId="{AFF030F6-8D1D-42AA-8527-70CC9827071F}" destId="{B6154193-CFF1-422A-A0B1-99E4EAC26EDE}" srcOrd="2" destOrd="0" presId="urn:microsoft.com/office/officeart/2005/8/layout/hChevron3"/>
    <dgm:cxn modelId="{17E02242-8FF0-4897-8110-54492BBB87F6}" type="presParOf" srcId="{AFF030F6-8D1D-42AA-8527-70CC9827071F}" destId="{B0D14E24-9419-4779-91B2-FCCDE3A94F4A}" srcOrd="3" destOrd="0" presId="urn:microsoft.com/office/officeart/2005/8/layout/hChevron3"/>
    <dgm:cxn modelId="{F4EFCA37-A754-4554-81A6-EF8D0568FA76}" type="presParOf" srcId="{AFF030F6-8D1D-42AA-8527-70CC9827071F}" destId="{565F66ED-5189-46DB-A579-BEA28FE6D986}" srcOrd="4" destOrd="0" presId="urn:microsoft.com/office/officeart/2005/8/layout/hChevron3"/>
    <dgm:cxn modelId="{DA37BB7A-5236-487A-94A8-47525D9714A0}" type="presParOf" srcId="{AFF030F6-8D1D-42AA-8527-70CC9827071F}" destId="{44DDB77A-C1AA-4E0B-AEB0-28CE33DC3A72}" srcOrd="5" destOrd="0" presId="urn:microsoft.com/office/officeart/2005/8/layout/hChevron3"/>
    <dgm:cxn modelId="{A8A41362-0A78-4BAA-AB74-019E8DBC1801}" type="presParOf" srcId="{AFF030F6-8D1D-42AA-8527-70CC9827071F}" destId="{064BFF56-AC47-42BD-B34D-5B486805362B}" srcOrd="6" destOrd="0" presId="urn:microsoft.com/office/officeart/2005/8/layout/hChevron3"/>
    <dgm:cxn modelId="{ACAFA78B-244A-4BD5-9F94-99413986C1F8}" type="presParOf" srcId="{AFF030F6-8D1D-42AA-8527-70CC9827071F}" destId="{8DF100ED-F598-4A70-9976-F40741CCFAC7}" srcOrd="7" destOrd="0" presId="urn:microsoft.com/office/officeart/2005/8/layout/hChevron3"/>
    <dgm:cxn modelId="{E82904E9-2EB1-4544-B036-D91956F7B826}"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1D709B8A-5A0F-4D22-B3AF-3E9AAFB2C7FB}" type="presOf" srcId="{9E0F2420-2F7C-4BC9-B3B1-41D079D7B9BA}" destId="{B6154193-CFF1-422A-A0B1-99E4EAC26EDE}"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76D2C39-5B21-47FB-8346-936D9311C33C}" srcId="{252357BE-30EA-49F7-9DBD-B5F30B4F4A9D}" destId="{E5406759-0E0F-406F-9A84-B3B904C7ED8A}" srcOrd="3" destOrd="0" parTransId="{F82DCB37-9090-4F37-8BD2-00F05D1F4A3E}" sibTransId="{F230A5CA-8EC0-4B0F-A6B8-5FBE9C832B5A}"/>
    <dgm:cxn modelId="{75A986A3-5E5E-4F9F-91D7-87E48CBE52DD}" srcId="{252357BE-30EA-49F7-9DBD-B5F30B4F4A9D}" destId="{5FF2D4FE-A551-4F3F-AAC9-90D5FFA8619A}" srcOrd="2" destOrd="0" parTransId="{B1F63BA7-7FD5-4D4D-8317-105D6095C5E6}" sibTransId="{63DC6D5B-DE3D-4B3A-83C1-ED29E1464B8B}"/>
    <dgm:cxn modelId="{8759C1E9-6D32-45A5-9EA0-A93F395B0EAE}" type="presOf" srcId="{5FF2D4FE-A551-4F3F-AAC9-90D5FFA8619A}" destId="{565F66ED-5189-46DB-A579-BEA28FE6D986}"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67E30B5-A9DD-4651-9B4B-47B7CBD0BF2C}" type="presOf" srcId="{252357BE-30EA-49F7-9DBD-B5F30B4F4A9D}" destId="{AFF030F6-8D1D-42AA-8527-70CC9827071F}" srcOrd="0" destOrd="0" presId="urn:microsoft.com/office/officeart/2005/8/layout/hChevron3"/>
    <dgm:cxn modelId="{D6A6A6D4-8014-42C1-9A68-0BBDDA385031}" type="presOf" srcId="{53D53256-A754-4BBD-AA8A-3E51EF6B7332}" destId="{371DF444-DDBC-427E-9FEE-DFE4E6239109}" srcOrd="0" destOrd="0" presId="urn:microsoft.com/office/officeart/2005/8/layout/hChevron3"/>
    <dgm:cxn modelId="{816BF539-DC6C-4261-BE98-CB11110D33F7}" type="presOf" srcId="{E5406759-0E0F-406F-9A84-B3B904C7ED8A}" destId="{064BFF56-AC47-42BD-B34D-5B486805362B}" srcOrd="0" destOrd="0" presId="urn:microsoft.com/office/officeart/2005/8/layout/hChevron3"/>
    <dgm:cxn modelId="{DEBDA96E-23C1-47E5-8164-EED3DFCAB15E}" type="presOf" srcId="{78C93022-0465-4021-8276-F5832288DE5D}" destId="{C36245D8-3606-4BBC-B44C-508E01E5A8A2}" srcOrd="0" destOrd="0" presId="urn:microsoft.com/office/officeart/2005/8/layout/hChevron3"/>
    <dgm:cxn modelId="{D4F1D8CF-A37F-4CC3-A3B4-678D5470438E}" type="presParOf" srcId="{AFF030F6-8D1D-42AA-8527-70CC9827071F}" destId="{371DF444-DDBC-427E-9FEE-DFE4E6239109}" srcOrd="0" destOrd="0" presId="urn:microsoft.com/office/officeart/2005/8/layout/hChevron3"/>
    <dgm:cxn modelId="{B4C34A57-C6D6-4D32-81F5-0184E9520696}" type="presParOf" srcId="{AFF030F6-8D1D-42AA-8527-70CC9827071F}" destId="{ADC953D7-9E50-47BF-933D-60204B80E8FB}" srcOrd="1" destOrd="0" presId="urn:microsoft.com/office/officeart/2005/8/layout/hChevron3"/>
    <dgm:cxn modelId="{3CF81CD6-AF08-4FD5-A3D3-EC92D345DE58}" type="presParOf" srcId="{AFF030F6-8D1D-42AA-8527-70CC9827071F}" destId="{B6154193-CFF1-422A-A0B1-99E4EAC26EDE}" srcOrd="2" destOrd="0" presId="urn:microsoft.com/office/officeart/2005/8/layout/hChevron3"/>
    <dgm:cxn modelId="{CE429B79-4DCC-48F0-A8D1-A0A72858BA7B}" type="presParOf" srcId="{AFF030F6-8D1D-42AA-8527-70CC9827071F}" destId="{B0D14E24-9419-4779-91B2-FCCDE3A94F4A}" srcOrd="3" destOrd="0" presId="urn:microsoft.com/office/officeart/2005/8/layout/hChevron3"/>
    <dgm:cxn modelId="{FC8AE584-5CAF-430D-B169-DFC770135BE8}" type="presParOf" srcId="{AFF030F6-8D1D-42AA-8527-70CC9827071F}" destId="{565F66ED-5189-46DB-A579-BEA28FE6D986}" srcOrd="4" destOrd="0" presId="urn:microsoft.com/office/officeart/2005/8/layout/hChevron3"/>
    <dgm:cxn modelId="{DBBB4E6F-B813-4A5B-99B1-DBF335B82AD0}" type="presParOf" srcId="{AFF030F6-8D1D-42AA-8527-70CC9827071F}" destId="{44DDB77A-C1AA-4E0B-AEB0-28CE33DC3A72}" srcOrd="5" destOrd="0" presId="urn:microsoft.com/office/officeart/2005/8/layout/hChevron3"/>
    <dgm:cxn modelId="{94485980-801A-41BC-AECA-505379A07714}" type="presParOf" srcId="{AFF030F6-8D1D-42AA-8527-70CC9827071F}" destId="{064BFF56-AC47-42BD-B34D-5B486805362B}" srcOrd="6" destOrd="0" presId="urn:microsoft.com/office/officeart/2005/8/layout/hChevron3"/>
    <dgm:cxn modelId="{2928114E-ABDA-41AE-8CA4-D04EA723E3CA}" type="presParOf" srcId="{AFF030F6-8D1D-42AA-8527-70CC9827071F}" destId="{8DF100ED-F598-4A70-9976-F40741CCFAC7}" srcOrd="7" destOrd="0" presId="urn:microsoft.com/office/officeart/2005/8/layout/hChevron3"/>
    <dgm:cxn modelId="{3DBF900B-A333-49AC-AFC3-F0131CAFD8E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776D2C39-5B21-47FB-8346-936D9311C33C}" srcId="{252357BE-30EA-49F7-9DBD-B5F30B4F4A9D}" destId="{E5406759-0E0F-406F-9A84-B3B904C7ED8A}" srcOrd="3" destOrd="0" parTransId="{F82DCB37-9090-4F37-8BD2-00F05D1F4A3E}" sibTransId="{F230A5CA-8EC0-4B0F-A6B8-5FBE9C832B5A}"/>
    <dgm:cxn modelId="{D4312CE0-3B04-4499-A95A-D6EFD3B53931}" type="presOf" srcId="{9E0F2420-2F7C-4BC9-B3B1-41D079D7B9BA}" destId="{B6154193-CFF1-422A-A0B1-99E4EAC26EDE}" srcOrd="0" destOrd="0" presId="urn:microsoft.com/office/officeart/2005/8/layout/hChevron3"/>
    <dgm:cxn modelId="{BFF34946-8B3D-4D18-9040-6F811A5CC234}" type="presOf" srcId="{78C93022-0465-4021-8276-F5832288DE5D}" destId="{C36245D8-3606-4BBC-B44C-508E01E5A8A2}" srcOrd="0" destOrd="0" presId="urn:microsoft.com/office/officeart/2005/8/layout/hChevron3"/>
    <dgm:cxn modelId="{9AAF56F4-5726-4FE7-8AAC-F7B0335012A3}" type="presOf" srcId="{5FF2D4FE-A551-4F3F-AAC9-90D5FFA8619A}" destId="{565F66ED-5189-46DB-A579-BEA28FE6D986}" srcOrd="0" destOrd="0" presId="urn:microsoft.com/office/officeart/2005/8/layout/hChevron3"/>
    <dgm:cxn modelId="{D3EB506C-00D3-4B71-B86F-328B85C1582B}"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17EE6414-4D1E-4A39-928A-BA5DCBDF1ABA}"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0E341CB-0083-46DB-8EC2-BDFE1A8905DE}" type="presOf" srcId="{252357BE-30EA-49F7-9DBD-B5F30B4F4A9D}" destId="{AFF030F6-8D1D-42AA-8527-70CC9827071F}" srcOrd="0" destOrd="0" presId="urn:microsoft.com/office/officeart/2005/8/layout/hChevron3"/>
    <dgm:cxn modelId="{12965DE9-B2CD-49AA-B85A-ED97AF60048C}" type="presParOf" srcId="{AFF030F6-8D1D-42AA-8527-70CC9827071F}" destId="{371DF444-DDBC-427E-9FEE-DFE4E6239109}" srcOrd="0" destOrd="0" presId="urn:microsoft.com/office/officeart/2005/8/layout/hChevron3"/>
    <dgm:cxn modelId="{93321DAF-19C9-4156-84FF-50CC2999EADF}" type="presParOf" srcId="{AFF030F6-8D1D-42AA-8527-70CC9827071F}" destId="{ADC953D7-9E50-47BF-933D-60204B80E8FB}" srcOrd="1" destOrd="0" presId="urn:microsoft.com/office/officeart/2005/8/layout/hChevron3"/>
    <dgm:cxn modelId="{1C0F59F1-DAC7-4CED-94F8-1115294D4253}" type="presParOf" srcId="{AFF030F6-8D1D-42AA-8527-70CC9827071F}" destId="{B6154193-CFF1-422A-A0B1-99E4EAC26EDE}" srcOrd="2" destOrd="0" presId="urn:microsoft.com/office/officeart/2005/8/layout/hChevron3"/>
    <dgm:cxn modelId="{955C7ACF-2FAB-4793-B2AD-52C190116D68}" type="presParOf" srcId="{AFF030F6-8D1D-42AA-8527-70CC9827071F}" destId="{B0D14E24-9419-4779-91B2-FCCDE3A94F4A}" srcOrd="3" destOrd="0" presId="urn:microsoft.com/office/officeart/2005/8/layout/hChevron3"/>
    <dgm:cxn modelId="{2833517E-D770-48A7-911F-FCB9C6C2B974}" type="presParOf" srcId="{AFF030F6-8D1D-42AA-8527-70CC9827071F}" destId="{565F66ED-5189-46DB-A579-BEA28FE6D986}" srcOrd="4" destOrd="0" presId="urn:microsoft.com/office/officeart/2005/8/layout/hChevron3"/>
    <dgm:cxn modelId="{C962A98F-D3A1-48BF-99CF-5D863FFF0AC8}" type="presParOf" srcId="{AFF030F6-8D1D-42AA-8527-70CC9827071F}" destId="{44DDB77A-C1AA-4E0B-AEB0-28CE33DC3A72}" srcOrd="5" destOrd="0" presId="urn:microsoft.com/office/officeart/2005/8/layout/hChevron3"/>
    <dgm:cxn modelId="{59C0A500-4870-4604-AC92-9DE4A8C7F029}" type="presParOf" srcId="{AFF030F6-8D1D-42AA-8527-70CC9827071F}" destId="{064BFF56-AC47-42BD-B34D-5B486805362B}" srcOrd="6" destOrd="0" presId="urn:microsoft.com/office/officeart/2005/8/layout/hChevron3"/>
    <dgm:cxn modelId="{18A11E46-DCC5-40A1-AED9-0E9C5E1E2B93}" type="presParOf" srcId="{AFF030F6-8D1D-42AA-8527-70CC9827071F}" destId="{8DF100ED-F598-4A70-9976-F40741CCFAC7}" srcOrd="7" destOrd="0" presId="urn:microsoft.com/office/officeart/2005/8/layout/hChevron3"/>
    <dgm:cxn modelId="{BA301687-F0F8-4090-95F8-1BE1407C1E51}"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CEB6080F-FAB0-494D-B2B4-EED8297BB57C}"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A601163-06E4-45AB-BBE0-F64B4A35EFEE}" srcId="{252357BE-30EA-49F7-9DBD-B5F30B4F4A9D}" destId="{78C93022-0465-4021-8276-F5832288DE5D}" srcOrd="4" destOrd="0" parTransId="{02CD0AAA-1DA7-4457-8A1B-F22D666E18DD}" sibTransId="{43D6F91D-0DFB-43FC-A63F-1D4240F7F9F4}"/>
    <dgm:cxn modelId="{776D2C39-5B21-47FB-8346-936D9311C33C}" srcId="{252357BE-30EA-49F7-9DBD-B5F30B4F4A9D}" destId="{E5406759-0E0F-406F-9A84-B3B904C7ED8A}" srcOrd="3" destOrd="0" parTransId="{F82DCB37-9090-4F37-8BD2-00F05D1F4A3E}" sibTransId="{F230A5CA-8EC0-4B0F-A6B8-5FBE9C832B5A}"/>
    <dgm:cxn modelId="{5865504F-C7A7-4C95-AC1F-C38E2396AFD2}" srcId="{252357BE-30EA-49F7-9DBD-B5F30B4F4A9D}" destId="{9E0F2420-2F7C-4BC9-B3B1-41D079D7B9BA}" srcOrd="1" destOrd="0" parTransId="{159D1B60-FDFE-45EB-96D1-3A2D0D5077E7}" sibTransId="{C7317D7E-54AF-443B-8B18-3D7BC7721E94}"/>
    <dgm:cxn modelId="{AD71B07D-F2F3-427F-A3CB-D161E09C5041}" type="presOf" srcId="{78C93022-0465-4021-8276-F5832288DE5D}" destId="{C36245D8-3606-4BBC-B44C-508E01E5A8A2}" srcOrd="0" destOrd="0" presId="urn:microsoft.com/office/officeart/2005/8/layout/hChevron3"/>
    <dgm:cxn modelId="{5AAAB8E4-1D9F-4C28-BAA5-FACA7A050608}" type="presOf" srcId="{E5406759-0E0F-406F-9A84-B3B904C7ED8A}" destId="{064BFF56-AC47-42BD-B34D-5B486805362B}" srcOrd="0" destOrd="0" presId="urn:microsoft.com/office/officeart/2005/8/layout/hChevron3"/>
    <dgm:cxn modelId="{1BBE4FE8-6983-47E6-9F9B-35765C4B1F0F}" type="presOf" srcId="{9E0F2420-2F7C-4BC9-B3B1-41D079D7B9BA}" destId="{B6154193-CFF1-422A-A0B1-99E4EAC26EDE}" srcOrd="0" destOrd="0" presId="urn:microsoft.com/office/officeart/2005/8/layout/hChevron3"/>
    <dgm:cxn modelId="{E41B2BA7-0AA7-4335-A47E-882418E18E25}" type="presOf" srcId="{5FF2D4FE-A551-4F3F-AAC9-90D5FFA8619A}" destId="{565F66ED-5189-46DB-A579-BEA28FE6D986}" srcOrd="0" destOrd="0" presId="urn:microsoft.com/office/officeart/2005/8/layout/hChevron3"/>
    <dgm:cxn modelId="{DDBC9780-77B7-4014-A14C-4AE766389718}"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E0EB7A3A-489B-4BC2-877D-BC6F65EB6C09}" type="presParOf" srcId="{AFF030F6-8D1D-42AA-8527-70CC9827071F}" destId="{371DF444-DDBC-427E-9FEE-DFE4E6239109}" srcOrd="0" destOrd="0" presId="urn:microsoft.com/office/officeart/2005/8/layout/hChevron3"/>
    <dgm:cxn modelId="{D96B8431-D8AA-4C92-BD05-322C759D8092}" type="presParOf" srcId="{AFF030F6-8D1D-42AA-8527-70CC9827071F}" destId="{ADC953D7-9E50-47BF-933D-60204B80E8FB}" srcOrd="1" destOrd="0" presId="urn:microsoft.com/office/officeart/2005/8/layout/hChevron3"/>
    <dgm:cxn modelId="{7E080744-C449-4453-898F-B863EA0785AE}" type="presParOf" srcId="{AFF030F6-8D1D-42AA-8527-70CC9827071F}" destId="{B6154193-CFF1-422A-A0B1-99E4EAC26EDE}" srcOrd="2" destOrd="0" presId="urn:microsoft.com/office/officeart/2005/8/layout/hChevron3"/>
    <dgm:cxn modelId="{07103DBD-1F02-4B3C-9875-752A5C93530B}" type="presParOf" srcId="{AFF030F6-8D1D-42AA-8527-70CC9827071F}" destId="{B0D14E24-9419-4779-91B2-FCCDE3A94F4A}" srcOrd="3" destOrd="0" presId="urn:microsoft.com/office/officeart/2005/8/layout/hChevron3"/>
    <dgm:cxn modelId="{9511ABC0-2BE1-4463-BD38-131BD87D5E71}" type="presParOf" srcId="{AFF030F6-8D1D-42AA-8527-70CC9827071F}" destId="{565F66ED-5189-46DB-A579-BEA28FE6D986}" srcOrd="4" destOrd="0" presId="urn:microsoft.com/office/officeart/2005/8/layout/hChevron3"/>
    <dgm:cxn modelId="{3D2A26DD-1FBF-46FD-814A-92D671B5D244}" type="presParOf" srcId="{AFF030F6-8D1D-42AA-8527-70CC9827071F}" destId="{44DDB77A-C1AA-4E0B-AEB0-28CE33DC3A72}" srcOrd="5" destOrd="0" presId="urn:microsoft.com/office/officeart/2005/8/layout/hChevron3"/>
    <dgm:cxn modelId="{6BC73F97-3E4F-4B1A-8E7D-A7D318AADC9D}" type="presParOf" srcId="{AFF030F6-8D1D-42AA-8527-70CC9827071F}" destId="{064BFF56-AC47-42BD-B34D-5B486805362B}" srcOrd="6" destOrd="0" presId="urn:microsoft.com/office/officeart/2005/8/layout/hChevron3"/>
    <dgm:cxn modelId="{261A61C0-96CE-4F74-933E-85D4E8CB3D1C}" type="presParOf" srcId="{AFF030F6-8D1D-42AA-8527-70CC9827071F}" destId="{8DF100ED-F598-4A70-9976-F40741CCFAC7}" srcOrd="7" destOrd="0" presId="urn:microsoft.com/office/officeart/2005/8/layout/hChevron3"/>
    <dgm:cxn modelId="{2C6BB4CC-7080-4578-A21A-3516394D7C69}"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26FDA354-FEF8-4DD8-B475-07BD27620D3B}"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EAC88498-AE69-49BC-B17B-420094EFF44D}" type="presOf" srcId="{9E0F2420-2F7C-4BC9-B3B1-41D079D7B9BA}" destId="{B6154193-CFF1-422A-A0B1-99E4EAC26EDE}"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776D2C39-5B21-47FB-8346-936D9311C33C}" srcId="{252357BE-30EA-49F7-9DBD-B5F30B4F4A9D}" destId="{E5406759-0E0F-406F-9A84-B3B904C7ED8A}" srcOrd="3" destOrd="0" parTransId="{F82DCB37-9090-4F37-8BD2-00F05D1F4A3E}" sibTransId="{F230A5CA-8EC0-4B0F-A6B8-5FBE9C832B5A}"/>
    <dgm:cxn modelId="{2F3AAAF2-570E-4410-A5E4-D134B84ACD28}" type="presOf" srcId="{5FF2D4FE-A551-4F3F-AAC9-90D5FFA8619A}" destId="{565F66ED-5189-46DB-A579-BEA28FE6D986}" srcOrd="0" destOrd="0" presId="urn:microsoft.com/office/officeart/2005/8/layout/hChevron3"/>
    <dgm:cxn modelId="{3A4F4CD8-AC04-4CDB-B698-28F7B1C0BF9F}" type="presOf" srcId="{78C93022-0465-4021-8276-F5832288DE5D}" destId="{C36245D8-3606-4BBC-B44C-508E01E5A8A2}"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730C7F8-A1C0-464C-9840-BCA14C19748D}" type="presOf" srcId="{53D53256-A754-4BBD-AA8A-3E51EF6B7332}" destId="{371DF444-DDBC-427E-9FEE-DFE4E6239109}" srcOrd="0" destOrd="0" presId="urn:microsoft.com/office/officeart/2005/8/layout/hChevron3"/>
    <dgm:cxn modelId="{A1F0F109-2625-4EF3-BD55-1A8D83E6E625}"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ACCB9144-8BB7-4A85-A73E-AC9820E0F01E}" type="presParOf" srcId="{AFF030F6-8D1D-42AA-8527-70CC9827071F}" destId="{371DF444-DDBC-427E-9FEE-DFE4E6239109}" srcOrd="0" destOrd="0" presId="urn:microsoft.com/office/officeart/2005/8/layout/hChevron3"/>
    <dgm:cxn modelId="{BF28857D-353E-4692-A9CF-DA6F89649975}" type="presParOf" srcId="{AFF030F6-8D1D-42AA-8527-70CC9827071F}" destId="{ADC953D7-9E50-47BF-933D-60204B80E8FB}" srcOrd="1" destOrd="0" presId="urn:microsoft.com/office/officeart/2005/8/layout/hChevron3"/>
    <dgm:cxn modelId="{E01AFBF6-142A-49B2-BF08-68A22CAD5B71}" type="presParOf" srcId="{AFF030F6-8D1D-42AA-8527-70CC9827071F}" destId="{B6154193-CFF1-422A-A0B1-99E4EAC26EDE}" srcOrd="2" destOrd="0" presId="urn:microsoft.com/office/officeart/2005/8/layout/hChevron3"/>
    <dgm:cxn modelId="{DD9F5981-6F15-42FF-BDEF-34868768AA62}" type="presParOf" srcId="{AFF030F6-8D1D-42AA-8527-70CC9827071F}" destId="{B0D14E24-9419-4779-91B2-FCCDE3A94F4A}" srcOrd="3" destOrd="0" presId="urn:microsoft.com/office/officeart/2005/8/layout/hChevron3"/>
    <dgm:cxn modelId="{42033C10-559A-4309-B8EE-EEC72F7A1155}" type="presParOf" srcId="{AFF030F6-8D1D-42AA-8527-70CC9827071F}" destId="{565F66ED-5189-46DB-A579-BEA28FE6D986}" srcOrd="4" destOrd="0" presId="urn:microsoft.com/office/officeart/2005/8/layout/hChevron3"/>
    <dgm:cxn modelId="{27FE08D8-AA30-45E4-A428-ECBDDB96E453}" type="presParOf" srcId="{AFF030F6-8D1D-42AA-8527-70CC9827071F}" destId="{44DDB77A-C1AA-4E0B-AEB0-28CE33DC3A72}" srcOrd="5" destOrd="0" presId="urn:microsoft.com/office/officeart/2005/8/layout/hChevron3"/>
    <dgm:cxn modelId="{71A53643-4DB1-4DD2-AF24-A91C6B8902BC}" type="presParOf" srcId="{AFF030F6-8D1D-42AA-8527-70CC9827071F}" destId="{064BFF56-AC47-42BD-B34D-5B486805362B}" srcOrd="6" destOrd="0" presId="urn:microsoft.com/office/officeart/2005/8/layout/hChevron3"/>
    <dgm:cxn modelId="{57C8A013-16C5-4E4F-A439-3678893AD7A1}" type="presParOf" srcId="{AFF030F6-8D1D-42AA-8527-70CC9827071F}" destId="{8DF100ED-F598-4A70-9976-F40741CCFAC7}" srcOrd="7" destOrd="0" presId="urn:microsoft.com/office/officeart/2005/8/layout/hChevron3"/>
    <dgm:cxn modelId="{9490BDC4-CF60-4E4E-BB8F-E606F8E5DEE8}"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776D2C39-5B21-47FB-8346-936D9311C33C}" srcId="{252357BE-30EA-49F7-9DBD-B5F30B4F4A9D}" destId="{E5406759-0E0F-406F-9A84-B3B904C7ED8A}" srcOrd="3" destOrd="0" parTransId="{F82DCB37-9090-4F37-8BD2-00F05D1F4A3E}" sibTransId="{F230A5CA-8EC0-4B0F-A6B8-5FBE9C832B5A}"/>
    <dgm:cxn modelId="{75A986A3-5E5E-4F9F-91D7-87E48CBE52DD}" srcId="{252357BE-30EA-49F7-9DBD-B5F30B4F4A9D}" destId="{5FF2D4FE-A551-4F3F-AAC9-90D5FFA8619A}" srcOrd="2" destOrd="0" parTransId="{B1F63BA7-7FD5-4D4D-8317-105D6095C5E6}" sibTransId="{63DC6D5B-DE3D-4B3A-83C1-ED29E1464B8B}"/>
    <dgm:cxn modelId="{EC7A190F-7596-4BCC-B1E2-07C011FA6AF4}" type="presOf" srcId="{53D53256-A754-4BBD-AA8A-3E51EF6B7332}" destId="{371DF444-DDBC-427E-9FEE-DFE4E6239109}" srcOrd="0" destOrd="0" presId="urn:microsoft.com/office/officeart/2005/8/layout/hChevron3"/>
    <dgm:cxn modelId="{C74ED4B9-7411-44C4-B85D-6599BFEF00FA}" type="presOf" srcId="{9E0F2420-2F7C-4BC9-B3B1-41D079D7B9BA}" destId="{B6154193-CFF1-422A-A0B1-99E4EAC26EDE}"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E33BA509-8F1E-420C-8001-EA97F8EB8A5A}" type="presOf" srcId="{E5406759-0E0F-406F-9A84-B3B904C7ED8A}" destId="{064BFF56-AC47-42BD-B34D-5B486805362B}" srcOrd="0" destOrd="0" presId="urn:microsoft.com/office/officeart/2005/8/layout/hChevron3"/>
    <dgm:cxn modelId="{83947046-3E71-43E7-B9F1-E7FBEF5546C0}" type="presOf" srcId="{252357BE-30EA-49F7-9DBD-B5F30B4F4A9D}" destId="{AFF030F6-8D1D-42AA-8527-70CC9827071F}" srcOrd="0" destOrd="0" presId="urn:microsoft.com/office/officeart/2005/8/layout/hChevron3"/>
    <dgm:cxn modelId="{66A62D6A-ADDF-4745-8ED1-19710C367A6E}" type="presOf" srcId="{78C93022-0465-4021-8276-F5832288DE5D}" destId="{C36245D8-3606-4BBC-B44C-508E01E5A8A2}" srcOrd="0" destOrd="0" presId="urn:microsoft.com/office/officeart/2005/8/layout/hChevron3"/>
    <dgm:cxn modelId="{0B223A42-AF45-47C4-87BF-00D7555C2461}" type="presOf" srcId="{5FF2D4FE-A551-4F3F-AAC9-90D5FFA8619A}" destId="{565F66ED-5189-46DB-A579-BEA28FE6D986}" srcOrd="0" destOrd="0" presId="urn:microsoft.com/office/officeart/2005/8/layout/hChevron3"/>
    <dgm:cxn modelId="{10A88384-D510-406E-B4E4-504DF821AF0A}" type="presParOf" srcId="{AFF030F6-8D1D-42AA-8527-70CC9827071F}" destId="{371DF444-DDBC-427E-9FEE-DFE4E6239109}" srcOrd="0" destOrd="0" presId="urn:microsoft.com/office/officeart/2005/8/layout/hChevron3"/>
    <dgm:cxn modelId="{19F6D9E8-50C7-45FB-8263-81C20C5456CE}" type="presParOf" srcId="{AFF030F6-8D1D-42AA-8527-70CC9827071F}" destId="{ADC953D7-9E50-47BF-933D-60204B80E8FB}" srcOrd="1" destOrd="0" presId="urn:microsoft.com/office/officeart/2005/8/layout/hChevron3"/>
    <dgm:cxn modelId="{E3852CF9-CB38-472E-A816-E5FAA58F826F}" type="presParOf" srcId="{AFF030F6-8D1D-42AA-8527-70CC9827071F}" destId="{B6154193-CFF1-422A-A0B1-99E4EAC26EDE}" srcOrd="2" destOrd="0" presId="urn:microsoft.com/office/officeart/2005/8/layout/hChevron3"/>
    <dgm:cxn modelId="{9C01DDFD-38C9-49A8-ABE2-7504C9658C06}" type="presParOf" srcId="{AFF030F6-8D1D-42AA-8527-70CC9827071F}" destId="{B0D14E24-9419-4779-91B2-FCCDE3A94F4A}" srcOrd="3" destOrd="0" presId="urn:microsoft.com/office/officeart/2005/8/layout/hChevron3"/>
    <dgm:cxn modelId="{29B9EFF1-D52D-43AD-A1C7-FCF870CF380F}" type="presParOf" srcId="{AFF030F6-8D1D-42AA-8527-70CC9827071F}" destId="{565F66ED-5189-46DB-A579-BEA28FE6D986}" srcOrd="4" destOrd="0" presId="urn:microsoft.com/office/officeart/2005/8/layout/hChevron3"/>
    <dgm:cxn modelId="{2367BA54-77F4-412F-94F6-41E43C798F9D}" type="presParOf" srcId="{AFF030F6-8D1D-42AA-8527-70CC9827071F}" destId="{44DDB77A-C1AA-4E0B-AEB0-28CE33DC3A72}" srcOrd="5" destOrd="0" presId="urn:microsoft.com/office/officeart/2005/8/layout/hChevron3"/>
    <dgm:cxn modelId="{FF2D3922-05B9-407F-9D8C-4923C50394C9}" type="presParOf" srcId="{AFF030F6-8D1D-42AA-8527-70CC9827071F}" destId="{064BFF56-AC47-42BD-B34D-5B486805362B}" srcOrd="6" destOrd="0" presId="urn:microsoft.com/office/officeart/2005/8/layout/hChevron3"/>
    <dgm:cxn modelId="{869AFC7C-0ADA-485A-BBA5-1B0560D383BE}" type="presParOf" srcId="{AFF030F6-8D1D-42AA-8527-70CC9827071F}" destId="{8DF100ED-F598-4A70-9976-F40741CCFAC7}" srcOrd="7" destOrd="0" presId="urn:microsoft.com/office/officeart/2005/8/layout/hChevron3"/>
    <dgm:cxn modelId="{43F79FEB-D783-48E7-834B-2F6824E6D6CE}"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64CEFD39-9087-4A7E-8E7E-5B66DEDBC481}" type="presOf" srcId="{78C93022-0465-4021-8276-F5832288DE5D}" destId="{C36245D8-3606-4BBC-B44C-508E01E5A8A2}"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AC9CD5EF-60AC-45D0-AAE3-8DD4288B8EE2}"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1610CD70-F4A4-4A94-8C26-3E3079E23CBE}" type="presOf" srcId="{252357BE-30EA-49F7-9DBD-B5F30B4F4A9D}" destId="{AFF030F6-8D1D-42AA-8527-70CC9827071F}" srcOrd="0" destOrd="0" presId="urn:microsoft.com/office/officeart/2005/8/layout/hChevron3"/>
    <dgm:cxn modelId="{5C11C3DC-662A-4061-8724-38BDD7306174}" type="presOf" srcId="{E5406759-0E0F-406F-9A84-B3B904C7ED8A}" destId="{064BFF56-AC47-42BD-B34D-5B486805362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83EF1E31-44E7-4202-A87C-F5A81802698A}" type="presOf" srcId="{5FF2D4FE-A551-4F3F-AAC9-90D5FFA8619A}" destId="{565F66ED-5189-46DB-A579-BEA28FE6D986}"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7F7D348F-30EE-433B-8BA3-10F57AA89EA4}" type="presOf" srcId="{53D53256-A754-4BBD-AA8A-3E51EF6B7332}" destId="{371DF444-DDBC-427E-9FEE-DFE4E6239109}" srcOrd="0" destOrd="0" presId="urn:microsoft.com/office/officeart/2005/8/layout/hChevron3"/>
    <dgm:cxn modelId="{94995274-BB83-4055-A3DC-F5DEF913C9B7}" type="presParOf" srcId="{AFF030F6-8D1D-42AA-8527-70CC9827071F}" destId="{371DF444-DDBC-427E-9FEE-DFE4E6239109}" srcOrd="0" destOrd="0" presId="urn:microsoft.com/office/officeart/2005/8/layout/hChevron3"/>
    <dgm:cxn modelId="{E3C5A788-FAB2-4404-B880-AEF95BCC34F4}" type="presParOf" srcId="{AFF030F6-8D1D-42AA-8527-70CC9827071F}" destId="{ADC953D7-9E50-47BF-933D-60204B80E8FB}" srcOrd="1" destOrd="0" presId="urn:microsoft.com/office/officeart/2005/8/layout/hChevron3"/>
    <dgm:cxn modelId="{F2387CD0-5981-4606-B227-A4EDDDD9FAE0}" type="presParOf" srcId="{AFF030F6-8D1D-42AA-8527-70CC9827071F}" destId="{B6154193-CFF1-422A-A0B1-99E4EAC26EDE}" srcOrd="2" destOrd="0" presId="urn:microsoft.com/office/officeart/2005/8/layout/hChevron3"/>
    <dgm:cxn modelId="{F721418A-BC3F-40F2-9F49-5F4FBDF4DB3F}" type="presParOf" srcId="{AFF030F6-8D1D-42AA-8527-70CC9827071F}" destId="{B0D14E24-9419-4779-91B2-FCCDE3A94F4A}" srcOrd="3" destOrd="0" presId="urn:microsoft.com/office/officeart/2005/8/layout/hChevron3"/>
    <dgm:cxn modelId="{E5699EE0-6C95-4EA4-AE85-7F4BDD9E0DB1}" type="presParOf" srcId="{AFF030F6-8D1D-42AA-8527-70CC9827071F}" destId="{565F66ED-5189-46DB-A579-BEA28FE6D986}" srcOrd="4" destOrd="0" presId="urn:microsoft.com/office/officeart/2005/8/layout/hChevron3"/>
    <dgm:cxn modelId="{CB4D8C40-FD34-4613-8ADB-FE9E49895F51}" type="presParOf" srcId="{AFF030F6-8D1D-42AA-8527-70CC9827071F}" destId="{44DDB77A-C1AA-4E0B-AEB0-28CE33DC3A72}" srcOrd="5" destOrd="0" presId="urn:microsoft.com/office/officeart/2005/8/layout/hChevron3"/>
    <dgm:cxn modelId="{5C3D0140-5124-4913-8001-32872E4069FF}" type="presParOf" srcId="{AFF030F6-8D1D-42AA-8527-70CC9827071F}" destId="{064BFF56-AC47-42BD-B34D-5B486805362B}" srcOrd="6" destOrd="0" presId="urn:microsoft.com/office/officeart/2005/8/layout/hChevron3"/>
    <dgm:cxn modelId="{A9F9D67A-1ED8-442C-AE0A-03C3DC58EFD6}" type="presParOf" srcId="{AFF030F6-8D1D-42AA-8527-70CC9827071F}" destId="{8DF100ED-F598-4A70-9976-F40741CCFAC7}" srcOrd="7" destOrd="0" presId="urn:microsoft.com/office/officeart/2005/8/layout/hChevron3"/>
    <dgm:cxn modelId="{3384FF58-1ED8-4E11-B5E8-5D307EE576D6}"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11"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custLinFactNeighborX="-256" custLinFactNeighborY="5840">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A4F250E-87BE-433E-A9F0-A4FCCF9F4075}" type="doc">
      <dgm:prSet loTypeId="urn:microsoft.com/office/officeart/2008/layout/VerticalAccentList" loCatId="list" qsTypeId="urn:microsoft.com/office/officeart/2005/8/quickstyle/simple1" qsCatId="simple" csTypeId="urn:microsoft.com/office/officeart/2005/8/colors/accent3_5" csCatId="accent3" phldr="1"/>
      <dgm:spPr/>
      <dgm:t>
        <a:bodyPr/>
        <a:lstStyle/>
        <a:p>
          <a:endParaRPr lang="zh-TW" altLang="en-US"/>
        </a:p>
      </dgm:t>
    </dgm:pt>
    <dgm:pt modelId="{9F740E5F-754F-4495-AD0D-B253E4932BB0}">
      <dgm:prSet phldrT="[文字]" custT="1"/>
      <dgm:spPr/>
      <dgm:t>
        <a:bodyPr/>
        <a:lstStyle/>
        <a:p>
          <a:r>
            <a:rPr lang="zh-CN" altLang="en-US" sz="2600"/>
            <a:t>封閉、資料不夠完善</a:t>
          </a:r>
          <a:endParaRPr lang="zh-TW" altLang="en-US" sz="2600"/>
        </a:p>
      </dgm:t>
    </dgm:pt>
    <dgm:pt modelId="{C2240CFC-3594-44B4-B9C0-15DCACAFEA09}" type="parTrans" cxnId="{B802A7F8-75F3-4C51-AB41-D20F47443920}">
      <dgm:prSet/>
      <dgm:spPr/>
      <dgm:t>
        <a:bodyPr/>
        <a:lstStyle/>
        <a:p>
          <a:endParaRPr lang="zh-TW" altLang="en-US" sz="2600"/>
        </a:p>
      </dgm:t>
    </dgm:pt>
    <dgm:pt modelId="{30AD629B-4DF4-4C3B-9D57-EE47AFF1741D}" type="sibTrans" cxnId="{B802A7F8-75F3-4C51-AB41-D20F47443920}">
      <dgm:prSet/>
      <dgm:spPr/>
      <dgm:t>
        <a:bodyPr/>
        <a:lstStyle/>
        <a:p>
          <a:endParaRPr lang="zh-TW" altLang="en-US" sz="2600"/>
        </a:p>
      </dgm:t>
    </dgm:pt>
    <dgm:pt modelId="{65E78B4B-18F0-434D-A4BF-5ABF0EF45C94}">
      <dgm:prSet custT="1"/>
      <dgm:spPr/>
      <dgm:t>
        <a:bodyPr/>
        <a:lstStyle/>
        <a:p>
          <a:r>
            <a:rPr lang="zh-CN" altLang="en-US" sz="2600"/>
            <a:t>資料容易失真產生偏差</a:t>
          </a:r>
          <a:endParaRPr lang="en-US" altLang="zh-CN" sz="2600" dirty="0"/>
        </a:p>
      </dgm:t>
    </dgm:pt>
    <dgm:pt modelId="{6EC37A42-4DA7-4777-8F69-78354D396AB6}" type="parTrans" cxnId="{A144333E-3DF3-4288-A921-954D8B7E874E}">
      <dgm:prSet/>
      <dgm:spPr/>
      <dgm:t>
        <a:bodyPr/>
        <a:lstStyle/>
        <a:p>
          <a:endParaRPr lang="zh-TW" altLang="en-US" sz="2600"/>
        </a:p>
      </dgm:t>
    </dgm:pt>
    <dgm:pt modelId="{5B1B040D-98C1-4E2E-B8C0-ABE04EF74370}" type="sibTrans" cxnId="{A144333E-3DF3-4288-A921-954D8B7E874E}">
      <dgm:prSet/>
      <dgm:spPr/>
      <dgm:t>
        <a:bodyPr/>
        <a:lstStyle/>
        <a:p>
          <a:endParaRPr lang="zh-TW" altLang="en-US" sz="2600"/>
        </a:p>
      </dgm:t>
    </dgm:pt>
    <dgm:pt modelId="{D02F813B-6118-4320-B94B-6935DC92AFD9}">
      <dgm:prSet custT="1"/>
      <dgm:spPr/>
      <dgm:t>
        <a:bodyPr/>
        <a:lstStyle/>
        <a:p>
          <a:r>
            <a:rPr lang="zh-CN" altLang="en-US" sz="2600"/>
            <a:t>即時性差、後續難以更正</a:t>
          </a:r>
          <a:endParaRPr lang="en-US" sz="2600" dirty="0"/>
        </a:p>
      </dgm:t>
    </dgm:pt>
    <dgm:pt modelId="{325DBEF2-0176-4AD0-8F58-C975CFBC9DCC}" type="parTrans" cxnId="{2D9FE116-EC61-4B72-8008-0477B31323D0}">
      <dgm:prSet/>
      <dgm:spPr/>
      <dgm:t>
        <a:bodyPr/>
        <a:lstStyle/>
        <a:p>
          <a:endParaRPr lang="zh-TW" altLang="en-US" sz="2600"/>
        </a:p>
      </dgm:t>
    </dgm:pt>
    <dgm:pt modelId="{36A53B37-9313-44DE-A897-06234838E738}" type="sibTrans" cxnId="{2D9FE116-EC61-4B72-8008-0477B31323D0}">
      <dgm:prSet/>
      <dgm:spPr/>
      <dgm:t>
        <a:bodyPr/>
        <a:lstStyle/>
        <a:p>
          <a:endParaRPr lang="zh-TW" altLang="en-US" sz="2600"/>
        </a:p>
      </dgm:t>
    </dgm:pt>
    <dgm:pt modelId="{C17562F7-9DB8-4013-A0FB-73092D4A2EC6}">
      <dgm:prSet custT="1"/>
      <dgm:spPr/>
      <dgm:t>
        <a:bodyPr/>
        <a:lstStyle/>
        <a:p>
          <a:r>
            <a:rPr lang="zh-CN" altLang="en-US" sz="2600"/>
            <a:t>方便性差</a:t>
          </a:r>
          <a:endParaRPr lang="en-US" altLang="zh-CN" sz="2600" dirty="0"/>
        </a:p>
      </dgm:t>
    </dgm:pt>
    <dgm:pt modelId="{468C1F9B-CF8C-4F2A-BDED-9860E7AB22D8}" type="parTrans" cxnId="{C7E0C4E6-ACB5-4DE7-9C9F-0FC742A8C543}">
      <dgm:prSet/>
      <dgm:spPr/>
      <dgm:t>
        <a:bodyPr/>
        <a:lstStyle/>
        <a:p>
          <a:endParaRPr lang="zh-TW" altLang="en-US" sz="2600"/>
        </a:p>
      </dgm:t>
    </dgm:pt>
    <dgm:pt modelId="{3F1F256E-255D-448D-A57A-379D9751D984}" type="sibTrans" cxnId="{C7E0C4E6-ACB5-4DE7-9C9F-0FC742A8C543}">
      <dgm:prSet/>
      <dgm:spPr/>
      <dgm:t>
        <a:bodyPr/>
        <a:lstStyle/>
        <a:p>
          <a:endParaRPr lang="zh-TW" altLang="en-US" sz="2600"/>
        </a:p>
      </dgm:t>
    </dgm:pt>
    <dgm:pt modelId="{D842E70C-067A-44BE-AC79-3703A33B5315}">
      <dgm:prSet custT="1"/>
      <dgm:spPr/>
      <dgm:t>
        <a:bodyPr/>
        <a:lstStyle/>
        <a:p>
          <a:r>
            <a:rPr lang="zh-CN" altLang="en-US" sz="2600"/>
            <a:t>人力資源成本巨大</a:t>
          </a:r>
          <a:endParaRPr lang="en-US" sz="2600" dirty="0"/>
        </a:p>
      </dgm:t>
    </dgm:pt>
    <dgm:pt modelId="{838C0C68-88DF-4FF6-807E-AF6945B73B17}" type="parTrans" cxnId="{AD0A9E4B-C375-448B-B76A-C8840284B338}">
      <dgm:prSet/>
      <dgm:spPr/>
      <dgm:t>
        <a:bodyPr/>
        <a:lstStyle/>
        <a:p>
          <a:endParaRPr lang="zh-TW" altLang="en-US" sz="2600"/>
        </a:p>
      </dgm:t>
    </dgm:pt>
    <dgm:pt modelId="{82711074-D81B-494A-A065-CF843CD49F29}" type="sibTrans" cxnId="{AD0A9E4B-C375-448B-B76A-C8840284B338}">
      <dgm:prSet/>
      <dgm:spPr/>
      <dgm:t>
        <a:bodyPr/>
        <a:lstStyle/>
        <a:p>
          <a:endParaRPr lang="zh-TW" altLang="en-US" sz="2600"/>
        </a:p>
      </dgm:t>
    </dgm:pt>
    <dgm:pt modelId="{EAF273BC-C0DE-4791-B87D-C5A4CDF2BFEC}" type="pres">
      <dgm:prSet presAssocID="{7A4F250E-87BE-433E-A9F0-A4FCCF9F4075}" presName="Name0" presStyleCnt="0">
        <dgm:presLayoutVars>
          <dgm:chMax/>
          <dgm:chPref/>
          <dgm:dir/>
        </dgm:presLayoutVars>
      </dgm:prSet>
      <dgm:spPr/>
      <dgm:t>
        <a:bodyPr/>
        <a:lstStyle/>
        <a:p>
          <a:endParaRPr lang="zh-TW" altLang="en-US"/>
        </a:p>
      </dgm:t>
    </dgm:pt>
    <dgm:pt modelId="{1BABA495-D508-4669-847B-BF97B183BCA4}" type="pres">
      <dgm:prSet presAssocID="{9F740E5F-754F-4495-AD0D-B253E4932BB0}" presName="parenttextcomposite" presStyleCnt="0"/>
      <dgm:spPr/>
    </dgm:pt>
    <dgm:pt modelId="{3A9A52A6-0B4B-470B-8D1B-541F90F449AC}" type="pres">
      <dgm:prSet presAssocID="{9F740E5F-754F-4495-AD0D-B253E4932BB0}" presName="parenttext" presStyleLbl="revTx" presStyleIdx="0" presStyleCnt="5">
        <dgm:presLayoutVars>
          <dgm:chMax/>
          <dgm:chPref val="2"/>
          <dgm:bulletEnabled val="1"/>
        </dgm:presLayoutVars>
      </dgm:prSet>
      <dgm:spPr/>
      <dgm:t>
        <a:bodyPr/>
        <a:lstStyle/>
        <a:p>
          <a:endParaRPr lang="zh-TW" altLang="en-US"/>
        </a:p>
      </dgm:t>
    </dgm:pt>
    <dgm:pt modelId="{6682D73E-AC19-4CA1-85FD-A223560611CE}" type="pres">
      <dgm:prSet presAssocID="{9F740E5F-754F-4495-AD0D-B253E4932BB0}" presName="parallelogramComposite" presStyleCnt="0"/>
      <dgm:spPr/>
    </dgm:pt>
    <dgm:pt modelId="{CAEFF66F-32B5-4D49-877F-5894BC062B27}" type="pres">
      <dgm:prSet presAssocID="{9F740E5F-754F-4495-AD0D-B253E4932BB0}" presName="parallelogram1" presStyleLbl="alignNode1" presStyleIdx="0" presStyleCnt="35"/>
      <dgm:spPr/>
    </dgm:pt>
    <dgm:pt modelId="{8756B287-2F3E-4571-B942-E0998A97F1DA}" type="pres">
      <dgm:prSet presAssocID="{9F740E5F-754F-4495-AD0D-B253E4932BB0}" presName="parallelogram2" presStyleLbl="alignNode1" presStyleIdx="1" presStyleCnt="35"/>
      <dgm:spPr/>
    </dgm:pt>
    <dgm:pt modelId="{0485ECF2-F726-4E82-AD56-83BB37F23E35}" type="pres">
      <dgm:prSet presAssocID="{9F740E5F-754F-4495-AD0D-B253E4932BB0}" presName="parallelogram3" presStyleLbl="alignNode1" presStyleIdx="2" presStyleCnt="35"/>
      <dgm:spPr/>
    </dgm:pt>
    <dgm:pt modelId="{62518857-4508-49D3-974F-C99496327295}" type="pres">
      <dgm:prSet presAssocID="{9F740E5F-754F-4495-AD0D-B253E4932BB0}" presName="parallelogram4" presStyleLbl="alignNode1" presStyleIdx="3" presStyleCnt="35"/>
      <dgm:spPr/>
    </dgm:pt>
    <dgm:pt modelId="{CC6D23A0-FEEB-49C8-BACF-6D880E7EDAFB}" type="pres">
      <dgm:prSet presAssocID="{9F740E5F-754F-4495-AD0D-B253E4932BB0}" presName="parallelogram5" presStyleLbl="alignNode1" presStyleIdx="4" presStyleCnt="35"/>
      <dgm:spPr/>
    </dgm:pt>
    <dgm:pt modelId="{03B7EA7C-128F-4F09-8403-F8CB032EED35}" type="pres">
      <dgm:prSet presAssocID="{9F740E5F-754F-4495-AD0D-B253E4932BB0}" presName="parallelogram6" presStyleLbl="alignNode1" presStyleIdx="5" presStyleCnt="35"/>
      <dgm:spPr/>
    </dgm:pt>
    <dgm:pt modelId="{64DD5E5A-9EC8-4CF2-9CD5-8646892CAB18}" type="pres">
      <dgm:prSet presAssocID="{9F740E5F-754F-4495-AD0D-B253E4932BB0}" presName="parallelogram7" presStyleLbl="alignNode1" presStyleIdx="6" presStyleCnt="35"/>
      <dgm:spPr/>
    </dgm:pt>
    <dgm:pt modelId="{D17F7249-5B3A-4919-8079-1F85E06F091F}" type="pres">
      <dgm:prSet presAssocID="{30AD629B-4DF4-4C3B-9D57-EE47AFF1741D}" presName="sibTrans" presStyleCnt="0"/>
      <dgm:spPr/>
    </dgm:pt>
    <dgm:pt modelId="{15B73D6C-4DE0-44D2-B11C-3AD9D96F0E61}" type="pres">
      <dgm:prSet presAssocID="{65E78B4B-18F0-434D-A4BF-5ABF0EF45C94}" presName="parenttextcomposite" presStyleCnt="0"/>
      <dgm:spPr/>
    </dgm:pt>
    <dgm:pt modelId="{815A325D-2F55-4F84-8F7F-7F0B514E930A}" type="pres">
      <dgm:prSet presAssocID="{65E78B4B-18F0-434D-A4BF-5ABF0EF45C94}" presName="parenttext" presStyleLbl="revTx" presStyleIdx="1" presStyleCnt="5">
        <dgm:presLayoutVars>
          <dgm:chMax/>
          <dgm:chPref val="2"/>
          <dgm:bulletEnabled val="1"/>
        </dgm:presLayoutVars>
      </dgm:prSet>
      <dgm:spPr/>
      <dgm:t>
        <a:bodyPr/>
        <a:lstStyle/>
        <a:p>
          <a:endParaRPr lang="zh-TW" altLang="en-US"/>
        </a:p>
      </dgm:t>
    </dgm:pt>
    <dgm:pt modelId="{E2102502-2341-4B3A-9B2D-3832B020E3A9}" type="pres">
      <dgm:prSet presAssocID="{65E78B4B-18F0-434D-A4BF-5ABF0EF45C94}" presName="parallelogramComposite" presStyleCnt="0"/>
      <dgm:spPr/>
    </dgm:pt>
    <dgm:pt modelId="{0DAAE72E-2A4D-4A63-9E54-FEBE87930759}" type="pres">
      <dgm:prSet presAssocID="{65E78B4B-18F0-434D-A4BF-5ABF0EF45C94}" presName="parallelogram1" presStyleLbl="alignNode1" presStyleIdx="7" presStyleCnt="35"/>
      <dgm:spPr/>
    </dgm:pt>
    <dgm:pt modelId="{9F36E8AD-EC7A-4E5A-BD1C-14211F886D38}" type="pres">
      <dgm:prSet presAssocID="{65E78B4B-18F0-434D-A4BF-5ABF0EF45C94}" presName="parallelogram2" presStyleLbl="alignNode1" presStyleIdx="8" presStyleCnt="35"/>
      <dgm:spPr/>
    </dgm:pt>
    <dgm:pt modelId="{FCB07BC8-FC28-4435-ACF2-109119432654}" type="pres">
      <dgm:prSet presAssocID="{65E78B4B-18F0-434D-A4BF-5ABF0EF45C94}" presName="parallelogram3" presStyleLbl="alignNode1" presStyleIdx="9" presStyleCnt="35"/>
      <dgm:spPr/>
    </dgm:pt>
    <dgm:pt modelId="{65C0D96A-BC6D-4958-A284-CDF176D5D146}" type="pres">
      <dgm:prSet presAssocID="{65E78B4B-18F0-434D-A4BF-5ABF0EF45C94}" presName="parallelogram4" presStyleLbl="alignNode1" presStyleIdx="10" presStyleCnt="35"/>
      <dgm:spPr/>
    </dgm:pt>
    <dgm:pt modelId="{BB91F7FC-490C-4543-96AE-3045C6C0C3EF}" type="pres">
      <dgm:prSet presAssocID="{65E78B4B-18F0-434D-A4BF-5ABF0EF45C94}" presName="parallelogram5" presStyleLbl="alignNode1" presStyleIdx="11" presStyleCnt="35"/>
      <dgm:spPr/>
    </dgm:pt>
    <dgm:pt modelId="{00576578-8F43-4CB1-A33C-A42794AA0B3D}" type="pres">
      <dgm:prSet presAssocID="{65E78B4B-18F0-434D-A4BF-5ABF0EF45C94}" presName="parallelogram6" presStyleLbl="alignNode1" presStyleIdx="12" presStyleCnt="35"/>
      <dgm:spPr/>
    </dgm:pt>
    <dgm:pt modelId="{5CA0E946-54A8-463F-99B5-A90516E8D50C}" type="pres">
      <dgm:prSet presAssocID="{65E78B4B-18F0-434D-A4BF-5ABF0EF45C94}" presName="parallelogram7" presStyleLbl="alignNode1" presStyleIdx="13" presStyleCnt="35"/>
      <dgm:spPr/>
    </dgm:pt>
    <dgm:pt modelId="{73BB5C2D-CC11-4246-9C3E-1747A6AEB9DD}" type="pres">
      <dgm:prSet presAssocID="{5B1B040D-98C1-4E2E-B8C0-ABE04EF74370}" presName="sibTrans" presStyleCnt="0"/>
      <dgm:spPr/>
    </dgm:pt>
    <dgm:pt modelId="{77B64551-AF1A-48B6-9E87-8778EC8FBCB0}" type="pres">
      <dgm:prSet presAssocID="{D02F813B-6118-4320-B94B-6935DC92AFD9}" presName="parenttextcomposite" presStyleCnt="0"/>
      <dgm:spPr/>
    </dgm:pt>
    <dgm:pt modelId="{2E59E0A5-DEEF-43C3-8D63-6C1F1CAAB1D6}" type="pres">
      <dgm:prSet presAssocID="{D02F813B-6118-4320-B94B-6935DC92AFD9}" presName="parenttext" presStyleLbl="revTx" presStyleIdx="2" presStyleCnt="5">
        <dgm:presLayoutVars>
          <dgm:chMax/>
          <dgm:chPref val="2"/>
          <dgm:bulletEnabled val="1"/>
        </dgm:presLayoutVars>
      </dgm:prSet>
      <dgm:spPr/>
      <dgm:t>
        <a:bodyPr/>
        <a:lstStyle/>
        <a:p>
          <a:endParaRPr lang="zh-TW" altLang="en-US"/>
        </a:p>
      </dgm:t>
    </dgm:pt>
    <dgm:pt modelId="{8EA2E8C7-8079-4486-8D07-F7A86789D840}" type="pres">
      <dgm:prSet presAssocID="{D02F813B-6118-4320-B94B-6935DC92AFD9}" presName="parallelogramComposite" presStyleCnt="0"/>
      <dgm:spPr/>
    </dgm:pt>
    <dgm:pt modelId="{AF25F451-8E96-4FC9-BF98-5EBF070643ED}" type="pres">
      <dgm:prSet presAssocID="{D02F813B-6118-4320-B94B-6935DC92AFD9}" presName="parallelogram1" presStyleLbl="alignNode1" presStyleIdx="14" presStyleCnt="35"/>
      <dgm:spPr/>
    </dgm:pt>
    <dgm:pt modelId="{DA8C0D45-94FD-4701-A62B-51B2ECEF238F}" type="pres">
      <dgm:prSet presAssocID="{D02F813B-6118-4320-B94B-6935DC92AFD9}" presName="parallelogram2" presStyleLbl="alignNode1" presStyleIdx="15" presStyleCnt="35"/>
      <dgm:spPr/>
    </dgm:pt>
    <dgm:pt modelId="{EE6F5586-75D8-47F3-83BB-C9A576C3E5F1}" type="pres">
      <dgm:prSet presAssocID="{D02F813B-6118-4320-B94B-6935DC92AFD9}" presName="parallelogram3" presStyleLbl="alignNode1" presStyleIdx="16" presStyleCnt="35"/>
      <dgm:spPr/>
    </dgm:pt>
    <dgm:pt modelId="{2D45C05D-A56D-4D9F-910B-C6E3832E6012}" type="pres">
      <dgm:prSet presAssocID="{D02F813B-6118-4320-B94B-6935DC92AFD9}" presName="parallelogram4" presStyleLbl="alignNode1" presStyleIdx="17" presStyleCnt="35"/>
      <dgm:spPr/>
    </dgm:pt>
    <dgm:pt modelId="{884B7FEB-86CC-40D0-8370-5CFE4903814C}" type="pres">
      <dgm:prSet presAssocID="{D02F813B-6118-4320-B94B-6935DC92AFD9}" presName="parallelogram5" presStyleLbl="alignNode1" presStyleIdx="18" presStyleCnt="35"/>
      <dgm:spPr/>
    </dgm:pt>
    <dgm:pt modelId="{AD08CF58-7475-4975-B9FA-1159426CE9FD}" type="pres">
      <dgm:prSet presAssocID="{D02F813B-6118-4320-B94B-6935DC92AFD9}" presName="parallelogram6" presStyleLbl="alignNode1" presStyleIdx="19" presStyleCnt="35"/>
      <dgm:spPr/>
    </dgm:pt>
    <dgm:pt modelId="{8F595AF8-7CB7-4048-BF6C-D9ABA3C45094}" type="pres">
      <dgm:prSet presAssocID="{D02F813B-6118-4320-B94B-6935DC92AFD9}" presName="parallelogram7" presStyleLbl="alignNode1" presStyleIdx="20" presStyleCnt="35"/>
      <dgm:spPr/>
    </dgm:pt>
    <dgm:pt modelId="{60A56247-ACC5-412C-9991-06E4CFBED459}" type="pres">
      <dgm:prSet presAssocID="{36A53B37-9313-44DE-A897-06234838E738}" presName="sibTrans" presStyleCnt="0"/>
      <dgm:spPr/>
    </dgm:pt>
    <dgm:pt modelId="{B71CB698-4F6B-4AA7-A235-C37212270E1C}" type="pres">
      <dgm:prSet presAssocID="{C17562F7-9DB8-4013-A0FB-73092D4A2EC6}" presName="parenttextcomposite" presStyleCnt="0"/>
      <dgm:spPr/>
    </dgm:pt>
    <dgm:pt modelId="{255D265C-D67B-4173-AD1A-FB47412618DD}" type="pres">
      <dgm:prSet presAssocID="{C17562F7-9DB8-4013-A0FB-73092D4A2EC6}" presName="parenttext" presStyleLbl="revTx" presStyleIdx="3" presStyleCnt="5">
        <dgm:presLayoutVars>
          <dgm:chMax/>
          <dgm:chPref val="2"/>
          <dgm:bulletEnabled val="1"/>
        </dgm:presLayoutVars>
      </dgm:prSet>
      <dgm:spPr/>
      <dgm:t>
        <a:bodyPr/>
        <a:lstStyle/>
        <a:p>
          <a:endParaRPr lang="zh-TW" altLang="en-US"/>
        </a:p>
      </dgm:t>
    </dgm:pt>
    <dgm:pt modelId="{9D4E0DD1-0594-46A1-810B-8CCC0E83DE89}" type="pres">
      <dgm:prSet presAssocID="{C17562F7-9DB8-4013-A0FB-73092D4A2EC6}" presName="parallelogramComposite" presStyleCnt="0"/>
      <dgm:spPr/>
    </dgm:pt>
    <dgm:pt modelId="{66A1702C-51CC-430A-8677-A08E02A1495C}" type="pres">
      <dgm:prSet presAssocID="{C17562F7-9DB8-4013-A0FB-73092D4A2EC6}" presName="parallelogram1" presStyleLbl="alignNode1" presStyleIdx="21" presStyleCnt="35"/>
      <dgm:spPr/>
    </dgm:pt>
    <dgm:pt modelId="{3497238A-19DE-451A-862F-B9C5E2431770}" type="pres">
      <dgm:prSet presAssocID="{C17562F7-9DB8-4013-A0FB-73092D4A2EC6}" presName="parallelogram2" presStyleLbl="alignNode1" presStyleIdx="22" presStyleCnt="35"/>
      <dgm:spPr/>
    </dgm:pt>
    <dgm:pt modelId="{F7492403-38D7-4CE3-9D20-2C21BD1CE5E4}" type="pres">
      <dgm:prSet presAssocID="{C17562F7-9DB8-4013-A0FB-73092D4A2EC6}" presName="parallelogram3" presStyleLbl="alignNode1" presStyleIdx="23" presStyleCnt="35"/>
      <dgm:spPr/>
    </dgm:pt>
    <dgm:pt modelId="{33DC9CD8-FC54-4BD0-B4EB-B34C9027D5A2}" type="pres">
      <dgm:prSet presAssocID="{C17562F7-9DB8-4013-A0FB-73092D4A2EC6}" presName="parallelogram4" presStyleLbl="alignNode1" presStyleIdx="24" presStyleCnt="35"/>
      <dgm:spPr/>
    </dgm:pt>
    <dgm:pt modelId="{B5925E87-5A3C-4CF9-9B8E-34DDCE0A7909}" type="pres">
      <dgm:prSet presAssocID="{C17562F7-9DB8-4013-A0FB-73092D4A2EC6}" presName="parallelogram5" presStyleLbl="alignNode1" presStyleIdx="25" presStyleCnt="35"/>
      <dgm:spPr/>
    </dgm:pt>
    <dgm:pt modelId="{4D3B783E-D85B-4DA1-A070-19CF914A72BF}" type="pres">
      <dgm:prSet presAssocID="{C17562F7-9DB8-4013-A0FB-73092D4A2EC6}" presName="parallelogram6" presStyleLbl="alignNode1" presStyleIdx="26" presStyleCnt="35"/>
      <dgm:spPr/>
    </dgm:pt>
    <dgm:pt modelId="{350296CB-0D1B-41EB-85E9-552634DA24F7}" type="pres">
      <dgm:prSet presAssocID="{C17562F7-9DB8-4013-A0FB-73092D4A2EC6}" presName="parallelogram7" presStyleLbl="alignNode1" presStyleIdx="27" presStyleCnt="35"/>
      <dgm:spPr/>
    </dgm:pt>
    <dgm:pt modelId="{692EB0DB-FA4D-432B-97D3-4435BEE4F026}" type="pres">
      <dgm:prSet presAssocID="{3F1F256E-255D-448D-A57A-379D9751D984}" presName="sibTrans" presStyleCnt="0"/>
      <dgm:spPr/>
    </dgm:pt>
    <dgm:pt modelId="{7DC4750A-BE08-4424-9569-88F9BB68B9A9}" type="pres">
      <dgm:prSet presAssocID="{D842E70C-067A-44BE-AC79-3703A33B5315}" presName="parenttextcomposite" presStyleCnt="0"/>
      <dgm:spPr/>
    </dgm:pt>
    <dgm:pt modelId="{5C77E23D-4745-43B7-96A3-2A4A624C3B64}" type="pres">
      <dgm:prSet presAssocID="{D842E70C-067A-44BE-AC79-3703A33B5315}" presName="parenttext" presStyleLbl="revTx" presStyleIdx="4" presStyleCnt="5">
        <dgm:presLayoutVars>
          <dgm:chMax/>
          <dgm:chPref val="2"/>
          <dgm:bulletEnabled val="1"/>
        </dgm:presLayoutVars>
      </dgm:prSet>
      <dgm:spPr/>
      <dgm:t>
        <a:bodyPr/>
        <a:lstStyle/>
        <a:p>
          <a:endParaRPr lang="zh-TW" altLang="en-US"/>
        </a:p>
      </dgm:t>
    </dgm:pt>
    <dgm:pt modelId="{A2D96A4B-5FA8-444C-8F15-B9B5585DAF0A}" type="pres">
      <dgm:prSet presAssocID="{D842E70C-067A-44BE-AC79-3703A33B5315}" presName="parallelogramComposite" presStyleCnt="0"/>
      <dgm:spPr/>
    </dgm:pt>
    <dgm:pt modelId="{81203417-8AE2-4DE1-84AC-DEA3FDEA9A88}" type="pres">
      <dgm:prSet presAssocID="{D842E70C-067A-44BE-AC79-3703A33B5315}" presName="parallelogram1" presStyleLbl="alignNode1" presStyleIdx="28" presStyleCnt="35"/>
      <dgm:spPr/>
    </dgm:pt>
    <dgm:pt modelId="{C6EDF146-CE2A-47B1-96D1-7BF1FEDAEA73}" type="pres">
      <dgm:prSet presAssocID="{D842E70C-067A-44BE-AC79-3703A33B5315}" presName="parallelogram2" presStyleLbl="alignNode1" presStyleIdx="29" presStyleCnt="35"/>
      <dgm:spPr/>
    </dgm:pt>
    <dgm:pt modelId="{0F71B5A2-86FD-4D92-B18F-6F29C170FEDA}" type="pres">
      <dgm:prSet presAssocID="{D842E70C-067A-44BE-AC79-3703A33B5315}" presName="parallelogram3" presStyleLbl="alignNode1" presStyleIdx="30" presStyleCnt="35"/>
      <dgm:spPr/>
    </dgm:pt>
    <dgm:pt modelId="{E5FDA783-A923-4278-B4D8-DB39C6F72821}" type="pres">
      <dgm:prSet presAssocID="{D842E70C-067A-44BE-AC79-3703A33B5315}" presName="parallelogram4" presStyleLbl="alignNode1" presStyleIdx="31" presStyleCnt="35"/>
      <dgm:spPr/>
    </dgm:pt>
    <dgm:pt modelId="{7CF3D606-35D8-441E-972A-870772227F1E}" type="pres">
      <dgm:prSet presAssocID="{D842E70C-067A-44BE-AC79-3703A33B5315}" presName="parallelogram5" presStyleLbl="alignNode1" presStyleIdx="32" presStyleCnt="35"/>
      <dgm:spPr/>
    </dgm:pt>
    <dgm:pt modelId="{BB838555-850F-4266-A3E9-ACBABA5C9AEE}" type="pres">
      <dgm:prSet presAssocID="{D842E70C-067A-44BE-AC79-3703A33B5315}" presName="parallelogram6" presStyleLbl="alignNode1" presStyleIdx="33" presStyleCnt="35"/>
      <dgm:spPr/>
    </dgm:pt>
    <dgm:pt modelId="{3247B348-BBE9-4DBC-9448-D9C4EE53CEBF}" type="pres">
      <dgm:prSet presAssocID="{D842E70C-067A-44BE-AC79-3703A33B5315}" presName="parallelogram7" presStyleLbl="alignNode1" presStyleIdx="34" presStyleCnt="35"/>
      <dgm:spPr/>
    </dgm:pt>
  </dgm:ptLst>
  <dgm:cxnLst>
    <dgm:cxn modelId="{B802A7F8-75F3-4C51-AB41-D20F47443920}" srcId="{7A4F250E-87BE-433E-A9F0-A4FCCF9F4075}" destId="{9F740E5F-754F-4495-AD0D-B253E4932BB0}" srcOrd="0" destOrd="0" parTransId="{C2240CFC-3594-44B4-B9C0-15DCACAFEA09}" sibTransId="{30AD629B-4DF4-4C3B-9D57-EE47AFF1741D}"/>
    <dgm:cxn modelId="{EFA67A41-4CC0-4CB8-B305-26080E00C2E5}" type="presOf" srcId="{7A4F250E-87BE-433E-A9F0-A4FCCF9F4075}" destId="{EAF273BC-C0DE-4791-B87D-C5A4CDF2BFEC}" srcOrd="0" destOrd="0" presId="urn:microsoft.com/office/officeart/2008/layout/VerticalAccentList"/>
    <dgm:cxn modelId="{2D9FE116-EC61-4B72-8008-0477B31323D0}" srcId="{7A4F250E-87BE-433E-A9F0-A4FCCF9F4075}" destId="{D02F813B-6118-4320-B94B-6935DC92AFD9}" srcOrd="2" destOrd="0" parTransId="{325DBEF2-0176-4AD0-8F58-C975CFBC9DCC}" sibTransId="{36A53B37-9313-44DE-A897-06234838E738}"/>
    <dgm:cxn modelId="{7C8CECD4-2AE6-4F1B-928C-3CD4C70ABD52}" type="presOf" srcId="{D842E70C-067A-44BE-AC79-3703A33B5315}" destId="{5C77E23D-4745-43B7-96A3-2A4A624C3B64}" srcOrd="0" destOrd="0" presId="urn:microsoft.com/office/officeart/2008/layout/VerticalAccentList"/>
    <dgm:cxn modelId="{A144333E-3DF3-4288-A921-954D8B7E874E}" srcId="{7A4F250E-87BE-433E-A9F0-A4FCCF9F4075}" destId="{65E78B4B-18F0-434D-A4BF-5ABF0EF45C94}" srcOrd="1" destOrd="0" parTransId="{6EC37A42-4DA7-4777-8F69-78354D396AB6}" sibTransId="{5B1B040D-98C1-4E2E-B8C0-ABE04EF74370}"/>
    <dgm:cxn modelId="{AD0A9E4B-C375-448B-B76A-C8840284B338}" srcId="{7A4F250E-87BE-433E-A9F0-A4FCCF9F4075}" destId="{D842E70C-067A-44BE-AC79-3703A33B5315}" srcOrd="4" destOrd="0" parTransId="{838C0C68-88DF-4FF6-807E-AF6945B73B17}" sibTransId="{82711074-D81B-494A-A065-CF843CD49F29}"/>
    <dgm:cxn modelId="{FE1B4B6A-8070-428D-A700-E7CB784BE4E1}" type="presOf" srcId="{65E78B4B-18F0-434D-A4BF-5ABF0EF45C94}" destId="{815A325D-2F55-4F84-8F7F-7F0B514E930A}" srcOrd="0" destOrd="0" presId="urn:microsoft.com/office/officeart/2008/layout/VerticalAccentList"/>
    <dgm:cxn modelId="{905A9809-6F96-4A21-8336-F7E7C6166905}" type="presOf" srcId="{D02F813B-6118-4320-B94B-6935DC92AFD9}" destId="{2E59E0A5-DEEF-43C3-8D63-6C1F1CAAB1D6}" srcOrd="0" destOrd="0" presId="urn:microsoft.com/office/officeart/2008/layout/VerticalAccentList"/>
    <dgm:cxn modelId="{A7EAF662-ADBE-4DC0-9AB1-2EDD66B139BB}" type="presOf" srcId="{C17562F7-9DB8-4013-A0FB-73092D4A2EC6}" destId="{255D265C-D67B-4173-AD1A-FB47412618DD}" srcOrd="0" destOrd="0" presId="urn:microsoft.com/office/officeart/2008/layout/VerticalAccentList"/>
    <dgm:cxn modelId="{A628D571-27A0-4740-9403-7CAE97F60905}" type="presOf" srcId="{9F740E5F-754F-4495-AD0D-B253E4932BB0}" destId="{3A9A52A6-0B4B-470B-8D1B-541F90F449AC}" srcOrd="0" destOrd="0" presId="urn:microsoft.com/office/officeart/2008/layout/VerticalAccentList"/>
    <dgm:cxn modelId="{C7E0C4E6-ACB5-4DE7-9C9F-0FC742A8C543}" srcId="{7A4F250E-87BE-433E-A9F0-A4FCCF9F4075}" destId="{C17562F7-9DB8-4013-A0FB-73092D4A2EC6}" srcOrd="3" destOrd="0" parTransId="{468C1F9B-CF8C-4F2A-BDED-9860E7AB22D8}" sibTransId="{3F1F256E-255D-448D-A57A-379D9751D984}"/>
    <dgm:cxn modelId="{3BB6EB49-0821-433A-B24D-DDCCADC78F1E}" type="presParOf" srcId="{EAF273BC-C0DE-4791-B87D-C5A4CDF2BFEC}" destId="{1BABA495-D508-4669-847B-BF97B183BCA4}" srcOrd="0" destOrd="0" presId="urn:microsoft.com/office/officeart/2008/layout/VerticalAccentList"/>
    <dgm:cxn modelId="{79575816-60AB-4863-B272-121270FC5C1D}" type="presParOf" srcId="{1BABA495-D508-4669-847B-BF97B183BCA4}" destId="{3A9A52A6-0B4B-470B-8D1B-541F90F449AC}" srcOrd="0" destOrd="0" presId="urn:microsoft.com/office/officeart/2008/layout/VerticalAccentList"/>
    <dgm:cxn modelId="{5E241CC6-54AE-4A0F-9D0C-0A148D6D3081}" type="presParOf" srcId="{EAF273BC-C0DE-4791-B87D-C5A4CDF2BFEC}" destId="{6682D73E-AC19-4CA1-85FD-A223560611CE}" srcOrd="1" destOrd="0" presId="urn:microsoft.com/office/officeart/2008/layout/VerticalAccentList"/>
    <dgm:cxn modelId="{EDBEFE19-BF3A-4AA2-948D-B471EA9418D8}" type="presParOf" srcId="{6682D73E-AC19-4CA1-85FD-A223560611CE}" destId="{CAEFF66F-32B5-4D49-877F-5894BC062B27}" srcOrd="0" destOrd="0" presId="urn:microsoft.com/office/officeart/2008/layout/VerticalAccentList"/>
    <dgm:cxn modelId="{86F61892-F90A-434D-9AA3-DFBFC2A8E0E1}" type="presParOf" srcId="{6682D73E-AC19-4CA1-85FD-A223560611CE}" destId="{8756B287-2F3E-4571-B942-E0998A97F1DA}" srcOrd="1" destOrd="0" presId="urn:microsoft.com/office/officeart/2008/layout/VerticalAccentList"/>
    <dgm:cxn modelId="{83A472A9-A908-4FE4-9F5D-BC148A537820}" type="presParOf" srcId="{6682D73E-AC19-4CA1-85FD-A223560611CE}" destId="{0485ECF2-F726-4E82-AD56-83BB37F23E35}" srcOrd="2" destOrd="0" presId="urn:microsoft.com/office/officeart/2008/layout/VerticalAccentList"/>
    <dgm:cxn modelId="{264DB861-90DB-48C2-B744-8B2DD4173B32}" type="presParOf" srcId="{6682D73E-AC19-4CA1-85FD-A223560611CE}" destId="{62518857-4508-49D3-974F-C99496327295}" srcOrd="3" destOrd="0" presId="urn:microsoft.com/office/officeart/2008/layout/VerticalAccentList"/>
    <dgm:cxn modelId="{76271878-9CE0-4EB8-85A3-D4C45C497CFF}" type="presParOf" srcId="{6682D73E-AC19-4CA1-85FD-A223560611CE}" destId="{CC6D23A0-FEEB-49C8-BACF-6D880E7EDAFB}" srcOrd="4" destOrd="0" presId="urn:microsoft.com/office/officeart/2008/layout/VerticalAccentList"/>
    <dgm:cxn modelId="{10B063F6-24C0-4266-BF5E-9B90326FA2A1}" type="presParOf" srcId="{6682D73E-AC19-4CA1-85FD-A223560611CE}" destId="{03B7EA7C-128F-4F09-8403-F8CB032EED35}" srcOrd="5" destOrd="0" presId="urn:microsoft.com/office/officeart/2008/layout/VerticalAccentList"/>
    <dgm:cxn modelId="{843E4462-ED95-4577-929B-8499F94DAF41}" type="presParOf" srcId="{6682D73E-AC19-4CA1-85FD-A223560611CE}" destId="{64DD5E5A-9EC8-4CF2-9CD5-8646892CAB18}" srcOrd="6" destOrd="0" presId="urn:microsoft.com/office/officeart/2008/layout/VerticalAccentList"/>
    <dgm:cxn modelId="{13B79C9B-4C42-4FAE-9A85-825ACC611243}" type="presParOf" srcId="{EAF273BC-C0DE-4791-B87D-C5A4CDF2BFEC}" destId="{D17F7249-5B3A-4919-8079-1F85E06F091F}" srcOrd="2" destOrd="0" presId="urn:microsoft.com/office/officeart/2008/layout/VerticalAccentList"/>
    <dgm:cxn modelId="{152E12F5-F608-4396-A033-64AC21958919}" type="presParOf" srcId="{EAF273BC-C0DE-4791-B87D-C5A4CDF2BFEC}" destId="{15B73D6C-4DE0-44D2-B11C-3AD9D96F0E61}" srcOrd="3" destOrd="0" presId="urn:microsoft.com/office/officeart/2008/layout/VerticalAccentList"/>
    <dgm:cxn modelId="{E8C01627-2DD8-414B-B6A6-242EEE3102B6}" type="presParOf" srcId="{15B73D6C-4DE0-44D2-B11C-3AD9D96F0E61}" destId="{815A325D-2F55-4F84-8F7F-7F0B514E930A}" srcOrd="0" destOrd="0" presId="urn:microsoft.com/office/officeart/2008/layout/VerticalAccentList"/>
    <dgm:cxn modelId="{1589B004-A50A-4BB5-845E-D42353CF0C1C}" type="presParOf" srcId="{EAF273BC-C0DE-4791-B87D-C5A4CDF2BFEC}" destId="{E2102502-2341-4B3A-9B2D-3832B020E3A9}" srcOrd="4" destOrd="0" presId="urn:microsoft.com/office/officeart/2008/layout/VerticalAccentList"/>
    <dgm:cxn modelId="{5758CB09-B551-48AF-A081-5877191B5CDC}" type="presParOf" srcId="{E2102502-2341-4B3A-9B2D-3832B020E3A9}" destId="{0DAAE72E-2A4D-4A63-9E54-FEBE87930759}" srcOrd="0" destOrd="0" presId="urn:microsoft.com/office/officeart/2008/layout/VerticalAccentList"/>
    <dgm:cxn modelId="{267AEDC2-3FB9-47B9-A297-B70E4D020FF0}" type="presParOf" srcId="{E2102502-2341-4B3A-9B2D-3832B020E3A9}" destId="{9F36E8AD-EC7A-4E5A-BD1C-14211F886D38}" srcOrd="1" destOrd="0" presId="urn:microsoft.com/office/officeart/2008/layout/VerticalAccentList"/>
    <dgm:cxn modelId="{3AE7240E-E339-4499-81B1-9F25BF8C80CF}" type="presParOf" srcId="{E2102502-2341-4B3A-9B2D-3832B020E3A9}" destId="{FCB07BC8-FC28-4435-ACF2-109119432654}" srcOrd="2" destOrd="0" presId="urn:microsoft.com/office/officeart/2008/layout/VerticalAccentList"/>
    <dgm:cxn modelId="{01AE90F9-6D77-4B58-B050-DE77735735CE}" type="presParOf" srcId="{E2102502-2341-4B3A-9B2D-3832B020E3A9}" destId="{65C0D96A-BC6D-4958-A284-CDF176D5D146}" srcOrd="3" destOrd="0" presId="urn:microsoft.com/office/officeart/2008/layout/VerticalAccentList"/>
    <dgm:cxn modelId="{A7AB1A06-1EF4-4C04-8065-DE8A842A08B1}" type="presParOf" srcId="{E2102502-2341-4B3A-9B2D-3832B020E3A9}" destId="{BB91F7FC-490C-4543-96AE-3045C6C0C3EF}" srcOrd="4" destOrd="0" presId="urn:microsoft.com/office/officeart/2008/layout/VerticalAccentList"/>
    <dgm:cxn modelId="{5FCEB404-1E79-4DBE-88A8-1B5CBCF19747}" type="presParOf" srcId="{E2102502-2341-4B3A-9B2D-3832B020E3A9}" destId="{00576578-8F43-4CB1-A33C-A42794AA0B3D}" srcOrd="5" destOrd="0" presId="urn:microsoft.com/office/officeart/2008/layout/VerticalAccentList"/>
    <dgm:cxn modelId="{D468A74E-98DB-443F-973B-4B948EA33533}" type="presParOf" srcId="{E2102502-2341-4B3A-9B2D-3832B020E3A9}" destId="{5CA0E946-54A8-463F-99B5-A90516E8D50C}" srcOrd="6" destOrd="0" presId="urn:microsoft.com/office/officeart/2008/layout/VerticalAccentList"/>
    <dgm:cxn modelId="{65723FEC-91A3-4DCD-86E0-D50695376AC6}" type="presParOf" srcId="{EAF273BC-C0DE-4791-B87D-C5A4CDF2BFEC}" destId="{73BB5C2D-CC11-4246-9C3E-1747A6AEB9DD}" srcOrd="5" destOrd="0" presId="urn:microsoft.com/office/officeart/2008/layout/VerticalAccentList"/>
    <dgm:cxn modelId="{A1005067-8AF7-4C11-9D04-6377E344E786}" type="presParOf" srcId="{EAF273BC-C0DE-4791-B87D-C5A4CDF2BFEC}" destId="{77B64551-AF1A-48B6-9E87-8778EC8FBCB0}" srcOrd="6" destOrd="0" presId="urn:microsoft.com/office/officeart/2008/layout/VerticalAccentList"/>
    <dgm:cxn modelId="{1D7A26D7-FB34-4244-B1A1-105DBB6FBC0C}" type="presParOf" srcId="{77B64551-AF1A-48B6-9E87-8778EC8FBCB0}" destId="{2E59E0A5-DEEF-43C3-8D63-6C1F1CAAB1D6}" srcOrd="0" destOrd="0" presId="urn:microsoft.com/office/officeart/2008/layout/VerticalAccentList"/>
    <dgm:cxn modelId="{0DF1BE35-9799-4707-AC1D-8A29AEDE3AD8}" type="presParOf" srcId="{EAF273BC-C0DE-4791-B87D-C5A4CDF2BFEC}" destId="{8EA2E8C7-8079-4486-8D07-F7A86789D840}" srcOrd="7" destOrd="0" presId="urn:microsoft.com/office/officeart/2008/layout/VerticalAccentList"/>
    <dgm:cxn modelId="{37E8B4E4-7224-4440-86AF-B5902990CF50}" type="presParOf" srcId="{8EA2E8C7-8079-4486-8D07-F7A86789D840}" destId="{AF25F451-8E96-4FC9-BF98-5EBF070643ED}" srcOrd="0" destOrd="0" presId="urn:microsoft.com/office/officeart/2008/layout/VerticalAccentList"/>
    <dgm:cxn modelId="{E916CDC1-01D2-4478-B790-8F72E503EAE9}" type="presParOf" srcId="{8EA2E8C7-8079-4486-8D07-F7A86789D840}" destId="{DA8C0D45-94FD-4701-A62B-51B2ECEF238F}" srcOrd="1" destOrd="0" presId="urn:microsoft.com/office/officeart/2008/layout/VerticalAccentList"/>
    <dgm:cxn modelId="{8B247663-E533-4E01-BDC1-612FD95A93D4}" type="presParOf" srcId="{8EA2E8C7-8079-4486-8D07-F7A86789D840}" destId="{EE6F5586-75D8-47F3-83BB-C9A576C3E5F1}" srcOrd="2" destOrd="0" presId="urn:microsoft.com/office/officeart/2008/layout/VerticalAccentList"/>
    <dgm:cxn modelId="{C0EF455F-9653-4490-8437-3C42C0807C43}" type="presParOf" srcId="{8EA2E8C7-8079-4486-8D07-F7A86789D840}" destId="{2D45C05D-A56D-4D9F-910B-C6E3832E6012}" srcOrd="3" destOrd="0" presId="urn:microsoft.com/office/officeart/2008/layout/VerticalAccentList"/>
    <dgm:cxn modelId="{B61A2FD4-896D-4873-8B39-776511A99210}" type="presParOf" srcId="{8EA2E8C7-8079-4486-8D07-F7A86789D840}" destId="{884B7FEB-86CC-40D0-8370-5CFE4903814C}" srcOrd="4" destOrd="0" presId="urn:microsoft.com/office/officeart/2008/layout/VerticalAccentList"/>
    <dgm:cxn modelId="{4D62F6C3-3602-4CAD-B208-2348427446D5}" type="presParOf" srcId="{8EA2E8C7-8079-4486-8D07-F7A86789D840}" destId="{AD08CF58-7475-4975-B9FA-1159426CE9FD}" srcOrd="5" destOrd="0" presId="urn:microsoft.com/office/officeart/2008/layout/VerticalAccentList"/>
    <dgm:cxn modelId="{9A010E65-80C1-40B4-9D46-068DE00CCF73}" type="presParOf" srcId="{8EA2E8C7-8079-4486-8D07-F7A86789D840}" destId="{8F595AF8-7CB7-4048-BF6C-D9ABA3C45094}" srcOrd="6" destOrd="0" presId="urn:microsoft.com/office/officeart/2008/layout/VerticalAccentList"/>
    <dgm:cxn modelId="{1CF8C997-60B9-41C7-B918-12C27E638FF7}" type="presParOf" srcId="{EAF273BC-C0DE-4791-B87D-C5A4CDF2BFEC}" destId="{60A56247-ACC5-412C-9991-06E4CFBED459}" srcOrd="8" destOrd="0" presId="urn:microsoft.com/office/officeart/2008/layout/VerticalAccentList"/>
    <dgm:cxn modelId="{4A1C3AFD-B20E-4E03-A668-2E1106A63C6F}" type="presParOf" srcId="{EAF273BC-C0DE-4791-B87D-C5A4CDF2BFEC}" destId="{B71CB698-4F6B-4AA7-A235-C37212270E1C}" srcOrd="9" destOrd="0" presId="urn:microsoft.com/office/officeart/2008/layout/VerticalAccentList"/>
    <dgm:cxn modelId="{F3AF137E-BA92-48C8-958C-463C25CCC753}" type="presParOf" srcId="{B71CB698-4F6B-4AA7-A235-C37212270E1C}" destId="{255D265C-D67B-4173-AD1A-FB47412618DD}" srcOrd="0" destOrd="0" presId="urn:microsoft.com/office/officeart/2008/layout/VerticalAccentList"/>
    <dgm:cxn modelId="{6E04FF7B-4049-4E75-B0C4-1335B70CA499}" type="presParOf" srcId="{EAF273BC-C0DE-4791-B87D-C5A4CDF2BFEC}" destId="{9D4E0DD1-0594-46A1-810B-8CCC0E83DE89}" srcOrd="10" destOrd="0" presId="urn:microsoft.com/office/officeart/2008/layout/VerticalAccentList"/>
    <dgm:cxn modelId="{54BF99E8-25B2-40F6-937B-4EB98821EA47}" type="presParOf" srcId="{9D4E0DD1-0594-46A1-810B-8CCC0E83DE89}" destId="{66A1702C-51CC-430A-8677-A08E02A1495C}" srcOrd="0" destOrd="0" presId="urn:microsoft.com/office/officeart/2008/layout/VerticalAccentList"/>
    <dgm:cxn modelId="{2CFA5E69-8B75-4E05-A5AF-2B8316F22682}" type="presParOf" srcId="{9D4E0DD1-0594-46A1-810B-8CCC0E83DE89}" destId="{3497238A-19DE-451A-862F-B9C5E2431770}" srcOrd="1" destOrd="0" presId="urn:microsoft.com/office/officeart/2008/layout/VerticalAccentList"/>
    <dgm:cxn modelId="{54D8C263-E9F6-47E3-9001-547FC6C46683}" type="presParOf" srcId="{9D4E0DD1-0594-46A1-810B-8CCC0E83DE89}" destId="{F7492403-38D7-4CE3-9D20-2C21BD1CE5E4}" srcOrd="2" destOrd="0" presId="urn:microsoft.com/office/officeart/2008/layout/VerticalAccentList"/>
    <dgm:cxn modelId="{C81D23F0-E5AD-445D-A1F6-A62E582179AC}" type="presParOf" srcId="{9D4E0DD1-0594-46A1-810B-8CCC0E83DE89}" destId="{33DC9CD8-FC54-4BD0-B4EB-B34C9027D5A2}" srcOrd="3" destOrd="0" presId="urn:microsoft.com/office/officeart/2008/layout/VerticalAccentList"/>
    <dgm:cxn modelId="{1965AA54-B499-49E7-9282-AF3CD98A2844}" type="presParOf" srcId="{9D4E0DD1-0594-46A1-810B-8CCC0E83DE89}" destId="{B5925E87-5A3C-4CF9-9B8E-34DDCE0A7909}" srcOrd="4" destOrd="0" presId="urn:microsoft.com/office/officeart/2008/layout/VerticalAccentList"/>
    <dgm:cxn modelId="{989B3DDA-566D-4781-BCCF-33A15DE03A92}" type="presParOf" srcId="{9D4E0DD1-0594-46A1-810B-8CCC0E83DE89}" destId="{4D3B783E-D85B-4DA1-A070-19CF914A72BF}" srcOrd="5" destOrd="0" presId="urn:microsoft.com/office/officeart/2008/layout/VerticalAccentList"/>
    <dgm:cxn modelId="{ACC306FD-A3EC-422C-B705-53CCDD73F728}" type="presParOf" srcId="{9D4E0DD1-0594-46A1-810B-8CCC0E83DE89}" destId="{350296CB-0D1B-41EB-85E9-552634DA24F7}" srcOrd="6" destOrd="0" presId="urn:microsoft.com/office/officeart/2008/layout/VerticalAccentList"/>
    <dgm:cxn modelId="{2CFD0D6A-114F-48F0-994B-7B2853880802}" type="presParOf" srcId="{EAF273BC-C0DE-4791-B87D-C5A4CDF2BFEC}" destId="{692EB0DB-FA4D-432B-97D3-4435BEE4F026}" srcOrd="11" destOrd="0" presId="urn:microsoft.com/office/officeart/2008/layout/VerticalAccentList"/>
    <dgm:cxn modelId="{5239373D-9596-4F45-9D7E-D66420A1D94C}" type="presParOf" srcId="{EAF273BC-C0DE-4791-B87D-C5A4CDF2BFEC}" destId="{7DC4750A-BE08-4424-9569-88F9BB68B9A9}" srcOrd="12" destOrd="0" presId="urn:microsoft.com/office/officeart/2008/layout/VerticalAccentList"/>
    <dgm:cxn modelId="{EA568C65-9108-4174-8031-3834929B500C}" type="presParOf" srcId="{7DC4750A-BE08-4424-9569-88F9BB68B9A9}" destId="{5C77E23D-4745-43B7-96A3-2A4A624C3B64}" srcOrd="0" destOrd="0" presId="urn:microsoft.com/office/officeart/2008/layout/VerticalAccentList"/>
    <dgm:cxn modelId="{3BF7CA5A-A1DE-4DB4-800C-4CE1063BE463}" type="presParOf" srcId="{EAF273BC-C0DE-4791-B87D-C5A4CDF2BFEC}" destId="{A2D96A4B-5FA8-444C-8F15-B9B5585DAF0A}" srcOrd="13" destOrd="0" presId="urn:microsoft.com/office/officeart/2008/layout/VerticalAccentList"/>
    <dgm:cxn modelId="{0B719F18-96E6-4B26-BFE4-BC7B3AE660DE}" type="presParOf" srcId="{A2D96A4B-5FA8-444C-8F15-B9B5585DAF0A}" destId="{81203417-8AE2-4DE1-84AC-DEA3FDEA9A88}" srcOrd="0" destOrd="0" presId="urn:microsoft.com/office/officeart/2008/layout/VerticalAccentList"/>
    <dgm:cxn modelId="{C0B21820-F071-48CB-A909-D02908B4F120}" type="presParOf" srcId="{A2D96A4B-5FA8-444C-8F15-B9B5585DAF0A}" destId="{C6EDF146-CE2A-47B1-96D1-7BF1FEDAEA73}" srcOrd="1" destOrd="0" presId="urn:microsoft.com/office/officeart/2008/layout/VerticalAccentList"/>
    <dgm:cxn modelId="{A0A022DE-6698-43A4-91B5-FC333BB172A6}" type="presParOf" srcId="{A2D96A4B-5FA8-444C-8F15-B9B5585DAF0A}" destId="{0F71B5A2-86FD-4D92-B18F-6F29C170FEDA}" srcOrd="2" destOrd="0" presId="urn:microsoft.com/office/officeart/2008/layout/VerticalAccentList"/>
    <dgm:cxn modelId="{670AFD82-CB2A-4AB3-A940-9A5CF47B3998}" type="presParOf" srcId="{A2D96A4B-5FA8-444C-8F15-B9B5585DAF0A}" destId="{E5FDA783-A923-4278-B4D8-DB39C6F72821}" srcOrd="3" destOrd="0" presId="urn:microsoft.com/office/officeart/2008/layout/VerticalAccentList"/>
    <dgm:cxn modelId="{F22E00C1-EB65-4224-8E5E-B137D8B98DB8}" type="presParOf" srcId="{A2D96A4B-5FA8-444C-8F15-B9B5585DAF0A}" destId="{7CF3D606-35D8-441E-972A-870772227F1E}" srcOrd="4" destOrd="0" presId="urn:microsoft.com/office/officeart/2008/layout/VerticalAccentList"/>
    <dgm:cxn modelId="{F65BEE9C-10FD-4159-B4C1-AE8D7F265079}" type="presParOf" srcId="{A2D96A4B-5FA8-444C-8F15-B9B5585DAF0A}" destId="{BB838555-850F-4266-A3E9-ACBABA5C9AEE}" srcOrd="5" destOrd="0" presId="urn:microsoft.com/office/officeart/2008/layout/VerticalAccentList"/>
    <dgm:cxn modelId="{DDA9DDF6-E18B-4B3D-B721-09B015460304}" type="presParOf" srcId="{A2D96A4B-5FA8-444C-8F15-B9B5585DAF0A}" destId="{3247B348-BBE9-4DBC-9448-D9C4EE53CEBF}" srcOrd="6" destOrd="0" presId="urn:microsoft.com/office/officeart/2008/layout/Vertical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13"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關於信用評價</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互聯網信評的運作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bg1"/>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76B948A-9268-4990-902F-422D94D89AE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27F0A730-F274-4AF5-B80B-078E0C4E993F}" type="presOf" srcId="{78C93022-0465-4021-8276-F5832288DE5D}" destId="{C36245D8-3606-4BBC-B44C-508E01E5A8A2}" srcOrd="0" destOrd="0" presId="urn:microsoft.com/office/officeart/2005/8/layout/hChevron3"/>
    <dgm:cxn modelId="{059B4DC4-FFE5-4A71-806F-D8A079170C4C}"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62DEC8B-3834-4885-AEA9-1EA5D8DE9B0A}"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DF1205A1-DF33-4F77-A9F6-26E62FDBEFE1}"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3C80452-6541-4E4B-84EE-F83301B1B472}" type="presOf" srcId="{252357BE-30EA-49F7-9DBD-B5F30B4F4A9D}" destId="{AFF030F6-8D1D-42AA-8527-70CC9827071F}" srcOrd="0" destOrd="0" presId="urn:microsoft.com/office/officeart/2005/8/layout/hChevron3"/>
    <dgm:cxn modelId="{BD58258E-EBE1-405A-A4FB-F365EAF7F9A8}" type="presParOf" srcId="{AFF030F6-8D1D-42AA-8527-70CC9827071F}" destId="{371DF444-DDBC-427E-9FEE-DFE4E6239109}" srcOrd="0" destOrd="0" presId="urn:microsoft.com/office/officeart/2005/8/layout/hChevron3"/>
    <dgm:cxn modelId="{C58B9F1F-EBCB-4CA0-B7CF-4BC0775E9D54}" type="presParOf" srcId="{AFF030F6-8D1D-42AA-8527-70CC9827071F}" destId="{ADC953D7-9E50-47BF-933D-60204B80E8FB}" srcOrd="1" destOrd="0" presId="urn:microsoft.com/office/officeart/2005/8/layout/hChevron3"/>
    <dgm:cxn modelId="{CDBEADAA-C06A-4973-B077-E036B6BF1A44}" type="presParOf" srcId="{AFF030F6-8D1D-42AA-8527-70CC9827071F}" destId="{B6154193-CFF1-422A-A0B1-99E4EAC26EDE}" srcOrd="2" destOrd="0" presId="urn:microsoft.com/office/officeart/2005/8/layout/hChevron3"/>
    <dgm:cxn modelId="{412C8D5F-3B9A-48CF-B0C5-3E3F1C3FD775}" type="presParOf" srcId="{AFF030F6-8D1D-42AA-8527-70CC9827071F}" destId="{B0D14E24-9419-4779-91B2-FCCDE3A94F4A}" srcOrd="3" destOrd="0" presId="urn:microsoft.com/office/officeart/2005/8/layout/hChevron3"/>
    <dgm:cxn modelId="{D38B0C93-3146-4590-9FBB-C2427A069DC2}" type="presParOf" srcId="{AFF030F6-8D1D-42AA-8527-70CC9827071F}" destId="{565F66ED-5189-46DB-A579-BEA28FE6D986}" srcOrd="4" destOrd="0" presId="urn:microsoft.com/office/officeart/2005/8/layout/hChevron3"/>
    <dgm:cxn modelId="{F1EB73B6-0C8F-4949-AD8B-1CDEB1291CFC}" type="presParOf" srcId="{AFF030F6-8D1D-42AA-8527-70CC9827071F}" destId="{44DDB77A-C1AA-4E0B-AEB0-28CE33DC3A72}" srcOrd="5" destOrd="0" presId="urn:microsoft.com/office/officeart/2005/8/layout/hChevron3"/>
    <dgm:cxn modelId="{BDAD5421-8483-4F51-B2A8-29C54956E226}" type="presParOf" srcId="{AFF030F6-8D1D-42AA-8527-70CC9827071F}" destId="{064BFF56-AC47-42BD-B34D-5B486805362B}" srcOrd="6" destOrd="0" presId="urn:microsoft.com/office/officeart/2005/8/layout/hChevron3"/>
    <dgm:cxn modelId="{D6C7D2E3-ECF6-41EC-BEF7-E2C75B2937A3}" type="presParOf" srcId="{AFF030F6-8D1D-42AA-8527-70CC9827071F}" destId="{8DF100ED-F598-4A70-9976-F40741CCFAC7}" srcOrd="7" destOrd="0" presId="urn:microsoft.com/office/officeart/2005/8/layout/hChevron3"/>
    <dgm:cxn modelId="{BAA25F77-F11F-4CD2-A88D-D9F92A3C883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DF9E32-A7FB-4D80-94DF-5635ACD59D9D}">
      <dsp:nvSpPr>
        <dsp:cNvPr id="0" name=""/>
        <dsp:cNvSpPr/>
      </dsp:nvSpPr>
      <dsp:spPr>
        <a:xfrm>
          <a:off x="1404673" y="594353"/>
          <a:ext cx="3966581" cy="3966581"/>
        </a:xfrm>
        <a:prstGeom prst="blockArc">
          <a:avLst>
            <a:gd name="adj1" fmla="val 10800000"/>
            <a:gd name="adj2" fmla="val 162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4C39BED-7802-4683-948D-FC611DEC721F}">
      <dsp:nvSpPr>
        <dsp:cNvPr id="0" name=""/>
        <dsp:cNvSpPr/>
      </dsp:nvSpPr>
      <dsp:spPr>
        <a:xfrm>
          <a:off x="1404673" y="594353"/>
          <a:ext cx="3966581" cy="3966581"/>
        </a:xfrm>
        <a:prstGeom prst="blockArc">
          <a:avLst>
            <a:gd name="adj1" fmla="val 5400000"/>
            <a:gd name="adj2" fmla="val 108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40D9CDF-584D-4BD1-BF2A-FA9E8EB47ADB}">
      <dsp:nvSpPr>
        <dsp:cNvPr id="0" name=""/>
        <dsp:cNvSpPr/>
      </dsp:nvSpPr>
      <dsp:spPr>
        <a:xfrm>
          <a:off x="1404673" y="594353"/>
          <a:ext cx="3966581" cy="3966581"/>
        </a:xfrm>
        <a:prstGeom prst="blockArc">
          <a:avLst>
            <a:gd name="adj1" fmla="val 0"/>
            <a:gd name="adj2" fmla="val 54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3EA6D84-8EF9-4C2C-A464-1D29EC4F2138}">
      <dsp:nvSpPr>
        <dsp:cNvPr id="0" name=""/>
        <dsp:cNvSpPr/>
      </dsp:nvSpPr>
      <dsp:spPr>
        <a:xfrm>
          <a:off x="1404673" y="594353"/>
          <a:ext cx="3966581" cy="3966581"/>
        </a:xfrm>
        <a:prstGeom prst="blockArc">
          <a:avLst>
            <a:gd name="adj1" fmla="val 16200000"/>
            <a:gd name="adj2" fmla="val 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797CE56-E90E-42C9-B428-D2FA3A2E8469}">
      <dsp:nvSpPr>
        <dsp:cNvPr id="0" name=""/>
        <dsp:cNvSpPr/>
      </dsp:nvSpPr>
      <dsp:spPr>
        <a:xfrm>
          <a:off x="2474802" y="1664481"/>
          <a:ext cx="1826324" cy="182632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r>
            <a:rPr lang="zh-TW" altLang="en-US" sz="3100" kern="1200" dirty="0" smtClean="0"/>
            <a:t>互聯網信評</a:t>
          </a:r>
          <a:endParaRPr lang="zh-TW" altLang="en-US" sz="3100" kern="1200" dirty="0"/>
        </a:p>
      </dsp:txBody>
      <dsp:txXfrm>
        <a:off x="2742261" y="1931940"/>
        <a:ext cx="1291406" cy="1291406"/>
      </dsp:txXfrm>
    </dsp:sp>
    <dsp:sp modelId="{7456DBAC-A9C4-4E0A-A811-B8C186747F7F}">
      <dsp:nvSpPr>
        <dsp:cNvPr id="0" name=""/>
        <dsp:cNvSpPr/>
      </dsp:nvSpPr>
      <dsp:spPr>
        <a:xfrm>
          <a:off x="2748750" y="1163"/>
          <a:ext cx="1278427" cy="127842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zh-TW" altLang="en-US" sz="2700" kern="1200" dirty="0" smtClean="0"/>
            <a:t>借貸</a:t>
          </a:r>
          <a:endParaRPr lang="zh-TW" altLang="en-US" sz="2700" kern="1200" dirty="0"/>
        </a:p>
      </dsp:txBody>
      <dsp:txXfrm>
        <a:off x="2935971" y="188384"/>
        <a:ext cx="903985" cy="903985"/>
      </dsp:txXfrm>
    </dsp:sp>
    <dsp:sp modelId="{E2F99307-22B3-4603-BDC0-A2AB71C78FAA}">
      <dsp:nvSpPr>
        <dsp:cNvPr id="0" name=""/>
        <dsp:cNvSpPr/>
      </dsp:nvSpPr>
      <dsp:spPr>
        <a:xfrm>
          <a:off x="4686018" y="1938430"/>
          <a:ext cx="1278427" cy="127842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zh-TW" altLang="en-US" sz="2700" kern="1200" dirty="0" smtClean="0"/>
            <a:t>保險</a:t>
          </a:r>
          <a:endParaRPr lang="zh-TW" altLang="en-US" sz="2700" kern="1200" dirty="0"/>
        </a:p>
      </dsp:txBody>
      <dsp:txXfrm>
        <a:off x="4873239" y="2125651"/>
        <a:ext cx="903985" cy="903985"/>
      </dsp:txXfrm>
    </dsp:sp>
    <dsp:sp modelId="{26719678-0151-4832-BD4B-838F1E703725}">
      <dsp:nvSpPr>
        <dsp:cNvPr id="0" name=""/>
        <dsp:cNvSpPr/>
      </dsp:nvSpPr>
      <dsp:spPr>
        <a:xfrm>
          <a:off x="2748750" y="3875697"/>
          <a:ext cx="1278427" cy="127842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zh-TW" altLang="en-US" sz="2700" kern="1200" dirty="0" smtClean="0"/>
            <a:t>理財投資</a:t>
          </a:r>
          <a:endParaRPr lang="zh-TW" altLang="en-US" sz="2700" kern="1200" dirty="0"/>
        </a:p>
      </dsp:txBody>
      <dsp:txXfrm>
        <a:off x="2935971" y="4062918"/>
        <a:ext cx="903985" cy="903985"/>
      </dsp:txXfrm>
    </dsp:sp>
    <dsp:sp modelId="{CDE267A7-0348-49E7-83F6-464257232572}">
      <dsp:nvSpPr>
        <dsp:cNvPr id="0" name=""/>
        <dsp:cNvSpPr/>
      </dsp:nvSpPr>
      <dsp:spPr>
        <a:xfrm>
          <a:off x="811483" y="1938430"/>
          <a:ext cx="1278427" cy="127842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zh-TW" altLang="en-US" sz="2700" kern="1200" dirty="0" smtClean="0"/>
            <a:t>支付</a:t>
          </a:r>
          <a:endParaRPr lang="zh-TW" altLang="en-US" sz="2700" kern="1200" dirty="0"/>
        </a:p>
      </dsp:txBody>
      <dsp:txXfrm>
        <a:off x="998704" y="2125651"/>
        <a:ext cx="903985" cy="90398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2"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關於信用評價</a:t>
          </a:r>
        </a:p>
      </dsp:txBody>
      <dsp:txXfrm>
        <a:off x="2"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9A52A6-0B4B-470B-8D1B-541F90F449AC}">
      <dsp:nvSpPr>
        <dsp:cNvPr id="0" name=""/>
        <dsp:cNvSpPr/>
      </dsp:nvSpPr>
      <dsp:spPr>
        <a:xfrm>
          <a:off x="326354" y="517828"/>
          <a:ext cx="5817508" cy="5288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b" anchorCtr="0">
          <a:noAutofit/>
        </a:bodyPr>
        <a:lstStyle/>
        <a:p>
          <a:pPr lvl="0" algn="l" defTabSz="1155700">
            <a:lnSpc>
              <a:spcPct val="90000"/>
            </a:lnSpc>
            <a:spcBef>
              <a:spcPct val="0"/>
            </a:spcBef>
            <a:spcAft>
              <a:spcPct val="35000"/>
            </a:spcAft>
          </a:pPr>
          <a:r>
            <a:rPr lang="zh-CN" altLang="en-US" sz="2600" kern="1200"/>
            <a:t>封閉、資料不夠完善</a:t>
          </a:r>
          <a:endParaRPr lang="zh-TW" altLang="en-US" sz="2600" kern="1200"/>
        </a:p>
      </dsp:txBody>
      <dsp:txXfrm>
        <a:off x="326354" y="517828"/>
        <a:ext cx="5817508" cy="528864"/>
      </dsp:txXfrm>
    </dsp:sp>
    <dsp:sp modelId="{CAEFF66F-32B5-4D49-877F-5894BC062B27}">
      <dsp:nvSpPr>
        <dsp:cNvPr id="0" name=""/>
        <dsp:cNvSpPr/>
      </dsp:nvSpPr>
      <dsp:spPr>
        <a:xfrm>
          <a:off x="326354" y="1046692"/>
          <a:ext cx="775667" cy="129277"/>
        </a:xfrm>
        <a:prstGeom prst="parallelogram">
          <a:avLst>
            <a:gd name="adj" fmla="val 140840"/>
          </a:avLst>
        </a:prstGeom>
        <a:solidFill>
          <a:schemeClr val="accent3">
            <a:alpha val="90000"/>
            <a:hueOff val="0"/>
            <a:satOff val="0"/>
            <a:lumOff val="0"/>
            <a:alphaOff val="0"/>
          </a:schemeClr>
        </a:solidFill>
        <a:ln w="12700" cap="flat" cmpd="sng" algn="ctr">
          <a:solidFill>
            <a:schemeClr val="accent3">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56B287-2F3E-4571-B942-E0998A97F1DA}">
      <dsp:nvSpPr>
        <dsp:cNvPr id="0" name=""/>
        <dsp:cNvSpPr/>
      </dsp:nvSpPr>
      <dsp:spPr>
        <a:xfrm>
          <a:off x="1147269" y="1046692"/>
          <a:ext cx="775667" cy="129277"/>
        </a:xfrm>
        <a:prstGeom prst="parallelogram">
          <a:avLst>
            <a:gd name="adj" fmla="val 140840"/>
          </a:avLst>
        </a:prstGeom>
        <a:solidFill>
          <a:schemeClr val="accent3">
            <a:alpha val="90000"/>
            <a:hueOff val="0"/>
            <a:satOff val="0"/>
            <a:lumOff val="0"/>
            <a:alphaOff val="-1176"/>
          </a:schemeClr>
        </a:solidFill>
        <a:ln w="12700" cap="flat" cmpd="sng" algn="ctr">
          <a:solidFill>
            <a:schemeClr val="accent3">
              <a:alpha val="90000"/>
              <a:hueOff val="0"/>
              <a:satOff val="0"/>
              <a:lumOff val="0"/>
              <a:alphaOff val="-1176"/>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85ECF2-F726-4E82-AD56-83BB37F23E35}">
      <dsp:nvSpPr>
        <dsp:cNvPr id="0" name=""/>
        <dsp:cNvSpPr/>
      </dsp:nvSpPr>
      <dsp:spPr>
        <a:xfrm>
          <a:off x="1968184" y="1046692"/>
          <a:ext cx="775667" cy="129277"/>
        </a:xfrm>
        <a:prstGeom prst="parallelogram">
          <a:avLst>
            <a:gd name="adj" fmla="val 140840"/>
          </a:avLst>
        </a:prstGeom>
        <a:solidFill>
          <a:schemeClr val="accent3">
            <a:alpha val="90000"/>
            <a:hueOff val="0"/>
            <a:satOff val="0"/>
            <a:lumOff val="0"/>
            <a:alphaOff val="-2353"/>
          </a:schemeClr>
        </a:solidFill>
        <a:ln w="12700" cap="flat" cmpd="sng" algn="ctr">
          <a:solidFill>
            <a:schemeClr val="accent3">
              <a:alpha val="90000"/>
              <a:hueOff val="0"/>
              <a:satOff val="0"/>
              <a:lumOff val="0"/>
              <a:alphaOff val="-2353"/>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518857-4508-49D3-974F-C99496327295}">
      <dsp:nvSpPr>
        <dsp:cNvPr id="0" name=""/>
        <dsp:cNvSpPr/>
      </dsp:nvSpPr>
      <dsp:spPr>
        <a:xfrm>
          <a:off x="2789099" y="1046692"/>
          <a:ext cx="775667" cy="129277"/>
        </a:xfrm>
        <a:prstGeom prst="parallelogram">
          <a:avLst>
            <a:gd name="adj" fmla="val 140840"/>
          </a:avLst>
        </a:prstGeom>
        <a:solidFill>
          <a:schemeClr val="accent3">
            <a:alpha val="90000"/>
            <a:hueOff val="0"/>
            <a:satOff val="0"/>
            <a:lumOff val="0"/>
            <a:alphaOff val="-3529"/>
          </a:schemeClr>
        </a:solidFill>
        <a:ln w="12700" cap="flat" cmpd="sng" algn="ctr">
          <a:solidFill>
            <a:schemeClr val="accent3">
              <a:alpha val="90000"/>
              <a:hueOff val="0"/>
              <a:satOff val="0"/>
              <a:lumOff val="0"/>
              <a:alphaOff val="-3529"/>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6D23A0-FEEB-49C8-BACF-6D880E7EDAFB}">
      <dsp:nvSpPr>
        <dsp:cNvPr id="0" name=""/>
        <dsp:cNvSpPr/>
      </dsp:nvSpPr>
      <dsp:spPr>
        <a:xfrm>
          <a:off x="3610014" y="1046692"/>
          <a:ext cx="775667" cy="129277"/>
        </a:xfrm>
        <a:prstGeom prst="parallelogram">
          <a:avLst>
            <a:gd name="adj" fmla="val 140840"/>
          </a:avLst>
        </a:prstGeom>
        <a:solidFill>
          <a:schemeClr val="accent3">
            <a:alpha val="90000"/>
            <a:hueOff val="0"/>
            <a:satOff val="0"/>
            <a:lumOff val="0"/>
            <a:alphaOff val="-4706"/>
          </a:schemeClr>
        </a:solidFill>
        <a:ln w="12700" cap="flat" cmpd="sng" algn="ctr">
          <a:solidFill>
            <a:schemeClr val="accent3">
              <a:alpha val="90000"/>
              <a:hueOff val="0"/>
              <a:satOff val="0"/>
              <a:lumOff val="0"/>
              <a:alphaOff val="-4706"/>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B7EA7C-128F-4F09-8403-F8CB032EED35}">
      <dsp:nvSpPr>
        <dsp:cNvPr id="0" name=""/>
        <dsp:cNvSpPr/>
      </dsp:nvSpPr>
      <dsp:spPr>
        <a:xfrm>
          <a:off x="4430929" y="1046692"/>
          <a:ext cx="775667" cy="129277"/>
        </a:xfrm>
        <a:prstGeom prst="parallelogram">
          <a:avLst>
            <a:gd name="adj" fmla="val 140840"/>
          </a:avLst>
        </a:prstGeom>
        <a:solidFill>
          <a:schemeClr val="accent3">
            <a:alpha val="90000"/>
            <a:hueOff val="0"/>
            <a:satOff val="0"/>
            <a:lumOff val="0"/>
            <a:alphaOff val="-5882"/>
          </a:schemeClr>
        </a:solidFill>
        <a:ln w="12700" cap="flat" cmpd="sng" algn="ctr">
          <a:solidFill>
            <a:schemeClr val="accent3">
              <a:alpha val="90000"/>
              <a:hueOff val="0"/>
              <a:satOff val="0"/>
              <a:lumOff val="0"/>
              <a:alphaOff val="-5882"/>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DD5E5A-9EC8-4CF2-9CD5-8646892CAB18}">
      <dsp:nvSpPr>
        <dsp:cNvPr id="0" name=""/>
        <dsp:cNvSpPr/>
      </dsp:nvSpPr>
      <dsp:spPr>
        <a:xfrm>
          <a:off x="5251844" y="1046692"/>
          <a:ext cx="775667" cy="129277"/>
        </a:xfrm>
        <a:prstGeom prst="parallelogram">
          <a:avLst>
            <a:gd name="adj" fmla="val 140840"/>
          </a:avLst>
        </a:prstGeom>
        <a:solidFill>
          <a:schemeClr val="accent3">
            <a:alpha val="90000"/>
            <a:hueOff val="0"/>
            <a:satOff val="0"/>
            <a:lumOff val="0"/>
            <a:alphaOff val="-7059"/>
          </a:schemeClr>
        </a:solidFill>
        <a:ln w="12700" cap="flat" cmpd="sng" algn="ctr">
          <a:solidFill>
            <a:schemeClr val="accent3">
              <a:alpha val="90000"/>
              <a:hueOff val="0"/>
              <a:satOff val="0"/>
              <a:lumOff val="0"/>
              <a:alphaOff val="-7059"/>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5A325D-2F55-4F84-8F7F-7F0B514E930A}">
      <dsp:nvSpPr>
        <dsp:cNvPr id="0" name=""/>
        <dsp:cNvSpPr/>
      </dsp:nvSpPr>
      <dsp:spPr>
        <a:xfrm>
          <a:off x="326354" y="1269922"/>
          <a:ext cx="5817508" cy="5288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b" anchorCtr="0">
          <a:noAutofit/>
        </a:bodyPr>
        <a:lstStyle/>
        <a:p>
          <a:pPr lvl="0" algn="l" defTabSz="1155700">
            <a:lnSpc>
              <a:spcPct val="90000"/>
            </a:lnSpc>
            <a:spcBef>
              <a:spcPct val="0"/>
            </a:spcBef>
            <a:spcAft>
              <a:spcPct val="35000"/>
            </a:spcAft>
          </a:pPr>
          <a:r>
            <a:rPr lang="zh-CN" altLang="en-US" sz="2600" kern="1200"/>
            <a:t>資料容易失真產生偏差</a:t>
          </a:r>
          <a:endParaRPr lang="en-US" altLang="zh-CN" sz="2600" kern="1200" dirty="0"/>
        </a:p>
      </dsp:txBody>
      <dsp:txXfrm>
        <a:off x="326354" y="1269922"/>
        <a:ext cx="5817508" cy="528864"/>
      </dsp:txXfrm>
    </dsp:sp>
    <dsp:sp modelId="{0DAAE72E-2A4D-4A63-9E54-FEBE87930759}">
      <dsp:nvSpPr>
        <dsp:cNvPr id="0" name=""/>
        <dsp:cNvSpPr/>
      </dsp:nvSpPr>
      <dsp:spPr>
        <a:xfrm>
          <a:off x="326354" y="1798786"/>
          <a:ext cx="775667" cy="129277"/>
        </a:xfrm>
        <a:prstGeom prst="parallelogram">
          <a:avLst>
            <a:gd name="adj" fmla="val 140840"/>
          </a:avLst>
        </a:prstGeom>
        <a:solidFill>
          <a:schemeClr val="accent3">
            <a:alpha val="90000"/>
            <a:hueOff val="0"/>
            <a:satOff val="0"/>
            <a:lumOff val="0"/>
            <a:alphaOff val="-8235"/>
          </a:schemeClr>
        </a:solidFill>
        <a:ln w="12700" cap="flat" cmpd="sng" algn="ctr">
          <a:solidFill>
            <a:schemeClr val="accent3">
              <a:alpha val="90000"/>
              <a:hueOff val="0"/>
              <a:satOff val="0"/>
              <a:lumOff val="0"/>
              <a:alphaOff val="-8235"/>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36E8AD-EC7A-4E5A-BD1C-14211F886D38}">
      <dsp:nvSpPr>
        <dsp:cNvPr id="0" name=""/>
        <dsp:cNvSpPr/>
      </dsp:nvSpPr>
      <dsp:spPr>
        <a:xfrm>
          <a:off x="1147269" y="1798786"/>
          <a:ext cx="775667" cy="129277"/>
        </a:xfrm>
        <a:prstGeom prst="parallelogram">
          <a:avLst>
            <a:gd name="adj" fmla="val 140840"/>
          </a:avLst>
        </a:prstGeom>
        <a:solidFill>
          <a:schemeClr val="accent3">
            <a:alpha val="90000"/>
            <a:hueOff val="0"/>
            <a:satOff val="0"/>
            <a:lumOff val="0"/>
            <a:alphaOff val="-9412"/>
          </a:schemeClr>
        </a:solidFill>
        <a:ln w="12700" cap="flat" cmpd="sng" algn="ctr">
          <a:solidFill>
            <a:schemeClr val="accent3">
              <a:alpha val="90000"/>
              <a:hueOff val="0"/>
              <a:satOff val="0"/>
              <a:lumOff val="0"/>
              <a:alphaOff val="-9412"/>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B07BC8-FC28-4435-ACF2-109119432654}">
      <dsp:nvSpPr>
        <dsp:cNvPr id="0" name=""/>
        <dsp:cNvSpPr/>
      </dsp:nvSpPr>
      <dsp:spPr>
        <a:xfrm>
          <a:off x="1968184" y="1798786"/>
          <a:ext cx="775667" cy="129277"/>
        </a:xfrm>
        <a:prstGeom prst="parallelogram">
          <a:avLst>
            <a:gd name="adj" fmla="val 140840"/>
          </a:avLst>
        </a:prstGeom>
        <a:solidFill>
          <a:schemeClr val="accent3">
            <a:alpha val="90000"/>
            <a:hueOff val="0"/>
            <a:satOff val="0"/>
            <a:lumOff val="0"/>
            <a:alphaOff val="-10588"/>
          </a:schemeClr>
        </a:solidFill>
        <a:ln w="12700" cap="flat" cmpd="sng" algn="ctr">
          <a:solidFill>
            <a:schemeClr val="accent3">
              <a:alpha val="90000"/>
              <a:hueOff val="0"/>
              <a:satOff val="0"/>
              <a:lumOff val="0"/>
              <a:alphaOff val="-10588"/>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C0D96A-BC6D-4958-A284-CDF176D5D146}">
      <dsp:nvSpPr>
        <dsp:cNvPr id="0" name=""/>
        <dsp:cNvSpPr/>
      </dsp:nvSpPr>
      <dsp:spPr>
        <a:xfrm>
          <a:off x="2789099" y="1798786"/>
          <a:ext cx="775667" cy="129277"/>
        </a:xfrm>
        <a:prstGeom prst="parallelogram">
          <a:avLst>
            <a:gd name="adj" fmla="val 140840"/>
          </a:avLst>
        </a:prstGeom>
        <a:solidFill>
          <a:schemeClr val="accent3">
            <a:alpha val="90000"/>
            <a:hueOff val="0"/>
            <a:satOff val="0"/>
            <a:lumOff val="0"/>
            <a:alphaOff val="-11765"/>
          </a:schemeClr>
        </a:solidFill>
        <a:ln w="12700" cap="flat" cmpd="sng" algn="ctr">
          <a:solidFill>
            <a:schemeClr val="accent3">
              <a:alpha val="90000"/>
              <a:hueOff val="0"/>
              <a:satOff val="0"/>
              <a:lumOff val="0"/>
              <a:alphaOff val="-11765"/>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91F7FC-490C-4543-96AE-3045C6C0C3EF}">
      <dsp:nvSpPr>
        <dsp:cNvPr id="0" name=""/>
        <dsp:cNvSpPr/>
      </dsp:nvSpPr>
      <dsp:spPr>
        <a:xfrm>
          <a:off x="3610014" y="1798786"/>
          <a:ext cx="775667" cy="129277"/>
        </a:xfrm>
        <a:prstGeom prst="parallelogram">
          <a:avLst>
            <a:gd name="adj" fmla="val 140840"/>
          </a:avLst>
        </a:prstGeom>
        <a:solidFill>
          <a:schemeClr val="accent3">
            <a:alpha val="90000"/>
            <a:hueOff val="0"/>
            <a:satOff val="0"/>
            <a:lumOff val="0"/>
            <a:alphaOff val="-12941"/>
          </a:schemeClr>
        </a:solidFill>
        <a:ln w="12700" cap="flat" cmpd="sng" algn="ctr">
          <a:solidFill>
            <a:schemeClr val="accent3">
              <a:alpha val="90000"/>
              <a:hueOff val="0"/>
              <a:satOff val="0"/>
              <a:lumOff val="0"/>
              <a:alphaOff val="-12941"/>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0576578-8F43-4CB1-A33C-A42794AA0B3D}">
      <dsp:nvSpPr>
        <dsp:cNvPr id="0" name=""/>
        <dsp:cNvSpPr/>
      </dsp:nvSpPr>
      <dsp:spPr>
        <a:xfrm>
          <a:off x="4430929" y="1798786"/>
          <a:ext cx="775667" cy="129277"/>
        </a:xfrm>
        <a:prstGeom prst="parallelogram">
          <a:avLst>
            <a:gd name="adj" fmla="val 140840"/>
          </a:avLst>
        </a:prstGeom>
        <a:solidFill>
          <a:schemeClr val="accent3">
            <a:alpha val="90000"/>
            <a:hueOff val="0"/>
            <a:satOff val="0"/>
            <a:lumOff val="0"/>
            <a:alphaOff val="-14118"/>
          </a:schemeClr>
        </a:solidFill>
        <a:ln w="12700" cap="flat" cmpd="sng" algn="ctr">
          <a:solidFill>
            <a:schemeClr val="accent3">
              <a:alpha val="90000"/>
              <a:hueOff val="0"/>
              <a:satOff val="0"/>
              <a:lumOff val="0"/>
              <a:alphaOff val="-14118"/>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A0E946-54A8-463F-99B5-A90516E8D50C}">
      <dsp:nvSpPr>
        <dsp:cNvPr id="0" name=""/>
        <dsp:cNvSpPr/>
      </dsp:nvSpPr>
      <dsp:spPr>
        <a:xfrm>
          <a:off x="5251844" y="1798786"/>
          <a:ext cx="775667" cy="129277"/>
        </a:xfrm>
        <a:prstGeom prst="parallelogram">
          <a:avLst>
            <a:gd name="adj" fmla="val 140840"/>
          </a:avLst>
        </a:prstGeom>
        <a:solidFill>
          <a:schemeClr val="accent3">
            <a:alpha val="90000"/>
            <a:hueOff val="0"/>
            <a:satOff val="0"/>
            <a:lumOff val="0"/>
            <a:alphaOff val="-15294"/>
          </a:schemeClr>
        </a:solidFill>
        <a:ln w="12700" cap="flat" cmpd="sng" algn="ctr">
          <a:solidFill>
            <a:schemeClr val="accent3">
              <a:alpha val="90000"/>
              <a:hueOff val="0"/>
              <a:satOff val="0"/>
              <a:lumOff val="0"/>
              <a:alphaOff val="-15294"/>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59E0A5-DEEF-43C3-8D63-6C1F1CAAB1D6}">
      <dsp:nvSpPr>
        <dsp:cNvPr id="0" name=""/>
        <dsp:cNvSpPr/>
      </dsp:nvSpPr>
      <dsp:spPr>
        <a:xfrm>
          <a:off x="326354" y="2022016"/>
          <a:ext cx="5817508" cy="5288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b" anchorCtr="0">
          <a:noAutofit/>
        </a:bodyPr>
        <a:lstStyle/>
        <a:p>
          <a:pPr lvl="0" algn="l" defTabSz="1155700">
            <a:lnSpc>
              <a:spcPct val="90000"/>
            </a:lnSpc>
            <a:spcBef>
              <a:spcPct val="0"/>
            </a:spcBef>
            <a:spcAft>
              <a:spcPct val="35000"/>
            </a:spcAft>
          </a:pPr>
          <a:r>
            <a:rPr lang="zh-CN" altLang="en-US" sz="2600" kern="1200"/>
            <a:t>即時性差、後續難以更正</a:t>
          </a:r>
          <a:endParaRPr lang="en-US" sz="2600" kern="1200" dirty="0"/>
        </a:p>
      </dsp:txBody>
      <dsp:txXfrm>
        <a:off x="326354" y="2022016"/>
        <a:ext cx="5817508" cy="528864"/>
      </dsp:txXfrm>
    </dsp:sp>
    <dsp:sp modelId="{AF25F451-8E96-4FC9-BF98-5EBF070643ED}">
      <dsp:nvSpPr>
        <dsp:cNvPr id="0" name=""/>
        <dsp:cNvSpPr/>
      </dsp:nvSpPr>
      <dsp:spPr>
        <a:xfrm>
          <a:off x="326354" y="2550880"/>
          <a:ext cx="775667" cy="129277"/>
        </a:xfrm>
        <a:prstGeom prst="parallelogram">
          <a:avLst>
            <a:gd name="adj" fmla="val 140840"/>
          </a:avLst>
        </a:prstGeom>
        <a:solidFill>
          <a:schemeClr val="accent3">
            <a:alpha val="90000"/>
            <a:hueOff val="0"/>
            <a:satOff val="0"/>
            <a:lumOff val="0"/>
            <a:alphaOff val="-16471"/>
          </a:schemeClr>
        </a:solidFill>
        <a:ln w="12700" cap="flat" cmpd="sng" algn="ctr">
          <a:solidFill>
            <a:schemeClr val="accent3">
              <a:alpha val="90000"/>
              <a:hueOff val="0"/>
              <a:satOff val="0"/>
              <a:lumOff val="0"/>
              <a:alphaOff val="-16471"/>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8C0D45-94FD-4701-A62B-51B2ECEF238F}">
      <dsp:nvSpPr>
        <dsp:cNvPr id="0" name=""/>
        <dsp:cNvSpPr/>
      </dsp:nvSpPr>
      <dsp:spPr>
        <a:xfrm>
          <a:off x="1147269" y="2550880"/>
          <a:ext cx="775667" cy="129277"/>
        </a:xfrm>
        <a:prstGeom prst="parallelogram">
          <a:avLst>
            <a:gd name="adj" fmla="val 140840"/>
          </a:avLst>
        </a:prstGeom>
        <a:solidFill>
          <a:schemeClr val="accent3">
            <a:alpha val="90000"/>
            <a:hueOff val="0"/>
            <a:satOff val="0"/>
            <a:lumOff val="0"/>
            <a:alphaOff val="-17647"/>
          </a:schemeClr>
        </a:solidFill>
        <a:ln w="12700" cap="flat" cmpd="sng" algn="ctr">
          <a:solidFill>
            <a:schemeClr val="accent3">
              <a:alpha val="90000"/>
              <a:hueOff val="0"/>
              <a:satOff val="0"/>
              <a:lumOff val="0"/>
              <a:alphaOff val="-17647"/>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6F5586-75D8-47F3-83BB-C9A576C3E5F1}">
      <dsp:nvSpPr>
        <dsp:cNvPr id="0" name=""/>
        <dsp:cNvSpPr/>
      </dsp:nvSpPr>
      <dsp:spPr>
        <a:xfrm>
          <a:off x="1968184" y="2550880"/>
          <a:ext cx="775667" cy="129277"/>
        </a:xfrm>
        <a:prstGeom prst="parallelogram">
          <a:avLst>
            <a:gd name="adj" fmla="val 140840"/>
          </a:avLst>
        </a:prstGeom>
        <a:solidFill>
          <a:schemeClr val="accent3">
            <a:alpha val="90000"/>
            <a:hueOff val="0"/>
            <a:satOff val="0"/>
            <a:lumOff val="0"/>
            <a:alphaOff val="-18824"/>
          </a:schemeClr>
        </a:solidFill>
        <a:ln w="12700" cap="flat" cmpd="sng" algn="ctr">
          <a:solidFill>
            <a:schemeClr val="accent3">
              <a:alpha val="90000"/>
              <a:hueOff val="0"/>
              <a:satOff val="0"/>
              <a:lumOff val="0"/>
              <a:alphaOff val="-18824"/>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D45C05D-A56D-4D9F-910B-C6E3832E6012}">
      <dsp:nvSpPr>
        <dsp:cNvPr id="0" name=""/>
        <dsp:cNvSpPr/>
      </dsp:nvSpPr>
      <dsp:spPr>
        <a:xfrm>
          <a:off x="2789099" y="2550880"/>
          <a:ext cx="775667" cy="129277"/>
        </a:xfrm>
        <a:prstGeom prst="parallelogram">
          <a:avLst>
            <a:gd name="adj" fmla="val 140840"/>
          </a:avLst>
        </a:prstGeom>
        <a:solidFill>
          <a:schemeClr val="accent3">
            <a:alpha val="90000"/>
            <a:hueOff val="0"/>
            <a:satOff val="0"/>
            <a:lumOff val="0"/>
            <a:alphaOff val="-20000"/>
          </a:schemeClr>
        </a:solidFill>
        <a:ln w="12700" cap="flat" cmpd="sng" algn="ctr">
          <a:solidFill>
            <a:schemeClr val="accent3">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4B7FEB-86CC-40D0-8370-5CFE4903814C}">
      <dsp:nvSpPr>
        <dsp:cNvPr id="0" name=""/>
        <dsp:cNvSpPr/>
      </dsp:nvSpPr>
      <dsp:spPr>
        <a:xfrm>
          <a:off x="3610014" y="2550880"/>
          <a:ext cx="775667" cy="129277"/>
        </a:xfrm>
        <a:prstGeom prst="parallelogram">
          <a:avLst>
            <a:gd name="adj" fmla="val 140840"/>
          </a:avLst>
        </a:prstGeom>
        <a:solidFill>
          <a:schemeClr val="accent3">
            <a:alpha val="90000"/>
            <a:hueOff val="0"/>
            <a:satOff val="0"/>
            <a:lumOff val="0"/>
            <a:alphaOff val="-21176"/>
          </a:schemeClr>
        </a:solidFill>
        <a:ln w="12700" cap="flat" cmpd="sng" algn="ctr">
          <a:solidFill>
            <a:schemeClr val="accent3">
              <a:alpha val="90000"/>
              <a:hueOff val="0"/>
              <a:satOff val="0"/>
              <a:lumOff val="0"/>
              <a:alphaOff val="-21176"/>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08CF58-7475-4975-B9FA-1159426CE9FD}">
      <dsp:nvSpPr>
        <dsp:cNvPr id="0" name=""/>
        <dsp:cNvSpPr/>
      </dsp:nvSpPr>
      <dsp:spPr>
        <a:xfrm>
          <a:off x="4430929" y="2550880"/>
          <a:ext cx="775667" cy="129277"/>
        </a:xfrm>
        <a:prstGeom prst="parallelogram">
          <a:avLst>
            <a:gd name="adj" fmla="val 140840"/>
          </a:avLst>
        </a:prstGeom>
        <a:solidFill>
          <a:schemeClr val="accent3">
            <a:alpha val="90000"/>
            <a:hueOff val="0"/>
            <a:satOff val="0"/>
            <a:lumOff val="0"/>
            <a:alphaOff val="-22353"/>
          </a:schemeClr>
        </a:solidFill>
        <a:ln w="12700" cap="flat" cmpd="sng" algn="ctr">
          <a:solidFill>
            <a:schemeClr val="accent3">
              <a:alpha val="90000"/>
              <a:hueOff val="0"/>
              <a:satOff val="0"/>
              <a:lumOff val="0"/>
              <a:alphaOff val="-22353"/>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595AF8-7CB7-4048-BF6C-D9ABA3C45094}">
      <dsp:nvSpPr>
        <dsp:cNvPr id="0" name=""/>
        <dsp:cNvSpPr/>
      </dsp:nvSpPr>
      <dsp:spPr>
        <a:xfrm>
          <a:off x="5251844" y="2550880"/>
          <a:ext cx="775667" cy="129277"/>
        </a:xfrm>
        <a:prstGeom prst="parallelogram">
          <a:avLst>
            <a:gd name="adj" fmla="val 140840"/>
          </a:avLst>
        </a:prstGeom>
        <a:solidFill>
          <a:schemeClr val="accent3">
            <a:alpha val="90000"/>
            <a:hueOff val="0"/>
            <a:satOff val="0"/>
            <a:lumOff val="0"/>
            <a:alphaOff val="-23529"/>
          </a:schemeClr>
        </a:solidFill>
        <a:ln w="12700" cap="flat" cmpd="sng" algn="ctr">
          <a:solidFill>
            <a:schemeClr val="accent3">
              <a:alpha val="90000"/>
              <a:hueOff val="0"/>
              <a:satOff val="0"/>
              <a:lumOff val="0"/>
              <a:alphaOff val="-23529"/>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5D265C-D67B-4173-AD1A-FB47412618DD}">
      <dsp:nvSpPr>
        <dsp:cNvPr id="0" name=""/>
        <dsp:cNvSpPr/>
      </dsp:nvSpPr>
      <dsp:spPr>
        <a:xfrm>
          <a:off x="326354" y="2774110"/>
          <a:ext cx="5817508" cy="5288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b" anchorCtr="0">
          <a:noAutofit/>
        </a:bodyPr>
        <a:lstStyle/>
        <a:p>
          <a:pPr lvl="0" algn="l" defTabSz="1155700">
            <a:lnSpc>
              <a:spcPct val="90000"/>
            </a:lnSpc>
            <a:spcBef>
              <a:spcPct val="0"/>
            </a:spcBef>
            <a:spcAft>
              <a:spcPct val="35000"/>
            </a:spcAft>
          </a:pPr>
          <a:r>
            <a:rPr lang="zh-CN" altLang="en-US" sz="2600" kern="1200"/>
            <a:t>方便性差</a:t>
          </a:r>
          <a:endParaRPr lang="en-US" altLang="zh-CN" sz="2600" kern="1200" dirty="0"/>
        </a:p>
      </dsp:txBody>
      <dsp:txXfrm>
        <a:off x="326354" y="2774110"/>
        <a:ext cx="5817508" cy="528864"/>
      </dsp:txXfrm>
    </dsp:sp>
    <dsp:sp modelId="{66A1702C-51CC-430A-8677-A08E02A1495C}">
      <dsp:nvSpPr>
        <dsp:cNvPr id="0" name=""/>
        <dsp:cNvSpPr/>
      </dsp:nvSpPr>
      <dsp:spPr>
        <a:xfrm>
          <a:off x="326354" y="3302974"/>
          <a:ext cx="775667" cy="129277"/>
        </a:xfrm>
        <a:prstGeom prst="parallelogram">
          <a:avLst>
            <a:gd name="adj" fmla="val 140840"/>
          </a:avLst>
        </a:prstGeom>
        <a:solidFill>
          <a:schemeClr val="accent3">
            <a:alpha val="90000"/>
            <a:hueOff val="0"/>
            <a:satOff val="0"/>
            <a:lumOff val="0"/>
            <a:alphaOff val="-24706"/>
          </a:schemeClr>
        </a:solidFill>
        <a:ln w="12700" cap="flat" cmpd="sng" algn="ctr">
          <a:solidFill>
            <a:schemeClr val="accent3">
              <a:alpha val="90000"/>
              <a:hueOff val="0"/>
              <a:satOff val="0"/>
              <a:lumOff val="0"/>
              <a:alphaOff val="-24706"/>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97238A-19DE-451A-862F-B9C5E2431770}">
      <dsp:nvSpPr>
        <dsp:cNvPr id="0" name=""/>
        <dsp:cNvSpPr/>
      </dsp:nvSpPr>
      <dsp:spPr>
        <a:xfrm>
          <a:off x="1147269" y="3302974"/>
          <a:ext cx="775667" cy="129277"/>
        </a:xfrm>
        <a:prstGeom prst="parallelogram">
          <a:avLst>
            <a:gd name="adj" fmla="val 140840"/>
          </a:avLst>
        </a:prstGeom>
        <a:solidFill>
          <a:schemeClr val="accent3">
            <a:alpha val="90000"/>
            <a:hueOff val="0"/>
            <a:satOff val="0"/>
            <a:lumOff val="0"/>
            <a:alphaOff val="-25882"/>
          </a:schemeClr>
        </a:solidFill>
        <a:ln w="12700" cap="flat" cmpd="sng" algn="ctr">
          <a:solidFill>
            <a:schemeClr val="accent3">
              <a:alpha val="90000"/>
              <a:hueOff val="0"/>
              <a:satOff val="0"/>
              <a:lumOff val="0"/>
              <a:alphaOff val="-25882"/>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7492403-38D7-4CE3-9D20-2C21BD1CE5E4}">
      <dsp:nvSpPr>
        <dsp:cNvPr id="0" name=""/>
        <dsp:cNvSpPr/>
      </dsp:nvSpPr>
      <dsp:spPr>
        <a:xfrm>
          <a:off x="1968184" y="3302974"/>
          <a:ext cx="775667" cy="129277"/>
        </a:xfrm>
        <a:prstGeom prst="parallelogram">
          <a:avLst>
            <a:gd name="adj" fmla="val 140840"/>
          </a:avLst>
        </a:prstGeom>
        <a:solidFill>
          <a:schemeClr val="accent3">
            <a:alpha val="90000"/>
            <a:hueOff val="0"/>
            <a:satOff val="0"/>
            <a:lumOff val="0"/>
            <a:alphaOff val="-27059"/>
          </a:schemeClr>
        </a:solidFill>
        <a:ln w="12700" cap="flat" cmpd="sng" algn="ctr">
          <a:solidFill>
            <a:schemeClr val="accent3">
              <a:alpha val="90000"/>
              <a:hueOff val="0"/>
              <a:satOff val="0"/>
              <a:lumOff val="0"/>
              <a:alphaOff val="-27059"/>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DC9CD8-FC54-4BD0-B4EB-B34C9027D5A2}">
      <dsp:nvSpPr>
        <dsp:cNvPr id="0" name=""/>
        <dsp:cNvSpPr/>
      </dsp:nvSpPr>
      <dsp:spPr>
        <a:xfrm>
          <a:off x="2789099" y="3302974"/>
          <a:ext cx="775667" cy="129277"/>
        </a:xfrm>
        <a:prstGeom prst="parallelogram">
          <a:avLst>
            <a:gd name="adj" fmla="val 140840"/>
          </a:avLst>
        </a:prstGeom>
        <a:solidFill>
          <a:schemeClr val="accent3">
            <a:alpha val="90000"/>
            <a:hueOff val="0"/>
            <a:satOff val="0"/>
            <a:lumOff val="0"/>
            <a:alphaOff val="-28235"/>
          </a:schemeClr>
        </a:solidFill>
        <a:ln w="12700" cap="flat" cmpd="sng" algn="ctr">
          <a:solidFill>
            <a:schemeClr val="accent3">
              <a:alpha val="90000"/>
              <a:hueOff val="0"/>
              <a:satOff val="0"/>
              <a:lumOff val="0"/>
              <a:alphaOff val="-28235"/>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925E87-5A3C-4CF9-9B8E-34DDCE0A7909}">
      <dsp:nvSpPr>
        <dsp:cNvPr id="0" name=""/>
        <dsp:cNvSpPr/>
      </dsp:nvSpPr>
      <dsp:spPr>
        <a:xfrm>
          <a:off x="3610014" y="3302974"/>
          <a:ext cx="775667" cy="129277"/>
        </a:xfrm>
        <a:prstGeom prst="parallelogram">
          <a:avLst>
            <a:gd name="adj" fmla="val 140840"/>
          </a:avLst>
        </a:prstGeom>
        <a:solidFill>
          <a:schemeClr val="accent3">
            <a:alpha val="90000"/>
            <a:hueOff val="0"/>
            <a:satOff val="0"/>
            <a:lumOff val="0"/>
            <a:alphaOff val="-29412"/>
          </a:schemeClr>
        </a:solidFill>
        <a:ln w="12700" cap="flat" cmpd="sng" algn="ctr">
          <a:solidFill>
            <a:schemeClr val="accent3">
              <a:alpha val="90000"/>
              <a:hueOff val="0"/>
              <a:satOff val="0"/>
              <a:lumOff val="0"/>
              <a:alphaOff val="-29412"/>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3B783E-D85B-4DA1-A070-19CF914A72BF}">
      <dsp:nvSpPr>
        <dsp:cNvPr id="0" name=""/>
        <dsp:cNvSpPr/>
      </dsp:nvSpPr>
      <dsp:spPr>
        <a:xfrm>
          <a:off x="4430929" y="3302974"/>
          <a:ext cx="775667" cy="129277"/>
        </a:xfrm>
        <a:prstGeom prst="parallelogram">
          <a:avLst>
            <a:gd name="adj" fmla="val 140840"/>
          </a:avLst>
        </a:prstGeom>
        <a:solidFill>
          <a:schemeClr val="accent3">
            <a:alpha val="90000"/>
            <a:hueOff val="0"/>
            <a:satOff val="0"/>
            <a:lumOff val="0"/>
            <a:alphaOff val="-30588"/>
          </a:schemeClr>
        </a:solidFill>
        <a:ln w="12700" cap="flat" cmpd="sng" algn="ctr">
          <a:solidFill>
            <a:schemeClr val="accent3">
              <a:alpha val="90000"/>
              <a:hueOff val="0"/>
              <a:satOff val="0"/>
              <a:lumOff val="0"/>
              <a:alphaOff val="-30588"/>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0296CB-0D1B-41EB-85E9-552634DA24F7}">
      <dsp:nvSpPr>
        <dsp:cNvPr id="0" name=""/>
        <dsp:cNvSpPr/>
      </dsp:nvSpPr>
      <dsp:spPr>
        <a:xfrm>
          <a:off x="5251844" y="3302974"/>
          <a:ext cx="775667" cy="129277"/>
        </a:xfrm>
        <a:prstGeom prst="parallelogram">
          <a:avLst>
            <a:gd name="adj" fmla="val 140840"/>
          </a:avLst>
        </a:prstGeom>
        <a:solidFill>
          <a:schemeClr val="accent3">
            <a:alpha val="90000"/>
            <a:hueOff val="0"/>
            <a:satOff val="0"/>
            <a:lumOff val="0"/>
            <a:alphaOff val="-31765"/>
          </a:schemeClr>
        </a:solidFill>
        <a:ln w="12700" cap="flat" cmpd="sng" algn="ctr">
          <a:solidFill>
            <a:schemeClr val="accent3">
              <a:alpha val="90000"/>
              <a:hueOff val="0"/>
              <a:satOff val="0"/>
              <a:lumOff val="0"/>
              <a:alphaOff val="-31765"/>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77E23D-4745-43B7-96A3-2A4A624C3B64}">
      <dsp:nvSpPr>
        <dsp:cNvPr id="0" name=""/>
        <dsp:cNvSpPr/>
      </dsp:nvSpPr>
      <dsp:spPr>
        <a:xfrm>
          <a:off x="326354" y="3526204"/>
          <a:ext cx="5817508" cy="5288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b" anchorCtr="0">
          <a:noAutofit/>
        </a:bodyPr>
        <a:lstStyle/>
        <a:p>
          <a:pPr lvl="0" algn="l" defTabSz="1155700">
            <a:lnSpc>
              <a:spcPct val="90000"/>
            </a:lnSpc>
            <a:spcBef>
              <a:spcPct val="0"/>
            </a:spcBef>
            <a:spcAft>
              <a:spcPct val="35000"/>
            </a:spcAft>
          </a:pPr>
          <a:r>
            <a:rPr lang="zh-CN" altLang="en-US" sz="2600" kern="1200"/>
            <a:t>人力資源成本巨大</a:t>
          </a:r>
          <a:endParaRPr lang="en-US" sz="2600" kern="1200" dirty="0"/>
        </a:p>
      </dsp:txBody>
      <dsp:txXfrm>
        <a:off x="326354" y="3526204"/>
        <a:ext cx="5817508" cy="528864"/>
      </dsp:txXfrm>
    </dsp:sp>
    <dsp:sp modelId="{81203417-8AE2-4DE1-84AC-DEA3FDEA9A88}">
      <dsp:nvSpPr>
        <dsp:cNvPr id="0" name=""/>
        <dsp:cNvSpPr/>
      </dsp:nvSpPr>
      <dsp:spPr>
        <a:xfrm>
          <a:off x="326354" y="4055068"/>
          <a:ext cx="775667" cy="129277"/>
        </a:xfrm>
        <a:prstGeom prst="parallelogram">
          <a:avLst>
            <a:gd name="adj" fmla="val 140840"/>
          </a:avLst>
        </a:prstGeom>
        <a:solidFill>
          <a:schemeClr val="accent3">
            <a:alpha val="90000"/>
            <a:hueOff val="0"/>
            <a:satOff val="0"/>
            <a:lumOff val="0"/>
            <a:alphaOff val="-32941"/>
          </a:schemeClr>
        </a:solidFill>
        <a:ln w="12700" cap="flat" cmpd="sng" algn="ctr">
          <a:solidFill>
            <a:schemeClr val="accent3">
              <a:alpha val="90000"/>
              <a:hueOff val="0"/>
              <a:satOff val="0"/>
              <a:lumOff val="0"/>
              <a:alphaOff val="-32941"/>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EDF146-CE2A-47B1-96D1-7BF1FEDAEA73}">
      <dsp:nvSpPr>
        <dsp:cNvPr id="0" name=""/>
        <dsp:cNvSpPr/>
      </dsp:nvSpPr>
      <dsp:spPr>
        <a:xfrm>
          <a:off x="1147269" y="4055068"/>
          <a:ext cx="775667" cy="129277"/>
        </a:xfrm>
        <a:prstGeom prst="parallelogram">
          <a:avLst>
            <a:gd name="adj" fmla="val 140840"/>
          </a:avLst>
        </a:prstGeom>
        <a:solidFill>
          <a:schemeClr val="accent3">
            <a:alpha val="90000"/>
            <a:hueOff val="0"/>
            <a:satOff val="0"/>
            <a:lumOff val="0"/>
            <a:alphaOff val="-34118"/>
          </a:schemeClr>
        </a:solidFill>
        <a:ln w="12700" cap="flat" cmpd="sng" algn="ctr">
          <a:solidFill>
            <a:schemeClr val="accent3">
              <a:alpha val="90000"/>
              <a:hueOff val="0"/>
              <a:satOff val="0"/>
              <a:lumOff val="0"/>
              <a:alphaOff val="-34118"/>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71B5A2-86FD-4D92-B18F-6F29C170FEDA}">
      <dsp:nvSpPr>
        <dsp:cNvPr id="0" name=""/>
        <dsp:cNvSpPr/>
      </dsp:nvSpPr>
      <dsp:spPr>
        <a:xfrm>
          <a:off x="1968184" y="4055068"/>
          <a:ext cx="775667" cy="129277"/>
        </a:xfrm>
        <a:prstGeom prst="parallelogram">
          <a:avLst>
            <a:gd name="adj" fmla="val 140840"/>
          </a:avLst>
        </a:prstGeom>
        <a:solidFill>
          <a:schemeClr val="accent3">
            <a:alpha val="90000"/>
            <a:hueOff val="0"/>
            <a:satOff val="0"/>
            <a:lumOff val="0"/>
            <a:alphaOff val="-35294"/>
          </a:schemeClr>
        </a:solidFill>
        <a:ln w="12700" cap="flat" cmpd="sng" algn="ctr">
          <a:solidFill>
            <a:schemeClr val="accent3">
              <a:alpha val="90000"/>
              <a:hueOff val="0"/>
              <a:satOff val="0"/>
              <a:lumOff val="0"/>
              <a:alphaOff val="-35294"/>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FDA783-A923-4278-B4D8-DB39C6F72821}">
      <dsp:nvSpPr>
        <dsp:cNvPr id="0" name=""/>
        <dsp:cNvSpPr/>
      </dsp:nvSpPr>
      <dsp:spPr>
        <a:xfrm>
          <a:off x="2789099" y="4055068"/>
          <a:ext cx="775667" cy="129277"/>
        </a:xfrm>
        <a:prstGeom prst="parallelogram">
          <a:avLst>
            <a:gd name="adj" fmla="val 140840"/>
          </a:avLst>
        </a:prstGeom>
        <a:solidFill>
          <a:schemeClr val="accent3">
            <a:alpha val="90000"/>
            <a:hueOff val="0"/>
            <a:satOff val="0"/>
            <a:lumOff val="0"/>
            <a:alphaOff val="-36471"/>
          </a:schemeClr>
        </a:solidFill>
        <a:ln w="12700" cap="flat" cmpd="sng" algn="ctr">
          <a:solidFill>
            <a:schemeClr val="accent3">
              <a:alpha val="90000"/>
              <a:hueOff val="0"/>
              <a:satOff val="0"/>
              <a:lumOff val="0"/>
              <a:alphaOff val="-36471"/>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F3D606-35D8-441E-972A-870772227F1E}">
      <dsp:nvSpPr>
        <dsp:cNvPr id="0" name=""/>
        <dsp:cNvSpPr/>
      </dsp:nvSpPr>
      <dsp:spPr>
        <a:xfrm>
          <a:off x="3610014" y="4055068"/>
          <a:ext cx="775667" cy="129277"/>
        </a:xfrm>
        <a:prstGeom prst="parallelogram">
          <a:avLst>
            <a:gd name="adj" fmla="val 140840"/>
          </a:avLst>
        </a:prstGeom>
        <a:solidFill>
          <a:schemeClr val="accent3">
            <a:alpha val="90000"/>
            <a:hueOff val="0"/>
            <a:satOff val="0"/>
            <a:lumOff val="0"/>
            <a:alphaOff val="-37647"/>
          </a:schemeClr>
        </a:solidFill>
        <a:ln w="12700" cap="flat" cmpd="sng" algn="ctr">
          <a:solidFill>
            <a:schemeClr val="accent3">
              <a:alpha val="90000"/>
              <a:hueOff val="0"/>
              <a:satOff val="0"/>
              <a:lumOff val="0"/>
              <a:alphaOff val="-37647"/>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838555-850F-4266-A3E9-ACBABA5C9AEE}">
      <dsp:nvSpPr>
        <dsp:cNvPr id="0" name=""/>
        <dsp:cNvSpPr/>
      </dsp:nvSpPr>
      <dsp:spPr>
        <a:xfrm>
          <a:off x="4430929" y="4055068"/>
          <a:ext cx="775667" cy="129277"/>
        </a:xfrm>
        <a:prstGeom prst="parallelogram">
          <a:avLst>
            <a:gd name="adj" fmla="val 140840"/>
          </a:avLst>
        </a:prstGeom>
        <a:solidFill>
          <a:schemeClr val="accent3">
            <a:alpha val="90000"/>
            <a:hueOff val="0"/>
            <a:satOff val="0"/>
            <a:lumOff val="0"/>
            <a:alphaOff val="-38824"/>
          </a:schemeClr>
        </a:solidFill>
        <a:ln w="12700" cap="flat" cmpd="sng" algn="ctr">
          <a:solidFill>
            <a:schemeClr val="accent3">
              <a:alpha val="90000"/>
              <a:hueOff val="0"/>
              <a:satOff val="0"/>
              <a:lumOff val="0"/>
              <a:alphaOff val="-38824"/>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47B348-BBE9-4DBC-9448-D9C4EE53CEBF}">
      <dsp:nvSpPr>
        <dsp:cNvPr id="0" name=""/>
        <dsp:cNvSpPr/>
      </dsp:nvSpPr>
      <dsp:spPr>
        <a:xfrm>
          <a:off x="5251844" y="4055068"/>
          <a:ext cx="775667" cy="129277"/>
        </a:xfrm>
        <a:prstGeom prst="parallelogram">
          <a:avLst>
            <a:gd name="adj" fmla="val 140840"/>
          </a:avLst>
        </a:prstGeom>
        <a:solidFill>
          <a:schemeClr val="accent3">
            <a:alpha val="90000"/>
            <a:hueOff val="0"/>
            <a:satOff val="0"/>
            <a:lumOff val="0"/>
            <a:alphaOff val="-40000"/>
          </a:schemeClr>
        </a:solidFill>
        <a:ln w="12700" cap="flat" cmpd="sng" algn="ctr">
          <a:solidFill>
            <a:schemeClr val="accent3">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關於信用評價</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互聯網信評的運作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5304" cy="355681"/>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797022" y="0"/>
            <a:ext cx="4435304" cy="355681"/>
          </a:xfrm>
          <a:prstGeom prst="rect">
            <a:avLst/>
          </a:prstGeom>
        </p:spPr>
        <p:txBody>
          <a:bodyPr vert="horz" lIns="91440" tIns="45720" rIns="91440" bIns="45720" rtlCol="0"/>
          <a:lstStyle>
            <a:lvl1pPr algn="r">
              <a:defRPr sz="1200"/>
            </a:lvl1pPr>
          </a:lstStyle>
          <a:p>
            <a:fld id="{561DD028-BB2C-4A59-8F84-734BC93101FD}" type="datetimeFigureOut">
              <a:rPr lang="zh-TW" altLang="en-US" smtClean="0"/>
              <a:t>2019/1/17</a:t>
            </a:fld>
            <a:endParaRPr lang="zh-TW" altLang="en-US"/>
          </a:p>
        </p:txBody>
      </p:sp>
      <p:sp>
        <p:nvSpPr>
          <p:cNvPr id="4" name="頁尾版面配置區 3"/>
          <p:cNvSpPr>
            <a:spLocks noGrp="1"/>
          </p:cNvSpPr>
          <p:nvPr>
            <p:ph type="ftr" sz="quarter" idx="2"/>
          </p:nvPr>
        </p:nvSpPr>
        <p:spPr>
          <a:xfrm>
            <a:off x="1" y="6743619"/>
            <a:ext cx="4435304" cy="355681"/>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797022" y="6743619"/>
            <a:ext cx="4435304" cy="355681"/>
          </a:xfrm>
          <a:prstGeom prst="rect">
            <a:avLst/>
          </a:prstGeom>
        </p:spPr>
        <p:txBody>
          <a:bodyPr vert="horz" lIns="91440" tIns="45720" rIns="91440" bIns="45720" rtlCol="0" anchor="b"/>
          <a:lstStyle>
            <a:lvl1pPr algn="r">
              <a:defRPr sz="1200"/>
            </a:lvl1pPr>
          </a:lstStyle>
          <a:p>
            <a:fld id="{60B71458-8291-49D0-B11F-187E02A5317E}" type="slidenum">
              <a:rPr lang="zh-TW" altLang="en-US" smtClean="0"/>
              <a:t>‹#›</a:t>
            </a:fld>
            <a:endParaRPr lang="zh-TW" altLang="en-US"/>
          </a:p>
        </p:txBody>
      </p:sp>
    </p:spTree>
    <p:extLst>
      <p:ext uri="{BB962C8B-B14F-4D97-AF65-F5344CB8AC3E}">
        <p14:creationId xmlns:p14="http://schemas.microsoft.com/office/powerpoint/2010/main" val="3908406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4998" cy="356198"/>
          </a:xfrm>
          <a:prstGeom prst="rect">
            <a:avLst/>
          </a:prstGeom>
        </p:spPr>
        <p:txBody>
          <a:bodyPr vert="horz" lIns="99048" tIns="49524" rIns="99048" bIns="49524" rtlCol="0"/>
          <a:lstStyle>
            <a:lvl1pPr algn="l">
              <a:defRPr sz="1300"/>
            </a:lvl1pPr>
          </a:lstStyle>
          <a:p>
            <a:endParaRPr lang="zh-TW" altLang="en-US"/>
          </a:p>
        </p:txBody>
      </p:sp>
      <p:sp>
        <p:nvSpPr>
          <p:cNvPr id="3" name="日期版面配置區 2"/>
          <p:cNvSpPr>
            <a:spLocks noGrp="1"/>
          </p:cNvSpPr>
          <p:nvPr>
            <p:ph type="dt" idx="1"/>
          </p:nvPr>
        </p:nvSpPr>
        <p:spPr>
          <a:xfrm>
            <a:off x="5797247" y="0"/>
            <a:ext cx="4434998" cy="356198"/>
          </a:xfrm>
          <a:prstGeom prst="rect">
            <a:avLst/>
          </a:prstGeom>
        </p:spPr>
        <p:txBody>
          <a:bodyPr vert="horz" lIns="99048" tIns="49524" rIns="99048" bIns="49524" rtlCol="0"/>
          <a:lstStyle>
            <a:lvl1pPr algn="r">
              <a:defRPr sz="1300"/>
            </a:lvl1pPr>
          </a:lstStyle>
          <a:p>
            <a:fld id="{A82F9F93-F531-46CE-B7F7-BF8B8D0E45CE}" type="datetimeFigureOut">
              <a:rPr lang="zh-TW" altLang="en-US" smtClean="0"/>
              <a:t>2019/1/17</a:t>
            </a:fld>
            <a:endParaRPr lang="zh-TW" altLang="en-US"/>
          </a:p>
        </p:txBody>
      </p:sp>
      <p:sp>
        <p:nvSpPr>
          <p:cNvPr id="4" name="投影片圖像版面配置區 3"/>
          <p:cNvSpPr>
            <a:spLocks noGrp="1" noRot="1" noChangeAspect="1"/>
          </p:cNvSpPr>
          <p:nvPr>
            <p:ph type="sldImg" idx="2"/>
          </p:nvPr>
        </p:nvSpPr>
        <p:spPr>
          <a:xfrm>
            <a:off x="2987675" y="887413"/>
            <a:ext cx="4259263" cy="2395537"/>
          </a:xfrm>
          <a:prstGeom prst="rect">
            <a:avLst/>
          </a:prstGeom>
          <a:noFill/>
          <a:ln w="12700">
            <a:solidFill>
              <a:prstClr val="black"/>
            </a:solidFill>
          </a:ln>
        </p:spPr>
        <p:txBody>
          <a:bodyPr vert="horz" lIns="99048" tIns="49524" rIns="99048" bIns="49524" rtlCol="0" anchor="ctr"/>
          <a:lstStyle/>
          <a:p>
            <a:endParaRPr lang="zh-TW" altLang="en-US"/>
          </a:p>
        </p:txBody>
      </p:sp>
      <p:sp>
        <p:nvSpPr>
          <p:cNvPr id="5" name="備忘稿版面配置區 4"/>
          <p:cNvSpPr>
            <a:spLocks noGrp="1"/>
          </p:cNvSpPr>
          <p:nvPr>
            <p:ph type="body" sz="quarter" idx="3"/>
          </p:nvPr>
        </p:nvSpPr>
        <p:spPr>
          <a:xfrm>
            <a:off x="1023462" y="3416538"/>
            <a:ext cx="8187690" cy="2795349"/>
          </a:xfrm>
          <a:prstGeom prst="rect">
            <a:avLst/>
          </a:prstGeom>
        </p:spPr>
        <p:txBody>
          <a:bodyPr vert="horz" lIns="99048" tIns="49524" rIns="99048" bIns="49524"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6743104"/>
            <a:ext cx="4434998" cy="356197"/>
          </a:xfrm>
          <a:prstGeom prst="rect">
            <a:avLst/>
          </a:prstGeom>
        </p:spPr>
        <p:txBody>
          <a:bodyPr vert="horz" lIns="99048" tIns="49524" rIns="99048" bIns="49524"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5797247" y="6743104"/>
            <a:ext cx="4434998" cy="356197"/>
          </a:xfrm>
          <a:prstGeom prst="rect">
            <a:avLst/>
          </a:prstGeom>
        </p:spPr>
        <p:txBody>
          <a:bodyPr vert="horz" lIns="99048" tIns="49524" rIns="99048" bIns="49524" rtlCol="0" anchor="b"/>
          <a:lstStyle>
            <a:lvl1pPr algn="r">
              <a:defRPr sz="1300"/>
            </a:lvl1pPr>
          </a:lstStyle>
          <a:p>
            <a:fld id="{00C42748-69DF-4C6E-A652-E07A698A4EEE}" type="slidenum">
              <a:rPr lang="zh-TW" altLang="en-US" smtClean="0"/>
              <a:t>‹#›</a:t>
            </a:fld>
            <a:endParaRPr lang="zh-TW" altLang="en-US"/>
          </a:p>
        </p:txBody>
      </p:sp>
    </p:spTree>
    <p:extLst>
      <p:ext uri="{BB962C8B-B14F-4D97-AF65-F5344CB8AC3E}">
        <p14:creationId xmlns:p14="http://schemas.microsoft.com/office/powerpoint/2010/main" val="4182031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1</a:t>
            </a:fld>
            <a:endParaRPr lang="en-US"/>
          </a:p>
        </p:txBody>
      </p:sp>
    </p:spTree>
    <p:extLst>
      <p:ext uri="{BB962C8B-B14F-4D97-AF65-F5344CB8AC3E}">
        <p14:creationId xmlns:p14="http://schemas.microsoft.com/office/powerpoint/2010/main" val="16525197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CN" altLang="en-US" sz="1400" dirty="0"/>
              <a:t>芝麻信用，是螞蟻金服旗下獨立的協力廠商信用評估及管理機構，通過雲計算、機器學習等技術客觀呈現個人的信用狀況。在公測中的芝麻信用，已經在消費金融、融資租賃、信用卡、酒店、租房、出行、學生服務、公共事業服務等近百個場景為用戶、商戶提供信用服務。</a:t>
            </a:r>
            <a:endParaRPr lang="en-US" sz="1400"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19</a:t>
            </a:fld>
            <a:endParaRPr lang="en-US"/>
          </a:p>
        </p:txBody>
      </p:sp>
    </p:spTree>
    <p:extLst>
      <p:ext uri="{BB962C8B-B14F-4D97-AF65-F5344CB8AC3E}">
        <p14:creationId xmlns:p14="http://schemas.microsoft.com/office/powerpoint/2010/main" val="33399935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CN" altLang="en-US" dirty="0"/>
              <a:t>螞蟻花唄和螞蟻借唄的預支額度與貸款額度都是根據用戶的芝麻信用分數評級而定，信用越好，享受的服務也就更完善</a:t>
            </a:r>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20</a:t>
            </a:fld>
            <a:endParaRPr lang="en-US"/>
          </a:p>
        </p:txBody>
      </p:sp>
    </p:spTree>
    <p:extLst>
      <p:ext uri="{BB962C8B-B14F-4D97-AF65-F5344CB8AC3E}">
        <p14:creationId xmlns:p14="http://schemas.microsoft.com/office/powerpoint/2010/main" val="23416124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22</a:t>
            </a:fld>
            <a:endParaRPr lang="en-US"/>
          </a:p>
        </p:txBody>
      </p:sp>
    </p:spTree>
    <p:extLst>
      <p:ext uri="{BB962C8B-B14F-4D97-AF65-F5344CB8AC3E}">
        <p14:creationId xmlns:p14="http://schemas.microsoft.com/office/powerpoint/2010/main" val="29708851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CN" sz="1200" b="0" i="0" kern="1200" dirty="0">
                <a:solidFill>
                  <a:schemeClr val="tx1"/>
                </a:solidFill>
                <a:effectLst/>
                <a:latin typeface="+mn-lt"/>
                <a:ea typeface="+mn-ea"/>
                <a:cs typeface="+mn-cs"/>
              </a:rPr>
              <a:t>Credit Karma</a:t>
            </a:r>
            <a:r>
              <a:rPr lang="zh-CN" altLang="en-US" sz="1200" b="0" i="0" kern="1200" dirty="0">
                <a:solidFill>
                  <a:schemeClr val="tx1"/>
                </a:solidFill>
                <a:effectLst/>
                <a:latin typeface="+mn-lt"/>
                <a:ea typeface="+mn-ea"/>
                <a:cs typeface="+mn-cs"/>
              </a:rPr>
              <a:t>公司</a:t>
            </a:r>
            <a:r>
              <a:rPr lang="en-US" altLang="zh-CN" sz="1200" b="0" i="0" kern="1200" dirty="0">
                <a:solidFill>
                  <a:schemeClr val="tx1"/>
                </a:solidFill>
                <a:effectLst/>
                <a:latin typeface="+mn-lt"/>
                <a:ea typeface="+mn-ea"/>
                <a:cs typeface="+mn-cs"/>
              </a:rPr>
              <a:t>2008</a:t>
            </a:r>
            <a:r>
              <a:rPr lang="zh-CN" altLang="en-US" sz="1200" b="0" i="0" kern="1200" dirty="0">
                <a:solidFill>
                  <a:schemeClr val="tx1"/>
                </a:solidFill>
                <a:effectLst/>
                <a:latin typeface="+mn-lt"/>
                <a:ea typeface="+mn-ea"/>
                <a:cs typeface="+mn-cs"/>
              </a:rPr>
              <a:t>年成立，截至</a:t>
            </a:r>
            <a:r>
              <a:rPr lang="en-US" altLang="zh-CN" sz="1200" b="0" i="0" kern="1200" dirty="0">
                <a:solidFill>
                  <a:schemeClr val="tx1"/>
                </a:solidFill>
                <a:effectLst/>
                <a:latin typeface="+mn-lt"/>
                <a:ea typeface="+mn-ea"/>
                <a:cs typeface="+mn-cs"/>
              </a:rPr>
              <a:t>2014</a:t>
            </a:r>
            <a:r>
              <a:rPr lang="zh-CN" altLang="en-US" sz="1200" b="0" i="0" kern="1200" dirty="0">
                <a:solidFill>
                  <a:schemeClr val="tx1"/>
                </a:solidFill>
                <a:effectLst/>
                <a:latin typeface="+mn-lt"/>
                <a:ea typeface="+mn-ea"/>
                <a:cs typeface="+mn-cs"/>
              </a:rPr>
              <a:t>年底，擁有</a:t>
            </a:r>
            <a:r>
              <a:rPr lang="en-US" altLang="zh-CN" sz="1200" b="0" i="0" kern="1200" dirty="0">
                <a:solidFill>
                  <a:schemeClr val="tx1"/>
                </a:solidFill>
                <a:effectLst/>
                <a:latin typeface="+mn-lt"/>
                <a:ea typeface="+mn-ea"/>
                <a:cs typeface="+mn-cs"/>
              </a:rPr>
              <a:t>110</a:t>
            </a:r>
            <a:r>
              <a:rPr lang="zh-CN" altLang="en-US" sz="1200" b="0" i="0" kern="1200" dirty="0">
                <a:solidFill>
                  <a:schemeClr val="tx1"/>
                </a:solidFill>
                <a:effectLst/>
                <a:latin typeface="+mn-lt"/>
                <a:ea typeface="+mn-ea"/>
                <a:cs typeface="+mn-cs"/>
              </a:rPr>
              <a:t>名員工，目前有約</a:t>
            </a:r>
            <a:r>
              <a:rPr lang="en-US" altLang="zh-CN" sz="1200" b="0" i="0" kern="1200" dirty="0">
                <a:solidFill>
                  <a:schemeClr val="tx1"/>
                </a:solidFill>
                <a:effectLst/>
                <a:latin typeface="+mn-lt"/>
                <a:ea typeface="+mn-ea"/>
                <a:cs typeface="+mn-cs"/>
              </a:rPr>
              <a:t>3300</a:t>
            </a:r>
            <a:r>
              <a:rPr lang="zh-CN" altLang="en-US" sz="1200" b="0" i="0" kern="1200" dirty="0">
                <a:solidFill>
                  <a:schemeClr val="tx1"/>
                </a:solidFill>
                <a:effectLst/>
                <a:latin typeface="+mn-lt"/>
                <a:ea typeface="+mn-ea"/>
                <a:cs typeface="+mn-cs"/>
              </a:rPr>
              <a:t>萬用戶。</a:t>
            </a:r>
            <a:endParaRPr lang="en-US" altLang="zh-CN" sz="1200" b="0" i="0" kern="1200" dirty="0">
              <a:solidFill>
                <a:schemeClr val="tx1"/>
              </a:solidFill>
              <a:effectLst/>
              <a:latin typeface="+mn-lt"/>
              <a:ea typeface="+mn-ea"/>
              <a:cs typeface="+mn-cs"/>
            </a:endParaRPr>
          </a:p>
          <a:p>
            <a:r>
              <a:rPr lang="zh-CN" altLang="en-US" sz="1200" b="0" i="0" kern="1200" dirty="0">
                <a:solidFill>
                  <a:schemeClr val="tx1"/>
                </a:solidFill>
                <a:effectLst/>
                <a:latin typeface="+mn-lt"/>
                <a:ea typeface="+mn-ea"/>
                <a:cs typeface="+mn-cs"/>
              </a:rPr>
              <a:t>基於互聯網，向美國消費者提供信用和金融管理服務，主要向個人消費者提供免費的信用評分和信用報告。同時也可以讓消費者監控他們的信用報告和信用評分，同時根據這些消費者的信用特徵給這些消費者提供工具和建議，以便提高消費者的信用狀況。</a:t>
            </a:r>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28</a:t>
            </a:fld>
            <a:endParaRPr lang="en-US" dirty="0"/>
          </a:p>
        </p:txBody>
      </p:sp>
    </p:spTree>
    <p:extLst>
      <p:ext uri="{BB962C8B-B14F-4D97-AF65-F5344CB8AC3E}">
        <p14:creationId xmlns:p14="http://schemas.microsoft.com/office/powerpoint/2010/main" val="16775713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CN" sz="1200" b="0" i="0" kern="1200" dirty="0">
                <a:solidFill>
                  <a:schemeClr val="tx1"/>
                </a:solidFill>
                <a:effectLst/>
                <a:latin typeface="+mn-lt"/>
                <a:ea typeface="+mn-ea"/>
                <a:cs typeface="+mn-cs"/>
              </a:rPr>
              <a:t>Credit Karma</a:t>
            </a:r>
            <a:r>
              <a:rPr lang="zh-CN" altLang="en-US" sz="1200" b="0" i="0" kern="1200" dirty="0">
                <a:solidFill>
                  <a:schemeClr val="tx1"/>
                </a:solidFill>
                <a:effectLst/>
                <a:latin typeface="+mn-lt"/>
                <a:ea typeface="+mn-ea"/>
                <a:cs typeface="+mn-cs"/>
              </a:rPr>
              <a:t>從</a:t>
            </a:r>
            <a:r>
              <a:rPr lang="en-US" altLang="zh-CN" sz="1200" b="0" i="0" kern="1200" dirty="0">
                <a:solidFill>
                  <a:schemeClr val="tx1"/>
                </a:solidFill>
                <a:effectLst/>
                <a:latin typeface="+mn-lt"/>
                <a:ea typeface="+mn-ea"/>
                <a:cs typeface="+mn-cs"/>
              </a:rPr>
              <a:t>TransUnion</a:t>
            </a:r>
            <a:r>
              <a:rPr lang="zh-CN" altLang="en-US" sz="1200" b="0" i="0" kern="1200" dirty="0">
                <a:solidFill>
                  <a:schemeClr val="tx1"/>
                </a:solidFill>
                <a:effectLst/>
                <a:latin typeface="+mn-lt"/>
                <a:ea typeface="+mn-ea"/>
                <a:cs typeface="+mn-cs"/>
              </a:rPr>
              <a:t>購買的基礎信評產品和服務是一種協定的批發價，其價格遠遠低於</a:t>
            </a:r>
            <a:r>
              <a:rPr lang="en-US" altLang="zh-CN" sz="1200" b="0" i="0" kern="1200" dirty="0">
                <a:solidFill>
                  <a:schemeClr val="tx1"/>
                </a:solidFill>
                <a:effectLst/>
                <a:latin typeface="+mn-lt"/>
                <a:ea typeface="+mn-ea"/>
                <a:cs typeface="+mn-cs"/>
              </a:rPr>
              <a:t>TransUnion</a:t>
            </a:r>
            <a:r>
              <a:rPr lang="zh-CN" altLang="en-US" sz="1200" b="0" i="0" kern="1200" dirty="0">
                <a:solidFill>
                  <a:schemeClr val="tx1"/>
                </a:solidFill>
                <a:effectLst/>
                <a:latin typeface="+mn-lt"/>
                <a:ea typeface="+mn-ea"/>
                <a:cs typeface="+mn-cs"/>
              </a:rPr>
              <a:t>本身的銷售價格。</a:t>
            </a:r>
            <a:endParaRPr lang="en-US" altLang="zh-CN" sz="1200" b="0" i="0" kern="1200" dirty="0">
              <a:solidFill>
                <a:schemeClr val="tx1"/>
              </a:solidFill>
              <a:effectLst/>
              <a:latin typeface="+mn-lt"/>
              <a:ea typeface="+mn-ea"/>
              <a:cs typeface="+mn-cs"/>
            </a:endParaRPr>
          </a:p>
          <a:p>
            <a:r>
              <a:rPr lang="en-US" altLang="zh-CN" sz="1200" b="0" i="0" kern="1200" dirty="0">
                <a:solidFill>
                  <a:schemeClr val="tx1"/>
                </a:solidFill>
                <a:effectLst/>
                <a:latin typeface="+mn-lt"/>
                <a:ea typeface="+mn-ea"/>
                <a:cs typeface="+mn-cs"/>
              </a:rPr>
              <a:t>Credit Karma</a:t>
            </a:r>
            <a:r>
              <a:rPr lang="zh-CN" altLang="en-US" sz="1200" b="0" i="0" kern="1200" dirty="0">
                <a:solidFill>
                  <a:schemeClr val="tx1"/>
                </a:solidFill>
                <a:effectLst/>
                <a:latin typeface="+mn-lt"/>
                <a:ea typeface="+mn-ea"/>
                <a:cs typeface="+mn-cs"/>
              </a:rPr>
              <a:t>並不是公益性的慈善機構而是盈利機構，它並不靠賣消費者的資訊為生（為了從該網站上得到信用報告和其他免費的信評服務，消費者需要提交可以共用的資訊）</a:t>
            </a:r>
            <a:endParaRPr lang="en-US" altLang="zh-CN" sz="1200" b="0" i="0" kern="1200" dirty="0">
              <a:solidFill>
                <a:schemeClr val="tx1"/>
              </a:solidFill>
              <a:effectLst/>
              <a:latin typeface="+mn-lt"/>
              <a:ea typeface="+mn-ea"/>
              <a:cs typeface="+mn-cs"/>
            </a:endParaRPr>
          </a:p>
          <a:p>
            <a:r>
              <a:rPr lang="zh-CN" altLang="en-US" sz="1200" b="0" i="0" kern="1200" dirty="0">
                <a:solidFill>
                  <a:schemeClr val="tx1"/>
                </a:solidFill>
                <a:effectLst/>
                <a:latin typeface="+mn-lt"/>
                <a:ea typeface="+mn-ea"/>
                <a:cs typeface="+mn-cs"/>
              </a:rPr>
              <a:t>它的主要收入來源是消費性金融機構的廣告和信貸產品的推薦，例如可以向使用者推薦符合他們信用分數的信用卡品牌、推廣金融公司在該網站上有針對性的廣告。</a:t>
            </a:r>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29</a:t>
            </a:fld>
            <a:endParaRPr lang="en-US" dirty="0"/>
          </a:p>
        </p:txBody>
      </p:sp>
    </p:spTree>
    <p:extLst>
      <p:ext uri="{BB962C8B-B14F-4D97-AF65-F5344CB8AC3E}">
        <p14:creationId xmlns:p14="http://schemas.microsoft.com/office/powerpoint/2010/main" val="23109448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31</a:t>
            </a:fld>
            <a:endParaRPr lang="en-US"/>
          </a:p>
        </p:txBody>
      </p:sp>
    </p:spTree>
    <p:extLst>
      <p:ext uri="{BB962C8B-B14F-4D97-AF65-F5344CB8AC3E}">
        <p14:creationId xmlns:p14="http://schemas.microsoft.com/office/powerpoint/2010/main" val="14671418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CN" altLang="en-US" sz="1200" b="0" i="0" kern="1200" dirty="0">
                <a:solidFill>
                  <a:schemeClr val="tx1"/>
                </a:solidFill>
                <a:effectLst/>
                <a:latin typeface="+mn-lt"/>
                <a:ea typeface="+mn-ea"/>
                <a:cs typeface="+mn-cs"/>
              </a:rPr>
              <a:t>互联网信評增加传统信評的信息获取渠道，它作为传统信評的有益补充，势必将极大扩展信評体系的数据范畴、带来全新的服务理念和先进的信息处理方式，推动传统信用评分模式的转变，更有效得扩展信贷业务，降低信贷风险。</a:t>
            </a:r>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33</a:t>
            </a:fld>
            <a:endParaRPr lang="en-US"/>
          </a:p>
        </p:txBody>
      </p:sp>
    </p:spTree>
    <p:extLst>
      <p:ext uri="{BB962C8B-B14F-4D97-AF65-F5344CB8AC3E}">
        <p14:creationId xmlns:p14="http://schemas.microsoft.com/office/powerpoint/2010/main" val="25161195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CN" altLang="en-US" sz="1200" kern="1200" dirty="0">
                <a:solidFill>
                  <a:schemeClr val="tx1"/>
                </a:solidFill>
                <a:effectLst/>
                <a:latin typeface="+mn-lt"/>
                <a:ea typeface="+mn-ea"/>
                <a:cs typeface="+mn-cs"/>
              </a:rPr>
              <a:t>以美國為代表的</a:t>
            </a:r>
            <a:r>
              <a:rPr lang="en-US"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市場主導</a:t>
            </a:r>
            <a:r>
              <a:rPr lang="en-US"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模式並非唯一。以法國為代表的</a:t>
            </a:r>
            <a:r>
              <a:rPr lang="en-US"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政府主導型</a:t>
            </a:r>
            <a:r>
              <a:rPr lang="en-US"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信評市場，以德國和日本為代表的</a:t>
            </a:r>
            <a:r>
              <a:rPr lang="en-US"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混合型</a:t>
            </a:r>
            <a:r>
              <a:rPr lang="en-US"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信評市場</a:t>
            </a:r>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34</a:t>
            </a:fld>
            <a:endParaRPr lang="en-US" dirty="0"/>
          </a:p>
        </p:txBody>
      </p:sp>
    </p:spTree>
    <p:extLst>
      <p:ext uri="{BB962C8B-B14F-4D97-AF65-F5344CB8AC3E}">
        <p14:creationId xmlns:p14="http://schemas.microsoft.com/office/powerpoint/2010/main" val="932021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CN" dirty="0"/>
              <a:t>1</a:t>
            </a:r>
            <a:r>
              <a:rPr lang="zh-CN" altLang="en-US" dirty="0"/>
              <a:t>提高信審效率，提升用戶體驗。</a:t>
            </a:r>
            <a:endParaRPr lang="en-US" altLang="zh-CN" dirty="0"/>
          </a:p>
          <a:p>
            <a:r>
              <a:rPr lang="en-US" altLang="zh-CN" dirty="0"/>
              <a:t>2</a:t>
            </a:r>
            <a:r>
              <a:rPr lang="zh-CN" altLang="en-US" dirty="0"/>
              <a:t>螞蟻金服的芝麻信用推廣的新加坡和盧森堡簽證活動，信評業務的執行方從大使館變成了芝麻信用。</a:t>
            </a:r>
            <a:endParaRPr lang="en-US" altLang="zh-CN" dirty="0"/>
          </a:p>
          <a:p>
            <a:r>
              <a:rPr lang="en-US" altLang="zh-CN" dirty="0"/>
              <a:t>3</a:t>
            </a:r>
            <a:r>
              <a:rPr lang="zh-CN" altLang="en-US" dirty="0"/>
              <a:t>例如租賃、住酒店，原先的授信方式是通過押金之類的，現在可以通過信評機構的調查評級進行授信。</a:t>
            </a:r>
            <a:endParaRPr lang="en-US" altLang="zh-CN" dirty="0"/>
          </a:p>
          <a:p>
            <a:r>
              <a:rPr lang="zh-CN" altLang="en-US" dirty="0"/>
              <a:t>這些變化都應該算是用戶體驗和效率的提升，隨市場對用戶體驗和效率的進一步追求，市場化的信評機構將有更多拓展業務的機會。</a:t>
            </a:r>
            <a:endParaRPr lang="en-US" altLang="zh-CN" dirty="0"/>
          </a:p>
          <a:p>
            <a:r>
              <a:rPr lang="en-US" sz="1200" kern="1200" dirty="0">
                <a:solidFill>
                  <a:schemeClr val="tx1"/>
                </a:solidFill>
                <a:effectLst/>
                <a:latin typeface="+mn-lt"/>
                <a:ea typeface="+mn-ea"/>
                <a:cs typeface="+mn-cs"/>
              </a:rPr>
              <a:t>2015</a:t>
            </a:r>
            <a:r>
              <a:rPr lang="zh-CN" altLang="en-US" sz="1200" kern="1200" dirty="0">
                <a:solidFill>
                  <a:schemeClr val="tx1"/>
                </a:solidFill>
                <a:effectLst/>
                <a:latin typeface="+mn-lt"/>
                <a:ea typeface="+mn-ea"/>
                <a:cs typeface="+mn-cs"/>
              </a:rPr>
              <a:t>年</a:t>
            </a:r>
            <a:r>
              <a:rPr lang="en-US" sz="1200" kern="1200" dirty="0">
                <a:solidFill>
                  <a:schemeClr val="tx1"/>
                </a:solidFill>
                <a:effectLst/>
                <a:latin typeface="+mn-lt"/>
                <a:ea typeface="+mn-ea"/>
                <a:cs typeface="+mn-cs"/>
              </a:rPr>
              <a:t>8</a:t>
            </a:r>
            <a:r>
              <a:rPr lang="zh-CN" altLang="en-US" sz="1200" kern="1200" dirty="0">
                <a:solidFill>
                  <a:schemeClr val="tx1"/>
                </a:solidFill>
                <a:effectLst/>
                <a:latin typeface="+mn-lt"/>
                <a:ea typeface="+mn-ea"/>
                <a:cs typeface="+mn-cs"/>
              </a:rPr>
              <a:t>月，深圳行人闖紅燈是否納入信評，引起社會廣泛討論。此外，上海或將</a:t>
            </a:r>
            <a:r>
              <a:rPr lang="en-US"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寵物擾鄰</a:t>
            </a:r>
            <a:r>
              <a:rPr lang="en-US"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納入公共信評，福建準備將</a:t>
            </a:r>
            <a:r>
              <a:rPr lang="en-US"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拒繳物業費納入信評</a:t>
            </a:r>
            <a:r>
              <a:rPr lang="en-US" sz="1200" kern="1200" dirty="0">
                <a:solidFill>
                  <a:schemeClr val="tx1"/>
                </a:solidFill>
                <a:effectLst/>
                <a:latin typeface="+mn-lt"/>
                <a:ea typeface="+mn-ea"/>
                <a:cs typeface="+mn-cs"/>
              </a:rPr>
              <a:t>”</a:t>
            </a:r>
            <a:r>
              <a:rPr lang="zh-CN" altLang="en-US" sz="1200" kern="1200" dirty="0">
                <a:solidFill>
                  <a:schemeClr val="tx1"/>
                </a:solidFill>
                <a:effectLst/>
                <a:latin typeface="+mn-lt"/>
                <a:ea typeface="+mn-ea"/>
                <a:cs typeface="+mn-cs"/>
              </a:rPr>
              <a:t>，這些對市場還有公眾都是很好的信用教育</a:t>
            </a:r>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35</a:t>
            </a:fld>
            <a:endParaRPr lang="en-US" dirty="0"/>
          </a:p>
        </p:txBody>
      </p:sp>
    </p:spTree>
    <p:extLst>
      <p:ext uri="{BB962C8B-B14F-4D97-AF65-F5344CB8AC3E}">
        <p14:creationId xmlns:p14="http://schemas.microsoft.com/office/powerpoint/2010/main" val="28077261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b="1" dirty="0"/>
              <a:t>1.</a:t>
            </a:r>
            <a:r>
              <a:rPr lang="zh-CN" altLang="en-US" b="1" dirty="0"/>
              <a:t>隱私問題 </a:t>
            </a:r>
            <a:r>
              <a:rPr lang="zh-CN" altLang="en-US" dirty="0"/>
              <a:t/>
            </a:r>
            <a:br>
              <a:rPr lang="zh-CN" altLang="en-US" dirty="0"/>
            </a:br>
            <a:r>
              <a:rPr lang="zh-CN" altLang="en-US" dirty="0"/>
              <a:t>去年，德國最大的信用評鑒機構夏華（</a:t>
            </a:r>
            <a:r>
              <a:rPr lang="en-US" altLang="zh-CN" dirty="0" err="1"/>
              <a:t>Schufa</a:t>
            </a:r>
            <a:r>
              <a:rPr lang="zh-CN" altLang="en-US" dirty="0"/>
              <a:t>）公司準備從社交媒體採集資料，用以評估消費者的資信狀況，此舉引發了公眾的強烈抗議。公司最終放棄了這一計畫。進行信用評估需要遵循非常嚴格的標準，而在這一過程中，應該抓取哪些資料，哪些資料屬於使用者隱私，是一個很難界定的問題，稍有不慎就很容易產生隱私問題，導致用戶排斥這種行為。</a:t>
            </a:r>
            <a:br>
              <a:rPr lang="zh-CN" altLang="en-US" dirty="0"/>
            </a:br>
            <a:r>
              <a:rPr lang="zh-CN" altLang="en-US" dirty="0"/>
              <a:t/>
            </a:r>
            <a:br>
              <a:rPr lang="zh-CN" altLang="en-US" dirty="0"/>
            </a:br>
            <a:r>
              <a:rPr lang="en-US" altLang="zh-CN" b="1" dirty="0"/>
              <a:t>2.</a:t>
            </a:r>
            <a:r>
              <a:rPr lang="zh-CN" altLang="en-US" b="1" dirty="0"/>
              <a:t>社交網路資料容易被操縱</a:t>
            </a:r>
            <a:r>
              <a:rPr lang="zh-CN" altLang="en-US" dirty="0"/>
              <a:t/>
            </a:r>
            <a:br>
              <a:rPr lang="zh-CN" altLang="en-US" dirty="0"/>
            </a:br>
            <a:r>
              <a:rPr lang="zh-CN" altLang="en-US" dirty="0"/>
              <a:t>為了獲得更好的信用評價，隨之而生的必然是虛假資料的誕生以及“買粉”行業的火爆。如果屆時缺乏有效的機制解決這一問題，則很可能出現劣幣驅逐良幣的現象，導致社交網路資料普遍失真。</a:t>
            </a:r>
            <a:br>
              <a:rPr lang="zh-CN" altLang="en-US" dirty="0"/>
            </a:br>
            <a:r>
              <a:rPr lang="zh-CN" altLang="en-US" dirty="0"/>
              <a:t/>
            </a:r>
            <a:br>
              <a:rPr lang="zh-CN" altLang="en-US" dirty="0"/>
            </a:br>
            <a:r>
              <a:rPr lang="en-US" altLang="zh-CN" b="1" dirty="0"/>
              <a:t>3.</a:t>
            </a:r>
            <a:r>
              <a:rPr lang="zh-CN" altLang="en-US" b="1" dirty="0"/>
              <a:t>社交網路資料並不能全面反映人的還貸能力</a:t>
            </a:r>
            <a:r>
              <a:rPr lang="zh-CN" altLang="en-US" dirty="0"/>
              <a:t/>
            </a:r>
            <a:br>
              <a:rPr lang="zh-CN" altLang="en-US" dirty="0"/>
            </a:br>
            <a:r>
              <a:rPr lang="zh-CN" altLang="en-US" sz="1200" b="0" i="0" kern="1200" dirty="0">
                <a:solidFill>
                  <a:schemeClr val="tx1"/>
                </a:solidFill>
                <a:effectLst/>
                <a:latin typeface="+mn-lt"/>
                <a:ea typeface="+mn-ea"/>
                <a:cs typeface="+mn-cs"/>
              </a:rPr>
              <a:t>大資料依然是一個趨勢，國外許多機構學者已經在研究社交資料分析，但要想證明社交資料中到底哪些資訊有用、哪些沒用，尚需加以時日。目前對社交網路資料的應用還只停留在用戶註冊時間、粉絲數、活躍度等層面，根本沒達到大資料應用的水準。</a:t>
            </a:r>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36</a:t>
            </a:fld>
            <a:endParaRPr lang="en-US" dirty="0"/>
          </a:p>
        </p:txBody>
      </p:sp>
    </p:spTree>
    <p:extLst>
      <p:ext uri="{BB962C8B-B14F-4D97-AF65-F5344CB8AC3E}">
        <p14:creationId xmlns:p14="http://schemas.microsoft.com/office/powerpoint/2010/main" val="23121735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頁首</a:t>
            </a:r>
            <a:endParaRPr lang="en-US" altLang="zh-TW" dirty="0"/>
          </a:p>
          <a:p>
            <a:r>
              <a:rPr lang="zh-TW" altLang="en-US" dirty="0"/>
              <a:t>徵信征信</a:t>
            </a:r>
            <a:endParaRPr lang="en-US" altLang="zh-TW" dirty="0"/>
          </a:p>
          <a:p>
            <a:r>
              <a:rPr lang="zh-TW" altLang="en-US" dirty="0"/>
              <a:t>簡體</a:t>
            </a:r>
            <a:endParaRPr lang="en-US" altLang="zh-TW" dirty="0"/>
          </a:p>
          <a:p>
            <a:r>
              <a:rPr lang="zh-TW" altLang="en-US" dirty="0"/>
              <a:t>影片</a:t>
            </a:r>
            <a:endParaRPr lang="en-US" altLang="zh-TW"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2</a:t>
            </a:fld>
            <a:endParaRPr lang="en-US"/>
          </a:p>
        </p:txBody>
      </p:sp>
    </p:spTree>
    <p:extLst>
      <p:ext uri="{BB962C8B-B14F-4D97-AF65-F5344CB8AC3E}">
        <p14:creationId xmlns:p14="http://schemas.microsoft.com/office/powerpoint/2010/main" val="23885293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37</a:t>
            </a:fld>
            <a:endParaRPr lang="en-US" dirty="0"/>
          </a:p>
        </p:txBody>
      </p:sp>
    </p:spTree>
    <p:extLst>
      <p:ext uri="{BB962C8B-B14F-4D97-AF65-F5344CB8AC3E}">
        <p14:creationId xmlns:p14="http://schemas.microsoft.com/office/powerpoint/2010/main" val="36212406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CN" altLang="en-US" sz="1200" kern="1200" dirty="0">
                <a:solidFill>
                  <a:schemeClr val="tx1"/>
                </a:solidFill>
                <a:effectLst/>
                <a:latin typeface="+mn-lt"/>
                <a:ea typeface="+mn-ea"/>
                <a:cs typeface="+mn-cs"/>
              </a:rPr>
              <a:t>（一）不僅要關注資料的採集，還要關注資料的服務</a:t>
            </a:r>
            <a:endParaRPr lang="en-US" sz="1200" kern="1200" dirty="0">
              <a:solidFill>
                <a:schemeClr val="tx1"/>
              </a:solidFill>
              <a:effectLst/>
              <a:latin typeface="+mn-lt"/>
              <a:ea typeface="+mn-ea"/>
              <a:cs typeface="+mn-cs"/>
            </a:endParaRPr>
          </a:p>
          <a:p>
            <a:r>
              <a:rPr lang="zh-CN" altLang="en-US" sz="1200" kern="1200" dirty="0">
                <a:solidFill>
                  <a:schemeClr val="tx1"/>
                </a:solidFill>
                <a:effectLst/>
                <a:latin typeface="+mn-lt"/>
                <a:ea typeface="+mn-ea"/>
                <a:cs typeface="+mn-cs"/>
              </a:rPr>
              <a:t>信評是一個專業性很強的行業，主要的難點在於兩端：輸入端的信評資料獲取和輸出端的信評服務。資料是信評機構的核心資產，不能採集足夠多的資料，信評機構就不能提供對外服務，但是我們重視信評資料獲取的同時不能忽視信評服務模式的創新和研究，這決定著信評的價值和作用是否能夠充分地發揮。</a:t>
            </a:r>
            <a:endParaRPr lang="en-US" sz="1200" kern="1200" dirty="0">
              <a:solidFill>
                <a:schemeClr val="tx1"/>
              </a:solidFill>
              <a:effectLst/>
              <a:latin typeface="+mn-lt"/>
              <a:ea typeface="+mn-ea"/>
              <a:cs typeface="+mn-cs"/>
            </a:endParaRPr>
          </a:p>
          <a:p>
            <a:r>
              <a:rPr lang="zh-CN" altLang="en-US" sz="1200" kern="1200" dirty="0">
                <a:solidFill>
                  <a:schemeClr val="tx1"/>
                </a:solidFill>
                <a:effectLst/>
                <a:latin typeface="+mn-lt"/>
                <a:ea typeface="+mn-ea"/>
                <a:cs typeface="+mn-cs"/>
              </a:rPr>
              <a:t>（二）不僅要關注信用評估，還要關注基本的信評產品和服務</a:t>
            </a:r>
            <a:endParaRPr lang="en-US" sz="1200" kern="1200" dirty="0">
              <a:solidFill>
                <a:schemeClr val="tx1"/>
              </a:solidFill>
              <a:effectLst/>
              <a:latin typeface="+mn-lt"/>
              <a:ea typeface="+mn-ea"/>
              <a:cs typeface="+mn-cs"/>
            </a:endParaRPr>
          </a:p>
          <a:p>
            <a:r>
              <a:rPr lang="zh-CN" altLang="en-US" sz="1200" kern="1200" dirty="0">
                <a:solidFill>
                  <a:schemeClr val="tx1"/>
                </a:solidFill>
                <a:effectLst/>
                <a:latin typeface="+mn-lt"/>
                <a:ea typeface="+mn-ea"/>
                <a:cs typeface="+mn-cs"/>
              </a:rPr>
              <a:t>信用評估只是信評產品和服務的一種，信用報告和信用監測是更基礎的信評服務，其重要性不亞于信用評估。就信用報告而言，所提供的個人消費者的信用資訊更加全面、客觀和真實。而用來進行信用評估的內容往往就是根據信用報告的基本資料進行挖掘、分析得到的。</a:t>
            </a:r>
            <a:endParaRPr lang="en-US" sz="1200" kern="1200" dirty="0">
              <a:solidFill>
                <a:schemeClr val="tx1"/>
              </a:solidFill>
              <a:effectLst/>
              <a:latin typeface="+mn-lt"/>
              <a:ea typeface="+mn-ea"/>
              <a:cs typeface="+mn-cs"/>
            </a:endParaRPr>
          </a:p>
          <a:p>
            <a:r>
              <a:rPr lang="zh-CN" altLang="en-US" sz="1200" kern="1200" dirty="0">
                <a:solidFill>
                  <a:schemeClr val="tx1"/>
                </a:solidFill>
                <a:effectLst/>
                <a:latin typeface="+mn-lt"/>
                <a:ea typeface="+mn-ea"/>
                <a:cs typeface="+mn-cs"/>
              </a:rPr>
              <a:t>（三）不僅為機構服務，還要為個人消費者服務</a:t>
            </a:r>
            <a:endParaRPr lang="en-US" sz="1200" kern="1200" dirty="0">
              <a:solidFill>
                <a:schemeClr val="tx1"/>
              </a:solidFill>
              <a:effectLst/>
              <a:latin typeface="+mn-lt"/>
              <a:ea typeface="+mn-ea"/>
              <a:cs typeface="+mn-cs"/>
            </a:endParaRPr>
          </a:p>
          <a:p>
            <a:r>
              <a:rPr lang="zh-CN" altLang="en-US" sz="1200" kern="1200" dirty="0">
                <a:solidFill>
                  <a:schemeClr val="tx1"/>
                </a:solidFill>
                <a:effectLst/>
                <a:latin typeface="+mn-lt"/>
                <a:ea typeface="+mn-ea"/>
                <a:cs typeface="+mn-cs"/>
              </a:rPr>
              <a:t>除了央行信評中心免費給個人消費者提供每年兩次的信用報告查詢，國內大部分個人信評機構都把業務的重點定位於和信貸機構的合作，而對個人消費者本身的需求重視不夠，缺乏相應的產品和服務。作為個人信評的資訊主體，同樣需要信評服務，每一個消費者只有瞭解自己的信用狀況才能管理好自己的信用，進而才能管理好自己的財富。</a:t>
            </a:r>
            <a:endParaRPr lang="en-US"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fld id="{BDA8B7E4-2B85-4A1E-AE1F-19818E091B05}" type="slidenum">
              <a:rPr lang="en-US" smtClean="0"/>
              <a:t>38</a:t>
            </a:fld>
            <a:endParaRPr lang="en-US" dirty="0"/>
          </a:p>
        </p:txBody>
      </p:sp>
    </p:spTree>
    <p:extLst>
      <p:ext uri="{BB962C8B-B14F-4D97-AF65-F5344CB8AC3E}">
        <p14:creationId xmlns:p14="http://schemas.microsoft.com/office/powerpoint/2010/main" val="7173240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https://www.youtube.com/watch?v=HM5hwTMewgY</a:t>
            </a: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a:t>
            </a:fld>
            <a:endParaRPr lang="zh-TW" altLang="en-US"/>
          </a:p>
        </p:txBody>
      </p:sp>
    </p:spTree>
    <p:extLst>
      <p:ext uri="{BB962C8B-B14F-4D97-AF65-F5344CB8AC3E}">
        <p14:creationId xmlns:p14="http://schemas.microsoft.com/office/powerpoint/2010/main" val="5194134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200" dirty="0"/>
              <a:t>信評是指专业化的、独立的第三方机构为个人或企业建立信用档案，依法采集、客观记录其信用信息，并依法对外提供信用信息服务的一种活动，它为专业化的授信机构提供了信用信息共享的平台。</a:t>
            </a:r>
            <a:endParaRPr lang="en-US" altLang="zh-CN" sz="1200" dirty="0"/>
          </a:p>
          <a:p>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5</a:t>
            </a:fld>
            <a:endParaRPr lang="en-US"/>
          </a:p>
        </p:txBody>
      </p:sp>
    </p:spTree>
    <p:extLst>
      <p:ext uri="{BB962C8B-B14F-4D97-AF65-F5344CB8AC3E}">
        <p14:creationId xmlns:p14="http://schemas.microsoft.com/office/powerpoint/2010/main" val="3212088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7</a:t>
            </a:fld>
            <a:endParaRPr lang="en-US" dirty="0"/>
          </a:p>
        </p:txBody>
      </p:sp>
    </p:spTree>
    <p:extLst>
      <p:ext uri="{BB962C8B-B14F-4D97-AF65-F5344CB8AC3E}">
        <p14:creationId xmlns:p14="http://schemas.microsoft.com/office/powerpoint/2010/main" val="26639012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CN" sz="1200" b="1" i="0" kern="1200" dirty="0">
                <a:solidFill>
                  <a:schemeClr val="tx1"/>
                </a:solidFill>
                <a:effectLst/>
                <a:latin typeface="+mn-lt"/>
                <a:ea typeface="+mn-ea"/>
                <a:cs typeface="+mn-cs"/>
              </a:rPr>
              <a:t>1</a:t>
            </a:r>
            <a:r>
              <a:rPr lang="zh-CN" altLang="en-US" sz="1200" b="1" i="0" kern="1200" dirty="0">
                <a:solidFill>
                  <a:schemeClr val="tx1"/>
                </a:solidFill>
                <a:effectLst/>
                <a:latin typeface="+mn-lt"/>
                <a:ea typeface="+mn-ea"/>
                <a:cs typeface="+mn-cs"/>
              </a:rPr>
              <a:t>，封閉、資料不夠完善。</a:t>
            </a:r>
            <a:r>
              <a:rPr lang="zh-CN" altLang="en-US" sz="1200" b="0" i="0" kern="1200" dirty="0">
                <a:solidFill>
                  <a:schemeClr val="tx1"/>
                </a:solidFill>
                <a:effectLst/>
                <a:latin typeface="+mn-lt"/>
                <a:ea typeface="+mn-ea"/>
                <a:cs typeface="+mn-cs"/>
              </a:rPr>
              <a:t>傳統信評方式是通過固定途徑收集一些可用作評級的資訊，由分析人員對各項資料進行分析、評級，最終得到受評物件履約能力和履約意願的評級。</a:t>
            </a:r>
            <a:endParaRPr lang="en-US" altLang="zh-CN" sz="1200" b="0" i="0" kern="1200" dirty="0">
              <a:solidFill>
                <a:schemeClr val="tx1"/>
              </a:solidFill>
              <a:effectLst/>
              <a:latin typeface="+mn-lt"/>
              <a:ea typeface="+mn-ea"/>
              <a:cs typeface="+mn-cs"/>
            </a:endParaRPr>
          </a:p>
          <a:p>
            <a:r>
              <a:rPr lang="en-US" altLang="zh-CN" sz="1200" b="1" i="0" kern="1200" dirty="0">
                <a:solidFill>
                  <a:schemeClr val="tx1"/>
                </a:solidFill>
                <a:effectLst/>
                <a:latin typeface="+mn-lt"/>
                <a:ea typeface="+mn-ea"/>
                <a:cs typeface="+mn-cs"/>
              </a:rPr>
              <a:t>2. </a:t>
            </a:r>
            <a:r>
              <a:rPr lang="zh-CN" altLang="en-US" sz="1200" b="1" i="0" kern="1200" dirty="0">
                <a:solidFill>
                  <a:schemeClr val="tx1"/>
                </a:solidFill>
                <a:effectLst/>
                <a:latin typeface="+mn-lt"/>
                <a:ea typeface="+mn-ea"/>
                <a:cs typeface="+mn-cs"/>
              </a:rPr>
              <a:t>資料容易失真產生偏差。</a:t>
            </a:r>
            <a:r>
              <a:rPr lang="zh-CN" altLang="en-US" sz="1200" b="0" i="0" kern="1200" dirty="0">
                <a:solidFill>
                  <a:schemeClr val="tx1"/>
                </a:solidFill>
                <a:effectLst/>
                <a:latin typeface="+mn-lt"/>
                <a:ea typeface="+mn-ea"/>
                <a:cs typeface="+mn-cs"/>
              </a:rPr>
              <a:t>由于人工的介入，必然受到職業素養、道德品質等主觀因素影響，導致對受評物件的評價結果與客觀事實存在一定偏差。</a:t>
            </a:r>
            <a:endParaRPr lang="en-US" altLang="zh-CN" sz="1200" b="0" i="0" kern="1200" dirty="0">
              <a:solidFill>
                <a:schemeClr val="tx1"/>
              </a:solidFill>
              <a:effectLst/>
              <a:latin typeface="+mn-lt"/>
              <a:ea typeface="+mn-ea"/>
              <a:cs typeface="+mn-cs"/>
            </a:endParaRPr>
          </a:p>
          <a:p>
            <a:r>
              <a:rPr lang="en-US" altLang="zh-CN" sz="1200" b="1" i="0" kern="1200" dirty="0">
                <a:solidFill>
                  <a:schemeClr val="tx1"/>
                </a:solidFill>
                <a:effectLst/>
                <a:latin typeface="+mn-lt"/>
                <a:ea typeface="+mn-ea"/>
                <a:cs typeface="+mn-cs"/>
              </a:rPr>
              <a:t>3.</a:t>
            </a:r>
            <a:r>
              <a:rPr lang="zh-CN" altLang="en-US" sz="1200" b="1" i="0" kern="1200" dirty="0">
                <a:solidFill>
                  <a:schemeClr val="tx1"/>
                </a:solidFill>
                <a:effectLst/>
                <a:latin typeface="+mn-lt"/>
                <a:ea typeface="+mn-ea"/>
                <a:cs typeface="+mn-cs"/>
              </a:rPr>
              <a:t>即時性差、後續難以更正。</a:t>
            </a:r>
            <a:r>
              <a:rPr lang="zh-CN" altLang="en-US" sz="1200" b="0" i="0" kern="1200" dirty="0">
                <a:solidFill>
                  <a:schemeClr val="tx1"/>
                </a:solidFill>
                <a:effectLst/>
                <a:latin typeface="+mn-lt"/>
                <a:ea typeface="+mn-ea"/>
                <a:cs typeface="+mn-cs"/>
              </a:rPr>
              <a:t>沒有用戶評價系統，直接使用者無法參與評定，難以後續跟蹤。在資料失真偏差的情況下也難以更正。</a:t>
            </a:r>
            <a:endParaRPr lang="en-US" altLang="zh-CN" sz="1200" b="0" i="0" kern="1200" dirty="0">
              <a:solidFill>
                <a:schemeClr val="tx1"/>
              </a:solidFill>
              <a:effectLst/>
              <a:latin typeface="+mn-lt"/>
              <a:ea typeface="+mn-ea"/>
              <a:cs typeface="+mn-cs"/>
            </a:endParaRPr>
          </a:p>
          <a:p>
            <a:r>
              <a:rPr lang="en-US" altLang="zh-CN" sz="1200" b="1" i="0" kern="1200" dirty="0">
                <a:solidFill>
                  <a:schemeClr val="tx1"/>
                </a:solidFill>
                <a:effectLst/>
                <a:latin typeface="+mn-lt"/>
                <a:ea typeface="+mn-ea"/>
                <a:cs typeface="+mn-cs"/>
              </a:rPr>
              <a:t>4.</a:t>
            </a:r>
            <a:r>
              <a:rPr lang="zh-CN" altLang="en-US" sz="1200" b="1" i="0" kern="1200" dirty="0">
                <a:solidFill>
                  <a:schemeClr val="tx1"/>
                </a:solidFill>
                <a:effectLst/>
                <a:latin typeface="+mn-lt"/>
                <a:ea typeface="+mn-ea"/>
                <a:cs typeface="+mn-cs"/>
              </a:rPr>
              <a:t>方便性差。</a:t>
            </a:r>
            <a:r>
              <a:rPr lang="zh-CN" altLang="en-US" sz="1200" b="0" i="0" kern="1200" dirty="0">
                <a:solidFill>
                  <a:schemeClr val="tx1"/>
                </a:solidFill>
                <a:effectLst/>
                <a:latin typeface="+mn-lt"/>
                <a:ea typeface="+mn-ea"/>
                <a:cs typeface="+mn-cs"/>
              </a:rPr>
              <a:t>信評平臺上傳資料積極性低、更新不及時、接入門檻高、查詢次數受到限制。</a:t>
            </a:r>
            <a:endParaRPr lang="en-US" altLang="zh-CN" sz="1200" b="0" i="0" kern="1200" dirty="0">
              <a:solidFill>
                <a:schemeClr val="tx1"/>
              </a:solidFill>
              <a:effectLst/>
              <a:latin typeface="+mn-lt"/>
              <a:ea typeface="+mn-ea"/>
              <a:cs typeface="+mn-cs"/>
            </a:endParaRPr>
          </a:p>
          <a:p>
            <a:r>
              <a:rPr lang="en-US" altLang="zh-CN" sz="1200" b="1" i="0" kern="1200" dirty="0">
                <a:solidFill>
                  <a:schemeClr val="tx1"/>
                </a:solidFill>
                <a:effectLst/>
                <a:latin typeface="+mn-lt"/>
                <a:ea typeface="+mn-ea"/>
                <a:cs typeface="+mn-cs"/>
              </a:rPr>
              <a:t>5.</a:t>
            </a:r>
            <a:r>
              <a:rPr lang="zh-CN" altLang="en-US" sz="1200" b="1" i="0" kern="1200" dirty="0">
                <a:solidFill>
                  <a:schemeClr val="tx1"/>
                </a:solidFill>
                <a:effectLst/>
                <a:latin typeface="+mn-lt"/>
                <a:ea typeface="+mn-ea"/>
                <a:cs typeface="+mn-cs"/>
              </a:rPr>
              <a:t>人力資源成本大。</a:t>
            </a:r>
            <a:r>
              <a:rPr lang="zh-CN" altLang="en-US" sz="1200" b="0" i="0" kern="1200" dirty="0">
                <a:solidFill>
                  <a:schemeClr val="tx1"/>
                </a:solidFill>
                <a:effectLst/>
                <a:latin typeface="+mn-lt"/>
                <a:ea typeface="+mn-ea"/>
                <a:cs typeface="+mn-cs"/>
              </a:rPr>
              <a:t>隨著未來信評市場快速發展，信評產品種類和數量日益增加。面對巨大而繁雜的業務，人力成本不斷增加對於信評企業來說亦是一個不容忽視的問題，行業人才的稀缺與行業快速發展將不可避免地產生矛盾。</a:t>
            </a:r>
            <a:endParaRPr lang="zh-TW" alt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8</a:t>
            </a:fld>
            <a:endParaRPr lang="en-US" dirty="0"/>
          </a:p>
        </p:txBody>
      </p:sp>
    </p:spTree>
    <p:extLst>
      <p:ext uri="{BB962C8B-B14F-4D97-AF65-F5344CB8AC3E}">
        <p14:creationId xmlns:p14="http://schemas.microsoft.com/office/powerpoint/2010/main" val="22918999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CN" altLang="en-US" sz="1200" b="0" i="0" kern="1200" dirty="0">
                <a:solidFill>
                  <a:schemeClr val="tx1"/>
                </a:solidFill>
                <a:effectLst/>
                <a:latin typeface="+mn-lt"/>
                <a:ea typeface="+mn-ea"/>
                <a:cs typeface="+mn-cs"/>
              </a:rPr>
              <a:t>我認爲，從邏輯上推演，互聯網的出現，增加了新的資料緯度，也改變了資料獲取的方式。但這兩點只是增加了資料公司的資料來源，或提升了獲取資料的效率，並沒有實質改變其採集並銷售資料的本質模型。</a:t>
            </a:r>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9</a:t>
            </a:fld>
            <a:endParaRPr lang="en-US" dirty="0"/>
          </a:p>
        </p:txBody>
      </p:sp>
    </p:spTree>
    <p:extLst>
      <p:ext uri="{BB962C8B-B14F-4D97-AF65-F5344CB8AC3E}">
        <p14:creationId xmlns:p14="http://schemas.microsoft.com/office/powerpoint/2010/main" val="26484483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10</a:t>
            </a:fld>
            <a:endParaRPr lang="en-US"/>
          </a:p>
        </p:txBody>
      </p:sp>
    </p:spTree>
    <p:extLst>
      <p:ext uri="{BB962C8B-B14F-4D97-AF65-F5344CB8AC3E}">
        <p14:creationId xmlns:p14="http://schemas.microsoft.com/office/powerpoint/2010/main" val="10740892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lvl="0"/>
            <a:r>
              <a:rPr lang="en-US" altLang="zh-CN" sz="1200" kern="1200" dirty="0">
                <a:solidFill>
                  <a:schemeClr val="tx1"/>
                </a:solidFill>
                <a:effectLst/>
                <a:latin typeface="+mn-lt"/>
                <a:ea typeface="+mn-ea"/>
                <a:cs typeface="+mn-cs"/>
              </a:rPr>
              <a:t>1</a:t>
            </a:r>
            <a:r>
              <a:rPr lang="zh-CN" altLang="en-US" sz="1200" kern="1200" dirty="0">
                <a:solidFill>
                  <a:schemeClr val="tx1"/>
                </a:solidFill>
                <a:effectLst/>
                <a:latin typeface="+mn-lt"/>
                <a:ea typeface="+mn-ea"/>
                <a:cs typeface="+mn-cs"/>
              </a:rPr>
              <a:t>以阿裡巴巴為代表的電商平臺對使用者在網上交易的行為資料，提供給螞蟻金服或與其合作的商業銀行，再經過深度的挖掘和評估，形成對客戶的風險定價。</a:t>
            </a:r>
            <a:endParaRPr lang="en-US" sz="1200" kern="1200" dirty="0">
              <a:solidFill>
                <a:schemeClr val="tx1"/>
              </a:solidFill>
              <a:effectLst/>
              <a:latin typeface="+mn-lt"/>
              <a:ea typeface="+mn-ea"/>
              <a:cs typeface="+mn-cs"/>
            </a:endParaRPr>
          </a:p>
          <a:p>
            <a:pPr lvl="0"/>
            <a:r>
              <a:rPr lang="en-US" altLang="zh-CN" sz="1200" kern="1200" dirty="0">
                <a:solidFill>
                  <a:schemeClr val="tx1"/>
                </a:solidFill>
                <a:effectLst/>
                <a:latin typeface="+mn-lt"/>
                <a:ea typeface="+mn-ea"/>
                <a:cs typeface="+mn-cs"/>
              </a:rPr>
              <a:t>2</a:t>
            </a:r>
            <a:r>
              <a:rPr lang="zh-CN" altLang="en-US" sz="1200" kern="1200" dirty="0">
                <a:solidFill>
                  <a:schemeClr val="tx1"/>
                </a:solidFill>
                <a:effectLst/>
                <a:latin typeface="+mn-lt"/>
                <a:ea typeface="+mn-ea"/>
                <a:cs typeface="+mn-cs"/>
              </a:rPr>
              <a:t>以陸金所、宜信為代表的較大型</a:t>
            </a:r>
            <a:r>
              <a:rPr lang="en-US" sz="1200" kern="1200" dirty="0">
                <a:solidFill>
                  <a:schemeClr val="tx1"/>
                </a:solidFill>
                <a:effectLst/>
                <a:latin typeface="+mn-lt"/>
                <a:ea typeface="+mn-ea"/>
                <a:cs typeface="+mn-cs"/>
              </a:rPr>
              <a:t>P2P</a:t>
            </a:r>
            <a:r>
              <a:rPr lang="zh-CN" altLang="en-US" sz="1200" kern="1200" dirty="0">
                <a:solidFill>
                  <a:schemeClr val="tx1"/>
                </a:solidFill>
                <a:effectLst/>
                <a:latin typeface="+mn-lt"/>
                <a:ea typeface="+mn-ea"/>
                <a:cs typeface="+mn-cs"/>
              </a:rPr>
              <a:t>網貸平臺自建客戶信用系統，用於自身平臺以網路金融資訊共用系統（</a:t>
            </a:r>
            <a:r>
              <a:rPr lang="en-US" sz="1200" kern="1200" dirty="0">
                <a:solidFill>
                  <a:schemeClr val="tx1"/>
                </a:solidFill>
                <a:effectLst/>
                <a:latin typeface="+mn-lt"/>
                <a:ea typeface="+mn-ea"/>
                <a:cs typeface="+mn-cs"/>
              </a:rPr>
              <a:t>NFCS</a:t>
            </a:r>
            <a:r>
              <a:rPr lang="zh-CN" altLang="en-US" sz="1200" kern="1200" dirty="0">
                <a:solidFill>
                  <a:schemeClr val="tx1"/>
                </a:solidFill>
                <a:effectLst/>
                <a:latin typeface="+mn-lt"/>
                <a:ea typeface="+mn-ea"/>
                <a:cs typeface="+mn-cs"/>
              </a:rPr>
              <a:t>）、小額信貸行業共用服務平臺（</a:t>
            </a:r>
            <a:r>
              <a:rPr lang="en-US" sz="1200" kern="1200" dirty="0">
                <a:solidFill>
                  <a:schemeClr val="tx1"/>
                </a:solidFill>
                <a:effectLst/>
                <a:latin typeface="+mn-lt"/>
                <a:ea typeface="+mn-ea"/>
                <a:cs typeface="+mn-cs"/>
              </a:rPr>
              <a:t>MSP</a:t>
            </a:r>
            <a:r>
              <a:rPr lang="zh-CN" altLang="en-US" sz="1200" kern="1200" dirty="0">
                <a:solidFill>
                  <a:schemeClr val="tx1"/>
                </a:solidFill>
                <a:effectLst/>
                <a:latin typeface="+mn-lt"/>
                <a:ea typeface="+mn-ea"/>
                <a:cs typeface="+mn-cs"/>
              </a:rPr>
              <a:t>）為代表的同業資訊資料庫</a:t>
            </a:r>
            <a:endParaRPr lang="en-US" altLang="zh-CN" sz="1200" kern="1200" dirty="0">
              <a:solidFill>
                <a:schemeClr val="tx1"/>
              </a:solidFill>
              <a:effectLst/>
              <a:latin typeface="+mn-lt"/>
              <a:ea typeface="+mn-ea"/>
              <a:cs typeface="+mn-cs"/>
            </a:endParaRPr>
          </a:p>
          <a:p>
            <a:pPr lvl="0"/>
            <a:r>
              <a:rPr lang="en-US" altLang="zh-CN" sz="1200" kern="1200" dirty="0">
                <a:solidFill>
                  <a:schemeClr val="tx1"/>
                </a:solidFill>
                <a:effectLst/>
                <a:latin typeface="+mn-lt"/>
                <a:ea typeface="+mn-ea"/>
                <a:cs typeface="+mn-cs"/>
              </a:rPr>
              <a:t>3</a:t>
            </a:r>
            <a:r>
              <a:rPr lang="zh-CN" altLang="en-US" sz="1200" kern="1200" dirty="0">
                <a:solidFill>
                  <a:schemeClr val="tx1"/>
                </a:solidFill>
                <a:effectLst/>
                <a:latin typeface="+mn-lt"/>
                <a:ea typeface="+mn-ea"/>
                <a:cs typeface="+mn-cs"/>
              </a:rPr>
              <a:t>通過採集</a:t>
            </a:r>
            <a:r>
              <a:rPr lang="en-US" sz="1200" kern="1200" dirty="0">
                <a:solidFill>
                  <a:schemeClr val="tx1"/>
                </a:solidFill>
                <a:effectLst/>
                <a:latin typeface="+mn-lt"/>
                <a:ea typeface="+mn-ea"/>
                <a:cs typeface="+mn-cs"/>
              </a:rPr>
              <a:t>P2P</a:t>
            </a:r>
            <a:r>
              <a:rPr lang="zh-CN" altLang="en-US" sz="1200" kern="1200" dirty="0">
                <a:solidFill>
                  <a:schemeClr val="tx1"/>
                </a:solidFill>
                <a:effectLst/>
                <a:latin typeface="+mn-lt"/>
                <a:ea typeface="+mn-ea"/>
                <a:cs typeface="+mn-cs"/>
              </a:rPr>
              <a:t>平臺借貸兩端客戶的個人基本資料、貸款申請、貸款開立、還款等資訊，並向加入該資料庫的</a:t>
            </a:r>
            <a:r>
              <a:rPr lang="en-US" sz="1200" kern="1200" dirty="0">
                <a:solidFill>
                  <a:schemeClr val="tx1"/>
                </a:solidFill>
                <a:effectLst/>
                <a:latin typeface="+mn-lt"/>
                <a:ea typeface="+mn-ea"/>
                <a:cs typeface="+mn-cs"/>
              </a:rPr>
              <a:t>P2P</a:t>
            </a:r>
            <a:r>
              <a:rPr lang="zh-CN" altLang="en-US" sz="1200" kern="1200" dirty="0">
                <a:solidFill>
                  <a:schemeClr val="tx1"/>
                </a:solidFill>
                <a:effectLst/>
                <a:latin typeface="+mn-lt"/>
                <a:ea typeface="+mn-ea"/>
                <a:cs typeface="+mn-cs"/>
              </a:rPr>
              <a:t>機構提供查詢服務</a:t>
            </a:r>
            <a:endParaRPr lang="en-US"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4</a:t>
            </a:r>
            <a:r>
              <a:rPr lang="zh-CN" altLang="en-US" sz="1200" kern="1200" dirty="0">
                <a:solidFill>
                  <a:schemeClr val="tx1"/>
                </a:solidFill>
                <a:effectLst/>
                <a:latin typeface="+mn-lt"/>
                <a:ea typeface="+mn-ea"/>
                <a:cs typeface="+mn-cs"/>
              </a:rPr>
              <a:t>以北京國政通科技有限公司為代表互聯網大資料公司通過收集、整理、保存來源於協力廠商的互聯網資料，運用分析模型和信用評分等技術，形成符合客戶需求的信評報告，提供給協力廠商客戶</a:t>
            </a:r>
            <a:endParaRPr lang="en-US" dirty="0"/>
          </a:p>
        </p:txBody>
      </p:sp>
      <p:sp>
        <p:nvSpPr>
          <p:cNvPr id="4" name="投影片編號版面配置區 3"/>
          <p:cNvSpPr>
            <a:spLocks noGrp="1"/>
          </p:cNvSpPr>
          <p:nvPr>
            <p:ph type="sldNum" sz="quarter" idx="10"/>
          </p:nvPr>
        </p:nvSpPr>
        <p:spPr/>
        <p:txBody>
          <a:bodyPr/>
          <a:lstStyle/>
          <a:p>
            <a:fld id="{BDA8B7E4-2B85-4A1E-AE1F-19818E091B05}" type="slidenum">
              <a:rPr lang="en-US" smtClean="0"/>
              <a:t>17</a:t>
            </a:fld>
            <a:endParaRPr lang="en-US" dirty="0"/>
          </a:p>
        </p:txBody>
      </p:sp>
    </p:spTree>
    <p:extLst>
      <p:ext uri="{BB962C8B-B14F-4D97-AF65-F5344CB8AC3E}">
        <p14:creationId xmlns:p14="http://schemas.microsoft.com/office/powerpoint/2010/main" val="1085550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cxnSp>
        <p:nvCxnSpPr>
          <p:cNvPr id="25" name="Shape 10"/>
          <p:cNvCxnSpPr/>
          <p:nvPr userDrawn="1"/>
        </p:nvCxnSpPr>
        <p:spPr>
          <a:xfrm>
            <a:off x="9343647" y="4235849"/>
            <a:ext cx="749600" cy="0"/>
          </a:xfrm>
          <a:prstGeom prst="straightConnector1">
            <a:avLst/>
          </a:prstGeom>
          <a:noFill/>
          <a:ln w="76200" cap="flat" cmpd="sng">
            <a:solidFill>
              <a:schemeClr val="lt2"/>
            </a:solidFill>
            <a:prstDash val="solid"/>
            <a:round/>
            <a:headEnd type="none" w="med" len="med"/>
            <a:tailEnd type="none" w="med" len="med"/>
          </a:ln>
        </p:spPr>
      </p:cxnSp>
      <p:cxnSp>
        <p:nvCxnSpPr>
          <p:cNvPr id="26" name="Shape 11"/>
          <p:cNvCxnSpPr/>
          <p:nvPr userDrawn="1"/>
        </p:nvCxnSpPr>
        <p:spPr>
          <a:xfrm>
            <a:off x="2100045" y="4211001"/>
            <a:ext cx="749600" cy="0"/>
          </a:xfrm>
          <a:prstGeom prst="straightConnector1">
            <a:avLst/>
          </a:prstGeom>
          <a:noFill/>
          <a:ln w="76200" cap="flat" cmpd="sng">
            <a:solidFill>
              <a:schemeClr val="lt2"/>
            </a:solidFill>
            <a:prstDash val="solid"/>
            <a:round/>
            <a:headEnd type="none" w="med" len="med"/>
            <a:tailEnd type="none" w="med" len="med"/>
          </a:ln>
        </p:spPr>
      </p:cxnSp>
      <p:grpSp>
        <p:nvGrpSpPr>
          <p:cNvPr id="27" name="Shape 12"/>
          <p:cNvGrpSpPr/>
          <p:nvPr userDrawn="1"/>
        </p:nvGrpSpPr>
        <p:grpSpPr>
          <a:xfrm>
            <a:off x="1338859" y="1362700"/>
            <a:ext cx="9515556" cy="203200"/>
            <a:chOff x="1346428" y="1011300"/>
            <a:chExt cx="6452100" cy="152400"/>
          </a:xfrm>
        </p:grpSpPr>
        <p:cxnSp>
          <p:nvCxnSpPr>
            <p:cNvPr id="28" name="Shape 13"/>
            <p:cNvCxnSpPr/>
            <p:nvPr/>
          </p:nvCxnSpPr>
          <p:spPr>
            <a:xfrm rot="10800000">
              <a:off x="1346428" y="1011300"/>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29" name="Shape 14"/>
            <p:cNvCxnSpPr/>
            <p:nvPr/>
          </p:nvCxnSpPr>
          <p:spPr>
            <a:xfrm rot="10800000">
              <a:off x="1346428" y="1163700"/>
              <a:ext cx="6452100" cy="0"/>
            </a:xfrm>
            <a:prstGeom prst="straightConnector1">
              <a:avLst/>
            </a:prstGeom>
            <a:noFill/>
            <a:ln w="9525" cap="flat" cmpd="sng">
              <a:solidFill>
                <a:schemeClr val="accent3"/>
              </a:solidFill>
              <a:prstDash val="solid"/>
              <a:round/>
              <a:headEnd type="none" w="med" len="med"/>
              <a:tailEnd type="none" w="med" len="med"/>
            </a:ln>
          </p:spPr>
        </p:cxnSp>
      </p:grpSp>
      <p:grpSp>
        <p:nvGrpSpPr>
          <p:cNvPr id="30" name="Shape 15"/>
          <p:cNvGrpSpPr/>
          <p:nvPr userDrawn="1"/>
        </p:nvGrpSpPr>
        <p:grpSpPr>
          <a:xfrm>
            <a:off x="1338869" y="5292133"/>
            <a:ext cx="9515556" cy="203200"/>
            <a:chOff x="1346435" y="3969087"/>
            <a:chExt cx="6452100" cy="152400"/>
          </a:xfrm>
        </p:grpSpPr>
        <p:cxnSp>
          <p:nvCxnSpPr>
            <p:cNvPr id="31" name="Shape 16"/>
            <p:cNvCxnSpPr/>
            <p:nvPr/>
          </p:nvCxnSpPr>
          <p:spPr>
            <a:xfrm>
              <a:off x="1346435" y="4121487"/>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32" name="Shape 17"/>
            <p:cNvCxnSpPr/>
            <p:nvPr/>
          </p:nvCxnSpPr>
          <p:spPr>
            <a:xfrm>
              <a:off x="1346435" y="3969087"/>
              <a:ext cx="6452100" cy="0"/>
            </a:xfrm>
            <a:prstGeom prst="straightConnector1">
              <a:avLst/>
            </a:prstGeom>
            <a:noFill/>
            <a:ln w="9525" cap="flat" cmpd="sng">
              <a:solidFill>
                <a:schemeClr val="accent3"/>
              </a:solidFill>
              <a:prstDash val="solid"/>
              <a:round/>
              <a:headEnd type="none" w="med" len="med"/>
              <a:tailEnd type="none" w="med" len="med"/>
            </a:ln>
          </p:spPr>
        </p:cxnSp>
      </p:grpSp>
      <p:sp>
        <p:nvSpPr>
          <p:cNvPr id="33" name="Shape 18"/>
          <p:cNvSpPr txBox="1">
            <a:spLocks noGrp="1"/>
          </p:cNvSpPr>
          <p:nvPr>
            <p:ph type="ctrTitle"/>
          </p:nvPr>
        </p:nvSpPr>
        <p:spPr>
          <a:xfrm>
            <a:off x="1338867" y="2335685"/>
            <a:ext cx="9515600" cy="1363200"/>
          </a:xfrm>
          <a:prstGeom prst="rect">
            <a:avLst/>
          </a:prstGeom>
        </p:spPr>
        <p:txBody>
          <a:bodyPr lIns="91425" tIns="91425" rIns="91425" bIns="91425" anchor="b" anchorCtr="0"/>
          <a:lstStyle>
            <a:lvl1pPr lvl="0" algn="ctr">
              <a:spcBef>
                <a:spcPts val="0"/>
              </a:spcBef>
              <a:buSzPct val="100000"/>
              <a:defRPr sz="7200"/>
            </a:lvl1pPr>
            <a:lvl2pPr lvl="1" algn="ctr">
              <a:spcBef>
                <a:spcPts val="0"/>
              </a:spcBef>
              <a:buSzPct val="100000"/>
              <a:defRPr sz="7200"/>
            </a:lvl2pPr>
            <a:lvl3pPr lvl="2" algn="ctr">
              <a:spcBef>
                <a:spcPts val="0"/>
              </a:spcBef>
              <a:buSzPct val="100000"/>
              <a:defRPr sz="7200"/>
            </a:lvl3pPr>
            <a:lvl4pPr lvl="3" algn="ctr">
              <a:spcBef>
                <a:spcPts val="0"/>
              </a:spcBef>
              <a:buSzPct val="100000"/>
              <a:defRPr sz="7200"/>
            </a:lvl4pPr>
            <a:lvl5pPr lvl="4" algn="ctr">
              <a:spcBef>
                <a:spcPts val="0"/>
              </a:spcBef>
              <a:buSzPct val="100000"/>
              <a:defRPr sz="7200"/>
            </a:lvl5pPr>
            <a:lvl6pPr lvl="5" algn="ctr">
              <a:spcBef>
                <a:spcPts val="0"/>
              </a:spcBef>
              <a:buSzPct val="100000"/>
              <a:defRPr sz="7200"/>
            </a:lvl6pPr>
            <a:lvl7pPr lvl="6" algn="ctr">
              <a:spcBef>
                <a:spcPts val="0"/>
              </a:spcBef>
              <a:buSzPct val="100000"/>
              <a:defRPr sz="7200"/>
            </a:lvl7pPr>
            <a:lvl8pPr lvl="7" algn="ctr">
              <a:spcBef>
                <a:spcPts val="0"/>
              </a:spcBef>
              <a:buSzPct val="100000"/>
              <a:defRPr sz="7200"/>
            </a:lvl8pPr>
            <a:lvl9pPr lvl="8" algn="ctr">
              <a:spcBef>
                <a:spcPts val="0"/>
              </a:spcBef>
              <a:buSzPct val="100000"/>
              <a:defRPr sz="7200"/>
            </a:lvl9pPr>
          </a:lstStyle>
          <a:p>
            <a:endParaRPr dirty="0"/>
          </a:p>
        </p:txBody>
      </p:sp>
      <p:sp>
        <p:nvSpPr>
          <p:cNvPr id="34" name="Shape 19"/>
          <p:cNvSpPr txBox="1">
            <a:spLocks noGrp="1"/>
          </p:cNvSpPr>
          <p:nvPr>
            <p:ph type="subTitle" idx="1"/>
          </p:nvPr>
        </p:nvSpPr>
        <p:spPr>
          <a:xfrm>
            <a:off x="2849633" y="3800052"/>
            <a:ext cx="6494000" cy="10568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3200"/>
            </a:lvl1pPr>
            <a:lvl2pPr lvl="1" algn="ctr">
              <a:lnSpc>
                <a:spcPct val="100000"/>
              </a:lnSpc>
              <a:spcBef>
                <a:spcPts val="0"/>
              </a:spcBef>
              <a:spcAft>
                <a:spcPts val="0"/>
              </a:spcAft>
              <a:buSzPct val="100000"/>
              <a:buNone/>
              <a:defRPr sz="3200"/>
            </a:lvl2pPr>
            <a:lvl3pPr lvl="2" algn="ctr">
              <a:lnSpc>
                <a:spcPct val="100000"/>
              </a:lnSpc>
              <a:spcBef>
                <a:spcPts val="0"/>
              </a:spcBef>
              <a:spcAft>
                <a:spcPts val="0"/>
              </a:spcAft>
              <a:buSzPct val="100000"/>
              <a:buNone/>
              <a:defRPr sz="3200"/>
            </a:lvl3pPr>
            <a:lvl4pPr lvl="3" algn="ctr">
              <a:lnSpc>
                <a:spcPct val="100000"/>
              </a:lnSpc>
              <a:spcBef>
                <a:spcPts val="0"/>
              </a:spcBef>
              <a:spcAft>
                <a:spcPts val="0"/>
              </a:spcAft>
              <a:buSzPct val="100000"/>
              <a:buNone/>
              <a:defRPr sz="3200"/>
            </a:lvl4pPr>
            <a:lvl5pPr lvl="4" algn="ctr">
              <a:lnSpc>
                <a:spcPct val="100000"/>
              </a:lnSpc>
              <a:spcBef>
                <a:spcPts val="0"/>
              </a:spcBef>
              <a:spcAft>
                <a:spcPts val="0"/>
              </a:spcAft>
              <a:buSzPct val="100000"/>
              <a:buNone/>
              <a:defRPr sz="3200"/>
            </a:lvl5pPr>
            <a:lvl6pPr lvl="5" algn="ctr">
              <a:lnSpc>
                <a:spcPct val="100000"/>
              </a:lnSpc>
              <a:spcBef>
                <a:spcPts val="0"/>
              </a:spcBef>
              <a:spcAft>
                <a:spcPts val="0"/>
              </a:spcAft>
              <a:buSzPct val="100000"/>
              <a:buNone/>
              <a:defRPr sz="3200"/>
            </a:lvl6pPr>
            <a:lvl7pPr lvl="6" algn="ctr">
              <a:lnSpc>
                <a:spcPct val="100000"/>
              </a:lnSpc>
              <a:spcBef>
                <a:spcPts val="0"/>
              </a:spcBef>
              <a:spcAft>
                <a:spcPts val="0"/>
              </a:spcAft>
              <a:buSzPct val="100000"/>
              <a:buNone/>
              <a:defRPr sz="3200"/>
            </a:lvl7pPr>
            <a:lvl8pPr lvl="7" algn="ctr">
              <a:lnSpc>
                <a:spcPct val="100000"/>
              </a:lnSpc>
              <a:spcBef>
                <a:spcPts val="0"/>
              </a:spcBef>
              <a:spcAft>
                <a:spcPts val="0"/>
              </a:spcAft>
              <a:buSzPct val="100000"/>
              <a:buNone/>
              <a:defRPr sz="3200"/>
            </a:lvl8pPr>
            <a:lvl9pPr lvl="8" algn="ctr">
              <a:lnSpc>
                <a:spcPct val="100000"/>
              </a:lnSpc>
              <a:spcBef>
                <a:spcPts val="0"/>
              </a:spcBef>
              <a:spcAft>
                <a:spcPts val="0"/>
              </a:spcAft>
              <a:buSzPct val="100000"/>
              <a:buNone/>
              <a:defRPr sz="3200"/>
            </a:lvl9pPr>
          </a:lstStyle>
          <a:p>
            <a:endParaRPr dirty="0"/>
          </a:p>
        </p:txBody>
      </p:sp>
    </p:spTree>
    <p:extLst>
      <p:ext uri="{BB962C8B-B14F-4D97-AF65-F5344CB8AC3E}">
        <p14:creationId xmlns:p14="http://schemas.microsoft.com/office/powerpoint/2010/main" val="4073531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548281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814931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7" name="Shape 26"/>
          <p:cNvSpPr/>
          <p:nvPr userDrawn="1"/>
        </p:nvSpPr>
        <p:spPr>
          <a:xfrm>
            <a:off x="0" y="6423852"/>
            <a:ext cx="12192000" cy="434148"/>
          </a:xfrm>
          <a:prstGeom prst="rect">
            <a:avLst/>
          </a:prstGeom>
          <a:solidFill>
            <a:schemeClr val="accent3"/>
          </a:solidFill>
          <a:ln>
            <a:noFill/>
          </a:ln>
        </p:spPr>
        <p:txBody>
          <a:bodyPr lIns="91425" tIns="91425" rIns="91425" bIns="91425" anchor="ctr" anchorCtr="0">
            <a:noAutofit/>
          </a:bodyPr>
          <a:lstStyle/>
          <a:p>
            <a:pPr lvl="0">
              <a:spcBef>
                <a:spcPts val="0"/>
              </a:spcBef>
              <a:buNone/>
            </a:pPr>
            <a:r>
              <a:rPr lang="zh-TW" altLang="en-US" dirty="0"/>
              <a:t>   </a:t>
            </a:r>
            <a:endParaRPr dirty="0"/>
          </a:p>
        </p:txBody>
      </p:sp>
      <p:sp>
        <p:nvSpPr>
          <p:cNvPr id="2" name="標題 1"/>
          <p:cNvSpPr>
            <a:spLocks noGrp="1"/>
          </p:cNvSpPr>
          <p:nvPr>
            <p:ph type="title"/>
          </p:nvPr>
        </p:nvSpPr>
        <p:spPr>
          <a:xfrm>
            <a:off x="612057" y="365126"/>
            <a:ext cx="11002297" cy="954856"/>
          </a:xfrm>
        </p:spPr>
        <p:txBody>
          <a:bodyPr/>
          <a:lstStyle/>
          <a:p>
            <a:r>
              <a:rPr lang="zh-TW" altLang="en-US" dirty="0"/>
              <a:t>按一下以編輯母片標題樣式</a:t>
            </a:r>
          </a:p>
        </p:txBody>
      </p:sp>
      <p:sp>
        <p:nvSpPr>
          <p:cNvPr id="3" name="內容版面配置區 2"/>
          <p:cNvSpPr>
            <a:spLocks noGrp="1"/>
          </p:cNvSpPr>
          <p:nvPr>
            <p:ph idx="1"/>
          </p:nvPr>
        </p:nvSpPr>
        <p:spPr>
          <a:xfrm>
            <a:off x="612057" y="1474839"/>
            <a:ext cx="11002297" cy="4702124"/>
          </a:xfrm>
        </p:spPr>
        <p:txBody>
          <a:bodyPr/>
          <a:lstStyle>
            <a:lvl1pPr>
              <a:lnSpc>
                <a:spcPct val="100000"/>
              </a:lnSpc>
              <a:defRPr sz="2600"/>
            </a:lvl1pPr>
            <a:lvl2pPr>
              <a:lnSpc>
                <a:spcPct val="100000"/>
              </a:lnSpc>
              <a:defRPr/>
            </a:lvl2pPr>
            <a:lvl3pPr>
              <a:lnSpc>
                <a:spcPct val="100000"/>
              </a:lnSpc>
              <a:defRPr sz="1800"/>
            </a:lvl3pPr>
            <a:lvl4pPr>
              <a:lnSpc>
                <a:spcPct val="100000"/>
              </a:lnSpc>
              <a:defRPr sz="1800"/>
            </a:lvl4pPr>
            <a:lvl5pPr>
              <a:lnSpc>
                <a:spcPct val="100000"/>
              </a:lnSpc>
              <a:defRPr sz="1800"/>
            </a:lvl5p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投影片編號版面配置區 5"/>
          <p:cNvSpPr>
            <a:spLocks noGrp="1"/>
          </p:cNvSpPr>
          <p:nvPr>
            <p:ph type="sldNum" sz="quarter" idx="12"/>
          </p:nvPr>
        </p:nvSpPr>
        <p:spPr>
          <a:xfrm>
            <a:off x="9325232" y="6478310"/>
            <a:ext cx="2743200" cy="365125"/>
          </a:xfrm>
        </p:spPr>
        <p:txBody>
          <a:bodyPr/>
          <a:lstStyle>
            <a:lvl1pPr>
              <a:defRPr>
                <a:solidFill>
                  <a:schemeClr val="bg1"/>
                </a:solidFill>
              </a:defRPr>
            </a:lvl1pPr>
          </a:lstStyle>
          <a:p>
            <a:fld id="{B7A223AD-9DE0-49EC-B40D-C8FE98D1D69B}" type="slidenum">
              <a:rPr lang="zh-TW" altLang="en-US" smtClean="0"/>
              <a:pPr/>
              <a:t>‹#›</a:t>
            </a:fld>
            <a:endParaRPr lang="zh-TW" altLang="en-US" dirty="0"/>
          </a:p>
        </p:txBody>
      </p:sp>
      <p:sp>
        <p:nvSpPr>
          <p:cNvPr id="8" name="頁尾版面配置區 3"/>
          <p:cNvSpPr txBox="1">
            <a:spLocks/>
          </p:cNvSpPr>
          <p:nvPr userDrawn="1"/>
        </p:nvSpPr>
        <p:spPr>
          <a:xfrm>
            <a:off x="60803" y="6505672"/>
            <a:ext cx="11553550" cy="379690"/>
          </a:xfrm>
          <a:prstGeom prst="rect">
            <a:avLst/>
          </a:prstGeom>
        </p:spPr>
        <p:txBody>
          <a:bodyPr/>
          <a:lstStyle>
            <a:defPPr>
              <a:defRPr lang="zh-TW"/>
            </a:defPPr>
            <a:lvl1pPr marL="0" algn="l"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4260454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497007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7497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8" name="頁尾版面配置區 7"/>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917842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4" name="頁尾版面配置區 3"/>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916488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3" name="頁尾版面配置區 2"/>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522067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4201420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991255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12057" y="365126"/>
            <a:ext cx="10975465" cy="954856"/>
          </a:xfrm>
          <a:prstGeom prst="rect">
            <a:avLst/>
          </a:prstGeom>
        </p:spPr>
        <p:txBody>
          <a:bodyPr vert="horz" lIns="91440" tIns="45720" rIns="91440" bIns="45720" rtlCol="0" anchor="b">
            <a:normAutofit/>
          </a:bodyPr>
          <a:lstStyle/>
          <a:p>
            <a:r>
              <a:rPr lang="zh-TW" altLang="en-US" dirty="0"/>
              <a:t>按一下以編輯母片標題樣式</a:t>
            </a:r>
          </a:p>
        </p:txBody>
      </p:sp>
      <p:sp>
        <p:nvSpPr>
          <p:cNvPr id="3" name="文字版面配置區 2"/>
          <p:cNvSpPr>
            <a:spLocks noGrp="1"/>
          </p:cNvSpPr>
          <p:nvPr>
            <p:ph type="body" idx="1"/>
          </p:nvPr>
        </p:nvSpPr>
        <p:spPr>
          <a:xfrm>
            <a:off x="612057" y="1474839"/>
            <a:ext cx="10975465" cy="4702124"/>
          </a:xfrm>
          <a:prstGeom prst="rect">
            <a:avLst/>
          </a:prstGeom>
        </p:spPr>
        <p:txBody>
          <a:bodyPr vert="horz" lIns="91440" tIns="45720" rIns="91440" bIns="45720" rtlCol="0">
            <a:normAutofit/>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666796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11.xml"/><Relationship Id="rId3" Type="http://schemas.openxmlformats.org/officeDocument/2006/relationships/diagramLayout" Target="../diagrams/layout10.xml"/><Relationship Id="rId7" Type="http://schemas.openxmlformats.org/officeDocument/2006/relationships/diagramData" Target="../diagrams/data11.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11" Type="http://schemas.microsoft.com/office/2007/relationships/diagramDrawing" Target="../diagrams/drawing11.xml"/><Relationship Id="rId5" Type="http://schemas.openxmlformats.org/officeDocument/2006/relationships/diagramColors" Target="../diagrams/colors10.xml"/><Relationship Id="rId10" Type="http://schemas.openxmlformats.org/officeDocument/2006/relationships/diagramColors" Target="../diagrams/colors11.xml"/><Relationship Id="rId4" Type="http://schemas.openxmlformats.org/officeDocument/2006/relationships/diagramQuickStyle" Target="../diagrams/quickStyle10.xml"/><Relationship Id="rId9" Type="http://schemas.openxmlformats.org/officeDocument/2006/relationships/diagramQuickStyle" Target="../diagrams/quickStyle1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19.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8" Type="http://schemas.openxmlformats.org/officeDocument/2006/relationships/diagramQuickStyle" Target="../diagrams/quickStyle19.xml"/><Relationship Id="rId3" Type="http://schemas.openxmlformats.org/officeDocument/2006/relationships/image" Target="../media/image9.png"/><Relationship Id="rId7" Type="http://schemas.openxmlformats.org/officeDocument/2006/relationships/diagramLayout" Target="../diagrams/layout19.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Data" Target="../diagrams/data19.xml"/><Relationship Id="rId5" Type="http://schemas.openxmlformats.org/officeDocument/2006/relationships/image" Target="../media/image11.png"/><Relationship Id="rId10" Type="http://schemas.microsoft.com/office/2007/relationships/diagramDrawing" Target="../diagrams/drawing19.xml"/><Relationship Id="rId4" Type="http://schemas.openxmlformats.org/officeDocument/2006/relationships/image" Target="../media/image10.png"/><Relationship Id="rId9" Type="http://schemas.openxmlformats.org/officeDocument/2006/relationships/diagramColors" Target="../diagrams/colors19.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2.xml.rels><?xml version="1.0" encoding="UTF-8" standalone="yes"?>
<Relationships xmlns="http://schemas.openxmlformats.org/package/2006/relationships"><Relationship Id="rId8" Type="http://schemas.microsoft.com/office/2007/relationships/diagramDrawing" Target="../diagrams/drawing21.xml"/><Relationship Id="rId3" Type="http://schemas.openxmlformats.org/officeDocument/2006/relationships/image" Target="../media/image12.jpeg"/><Relationship Id="rId7" Type="http://schemas.openxmlformats.org/officeDocument/2006/relationships/diagramColors" Target="../diagrams/colors2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QuickStyle" Target="../diagrams/quickStyle21.xml"/><Relationship Id="rId5" Type="http://schemas.openxmlformats.org/officeDocument/2006/relationships/diagramLayout" Target="../diagrams/layout21.xml"/><Relationship Id="rId4" Type="http://schemas.openxmlformats.org/officeDocument/2006/relationships/diagramData" Target="../diagrams/data21.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ideo" Target="https://www.youtube.com/embed/HM5hwTMewgY" TargetMode="External"/><Relationship Id="rId4"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34.xml.rels><?xml version="1.0" encoding="UTF-8" standalone="yes"?>
<Relationships xmlns="http://schemas.openxmlformats.org/package/2006/relationships"><Relationship Id="rId8" Type="http://schemas.openxmlformats.org/officeDocument/2006/relationships/diagramLayout" Target="../diagrams/layout33.xml"/><Relationship Id="rId3" Type="http://schemas.openxmlformats.org/officeDocument/2006/relationships/image" Target="../media/image16.png"/><Relationship Id="rId7" Type="http://schemas.openxmlformats.org/officeDocument/2006/relationships/diagramData" Target="../diagrams/data33.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9.jpeg"/><Relationship Id="rId11" Type="http://schemas.microsoft.com/office/2007/relationships/diagramDrawing" Target="../diagrams/drawing33.xml"/><Relationship Id="rId5" Type="http://schemas.openxmlformats.org/officeDocument/2006/relationships/image" Target="../media/image18.png"/><Relationship Id="rId10" Type="http://schemas.openxmlformats.org/officeDocument/2006/relationships/diagramColors" Target="../diagrams/colors33.xml"/><Relationship Id="rId4" Type="http://schemas.openxmlformats.org/officeDocument/2006/relationships/image" Target="../media/image17.png"/><Relationship Id="rId9" Type="http://schemas.openxmlformats.org/officeDocument/2006/relationships/diagramQuickStyle" Target="../diagrams/quickStyle33.xml"/></Relationships>
</file>

<file path=ppt/slides/_rels/slide35.xml.rels><?xml version="1.0" encoding="UTF-8" standalone="yes"?>
<Relationships xmlns="http://schemas.openxmlformats.org/package/2006/relationships"><Relationship Id="rId8" Type="http://schemas.microsoft.com/office/2007/relationships/diagramDrawing" Target="../diagrams/drawing34.xml"/><Relationship Id="rId3" Type="http://schemas.openxmlformats.org/officeDocument/2006/relationships/image" Target="../media/image20.png"/><Relationship Id="rId7" Type="http://schemas.openxmlformats.org/officeDocument/2006/relationships/diagramColors" Target="../diagrams/colors34.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QuickStyle" Target="../diagrams/quickStyle34.xml"/><Relationship Id="rId5" Type="http://schemas.openxmlformats.org/officeDocument/2006/relationships/diagramLayout" Target="../diagrams/layout34.xml"/><Relationship Id="rId4" Type="http://schemas.openxmlformats.org/officeDocument/2006/relationships/diagramData" Target="../diagrams/data34.xml"/></Relationships>
</file>

<file path=ppt/slides/_rels/slide36.xml.rels><?xml version="1.0" encoding="UTF-8" standalone="yes"?>
<Relationships xmlns="http://schemas.openxmlformats.org/package/2006/relationships"><Relationship Id="rId8" Type="http://schemas.microsoft.com/office/2007/relationships/diagramDrawing" Target="../diagrams/drawing35.xml"/><Relationship Id="rId3" Type="http://schemas.openxmlformats.org/officeDocument/2006/relationships/image" Target="../media/image21.png"/><Relationship Id="rId7" Type="http://schemas.openxmlformats.org/officeDocument/2006/relationships/diagramColors" Target="../diagrams/colors35.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QuickStyle" Target="../diagrams/quickStyle35.xml"/><Relationship Id="rId5" Type="http://schemas.openxmlformats.org/officeDocument/2006/relationships/diagramLayout" Target="../diagrams/layout35.xml"/><Relationship Id="rId4" Type="http://schemas.openxmlformats.org/officeDocument/2006/relationships/diagramData" Target="../diagrams/data35.xml"/></Relationships>
</file>

<file path=ppt/slides/_rels/slide37.xml.rels><?xml version="1.0" encoding="UTF-8" standalone="yes"?>
<Relationships xmlns="http://schemas.openxmlformats.org/package/2006/relationships"><Relationship Id="rId8" Type="http://schemas.openxmlformats.org/officeDocument/2006/relationships/diagramColors" Target="../diagrams/colors36.xml"/><Relationship Id="rId3" Type="http://schemas.openxmlformats.org/officeDocument/2006/relationships/image" Target="../media/image22.png"/><Relationship Id="rId7" Type="http://schemas.openxmlformats.org/officeDocument/2006/relationships/diagramQuickStyle" Target="../diagrams/quickStyle36.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Layout" Target="../diagrams/layout36.xml"/><Relationship Id="rId5" Type="http://schemas.openxmlformats.org/officeDocument/2006/relationships/diagramData" Target="../diagrams/data36.xml"/><Relationship Id="rId4" Type="http://schemas.microsoft.com/office/2007/relationships/hdphoto" Target="../media/hdphoto2.wdp"/><Relationship Id="rId9" Type="http://schemas.microsoft.com/office/2007/relationships/diagramDrawing" Target="../diagrams/drawing36.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4.png"/><Relationship Id="rId13" Type="http://schemas.microsoft.com/office/2007/relationships/diagramDrawing" Target="../diagrams/drawing6.xml"/><Relationship Id="rId3" Type="http://schemas.openxmlformats.org/officeDocument/2006/relationships/diagramData" Target="../diagrams/data5.xml"/><Relationship Id="rId7" Type="http://schemas.microsoft.com/office/2007/relationships/diagramDrawing" Target="../diagrams/drawing5.xml"/><Relationship Id="rId12" Type="http://schemas.openxmlformats.org/officeDocument/2006/relationships/diagramColors" Target="../diagrams/colors6.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diagramQuickStyle" Target="../diagrams/quickStyle6.xml"/><Relationship Id="rId5" Type="http://schemas.openxmlformats.org/officeDocument/2006/relationships/diagramQuickStyle" Target="../diagrams/quickStyle5.xml"/><Relationship Id="rId10" Type="http://schemas.openxmlformats.org/officeDocument/2006/relationships/diagramLayout" Target="../diagrams/layout6.xml"/><Relationship Id="rId4" Type="http://schemas.openxmlformats.org/officeDocument/2006/relationships/diagramLayout" Target="../diagrams/layout5.xml"/><Relationship Id="rId9" Type="http://schemas.openxmlformats.org/officeDocument/2006/relationships/diagramData" Target="../diagrams/data6.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338867" y="2324110"/>
            <a:ext cx="9515600" cy="1363200"/>
          </a:xfrm>
        </p:spPr>
        <p:txBody>
          <a:bodyPr/>
          <a:lstStyle/>
          <a:p>
            <a:r>
              <a:rPr lang="zh-CN" altLang="en-US" dirty="0" smtClean="0"/>
              <a:t>網</a:t>
            </a:r>
            <a:r>
              <a:rPr lang="zh-TW" altLang="en-US" dirty="0"/>
              <a:t>路</a:t>
            </a:r>
            <a:r>
              <a:rPr lang="zh-CN" altLang="en-US" dirty="0" smtClean="0"/>
              <a:t>信</a:t>
            </a:r>
            <a:r>
              <a:rPr lang="zh-TW" altLang="en-US" dirty="0" smtClean="0"/>
              <a:t>評</a:t>
            </a:r>
            <a:endParaRPr lang="en-US" sz="3600" b="0" dirty="0">
              <a:solidFill>
                <a:schemeClr val="tx1">
                  <a:lumMod val="65000"/>
                  <a:lumOff val="35000"/>
                </a:schemeClr>
              </a:solidFill>
            </a:endParaRPr>
          </a:p>
        </p:txBody>
      </p:sp>
      <p:sp>
        <p:nvSpPr>
          <p:cNvPr id="5" name="副標題 4"/>
          <p:cNvSpPr>
            <a:spLocks noGrp="1"/>
          </p:cNvSpPr>
          <p:nvPr>
            <p:ph type="subTitle" idx="1"/>
          </p:nvPr>
        </p:nvSpPr>
        <p:spPr/>
        <p:txBody>
          <a:bodyPr>
            <a:noAutofit/>
          </a:bodyPr>
          <a:lstStyle/>
          <a:p>
            <a:r>
              <a:rPr lang="en-US" sz="4000" b="1" dirty="0" smtClean="0">
                <a:solidFill>
                  <a:schemeClr val="accent2"/>
                </a:solidFill>
                <a:latin typeface="+mj-lt"/>
                <a:ea typeface="+mj-ea"/>
                <a:cs typeface="+mj-cs"/>
              </a:rPr>
              <a:t>Online Credit </a:t>
            </a:r>
            <a:r>
              <a:rPr lang="en-US" sz="4000" b="1" dirty="0">
                <a:solidFill>
                  <a:schemeClr val="accent2"/>
                </a:solidFill>
                <a:latin typeface="+mj-lt"/>
                <a:ea typeface="+mj-ea"/>
                <a:cs typeface="+mj-cs"/>
              </a:rPr>
              <a:t>Investigation</a:t>
            </a:r>
          </a:p>
        </p:txBody>
      </p:sp>
      <p:sp>
        <p:nvSpPr>
          <p:cNvPr id="6" name="頁尾版面配置區 1"/>
          <p:cNvSpPr>
            <a:spLocks noGrp="1"/>
          </p:cNvSpPr>
          <p:nvPr>
            <p:ph type="ftr" sz="quarter" idx="11"/>
          </p:nvPr>
        </p:nvSpPr>
        <p:spPr>
          <a:xfrm>
            <a:off x="1728302" y="5717310"/>
            <a:ext cx="9095510" cy="748146"/>
          </a:xfrm>
        </p:spPr>
        <p:txBody>
          <a:bodyPr/>
          <a:lstStyle/>
          <a:p>
            <a:pPr algn="ctr"/>
            <a:r>
              <a:rPr lang="en-US" altLang="zh-TW" sz="2000" dirty="0" smtClean="0"/>
              <a:t>《</a:t>
            </a:r>
            <a:r>
              <a:rPr lang="en-US" altLang="zh-TW" sz="2000" dirty="0" smtClean="0"/>
              <a:t>2018</a:t>
            </a:r>
            <a:r>
              <a:rPr lang="zh-TW" altLang="en-US" sz="2000" dirty="0" smtClean="0"/>
              <a:t>數位</a:t>
            </a:r>
            <a:r>
              <a:rPr lang="zh-TW" altLang="en-US" sz="2000" dirty="0"/>
              <a:t>金融</a:t>
            </a:r>
            <a:r>
              <a:rPr lang="en-US" altLang="zh-TW" sz="2000" dirty="0"/>
              <a:t>》                                                                                                                                             NCTU.IIM.IEBI Lab</a:t>
            </a:r>
            <a:endParaRPr lang="zh-TW" altLang="en-US" sz="2000" dirty="0"/>
          </a:p>
        </p:txBody>
      </p:sp>
    </p:spTree>
    <p:extLst>
      <p:ext uri="{BB962C8B-B14F-4D97-AF65-F5344CB8AC3E}">
        <p14:creationId xmlns:p14="http://schemas.microsoft.com/office/powerpoint/2010/main" val="26550625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傳統信評</a:t>
            </a:r>
            <a:r>
              <a:rPr lang="en-US" altLang="zh-CN" dirty="0"/>
              <a:t>vs</a:t>
            </a:r>
            <a:r>
              <a:rPr lang="zh-CN" altLang="en-US" dirty="0"/>
              <a:t>互聯網信評</a:t>
            </a:r>
            <a:endParaRPr lang="en-US" dirty="0"/>
          </a:p>
        </p:txBody>
      </p:sp>
      <p:graphicFrame>
        <p:nvGraphicFramePr>
          <p:cNvPr id="5" name="內容版面配置區 3"/>
          <p:cNvGraphicFramePr>
            <a:graphicFrameLocks/>
          </p:cNvGraphicFramePr>
          <p:nvPr>
            <p:extLst>
              <p:ext uri="{D42A27DB-BD31-4B8C-83A1-F6EECF244321}">
                <p14:modId xmlns:p14="http://schemas.microsoft.com/office/powerpoint/2010/main" val="3148500389"/>
              </p:ext>
            </p:extLst>
          </p:nvPr>
        </p:nvGraphicFramePr>
        <p:xfrm>
          <a:off x="1035859" y="1439056"/>
          <a:ext cx="10151110" cy="4578649"/>
        </p:xfrm>
        <a:graphic>
          <a:graphicData uri="http://schemas.openxmlformats.org/drawingml/2006/table">
            <a:tbl>
              <a:tblPr firstRow="1" bandRow="1">
                <a:tableStyleId>{5DA37D80-6434-44D0-A028-1B22A696006F}</a:tableStyleId>
              </a:tblPr>
              <a:tblGrid>
                <a:gridCol w="2944836">
                  <a:extLst>
                    <a:ext uri="{9D8B030D-6E8A-4147-A177-3AD203B41FA5}">
                      <a16:colId xmlns:a16="http://schemas.microsoft.com/office/drawing/2014/main" val="20000"/>
                    </a:ext>
                  </a:extLst>
                </a:gridCol>
                <a:gridCol w="3713871">
                  <a:extLst>
                    <a:ext uri="{9D8B030D-6E8A-4147-A177-3AD203B41FA5}">
                      <a16:colId xmlns:a16="http://schemas.microsoft.com/office/drawing/2014/main" val="2590012386"/>
                    </a:ext>
                  </a:extLst>
                </a:gridCol>
                <a:gridCol w="3492403">
                  <a:extLst>
                    <a:ext uri="{9D8B030D-6E8A-4147-A177-3AD203B41FA5}">
                      <a16:colId xmlns:a16="http://schemas.microsoft.com/office/drawing/2014/main" val="4270548938"/>
                    </a:ext>
                  </a:extLst>
                </a:gridCol>
              </a:tblGrid>
              <a:tr h="765739">
                <a:tc>
                  <a:txBody>
                    <a:bodyPr/>
                    <a:lstStyle/>
                    <a:p>
                      <a:pPr algn="ctr"/>
                      <a:endParaRPr lang="en-US" sz="2600" dirty="0"/>
                    </a:p>
                  </a:txBody>
                  <a:tcPr anchor="ctr"/>
                </a:tc>
                <a:tc>
                  <a:txBody>
                    <a:bodyPr/>
                    <a:lstStyle/>
                    <a:p>
                      <a:pPr algn="ctr"/>
                      <a:r>
                        <a:rPr lang="zh-CN" altLang="en-US" sz="2600" dirty="0" smtClean="0"/>
                        <a:t>傳統</a:t>
                      </a:r>
                      <a:r>
                        <a:rPr lang="zh-CN" altLang="en-US" sz="2600" dirty="0"/>
                        <a:t>信評</a:t>
                      </a:r>
                      <a:endParaRPr lang="en-US" sz="2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600" dirty="0"/>
                        <a:t>互聯網信評</a:t>
                      </a:r>
                    </a:p>
                  </a:txBody>
                  <a:tcPr anchor="ctr"/>
                </a:tc>
                <a:extLst>
                  <a:ext uri="{0D108BD9-81ED-4DB2-BD59-A6C34878D82A}">
                    <a16:rowId xmlns:a16="http://schemas.microsoft.com/office/drawing/2014/main" val="1118731827"/>
                  </a:ext>
                </a:extLst>
              </a:tr>
              <a:tr h="76258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600" dirty="0" smtClean="0"/>
                        <a:t>資料來源</a:t>
                      </a:r>
                      <a:endParaRPr lang="en-US" sz="2600" dirty="0"/>
                    </a:p>
                  </a:txBody>
                  <a:tcPr anchor="ctr"/>
                </a:tc>
                <a:tc>
                  <a:txBody>
                    <a:bodyPr/>
                    <a:lstStyle/>
                    <a:p>
                      <a:pPr algn="ctr"/>
                      <a:r>
                        <a:rPr lang="zh-CN" altLang="en-US" sz="2600" dirty="0"/>
                        <a:t>線下</a:t>
                      </a:r>
                      <a:endParaRPr lang="en-US" sz="2600" dirty="0"/>
                    </a:p>
                  </a:txBody>
                  <a:tcPr anchor="ctr"/>
                </a:tc>
                <a:tc>
                  <a:txBody>
                    <a:bodyPr/>
                    <a:lstStyle/>
                    <a:p>
                      <a:pPr algn="ctr"/>
                      <a:r>
                        <a:rPr lang="zh-CN" altLang="en-US" sz="2600" dirty="0"/>
                        <a:t>網路</a:t>
                      </a:r>
                      <a:endParaRPr lang="en-US" sz="2600" dirty="0"/>
                    </a:p>
                  </a:txBody>
                  <a:tcPr anchor="ctr"/>
                </a:tc>
                <a:extLst>
                  <a:ext uri="{0D108BD9-81ED-4DB2-BD59-A6C34878D82A}">
                    <a16:rowId xmlns:a16="http://schemas.microsoft.com/office/drawing/2014/main" val="3754954367"/>
                  </a:ext>
                </a:extLst>
              </a:tr>
              <a:tr h="76258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600" dirty="0" smtClean="0"/>
                        <a:t>覆蓋人</a:t>
                      </a:r>
                      <a:r>
                        <a:rPr lang="zh-TW" altLang="en-US" sz="2600" dirty="0" smtClean="0"/>
                        <a:t>群</a:t>
                      </a:r>
                      <a:endParaRPr lang="en-US" altLang="zh-TW" sz="2600" dirty="0" smtClean="0"/>
                    </a:p>
                  </a:txBody>
                  <a:tcPr anchor="ctr"/>
                </a:tc>
                <a:tc>
                  <a:txBody>
                    <a:bodyPr/>
                    <a:lstStyle/>
                    <a:p>
                      <a:pPr algn="ctr"/>
                      <a:r>
                        <a:rPr lang="zh-CN" altLang="en-US" sz="2600" dirty="0"/>
                        <a:t>美</a:t>
                      </a:r>
                      <a:r>
                        <a:rPr lang="en-US" altLang="zh-CN" sz="2600" dirty="0"/>
                        <a:t>85%</a:t>
                      </a:r>
                      <a:r>
                        <a:rPr lang="zh-CN" altLang="en-US" sz="2600" dirty="0"/>
                        <a:t>；中</a:t>
                      </a:r>
                      <a:r>
                        <a:rPr lang="en-US" altLang="zh-CN" sz="2600" dirty="0"/>
                        <a:t>24%</a:t>
                      </a:r>
                      <a:endParaRPr lang="en-US" sz="2600" dirty="0"/>
                    </a:p>
                  </a:txBody>
                  <a:tcPr anchor="ctr"/>
                </a:tc>
                <a:tc>
                  <a:txBody>
                    <a:bodyPr/>
                    <a:lstStyle/>
                    <a:p>
                      <a:pPr algn="ctr"/>
                      <a:r>
                        <a:rPr lang="zh-CN" altLang="en-US" sz="2600" dirty="0"/>
                        <a:t>更廣泛</a:t>
                      </a:r>
                      <a:endParaRPr lang="en-US" sz="2600" dirty="0"/>
                    </a:p>
                  </a:txBody>
                  <a:tcPr anchor="ctr"/>
                </a:tc>
                <a:extLst>
                  <a:ext uri="{0D108BD9-81ED-4DB2-BD59-A6C34878D82A}">
                    <a16:rowId xmlns:a16="http://schemas.microsoft.com/office/drawing/2014/main" val="2528523235"/>
                  </a:ext>
                </a:extLst>
              </a:tr>
              <a:tr h="76258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600" dirty="0" smtClean="0"/>
                        <a:t>及時性</a:t>
                      </a:r>
                      <a:endParaRPr lang="en-US" altLang="zh-TW" sz="2600" dirty="0" smtClean="0"/>
                    </a:p>
                  </a:txBody>
                  <a:tcPr anchor="ctr"/>
                </a:tc>
                <a:tc>
                  <a:txBody>
                    <a:bodyPr/>
                    <a:lstStyle/>
                    <a:p>
                      <a:pPr algn="ctr"/>
                      <a:r>
                        <a:rPr lang="zh-CN" altLang="en-US" sz="2600" dirty="0"/>
                        <a:t>弱</a:t>
                      </a:r>
                      <a:endParaRPr lang="en-US" sz="2600" dirty="0"/>
                    </a:p>
                  </a:txBody>
                  <a:tcPr anchor="ctr"/>
                </a:tc>
                <a:tc>
                  <a:txBody>
                    <a:bodyPr/>
                    <a:lstStyle/>
                    <a:p>
                      <a:pPr algn="ctr"/>
                      <a:r>
                        <a:rPr lang="zh-CN" altLang="en-US" sz="2600" dirty="0"/>
                        <a:t>強</a:t>
                      </a:r>
                      <a:endParaRPr lang="en-US" sz="2600" dirty="0"/>
                    </a:p>
                  </a:txBody>
                  <a:tcPr anchor="ctr"/>
                </a:tc>
                <a:extLst>
                  <a:ext uri="{0D108BD9-81ED-4DB2-BD59-A6C34878D82A}">
                    <a16:rowId xmlns:a16="http://schemas.microsoft.com/office/drawing/2014/main" val="2432117655"/>
                  </a:ext>
                </a:extLst>
              </a:tr>
              <a:tr h="76258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600" dirty="0" smtClean="0"/>
                        <a:t>應用領域</a:t>
                      </a:r>
                      <a:endParaRPr lang="en-US" altLang="zh-TW" sz="2600" dirty="0" smtClean="0"/>
                    </a:p>
                  </a:txBody>
                  <a:tcPr anchor="ctr"/>
                </a:tc>
                <a:tc>
                  <a:txBody>
                    <a:bodyPr/>
                    <a:lstStyle/>
                    <a:p>
                      <a:pPr algn="ctr"/>
                      <a:r>
                        <a:rPr lang="zh-CN" altLang="en-US" sz="2600" dirty="0"/>
                        <a:t>侷限在信貸</a:t>
                      </a:r>
                      <a:endParaRPr lang="en-US" sz="2600" dirty="0"/>
                    </a:p>
                  </a:txBody>
                  <a:tcPr anchor="ctr"/>
                </a:tc>
                <a:tc>
                  <a:txBody>
                    <a:bodyPr/>
                    <a:lstStyle/>
                    <a:p>
                      <a:pPr algn="ctr"/>
                      <a:r>
                        <a:rPr lang="zh-CN" altLang="en-US" sz="2600" dirty="0"/>
                        <a:t>生活日常化，非常廣</a:t>
                      </a:r>
                      <a:endParaRPr lang="en-US" sz="2600" dirty="0"/>
                    </a:p>
                  </a:txBody>
                  <a:tcPr anchor="ctr"/>
                </a:tc>
                <a:extLst>
                  <a:ext uri="{0D108BD9-81ED-4DB2-BD59-A6C34878D82A}">
                    <a16:rowId xmlns:a16="http://schemas.microsoft.com/office/drawing/2014/main" val="2373741513"/>
                  </a:ext>
                </a:extLst>
              </a:tr>
              <a:tr h="76258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600" dirty="0" smtClean="0"/>
                        <a:t>用戶使用成本</a:t>
                      </a:r>
                      <a:endParaRPr lang="en-US" sz="2600" dirty="0"/>
                    </a:p>
                  </a:txBody>
                  <a:tcPr anchor="ctr"/>
                </a:tc>
                <a:tc>
                  <a:txBody>
                    <a:bodyPr/>
                    <a:lstStyle/>
                    <a:p>
                      <a:pPr algn="ctr"/>
                      <a:r>
                        <a:rPr lang="zh-CN" altLang="en-US" sz="2600" dirty="0"/>
                        <a:t>高</a:t>
                      </a:r>
                      <a:endParaRPr lang="en-US" sz="2600" dirty="0"/>
                    </a:p>
                  </a:txBody>
                  <a:tcPr anchor="ctr"/>
                </a:tc>
                <a:tc>
                  <a:txBody>
                    <a:bodyPr/>
                    <a:lstStyle/>
                    <a:p>
                      <a:pPr algn="ctr"/>
                      <a:r>
                        <a:rPr lang="zh-CN" altLang="en-US" sz="2600" dirty="0"/>
                        <a:t>低</a:t>
                      </a:r>
                      <a:endParaRPr lang="en-US" sz="2600" dirty="0"/>
                    </a:p>
                  </a:txBody>
                  <a:tcPr anchor="ctr"/>
                </a:tc>
                <a:extLst>
                  <a:ext uri="{0D108BD9-81ED-4DB2-BD59-A6C34878D82A}">
                    <a16:rowId xmlns:a16="http://schemas.microsoft.com/office/drawing/2014/main" val="4206987547"/>
                  </a:ext>
                </a:extLst>
              </a:tr>
            </a:tbl>
          </a:graphicData>
        </a:graphic>
      </p:graphicFrame>
      <p:graphicFrame>
        <p:nvGraphicFramePr>
          <p:cNvPr id="4" name="資料庫圖表 3"/>
          <p:cNvGraphicFramePr/>
          <p:nvPr>
            <p:extLst>
              <p:ext uri="{D42A27DB-BD31-4B8C-83A1-F6EECF244321}">
                <p14:modId xmlns:p14="http://schemas.microsoft.com/office/powerpoint/2010/main" val="322380673"/>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投影片編號版面配置區 3"/>
          <p:cNvSpPr>
            <a:spLocks noGrp="1"/>
          </p:cNvSpPr>
          <p:nvPr>
            <p:ph type="sldNum" sz="quarter" idx="12"/>
          </p:nvPr>
        </p:nvSpPr>
        <p:spPr>
          <a:xfrm>
            <a:off x="9325232" y="6478310"/>
            <a:ext cx="2743200" cy="365125"/>
          </a:xfrm>
        </p:spPr>
        <p:txBody>
          <a:bodyPr/>
          <a:lstStyle/>
          <a:p>
            <a:r>
              <a:rPr lang="en-US" altLang="zh-TW" dirty="0" smtClean="0"/>
              <a:t>10</a:t>
            </a:r>
            <a:endParaRPr lang="zh-TW" altLang="en-US" dirty="0"/>
          </a:p>
        </p:txBody>
      </p:sp>
    </p:spTree>
    <p:extLst>
      <p:ext uri="{BB962C8B-B14F-4D97-AF65-F5344CB8AC3E}">
        <p14:creationId xmlns:p14="http://schemas.microsoft.com/office/powerpoint/2010/main" val="15784196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運作流程</a:t>
            </a:r>
            <a:endParaRPr lang="en-US" dirty="0"/>
          </a:p>
        </p:txBody>
      </p:sp>
      <p:grpSp>
        <p:nvGrpSpPr>
          <p:cNvPr id="11" name="群組 10"/>
          <p:cNvGrpSpPr/>
          <p:nvPr/>
        </p:nvGrpSpPr>
        <p:grpSpPr>
          <a:xfrm>
            <a:off x="1108805" y="2259928"/>
            <a:ext cx="10008800" cy="906216"/>
            <a:chOff x="717631" y="2919685"/>
            <a:chExt cx="10008800" cy="906216"/>
          </a:xfrm>
        </p:grpSpPr>
        <p:sp>
          <p:nvSpPr>
            <p:cNvPr id="4" name="圓角矩形 3"/>
            <p:cNvSpPr/>
            <p:nvPr/>
          </p:nvSpPr>
          <p:spPr>
            <a:xfrm>
              <a:off x="717631" y="2923076"/>
              <a:ext cx="2013994" cy="902825"/>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a:t>資訊收集</a:t>
              </a:r>
              <a:endParaRPr lang="en-US" sz="2800" b="1" dirty="0"/>
            </a:p>
          </p:txBody>
        </p:sp>
        <p:sp>
          <p:nvSpPr>
            <p:cNvPr id="5" name="圓角矩形 4"/>
            <p:cNvSpPr/>
            <p:nvPr/>
          </p:nvSpPr>
          <p:spPr>
            <a:xfrm>
              <a:off x="3441197" y="2919685"/>
              <a:ext cx="1977341" cy="902825"/>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a:t>數據清洗</a:t>
              </a:r>
              <a:endParaRPr lang="en-US" sz="2800" b="1" dirty="0"/>
            </a:p>
          </p:txBody>
        </p:sp>
        <p:sp>
          <p:nvSpPr>
            <p:cNvPr id="6" name="圓角矩形 5"/>
            <p:cNvSpPr/>
            <p:nvPr/>
          </p:nvSpPr>
          <p:spPr>
            <a:xfrm>
              <a:off x="8732414" y="2919685"/>
              <a:ext cx="1994017" cy="902825"/>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a:t>信用評級</a:t>
              </a:r>
              <a:endParaRPr lang="en-US" sz="2800" b="1" dirty="0"/>
            </a:p>
          </p:txBody>
        </p:sp>
        <p:sp>
          <p:nvSpPr>
            <p:cNvPr id="7" name="圓角矩形 6"/>
            <p:cNvSpPr/>
            <p:nvPr/>
          </p:nvSpPr>
          <p:spPr>
            <a:xfrm>
              <a:off x="6128110" y="2919685"/>
              <a:ext cx="1954350" cy="902825"/>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a:t>資料勘探</a:t>
              </a:r>
              <a:endParaRPr lang="en-US" sz="2800" b="1" dirty="0"/>
            </a:p>
          </p:txBody>
        </p:sp>
        <p:sp>
          <p:nvSpPr>
            <p:cNvPr id="8" name="向右箭號 7"/>
            <p:cNvSpPr/>
            <p:nvPr/>
          </p:nvSpPr>
          <p:spPr>
            <a:xfrm>
              <a:off x="2789498" y="3274144"/>
              <a:ext cx="593825" cy="193906"/>
            </a:xfrm>
            <a:prstGeom prst="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p>
          </p:txBody>
        </p:sp>
        <p:sp>
          <p:nvSpPr>
            <p:cNvPr id="9" name="向右箭號 8"/>
            <p:cNvSpPr/>
            <p:nvPr/>
          </p:nvSpPr>
          <p:spPr>
            <a:xfrm>
              <a:off x="8138589" y="3299223"/>
              <a:ext cx="593825" cy="193906"/>
            </a:xfrm>
            <a:prstGeom prst="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p>
          </p:txBody>
        </p:sp>
        <p:sp>
          <p:nvSpPr>
            <p:cNvPr id="10" name="向右箭號 9"/>
            <p:cNvSpPr/>
            <p:nvPr/>
          </p:nvSpPr>
          <p:spPr>
            <a:xfrm>
              <a:off x="5465208" y="3299223"/>
              <a:ext cx="593825" cy="193906"/>
            </a:xfrm>
            <a:prstGeom prst="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p>
          </p:txBody>
        </p:sp>
      </p:grpSp>
      <p:cxnSp>
        <p:nvCxnSpPr>
          <p:cNvPr id="13" name="直線單箭頭接點 12"/>
          <p:cNvCxnSpPr/>
          <p:nvPr/>
        </p:nvCxnSpPr>
        <p:spPr>
          <a:xfrm flipV="1">
            <a:off x="2115802" y="3333509"/>
            <a:ext cx="0" cy="8681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文字方塊 14"/>
          <p:cNvSpPr txBox="1"/>
          <p:nvPr/>
        </p:nvSpPr>
        <p:spPr>
          <a:xfrm>
            <a:off x="645817" y="4460549"/>
            <a:ext cx="2939970" cy="830997"/>
          </a:xfrm>
          <a:prstGeom prst="rect">
            <a:avLst/>
          </a:prstGeom>
          <a:noFill/>
        </p:spPr>
        <p:txBody>
          <a:bodyPr wrap="square" rtlCol="0">
            <a:spAutoFit/>
          </a:bodyPr>
          <a:lstStyle/>
          <a:p>
            <a:pPr algn="ctr"/>
            <a:r>
              <a:rPr lang="zh-CN" altLang="en-US" sz="2400" dirty="0"/>
              <a:t>網路中結構化與</a:t>
            </a:r>
            <a:endParaRPr lang="en-US" altLang="zh-CN" sz="2400" dirty="0"/>
          </a:p>
          <a:p>
            <a:pPr algn="ctr"/>
            <a:r>
              <a:rPr lang="zh-CN" altLang="en-US" sz="2400" dirty="0"/>
              <a:t>非結構化數據</a:t>
            </a:r>
            <a:endParaRPr lang="en-US" sz="2400" dirty="0"/>
          </a:p>
        </p:txBody>
      </p:sp>
      <p:cxnSp>
        <p:nvCxnSpPr>
          <p:cNvPr id="16" name="直線單箭頭接點 15"/>
          <p:cNvCxnSpPr/>
          <p:nvPr/>
        </p:nvCxnSpPr>
        <p:spPr>
          <a:xfrm flipV="1">
            <a:off x="4884081" y="3330118"/>
            <a:ext cx="0" cy="8681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文字方塊 16"/>
          <p:cNvSpPr txBox="1"/>
          <p:nvPr/>
        </p:nvSpPr>
        <p:spPr>
          <a:xfrm>
            <a:off x="3414096" y="4457158"/>
            <a:ext cx="2939970" cy="830997"/>
          </a:xfrm>
          <a:prstGeom prst="rect">
            <a:avLst/>
          </a:prstGeom>
          <a:noFill/>
        </p:spPr>
        <p:txBody>
          <a:bodyPr wrap="square" rtlCol="0">
            <a:spAutoFit/>
          </a:bodyPr>
          <a:lstStyle/>
          <a:p>
            <a:pPr algn="ctr"/>
            <a:r>
              <a:rPr lang="zh-CN" altLang="en-US" sz="2400" dirty="0"/>
              <a:t>過濾</a:t>
            </a:r>
            <a:endParaRPr lang="en-US" altLang="zh-CN" sz="2400" dirty="0"/>
          </a:p>
          <a:p>
            <a:pPr algn="ctr"/>
            <a:r>
              <a:rPr lang="zh-CN" altLang="en-US" sz="2400" dirty="0"/>
              <a:t>不相關信息</a:t>
            </a:r>
            <a:endParaRPr lang="en-US" sz="2400" dirty="0"/>
          </a:p>
        </p:txBody>
      </p:sp>
      <p:cxnSp>
        <p:nvCxnSpPr>
          <p:cNvPr id="18" name="直線單箭頭接點 17"/>
          <p:cNvCxnSpPr/>
          <p:nvPr/>
        </p:nvCxnSpPr>
        <p:spPr>
          <a:xfrm flipV="1">
            <a:off x="7557833" y="3333509"/>
            <a:ext cx="0" cy="8681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文字方塊 18"/>
          <p:cNvSpPr txBox="1"/>
          <p:nvPr/>
        </p:nvSpPr>
        <p:spPr>
          <a:xfrm>
            <a:off x="6087848" y="4460549"/>
            <a:ext cx="2939970" cy="830997"/>
          </a:xfrm>
          <a:prstGeom prst="rect">
            <a:avLst/>
          </a:prstGeom>
          <a:noFill/>
        </p:spPr>
        <p:txBody>
          <a:bodyPr wrap="square" rtlCol="0">
            <a:spAutoFit/>
          </a:bodyPr>
          <a:lstStyle/>
          <a:p>
            <a:pPr algn="ctr"/>
            <a:r>
              <a:rPr lang="zh-CN" altLang="en-US" sz="2400" dirty="0"/>
              <a:t>運用模型</a:t>
            </a:r>
            <a:endParaRPr lang="en-US" altLang="zh-CN" sz="2400" dirty="0"/>
          </a:p>
          <a:p>
            <a:pPr algn="ctr"/>
            <a:r>
              <a:rPr lang="zh-CN" altLang="en-US" sz="2400" dirty="0"/>
              <a:t>進行數據分析</a:t>
            </a:r>
            <a:endParaRPr lang="en-US" sz="2400" dirty="0"/>
          </a:p>
        </p:txBody>
      </p:sp>
      <p:cxnSp>
        <p:nvCxnSpPr>
          <p:cNvPr id="20" name="直線單箭頭接點 19"/>
          <p:cNvCxnSpPr/>
          <p:nvPr/>
        </p:nvCxnSpPr>
        <p:spPr>
          <a:xfrm flipV="1">
            <a:off x="10144369" y="3308947"/>
            <a:ext cx="0" cy="8681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文字方塊 20"/>
          <p:cNvSpPr txBox="1"/>
          <p:nvPr/>
        </p:nvSpPr>
        <p:spPr>
          <a:xfrm>
            <a:off x="8674384" y="4435987"/>
            <a:ext cx="2939970" cy="830997"/>
          </a:xfrm>
          <a:prstGeom prst="rect">
            <a:avLst/>
          </a:prstGeom>
          <a:noFill/>
        </p:spPr>
        <p:txBody>
          <a:bodyPr wrap="square" rtlCol="0">
            <a:spAutoFit/>
          </a:bodyPr>
          <a:lstStyle/>
          <a:p>
            <a:pPr algn="ctr"/>
            <a:r>
              <a:rPr lang="zh-CN" altLang="en-US" sz="2400" dirty="0"/>
              <a:t>進行信用</a:t>
            </a:r>
            <a:endParaRPr lang="en-US" altLang="zh-CN" sz="2400" dirty="0"/>
          </a:p>
          <a:p>
            <a:pPr algn="ctr"/>
            <a:r>
              <a:rPr lang="zh-CN" altLang="en-US" sz="2400" dirty="0"/>
              <a:t>風險預測</a:t>
            </a:r>
            <a:endParaRPr lang="en-US" sz="2400" dirty="0"/>
          </a:p>
        </p:txBody>
      </p:sp>
      <p:graphicFrame>
        <p:nvGraphicFramePr>
          <p:cNvPr id="22" name="資料庫圖表 21"/>
          <p:cNvGraphicFramePr/>
          <p:nvPr>
            <p:extLst>
              <p:ext uri="{D42A27DB-BD31-4B8C-83A1-F6EECF244321}">
                <p14:modId xmlns:p14="http://schemas.microsoft.com/office/powerpoint/2010/main" val="2998229326"/>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4" name="投影片編號版面配置區 3"/>
          <p:cNvSpPr>
            <a:spLocks noGrp="1"/>
          </p:cNvSpPr>
          <p:nvPr>
            <p:ph type="sldNum" sz="quarter" idx="12"/>
          </p:nvPr>
        </p:nvSpPr>
        <p:spPr>
          <a:xfrm>
            <a:off x="9325232" y="6478310"/>
            <a:ext cx="2743200" cy="365125"/>
          </a:xfrm>
        </p:spPr>
        <p:txBody>
          <a:bodyPr/>
          <a:lstStyle/>
          <a:p>
            <a:r>
              <a:rPr lang="en-US" altLang="zh-TW" dirty="0" smtClean="0"/>
              <a:t>11</a:t>
            </a:r>
            <a:endParaRPr lang="zh-TW" altLang="en-US" dirty="0"/>
          </a:p>
        </p:txBody>
      </p:sp>
    </p:spTree>
    <p:extLst>
      <p:ext uri="{BB962C8B-B14F-4D97-AF65-F5344CB8AC3E}">
        <p14:creationId xmlns:p14="http://schemas.microsoft.com/office/powerpoint/2010/main" val="29454796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311" y="1462406"/>
            <a:ext cx="11002297" cy="954856"/>
          </a:xfrm>
        </p:spPr>
        <p:txBody>
          <a:bodyPr>
            <a:normAutofit fontScale="90000"/>
          </a:bodyPr>
          <a:lstStyle/>
          <a:p>
            <a:r>
              <a:rPr lang="zh-TW" altLang="en-US" dirty="0"/>
              <a:t>互聯網信評的應用</a:t>
            </a:r>
            <a:r>
              <a:rPr lang="en-US" altLang="zh-TW" dirty="0"/>
              <a:t/>
            </a:r>
            <a:br>
              <a:rPr lang="en-US" altLang="zh-TW" dirty="0"/>
            </a:br>
            <a:endParaRPr lang="zh-TW" altLang="en-US" dirty="0"/>
          </a:p>
        </p:txBody>
      </p:sp>
      <p:sp>
        <p:nvSpPr>
          <p:cNvPr id="3" name="內容版面配置區 2"/>
          <p:cNvSpPr>
            <a:spLocks noGrp="1"/>
          </p:cNvSpPr>
          <p:nvPr>
            <p:ph idx="1"/>
          </p:nvPr>
        </p:nvSpPr>
        <p:spPr>
          <a:xfrm>
            <a:off x="522590" y="2462619"/>
            <a:ext cx="4864484" cy="3880773"/>
          </a:xfrm>
        </p:spPr>
        <p:txBody>
          <a:bodyPr>
            <a:normAutofit/>
          </a:bodyPr>
          <a:lstStyle/>
          <a:p>
            <a:r>
              <a:rPr lang="zh-TW" altLang="en-US" sz="2800" dirty="0" smtClean="0"/>
              <a:t>使用者間的信任為社群網路商務構成的基礎，因此互聯網信用評價機制可廣泛的應用在許多現有的電子商務模式當中，作為信用評比的核心</a:t>
            </a:r>
            <a:endParaRPr lang="en-US" altLang="zh-TW" sz="2800" dirty="0" smtClean="0"/>
          </a:p>
        </p:txBody>
      </p:sp>
      <p:graphicFrame>
        <p:nvGraphicFramePr>
          <p:cNvPr id="5" name="資料庫圖表 4"/>
          <p:cNvGraphicFramePr/>
          <p:nvPr>
            <p:extLst>
              <p:ext uri="{D42A27DB-BD31-4B8C-83A1-F6EECF244321}">
                <p14:modId xmlns:p14="http://schemas.microsoft.com/office/powerpoint/2010/main" val="1736617155"/>
              </p:ext>
            </p:extLst>
          </p:nvPr>
        </p:nvGraphicFramePr>
        <p:xfrm>
          <a:off x="4886188" y="1266092"/>
          <a:ext cx="6775929" cy="5155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投影片編號版面配置區 5"/>
          <p:cNvSpPr>
            <a:spLocks noGrp="1"/>
          </p:cNvSpPr>
          <p:nvPr>
            <p:ph type="sldNum" sz="quarter" idx="12"/>
          </p:nvPr>
        </p:nvSpPr>
        <p:spPr/>
        <p:txBody>
          <a:bodyPr/>
          <a:lstStyle/>
          <a:p>
            <a:fld id="{9FA2A5A4-1BD3-49CB-9F14-57A997E9B19A}" type="slidenum">
              <a:rPr lang="zh-TW" altLang="en-US" smtClean="0"/>
              <a:t>12</a:t>
            </a:fld>
            <a:endParaRPr lang="zh-TW" altLang="en-US"/>
          </a:p>
        </p:txBody>
      </p:sp>
      <p:graphicFrame>
        <p:nvGraphicFramePr>
          <p:cNvPr id="7" name="資料庫圖表 6"/>
          <p:cNvGraphicFramePr/>
          <p:nvPr>
            <p:extLst>
              <p:ext uri="{D42A27DB-BD31-4B8C-83A1-F6EECF244321}">
                <p14:modId xmlns:p14="http://schemas.microsoft.com/office/powerpoint/2010/main" val="4096702664"/>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9642836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83921" y="1181052"/>
            <a:ext cx="11002297" cy="954856"/>
          </a:xfrm>
        </p:spPr>
        <p:txBody>
          <a:bodyPr>
            <a:normAutofit fontScale="90000"/>
          </a:bodyPr>
          <a:lstStyle/>
          <a:p>
            <a:r>
              <a:rPr lang="zh-TW" altLang="en-US" dirty="0" smtClean="0"/>
              <a:t>聯</a:t>
            </a:r>
            <a:r>
              <a:rPr lang="zh-TW" altLang="en-US" dirty="0"/>
              <a:t>網信評的應用</a:t>
            </a:r>
            <a:r>
              <a:rPr lang="en-US" altLang="zh-TW" dirty="0"/>
              <a:t/>
            </a:r>
            <a:br>
              <a:rPr lang="en-US" altLang="zh-TW" dirty="0"/>
            </a:br>
            <a:endParaRPr lang="zh-TW" altLang="en-US" dirty="0"/>
          </a:p>
        </p:txBody>
      </p:sp>
      <p:sp>
        <p:nvSpPr>
          <p:cNvPr id="3" name="內容版面配置區 2"/>
          <p:cNvSpPr>
            <a:spLocks noGrp="1"/>
          </p:cNvSpPr>
          <p:nvPr>
            <p:ph idx="1"/>
          </p:nvPr>
        </p:nvSpPr>
        <p:spPr>
          <a:xfrm>
            <a:off x="578860" y="1768116"/>
            <a:ext cx="8596668" cy="4237713"/>
          </a:xfrm>
        </p:spPr>
        <p:txBody>
          <a:bodyPr>
            <a:normAutofit fontScale="55000" lnSpcReduction="20000"/>
          </a:bodyPr>
          <a:lstStyle/>
          <a:p>
            <a:r>
              <a:rPr lang="zh-TW" altLang="en-US" sz="5800" dirty="0" smtClean="0"/>
              <a:t>借貸方面的應用</a:t>
            </a:r>
            <a:endParaRPr lang="en-US" altLang="zh-TW" sz="5800" dirty="0" smtClean="0"/>
          </a:p>
          <a:p>
            <a:pPr lvl="1"/>
            <a:r>
              <a:rPr lang="zh-TW" altLang="en-US" sz="5100" dirty="0"/>
              <a:t>為</a:t>
            </a:r>
            <a:r>
              <a:rPr lang="en-US" altLang="zh-TW" sz="5100" dirty="0"/>
              <a:t>P2P</a:t>
            </a:r>
            <a:r>
              <a:rPr lang="zh-TW" altLang="en-US" sz="5100" dirty="0"/>
              <a:t>借貸平台提供貸款人信用評等狀況，以協助借款人釐清對方的</a:t>
            </a:r>
            <a:r>
              <a:rPr lang="zh-TW" altLang="en-US" sz="5100" b="1" dirty="0"/>
              <a:t>還款能力</a:t>
            </a:r>
            <a:endParaRPr lang="en-US" altLang="zh-TW" sz="5100" b="1" dirty="0"/>
          </a:p>
          <a:p>
            <a:pPr lvl="1"/>
            <a:r>
              <a:rPr lang="zh-TW" altLang="en-US" sz="5100" dirty="0"/>
              <a:t>作為銀行信用貸款的衡量依據</a:t>
            </a:r>
            <a:endParaRPr lang="en-US" altLang="zh-TW" sz="5100" dirty="0"/>
          </a:p>
          <a:p>
            <a:endParaRPr lang="en-US" altLang="zh-TW" sz="3600" dirty="0"/>
          </a:p>
          <a:p>
            <a:r>
              <a:rPr lang="zh-TW" altLang="en-US" sz="5800" dirty="0" smtClean="0"/>
              <a:t>優點</a:t>
            </a:r>
            <a:endParaRPr lang="en-US" altLang="zh-TW" sz="4600" dirty="0" smtClean="0"/>
          </a:p>
          <a:p>
            <a:pPr lvl="1"/>
            <a:r>
              <a:rPr lang="zh-TW" altLang="en-US" sz="5100" dirty="0" smtClean="0"/>
              <a:t>方便、快速的反映使用者的經濟能力</a:t>
            </a:r>
            <a:endParaRPr lang="en-US" altLang="zh-TW" sz="5100" dirty="0" smtClean="0"/>
          </a:p>
          <a:p>
            <a:pPr lvl="1"/>
            <a:r>
              <a:rPr lang="zh-TW" altLang="en-US" sz="5100" dirty="0" smtClean="0"/>
              <a:t>提供除了個人資產證明書之外另一個證明還款能力的管道</a:t>
            </a:r>
            <a:endParaRPr lang="en-US" altLang="zh-TW" sz="5100" dirty="0" smtClean="0"/>
          </a:p>
          <a:p>
            <a:pPr lvl="1"/>
            <a:r>
              <a:rPr lang="zh-TW" altLang="en-US" sz="5100" dirty="0" smtClean="0"/>
              <a:t>分析大量與使用者相關的資料提高準確率</a:t>
            </a:r>
            <a:endParaRPr lang="en-US" altLang="zh-TW" sz="5100" dirty="0" smtClean="0"/>
          </a:p>
          <a:p>
            <a:endParaRPr lang="en-US" altLang="zh-TW" sz="2900" dirty="0" smtClean="0"/>
          </a:p>
          <a:p>
            <a:pPr lvl="1"/>
            <a:endParaRPr lang="zh-TW" altLang="en-US" dirty="0"/>
          </a:p>
        </p:txBody>
      </p:sp>
      <p:pic>
        <p:nvPicPr>
          <p:cNvPr id="6146" name="Picture 2" descr="「借貸」的圖片搜尋結果"/>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54686" y="2989559"/>
            <a:ext cx="2809298" cy="1794829"/>
          </a:xfrm>
          <a:prstGeom prst="rect">
            <a:avLst/>
          </a:prstGeom>
          <a:noFill/>
          <a:extLst>
            <a:ext uri="{909E8E84-426E-40DD-AFC4-6F175D3DCCD1}">
              <a14:hiddenFill xmlns:a14="http://schemas.microsoft.com/office/drawing/2010/main">
                <a:solidFill>
                  <a:srgbClr val="FFFFFF"/>
                </a:solidFill>
              </a14:hiddenFill>
            </a:ext>
          </a:extLst>
        </p:spPr>
      </p:pic>
      <p:sp>
        <p:nvSpPr>
          <p:cNvPr id="4" name="投影片編號版面配置區 3"/>
          <p:cNvSpPr>
            <a:spLocks noGrp="1"/>
          </p:cNvSpPr>
          <p:nvPr>
            <p:ph type="sldNum" sz="quarter" idx="12"/>
          </p:nvPr>
        </p:nvSpPr>
        <p:spPr/>
        <p:txBody>
          <a:bodyPr/>
          <a:lstStyle/>
          <a:p>
            <a:fld id="{9FA2A5A4-1BD3-49CB-9F14-57A997E9B19A}" type="slidenum">
              <a:rPr lang="zh-TW" altLang="en-US" smtClean="0"/>
              <a:t>13</a:t>
            </a:fld>
            <a:endParaRPr lang="zh-TW" altLang="en-US"/>
          </a:p>
        </p:txBody>
      </p:sp>
      <p:graphicFrame>
        <p:nvGraphicFramePr>
          <p:cNvPr id="6" name="資料庫圖表 5"/>
          <p:cNvGraphicFramePr/>
          <p:nvPr>
            <p:extLst>
              <p:ext uri="{D42A27DB-BD31-4B8C-83A1-F6EECF244321}">
                <p14:modId xmlns:p14="http://schemas.microsoft.com/office/powerpoint/2010/main" val="4096702664"/>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014185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41718" y="1251391"/>
            <a:ext cx="11002297" cy="954856"/>
          </a:xfrm>
        </p:spPr>
        <p:txBody>
          <a:bodyPr>
            <a:normAutofit fontScale="90000"/>
          </a:bodyPr>
          <a:lstStyle/>
          <a:p>
            <a:r>
              <a:rPr lang="zh-TW" altLang="en-US" dirty="0"/>
              <a:t>互聯網信評的應用</a:t>
            </a:r>
            <a:r>
              <a:rPr lang="en-US" altLang="zh-TW" dirty="0"/>
              <a:t/>
            </a:r>
            <a:br>
              <a:rPr lang="en-US" altLang="zh-TW" dirty="0"/>
            </a:br>
            <a:endParaRPr lang="zh-TW" altLang="en-US" dirty="0"/>
          </a:p>
        </p:txBody>
      </p:sp>
      <p:sp>
        <p:nvSpPr>
          <p:cNvPr id="3" name="內容版面配置區 2"/>
          <p:cNvSpPr>
            <a:spLocks noGrp="1"/>
          </p:cNvSpPr>
          <p:nvPr>
            <p:ph idx="1"/>
          </p:nvPr>
        </p:nvSpPr>
        <p:spPr>
          <a:xfrm>
            <a:off x="589745" y="1820408"/>
            <a:ext cx="8596668" cy="3880773"/>
          </a:xfrm>
        </p:spPr>
        <p:txBody>
          <a:bodyPr>
            <a:normAutofit/>
          </a:bodyPr>
          <a:lstStyle/>
          <a:p>
            <a:r>
              <a:rPr lang="zh-TW" altLang="en-US" sz="3200" dirty="0"/>
              <a:t>支付</a:t>
            </a:r>
            <a:r>
              <a:rPr lang="zh-TW" altLang="en-US" sz="3200" dirty="0" smtClean="0"/>
              <a:t>方面</a:t>
            </a:r>
            <a:r>
              <a:rPr lang="zh-TW" altLang="en-US" sz="3200" dirty="0"/>
              <a:t>的應用</a:t>
            </a:r>
            <a:endParaRPr lang="en-US" altLang="zh-TW" sz="3200" dirty="0"/>
          </a:p>
          <a:p>
            <a:pPr lvl="1"/>
            <a:r>
              <a:rPr lang="zh-TW" altLang="en-US" sz="2200" dirty="0" smtClean="0"/>
              <a:t>將個人的信用評等狀態作為</a:t>
            </a:r>
            <a:r>
              <a:rPr lang="zh-TW" altLang="en-US" sz="2200" b="1" dirty="0" smtClean="0"/>
              <a:t>預支帳款</a:t>
            </a:r>
            <a:r>
              <a:rPr lang="zh-TW" altLang="en-US" sz="2200" dirty="0" smtClean="0"/>
              <a:t>的額度</a:t>
            </a:r>
            <a:endParaRPr lang="en-US" altLang="zh-TW" sz="2200" dirty="0" smtClean="0"/>
          </a:p>
          <a:p>
            <a:pPr lvl="1"/>
            <a:r>
              <a:rPr lang="zh-TW" altLang="en-US" sz="2200" dirty="0" smtClean="0"/>
              <a:t>提供買賣雙方評斷交易誠信的依據</a:t>
            </a:r>
            <a:endParaRPr lang="en-US" altLang="zh-TW" sz="2200" dirty="0" smtClean="0"/>
          </a:p>
          <a:p>
            <a:pPr lvl="1"/>
            <a:endParaRPr lang="en-US" altLang="zh-TW" sz="2400" dirty="0"/>
          </a:p>
          <a:p>
            <a:r>
              <a:rPr lang="zh-TW" altLang="en-US" sz="3200" dirty="0"/>
              <a:t>優點</a:t>
            </a:r>
            <a:endParaRPr lang="en-US" altLang="zh-TW" sz="3200" dirty="0"/>
          </a:p>
          <a:p>
            <a:pPr lvl="1"/>
            <a:r>
              <a:rPr lang="zh-TW" altLang="en-US" sz="2200" dirty="0" smtClean="0"/>
              <a:t>分析</a:t>
            </a:r>
            <a:r>
              <a:rPr lang="zh-TW" altLang="en-US" sz="2200" dirty="0"/>
              <a:t>大量與使用者相關</a:t>
            </a:r>
            <a:r>
              <a:rPr lang="zh-TW" altLang="en-US" sz="2200" dirty="0" smtClean="0"/>
              <a:t>的交易資料減少誤判率</a:t>
            </a:r>
            <a:endParaRPr lang="en-US" altLang="zh-TW" sz="2200" dirty="0" smtClean="0"/>
          </a:p>
          <a:p>
            <a:pPr lvl="1"/>
            <a:r>
              <a:rPr lang="zh-TW" altLang="en-US" sz="2200" dirty="0" smtClean="0"/>
              <a:t>減少買賣雙方分析對方信用評價的成本</a:t>
            </a:r>
            <a:endParaRPr lang="en-US" altLang="zh-TW" sz="2200" dirty="0" smtClean="0"/>
          </a:p>
          <a:p>
            <a:pPr lvl="1"/>
            <a:r>
              <a:rPr lang="zh-TW" altLang="en-US" sz="2200" dirty="0" smtClean="0"/>
              <a:t>即時更新、反映使用者最新的信用狀態</a:t>
            </a:r>
            <a:endParaRPr lang="en-US" altLang="zh-TW" sz="2200" dirty="0"/>
          </a:p>
        </p:txBody>
      </p:sp>
      <p:pic>
        <p:nvPicPr>
          <p:cNvPr id="7170" name="Picture 2" descr="「支付」的圖片搜尋結果"/>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76751" y="2929040"/>
            <a:ext cx="2219325" cy="2057401"/>
          </a:xfrm>
          <a:prstGeom prst="rect">
            <a:avLst/>
          </a:prstGeom>
          <a:noFill/>
          <a:extLst>
            <a:ext uri="{909E8E84-426E-40DD-AFC4-6F175D3DCCD1}">
              <a14:hiddenFill xmlns:a14="http://schemas.microsoft.com/office/drawing/2010/main">
                <a:solidFill>
                  <a:srgbClr val="FFFFFF"/>
                </a:solidFill>
              </a14:hiddenFill>
            </a:ext>
          </a:extLst>
        </p:spPr>
      </p:pic>
      <p:sp>
        <p:nvSpPr>
          <p:cNvPr id="4" name="投影片編號版面配置區 3"/>
          <p:cNvSpPr>
            <a:spLocks noGrp="1"/>
          </p:cNvSpPr>
          <p:nvPr>
            <p:ph type="sldNum" sz="quarter" idx="12"/>
          </p:nvPr>
        </p:nvSpPr>
        <p:spPr/>
        <p:txBody>
          <a:bodyPr/>
          <a:lstStyle/>
          <a:p>
            <a:fld id="{9FA2A5A4-1BD3-49CB-9F14-57A997E9B19A}" type="slidenum">
              <a:rPr lang="zh-TW" altLang="en-US" smtClean="0"/>
              <a:t>14</a:t>
            </a:fld>
            <a:endParaRPr lang="zh-TW" altLang="en-US"/>
          </a:p>
        </p:txBody>
      </p:sp>
      <p:graphicFrame>
        <p:nvGraphicFramePr>
          <p:cNvPr id="6" name="資料庫圖表 5"/>
          <p:cNvGraphicFramePr/>
          <p:nvPr>
            <p:extLst>
              <p:ext uri="{D42A27DB-BD31-4B8C-83A1-F6EECF244321}">
                <p14:modId xmlns:p14="http://schemas.microsoft.com/office/powerpoint/2010/main" val="4096702664"/>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083435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97989" y="1124781"/>
            <a:ext cx="11002297" cy="954856"/>
          </a:xfrm>
        </p:spPr>
        <p:txBody>
          <a:bodyPr>
            <a:normAutofit fontScale="90000"/>
          </a:bodyPr>
          <a:lstStyle/>
          <a:p>
            <a:pPr lvl="0"/>
            <a:r>
              <a:rPr lang="zh-TW" altLang="en-US" dirty="0"/>
              <a:t>互聯網信評的應用</a:t>
            </a:r>
            <a:r>
              <a:rPr lang="en-US" altLang="zh-TW" dirty="0"/>
              <a:t/>
            </a:r>
            <a:br>
              <a:rPr lang="en-US" altLang="zh-TW" dirty="0"/>
            </a:br>
            <a:endParaRPr lang="zh-TW" altLang="en-US" dirty="0"/>
          </a:p>
        </p:txBody>
      </p:sp>
      <p:sp>
        <p:nvSpPr>
          <p:cNvPr id="3" name="內容版面配置區 2"/>
          <p:cNvSpPr>
            <a:spLocks noGrp="1"/>
          </p:cNvSpPr>
          <p:nvPr>
            <p:ph idx="1"/>
          </p:nvPr>
        </p:nvSpPr>
        <p:spPr>
          <a:xfrm>
            <a:off x="636619" y="1784031"/>
            <a:ext cx="8596668" cy="3880773"/>
          </a:xfrm>
        </p:spPr>
        <p:txBody>
          <a:bodyPr>
            <a:normAutofit lnSpcReduction="10000"/>
          </a:bodyPr>
          <a:lstStyle/>
          <a:p>
            <a:r>
              <a:rPr lang="zh-TW" altLang="en-US" sz="3200" dirty="0" smtClean="0"/>
              <a:t>保險方面</a:t>
            </a:r>
            <a:r>
              <a:rPr lang="zh-TW" altLang="en-US" sz="3200" dirty="0"/>
              <a:t>的應用</a:t>
            </a:r>
            <a:endParaRPr lang="en-US" altLang="zh-TW" sz="3200" dirty="0"/>
          </a:p>
          <a:p>
            <a:pPr lvl="1"/>
            <a:r>
              <a:rPr lang="zh-TW" altLang="en-US" dirty="0"/>
              <a:t>利用</a:t>
            </a:r>
            <a:r>
              <a:rPr lang="zh-TW" altLang="en-US" dirty="0" smtClean="0"/>
              <a:t>保險公司的信用評價作為</a:t>
            </a:r>
            <a:r>
              <a:rPr lang="zh-TW" altLang="en-US" b="1" dirty="0" smtClean="0"/>
              <a:t>公司財務</a:t>
            </a:r>
            <a:r>
              <a:rPr lang="zh-TW" altLang="en-US" dirty="0" smtClean="0"/>
              <a:t>狀況的衡量指標</a:t>
            </a:r>
            <a:endParaRPr lang="en-US" altLang="zh-TW" dirty="0" smtClean="0"/>
          </a:p>
          <a:p>
            <a:pPr lvl="1"/>
            <a:r>
              <a:rPr lang="zh-TW" altLang="en-US" dirty="0" smtClean="0"/>
              <a:t>作為客戶經濟能力的衡量標準，以幫助其選擇適合的保險方案</a:t>
            </a:r>
            <a:endParaRPr lang="en-US" altLang="zh-TW" dirty="0"/>
          </a:p>
          <a:p>
            <a:endParaRPr lang="en-US" altLang="zh-TW" sz="2800" dirty="0"/>
          </a:p>
          <a:p>
            <a:r>
              <a:rPr lang="zh-TW" altLang="en-US" sz="3200" dirty="0"/>
              <a:t>優點</a:t>
            </a:r>
            <a:endParaRPr lang="en-US" altLang="zh-TW" sz="2400" dirty="0"/>
          </a:p>
          <a:p>
            <a:pPr lvl="1"/>
            <a:r>
              <a:rPr lang="zh-TW" altLang="en-US" dirty="0" smtClean="0"/>
              <a:t>提供一個公正公開的信用評價結果作為使用者的參考依據</a:t>
            </a:r>
            <a:endParaRPr lang="en-US" altLang="zh-TW" dirty="0" smtClean="0"/>
          </a:p>
          <a:p>
            <a:pPr lvl="1"/>
            <a:r>
              <a:rPr lang="zh-TW" altLang="en-US" dirty="0" smtClean="0"/>
              <a:t>降低保險公司支付徵信公司進行公司內部信用評價的額外成本</a:t>
            </a:r>
            <a:endParaRPr lang="en-US" altLang="zh-TW" dirty="0"/>
          </a:p>
        </p:txBody>
      </p:sp>
      <p:pic>
        <p:nvPicPr>
          <p:cNvPr id="8194" name="Picture 2" descr="「保險」的圖片搜尋結果"/>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73964" y="3808296"/>
            <a:ext cx="2552698" cy="1856508"/>
          </a:xfrm>
          <a:prstGeom prst="rect">
            <a:avLst/>
          </a:prstGeom>
          <a:noFill/>
          <a:extLst>
            <a:ext uri="{909E8E84-426E-40DD-AFC4-6F175D3DCCD1}">
              <a14:hiddenFill xmlns:a14="http://schemas.microsoft.com/office/drawing/2010/main">
                <a:solidFill>
                  <a:srgbClr val="FFFFFF"/>
                </a:solidFill>
              </a14:hiddenFill>
            </a:ext>
          </a:extLst>
        </p:spPr>
      </p:pic>
      <p:sp>
        <p:nvSpPr>
          <p:cNvPr id="4" name="投影片編號版面配置區 3"/>
          <p:cNvSpPr>
            <a:spLocks noGrp="1"/>
          </p:cNvSpPr>
          <p:nvPr>
            <p:ph type="sldNum" sz="quarter" idx="12"/>
          </p:nvPr>
        </p:nvSpPr>
        <p:spPr/>
        <p:txBody>
          <a:bodyPr/>
          <a:lstStyle/>
          <a:p>
            <a:fld id="{9FA2A5A4-1BD3-49CB-9F14-57A997E9B19A}" type="slidenum">
              <a:rPr lang="zh-TW" altLang="en-US" smtClean="0"/>
              <a:t>15</a:t>
            </a:fld>
            <a:endParaRPr lang="zh-TW" altLang="en-US"/>
          </a:p>
        </p:txBody>
      </p:sp>
      <p:graphicFrame>
        <p:nvGraphicFramePr>
          <p:cNvPr id="6" name="資料庫圖表 5"/>
          <p:cNvGraphicFramePr/>
          <p:nvPr>
            <p:extLst>
              <p:ext uri="{D42A27DB-BD31-4B8C-83A1-F6EECF244321}">
                <p14:modId xmlns:p14="http://schemas.microsoft.com/office/powerpoint/2010/main" val="4096702664"/>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75354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83922" y="1152917"/>
            <a:ext cx="11002297" cy="954856"/>
          </a:xfrm>
        </p:spPr>
        <p:txBody>
          <a:bodyPr>
            <a:normAutofit fontScale="90000"/>
          </a:bodyPr>
          <a:lstStyle/>
          <a:p>
            <a:r>
              <a:rPr lang="zh-TW" altLang="en-US" dirty="0"/>
              <a:t>互聯網信評的應用</a:t>
            </a:r>
            <a:r>
              <a:rPr lang="en-US" altLang="zh-TW" dirty="0"/>
              <a:t/>
            </a:r>
            <a:br>
              <a:rPr lang="en-US" altLang="zh-TW" dirty="0"/>
            </a:br>
            <a:endParaRPr lang="zh-TW" altLang="en-US" dirty="0"/>
          </a:p>
        </p:txBody>
      </p:sp>
      <p:sp>
        <p:nvSpPr>
          <p:cNvPr id="3" name="內容版面配置區 2"/>
          <p:cNvSpPr>
            <a:spLocks noGrp="1"/>
          </p:cNvSpPr>
          <p:nvPr>
            <p:ph idx="1"/>
          </p:nvPr>
        </p:nvSpPr>
        <p:spPr>
          <a:xfrm>
            <a:off x="578859" y="1792057"/>
            <a:ext cx="10528851" cy="3880773"/>
          </a:xfrm>
        </p:spPr>
        <p:txBody>
          <a:bodyPr>
            <a:normAutofit fontScale="85000" lnSpcReduction="20000"/>
          </a:bodyPr>
          <a:lstStyle/>
          <a:p>
            <a:r>
              <a:rPr lang="zh-TW" altLang="en-US" sz="3800" dirty="0" smtClean="0"/>
              <a:t>理財投</a:t>
            </a:r>
            <a:r>
              <a:rPr lang="zh-TW" altLang="en-US" sz="3800" dirty="0"/>
              <a:t>資</a:t>
            </a:r>
            <a:r>
              <a:rPr lang="zh-TW" altLang="en-US" sz="3800" dirty="0" smtClean="0"/>
              <a:t>方面</a:t>
            </a:r>
            <a:r>
              <a:rPr lang="zh-TW" altLang="en-US" sz="3800" dirty="0"/>
              <a:t>的應用</a:t>
            </a:r>
            <a:endParaRPr lang="en-US" altLang="zh-TW" sz="3800" dirty="0"/>
          </a:p>
          <a:p>
            <a:pPr lvl="1"/>
            <a:r>
              <a:rPr lang="zh-TW" altLang="en-US" sz="3000" dirty="0" smtClean="0"/>
              <a:t>以信用評等作為債券發行公司的</a:t>
            </a:r>
            <a:r>
              <a:rPr lang="zh-TW" altLang="en-US" sz="3000" b="1" dirty="0" smtClean="0"/>
              <a:t>投資風險</a:t>
            </a:r>
            <a:r>
              <a:rPr lang="zh-TW" altLang="en-US" sz="3000" dirty="0" smtClean="0"/>
              <a:t>考量依據</a:t>
            </a:r>
            <a:endParaRPr lang="en-US" altLang="zh-TW" sz="3000" dirty="0"/>
          </a:p>
          <a:p>
            <a:pPr lvl="1"/>
            <a:r>
              <a:rPr lang="zh-TW" altLang="en-US" sz="3000" dirty="0" smtClean="0"/>
              <a:t>作為散戶投資者的經濟狀況衡量指標</a:t>
            </a:r>
            <a:endParaRPr lang="en-US" altLang="zh-TW" sz="3500" dirty="0"/>
          </a:p>
          <a:p>
            <a:endParaRPr lang="en-US" altLang="zh-TW" sz="3200" dirty="0" smtClean="0"/>
          </a:p>
          <a:p>
            <a:r>
              <a:rPr lang="zh-TW" altLang="en-US" sz="3800" dirty="0" smtClean="0"/>
              <a:t>優點</a:t>
            </a:r>
            <a:endParaRPr lang="en-US" altLang="zh-TW" sz="3500" dirty="0"/>
          </a:p>
          <a:p>
            <a:pPr lvl="1"/>
            <a:r>
              <a:rPr lang="zh-TW" altLang="en-US" sz="3300" dirty="0" smtClean="0"/>
              <a:t>可結合理財決策系統，幫助使用者根據自身狀況打造適合的理財投資決策</a:t>
            </a:r>
            <a:endParaRPr lang="en-US" altLang="zh-TW" sz="3300" dirty="0" smtClean="0"/>
          </a:p>
          <a:p>
            <a:pPr lvl="1"/>
            <a:r>
              <a:rPr lang="zh-TW" altLang="en-US" sz="3300" dirty="0" smtClean="0"/>
              <a:t>公司信用評等與投資風險息息相關，透過互聯網信評可幫助投資者判斷所投資企業的營運狀況</a:t>
            </a:r>
            <a:endParaRPr lang="en-US" altLang="zh-TW" sz="2200" dirty="0"/>
          </a:p>
        </p:txBody>
      </p:sp>
      <p:sp>
        <p:nvSpPr>
          <p:cNvPr id="4" name="投影片編號版面配置區 3"/>
          <p:cNvSpPr>
            <a:spLocks noGrp="1"/>
          </p:cNvSpPr>
          <p:nvPr>
            <p:ph type="sldNum" sz="quarter" idx="12"/>
          </p:nvPr>
        </p:nvSpPr>
        <p:spPr/>
        <p:txBody>
          <a:bodyPr/>
          <a:lstStyle/>
          <a:p>
            <a:fld id="{9FA2A5A4-1BD3-49CB-9F14-57A997E9B19A}" type="slidenum">
              <a:rPr lang="zh-TW" altLang="en-US" smtClean="0"/>
              <a:t>16</a:t>
            </a:fld>
            <a:endParaRPr lang="zh-TW" altLang="en-US"/>
          </a:p>
        </p:txBody>
      </p:sp>
      <p:graphicFrame>
        <p:nvGraphicFramePr>
          <p:cNvPr id="5" name="資料庫圖表 4"/>
          <p:cNvGraphicFramePr/>
          <p:nvPr>
            <p:extLst>
              <p:ext uri="{D42A27DB-BD31-4B8C-83A1-F6EECF244321}">
                <p14:modId xmlns:p14="http://schemas.microsoft.com/office/powerpoint/2010/main" val="4096702664"/>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581531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創新</a:t>
            </a:r>
            <a:r>
              <a:rPr lang="zh-CN" altLang="en-US" dirty="0" smtClean="0"/>
              <a:t>模式</a:t>
            </a:r>
            <a:r>
              <a:rPr lang="en-US" altLang="zh-CN" dirty="0" smtClean="0"/>
              <a:t>-</a:t>
            </a:r>
            <a:r>
              <a:rPr lang="zh-CN" altLang="en-US" dirty="0"/>
              <a:t>互聯網信評平</a:t>
            </a:r>
            <a:r>
              <a:rPr lang="zh-TW" altLang="en-US" dirty="0"/>
              <a:t>台</a:t>
            </a:r>
            <a:endParaRPr lang="en-US" dirty="0"/>
          </a:p>
        </p:txBody>
      </p:sp>
      <p:sp>
        <p:nvSpPr>
          <p:cNvPr id="3" name="內容版面配置區 2"/>
          <p:cNvSpPr>
            <a:spLocks noGrp="1"/>
          </p:cNvSpPr>
          <p:nvPr>
            <p:ph idx="1"/>
          </p:nvPr>
        </p:nvSpPr>
        <p:spPr>
          <a:xfrm>
            <a:off x="612056" y="1496291"/>
            <a:ext cx="11002297" cy="4833072"/>
          </a:xfrm>
        </p:spPr>
        <p:txBody>
          <a:bodyPr>
            <a:normAutofit/>
          </a:bodyPr>
          <a:lstStyle/>
          <a:p>
            <a:pPr>
              <a:lnSpc>
                <a:spcPct val="120000"/>
              </a:lnSpc>
            </a:pPr>
            <a:r>
              <a:rPr lang="zh-CN" altLang="en-US" dirty="0"/>
              <a:t>互聯網金融在中國發展</a:t>
            </a:r>
            <a:r>
              <a:rPr lang="zh-CN" altLang="en-US" dirty="0" smtClean="0"/>
              <a:t>迅</a:t>
            </a:r>
            <a:r>
              <a:rPr lang="zh-TW" altLang="en-US" dirty="0" smtClean="0"/>
              <a:t>速</a:t>
            </a:r>
            <a:r>
              <a:rPr lang="zh-CN" altLang="en-US" dirty="0" smtClean="0"/>
              <a:t>，</a:t>
            </a:r>
            <a:r>
              <a:rPr lang="zh-CN" altLang="en-US" dirty="0"/>
              <a:t>信評行業作爲其發展的支撐者，也是極爲</a:t>
            </a:r>
            <a:r>
              <a:rPr lang="zh-CN" altLang="en-US" dirty="0" smtClean="0"/>
              <a:t>迅</a:t>
            </a:r>
            <a:r>
              <a:rPr lang="zh-TW" altLang="en-US" dirty="0"/>
              <a:t>速</a:t>
            </a:r>
            <a:r>
              <a:rPr lang="zh-CN" altLang="en-US" dirty="0" smtClean="0"/>
              <a:t>的</a:t>
            </a:r>
            <a:r>
              <a:rPr lang="zh-CN" altLang="en-US" dirty="0"/>
              <a:t>發展，出現了一系列具有代表性的互聯網信評</a:t>
            </a:r>
            <a:r>
              <a:rPr lang="zh-CN" altLang="en-US" dirty="0" smtClean="0"/>
              <a:t>平</a:t>
            </a:r>
            <a:r>
              <a:rPr lang="zh-TW" altLang="en-US" dirty="0" smtClean="0"/>
              <a:t>台</a:t>
            </a:r>
            <a:endParaRPr lang="en-US" altLang="zh-CN" dirty="0"/>
          </a:p>
          <a:p>
            <a:pPr lvl="1">
              <a:lnSpc>
                <a:spcPct val="120000"/>
              </a:lnSpc>
              <a:buFont typeface="Wingdings" panose="05000000000000000000" pitchFamily="2" charset="2"/>
              <a:buChar char="ü"/>
            </a:pPr>
            <a:r>
              <a:rPr lang="zh-CN" altLang="en-US" sz="2600" dirty="0"/>
              <a:t>以</a:t>
            </a:r>
            <a:r>
              <a:rPr lang="zh-CN" altLang="en-US" sz="2600" dirty="0" smtClean="0"/>
              <a:t>阿</a:t>
            </a:r>
            <a:r>
              <a:rPr lang="zh-TW" altLang="en-US" sz="2600" dirty="0"/>
              <a:t>里</a:t>
            </a:r>
            <a:r>
              <a:rPr lang="zh-CN" altLang="en-US" sz="2600" dirty="0" smtClean="0"/>
              <a:t>巴</a:t>
            </a:r>
            <a:r>
              <a:rPr lang="zh-CN" altLang="en-US" sz="2600" dirty="0"/>
              <a:t>巴為代表的電商</a:t>
            </a:r>
            <a:r>
              <a:rPr lang="zh-CN" altLang="en-US" sz="2600" dirty="0" smtClean="0"/>
              <a:t>平</a:t>
            </a:r>
            <a:r>
              <a:rPr lang="zh-TW" altLang="en-US" sz="2600" dirty="0" smtClean="0"/>
              <a:t>台</a:t>
            </a:r>
            <a:endParaRPr lang="en-US" altLang="zh-CN" sz="2600" dirty="0"/>
          </a:p>
          <a:p>
            <a:pPr lvl="1">
              <a:lnSpc>
                <a:spcPct val="120000"/>
              </a:lnSpc>
              <a:buFont typeface="Wingdings" panose="05000000000000000000" pitchFamily="2" charset="2"/>
              <a:buChar char="ü"/>
            </a:pPr>
            <a:r>
              <a:rPr lang="zh-CN" altLang="en-US" sz="2600" dirty="0"/>
              <a:t>以陸金所、</a:t>
            </a:r>
            <a:r>
              <a:rPr lang="zh-CN" altLang="en-US" sz="2600" dirty="0" smtClean="0"/>
              <a:t>宜人</a:t>
            </a:r>
            <a:r>
              <a:rPr lang="zh-TW" altLang="en-US" sz="2600" dirty="0" smtClean="0"/>
              <a:t>貸</a:t>
            </a:r>
            <a:r>
              <a:rPr lang="zh-CN" altLang="en-US" sz="2600" dirty="0" smtClean="0"/>
              <a:t>為</a:t>
            </a:r>
            <a:r>
              <a:rPr lang="zh-CN" altLang="en-US" sz="2600" dirty="0"/>
              <a:t>代表的較大型</a:t>
            </a:r>
            <a:r>
              <a:rPr lang="en-US" sz="2600" dirty="0"/>
              <a:t>P2P</a:t>
            </a:r>
            <a:r>
              <a:rPr lang="zh-CN" altLang="en-US" sz="2600" dirty="0"/>
              <a:t>網貸</a:t>
            </a:r>
            <a:r>
              <a:rPr lang="zh-CN" altLang="en-US" sz="2600" dirty="0" smtClean="0"/>
              <a:t>平</a:t>
            </a:r>
            <a:r>
              <a:rPr lang="zh-TW" altLang="en-US" sz="2600" dirty="0" smtClean="0"/>
              <a:t>台</a:t>
            </a:r>
            <a:r>
              <a:rPr lang="zh-CN" altLang="en-US" sz="2800" dirty="0" smtClean="0"/>
              <a:t>，</a:t>
            </a:r>
            <a:r>
              <a:rPr lang="zh-CN" altLang="en-US" sz="2600" dirty="0" smtClean="0"/>
              <a:t>採集</a:t>
            </a:r>
            <a:r>
              <a:rPr lang="en-US" sz="2600" dirty="0"/>
              <a:t>P2P</a:t>
            </a:r>
            <a:r>
              <a:rPr lang="zh-CN" altLang="en-US" sz="2600" dirty="0" smtClean="0"/>
              <a:t>平</a:t>
            </a:r>
            <a:r>
              <a:rPr lang="zh-TW" altLang="en-US" sz="2600" dirty="0" smtClean="0"/>
              <a:t>台</a:t>
            </a:r>
            <a:r>
              <a:rPr lang="zh-CN" altLang="en-US" sz="2600" dirty="0" smtClean="0"/>
              <a:t>借貸</a:t>
            </a:r>
            <a:r>
              <a:rPr lang="zh-CN" altLang="en-US" sz="2600" dirty="0"/>
              <a:t>兩端客戶信息</a:t>
            </a:r>
            <a:endParaRPr lang="en-US" altLang="zh-CN" sz="2600" dirty="0"/>
          </a:p>
          <a:p>
            <a:pPr lvl="1">
              <a:lnSpc>
                <a:spcPct val="120000"/>
              </a:lnSpc>
              <a:buFont typeface="Wingdings" panose="05000000000000000000" pitchFamily="2" charset="2"/>
              <a:buChar char="ü"/>
            </a:pPr>
            <a:r>
              <a:rPr lang="zh-CN" altLang="en-US" sz="2600" dirty="0"/>
              <a:t>以北京國政通科技有限公司為代表互聯網大數據公司</a:t>
            </a:r>
            <a:endParaRPr lang="en-US" altLang="zh-CN" sz="2600" dirty="0"/>
          </a:p>
          <a:p>
            <a:pPr>
              <a:lnSpc>
                <a:spcPct val="120000"/>
              </a:lnSpc>
            </a:pPr>
            <a:endParaRPr lang="en-US" dirty="0"/>
          </a:p>
        </p:txBody>
      </p:sp>
      <p:graphicFrame>
        <p:nvGraphicFramePr>
          <p:cNvPr id="4" name="資料庫圖表 3"/>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頁尾版面配置區 3"/>
          <p:cNvSpPr txBox="1">
            <a:spLocks/>
          </p:cNvSpPr>
          <p:nvPr/>
        </p:nvSpPr>
        <p:spPr>
          <a:xfrm>
            <a:off x="60803" y="6505672"/>
            <a:ext cx="11553550" cy="379690"/>
          </a:xfrm>
          <a:prstGeom prst="rect">
            <a:avLst/>
          </a:prstGeom>
        </p:spPr>
        <p:txBody>
          <a:bodyPr/>
          <a:lstStyle>
            <a:defPPr>
              <a:defRPr lang="zh-TW"/>
            </a:defPPr>
            <a:lvl1pPr marL="0" algn="l"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mtClean="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7" name="投影片編號版面配置區 3"/>
          <p:cNvSpPr>
            <a:spLocks noGrp="1"/>
          </p:cNvSpPr>
          <p:nvPr>
            <p:ph type="sldNum" sz="quarter" idx="12"/>
          </p:nvPr>
        </p:nvSpPr>
        <p:spPr>
          <a:xfrm>
            <a:off x="9325232" y="6478310"/>
            <a:ext cx="2743200" cy="365125"/>
          </a:xfrm>
        </p:spPr>
        <p:txBody>
          <a:bodyPr/>
          <a:lstStyle/>
          <a:p>
            <a:r>
              <a:rPr lang="en-US" altLang="zh-TW" dirty="0" smtClean="0"/>
              <a:t>17</a:t>
            </a:r>
            <a:endParaRPr lang="zh-TW" altLang="en-US" dirty="0" smtClean="0"/>
          </a:p>
        </p:txBody>
      </p:sp>
    </p:spTree>
    <p:extLst>
      <p:ext uri="{BB962C8B-B14F-4D97-AF65-F5344CB8AC3E}">
        <p14:creationId xmlns:p14="http://schemas.microsoft.com/office/powerpoint/2010/main" val="15884546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創新模式案例</a:t>
            </a:r>
            <a:endParaRPr lang="en-US" dirty="0"/>
          </a:p>
        </p:txBody>
      </p:sp>
      <p:graphicFrame>
        <p:nvGraphicFramePr>
          <p:cNvPr id="4" name="內容版面配置區 3"/>
          <p:cNvGraphicFramePr>
            <a:graphicFrameLocks/>
          </p:cNvGraphicFramePr>
          <p:nvPr>
            <p:extLst>
              <p:ext uri="{D42A27DB-BD31-4B8C-83A1-F6EECF244321}">
                <p14:modId xmlns:p14="http://schemas.microsoft.com/office/powerpoint/2010/main" val="439850033"/>
              </p:ext>
            </p:extLst>
          </p:nvPr>
        </p:nvGraphicFramePr>
        <p:xfrm>
          <a:off x="890549" y="1794544"/>
          <a:ext cx="10445311" cy="4048542"/>
        </p:xfrm>
        <a:graphic>
          <a:graphicData uri="http://schemas.openxmlformats.org/drawingml/2006/table">
            <a:tbl>
              <a:tblPr firstRow="1" bandRow="1">
                <a:tableStyleId>{5DA37D80-6434-44D0-A028-1B22A696006F}</a:tableStyleId>
              </a:tblPr>
              <a:tblGrid>
                <a:gridCol w="1723342">
                  <a:extLst>
                    <a:ext uri="{9D8B030D-6E8A-4147-A177-3AD203B41FA5}">
                      <a16:colId xmlns:a16="http://schemas.microsoft.com/office/drawing/2014/main" val="2590012386"/>
                    </a:ext>
                  </a:extLst>
                </a:gridCol>
                <a:gridCol w="2143304">
                  <a:extLst>
                    <a:ext uri="{9D8B030D-6E8A-4147-A177-3AD203B41FA5}">
                      <a16:colId xmlns:a16="http://schemas.microsoft.com/office/drawing/2014/main" val="2263518079"/>
                    </a:ext>
                  </a:extLst>
                </a:gridCol>
                <a:gridCol w="2257063">
                  <a:extLst>
                    <a:ext uri="{9D8B030D-6E8A-4147-A177-3AD203B41FA5}">
                      <a16:colId xmlns:a16="http://schemas.microsoft.com/office/drawing/2014/main" val="3225451676"/>
                    </a:ext>
                  </a:extLst>
                </a:gridCol>
                <a:gridCol w="2291788">
                  <a:extLst>
                    <a:ext uri="{9D8B030D-6E8A-4147-A177-3AD203B41FA5}">
                      <a16:colId xmlns:a16="http://schemas.microsoft.com/office/drawing/2014/main" val="3278835509"/>
                    </a:ext>
                  </a:extLst>
                </a:gridCol>
                <a:gridCol w="2029814">
                  <a:extLst>
                    <a:ext uri="{9D8B030D-6E8A-4147-A177-3AD203B41FA5}">
                      <a16:colId xmlns:a16="http://schemas.microsoft.com/office/drawing/2014/main" val="4270548938"/>
                    </a:ext>
                  </a:extLst>
                </a:gridCol>
              </a:tblGrid>
              <a:tr h="922794">
                <a:tc>
                  <a:txBody>
                    <a:bodyPr/>
                    <a:lstStyle/>
                    <a:p>
                      <a:pPr algn="ctr"/>
                      <a:r>
                        <a:rPr lang="zh-CN" altLang="en-US" sz="2600" dirty="0"/>
                        <a:t>產品與服務</a:t>
                      </a:r>
                      <a:endParaRPr lang="en-US" sz="2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600" dirty="0"/>
                        <a:t>芝麻信用</a:t>
                      </a:r>
                      <a:endParaRPr lang="en-US" sz="2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600" dirty="0"/>
                        <a:t>騰訊信評</a:t>
                      </a:r>
                      <a:endParaRPr lang="en-US" sz="2600" dirty="0"/>
                    </a:p>
                  </a:txBody>
                  <a:tcPr anchor="ctr"/>
                </a:tc>
                <a:tc>
                  <a:txBody>
                    <a:bodyPr/>
                    <a:lstStyle/>
                    <a:p>
                      <a:pPr algn="ctr"/>
                      <a:r>
                        <a:rPr lang="zh-CN" altLang="en-US" sz="2600" dirty="0"/>
                        <a:t>華道信評</a:t>
                      </a:r>
                      <a:endParaRPr lang="en-US" sz="2600" dirty="0"/>
                    </a:p>
                  </a:txBody>
                  <a:tcPr anchor="ctr"/>
                </a:tc>
                <a:tc>
                  <a:txBody>
                    <a:bodyPr/>
                    <a:lstStyle/>
                    <a:p>
                      <a:pPr algn="ctr"/>
                      <a:r>
                        <a:rPr lang="en-US" altLang="zh-CN" sz="2600"/>
                        <a:t>Credit Karma</a:t>
                      </a:r>
                      <a:endParaRPr lang="en-US" sz="2600" dirty="0"/>
                    </a:p>
                  </a:txBody>
                  <a:tcPr anchor="ctr"/>
                </a:tc>
                <a:extLst>
                  <a:ext uri="{0D108BD9-81ED-4DB2-BD59-A6C34878D82A}">
                    <a16:rowId xmlns:a16="http://schemas.microsoft.com/office/drawing/2014/main" val="3754954367"/>
                  </a:ext>
                </a:extLst>
              </a:tr>
              <a:tr h="922794">
                <a:tc>
                  <a:txBody>
                    <a:bodyPr/>
                    <a:lstStyle/>
                    <a:p>
                      <a:pPr algn="ctr"/>
                      <a:r>
                        <a:rPr lang="zh-CN" altLang="en-US" sz="2600" dirty="0"/>
                        <a:t>創新點</a:t>
                      </a:r>
                      <a:endParaRPr lang="en-US" sz="2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600" dirty="0"/>
                        <a:t>數據來源創新</a:t>
                      </a:r>
                      <a:endParaRPr lang="en-US" sz="2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600" dirty="0"/>
                        <a:t>數據來源、技術創新</a:t>
                      </a:r>
                      <a:endParaRPr lang="en-US" sz="2600" dirty="0"/>
                    </a:p>
                  </a:txBody>
                  <a:tcPr anchor="ctr"/>
                </a:tc>
                <a:tc>
                  <a:txBody>
                    <a:bodyPr/>
                    <a:lstStyle/>
                    <a:p>
                      <a:pPr algn="ctr"/>
                      <a:r>
                        <a:rPr lang="zh-CN" altLang="en-US" sz="2600"/>
                        <a:t>目標市場創新</a:t>
                      </a:r>
                      <a:endParaRPr lang="en-US" sz="2600" dirty="0"/>
                    </a:p>
                  </a:txBody>
                  <a:tcPr anchor="ctr"/>
                </a:tc>
                <a:tc>
                  <a:txBody>
                    <a:bodyPr/>
                    <a:lstStyle/>
                    <a:p>
                      <a:pPr algn="ctr"/>
                      <a:r>
                        <a:rPr lang="zh-CN" altLang="en-US" sz="2600" dirty="0"/>
                        <a:t>產業鏈創新</a:t>
                      </a:r>
                      <a:endParaRPr lang="en-US" sz="2600" dirty="0"/>
                    </a:p>
                  </a:txBody>
                  <a:tcPr anchor="ctr"/>
                </a:tc>
                <a:extLst>
                  <a:ext uri="{0D108BD9-81ED-4DB2-BD59-A6C34878D82A}">
                    <a16:rowId xmlns:a16="http://schemas.microsoft.com/office/drawing/2014/main" val="2528523235"/>
                  </a:ext>
                </a:extLst>
              </a:tr>
              <a:tr h="1143392">
                <a:tc>
                  <a:txBody>
                    <a:bodyPr/>
                    <a:lstStyle/>
                    <a:p>
                      <a:pPr algn="ctr"/>
                      <a:r>
                        <a:rPr lang="zh-CN" altLang="en-US" sz="2600" dirty="0"/>
                        <a:t>特點</a:t>
                      </a:r>
                      <a:endParaRPr lang="en-US" sz="2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600" dirty="0"/>
                        <a:t>阿里系</a:t>
                      </a:r>
                      <a:r>
                        <a:rPr lang="zh-TW" altLang="en-US" sz="2600" dirty="0"/>
                        <a:t>互聯網金融</a:t>
                      </a:r>
                      <a:r>
                        <a:rPr lang="zh-CN" altLang="en-US" sz="2600" dirty="0"/>
                        <a:t>和</a:t>
                      </a:r>
                      <a:r>
                        <a:rPr lang="zh-TW" altLang="en-US" sz="2600" dirty="0"/>
                        <a:t>電商數據</a:t>
                      </a:r>
                      <a:endParaRPr lang="en-US" sz="2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600" dirty="0"/>
                        <a:t>騰訊系互聯網社交數據</a:t>
                      </a:r>
                      <a:endParaRPr lang="en-US" sz="2600" dirty="0"/>
                    </a:p>
                  </a:txBody>
                  <a:tcPr anchor="ctr"/>
                </a:tc>
                <a:tc>
                  <a:txBody>
                    <a:bodyPr/>
                    <a:lstStyle/>
                    <a:p>
                      <a:pPr algn="ctr"/>
                      <a:r>
                        <a:rPr lang="zh-CN" altLang="en-US" sz="2600" dirty="0"/>
                        <a:t>重</a:t>
                      </a:r>
                      <a:r>
                        <a:rPr lang="zh-TW" altLang="en-US" sz="2600" dirty="0"/>
                        <a:t>點發展垂直領域細分市場</a:t>
                      </a:r>
                      <a:endParaRPr lang="en-US" sz="2600" dirty="0"/>
                    </a:p>
                  </a:txBody>
                  <a:tcPr anchor="ctr"/>
                </a:tc>
                <a:tc>
                  <a:txBody>
                    <a:bodyPr/>
                    <a:lstStyle/>
                    <a:p>
                      <a:pPr algn="ctr"/>
                      <a:r>
                        <a:rPr lang="zh-CN" altLang="en-US" sz="2600"/>
                        <a:t>免費查詢</a:t>
                      </a:r>
                      <a:endParaRPr lang="en-US" altLang="zh-CN" sz="2600"/>
                    </a:p>
                    <a:p>
                      <a:pPr algn="ctr"/>
                      <a:r>
                        <a:rPr lang="zh-CN" altLang="en-US" sz="2600"/>
                        <a:t>產品推薦</a:t>
                      </a:r>
                      <a:endParaRPr lang="en-US" sz="2600" dirty="0"/>
                    </a:p>
                  </a:txBody>
                  <a:tcPr anchor="ctr"/>
                </a:tc>
                <a:extLst>
                  <a:ext uri="{0D108BD9-81ED-4DB2-BD59-A6C34878D82A}">
                    <a16:rowId xmlns:a16="http://schemas.microsoft.com/office/drawing/2014/main" val="2432117655"/>
                  </a:ext>
                </a:extLst>
              </a:tr>
              <a:tr h="922794">
                <a:tc>
                  <a:txBody>
                    <a:bodyPr/>
                    <a:lstStyle/>
                    <a:p>
                      <a:pPr algn="ctr"/>
                      <a:r>
                        <a:rPr lang="zh-CN" altLang="en-US" sz="2600" dirty="0"/>
                        <a:t>客戶羣</a:t>
                      </a:r>
                      <a:endParaRPr lang="en-US" sz="2600" dirty="0"/>
                    </a:p>
                  </a:txBody>
                  <a:tcPr anchor="ctr"/>
                </a:tc>
                <a:tc>
                  <a:txBody>
                    <a:bodyPr/>
                    <a:lstStyle/>
                    <a:p>
                      <a:pPr algn="ctr"/>
                      <a:r>
                        <a:rPr lang="en-US" sz="2600" dirty="0"/>
                        <a:t>C</a:t>
                      </a:r>
                      <a:r>
                        <a:rPr lang="zh-CN" altLang="en-US" sz="2600" dirty="0"/>
                        <a:t>端</a:t>
                      </a:r>
                      <a:endParaRPr lang="en-US" sz="2600" dirty="0"/>
                    </a:p>
                  </a:txBody>
                  <a:tcPr anchor="ctr"/>
                </a:tc>
                <a:tc>
                  <a:txBody>
                    <a:bodyPr/>
                    <a:lstStyle/>
                    <a:p>
                      <a:pPr algn="ctr"/>
                      <a:r>
                        <a:rPr lang="en-US" sz="2600" dirty="0"/>
                        <a:t>C</a:t>
                      </a:r>
                      <a:r>
                        <a:rPr lang="zh-CN" altLang="en-US" sz="2600" dirty="0"/>
                        <a:t>端</a:t>
                      </a:r>
                      <a:endParaRPr lang="en-US" sz="2600" dirty="0"/>
                    </a:p>
                  </a:txBody>
                  <a:tcPr anchor="ctr"/>
                </a:tc>
                <a:tc>
                  <a:txBody>
                    <a:bodyPr/>
                    <a:lstStyle/>
                    <a:p>
                      <a:pPr algn="ctr"/>
                      <a:r>
                        <a:rPr lang="en-US" sz="2600"/>
                        <a:t>B/C</a:t>
                      </a:r>
                      <a:r>
                        <a:rPr lang="zh-CN" altLang="en-US" sz="2600"/>
                        <a:t>端</a:t>
                      </a:r>
                      <a:endParaRPr lang="en-US" sz="2600" dirty="0"/>
                    </a:p>
                  </a:txBody>
                  <a:tcPr anchor="ctr"/>
                </a:tc>
                <a:tc>
                  <a:txBody>
                    <a:bodyPr/>
                    <a:lstStyle/>
                    <a:p>
                      <a:pPr algn="ctr"/>
                      <a:r>
                        <a:rPr lang="en-US" sz="2600" dirty="0"/>
                        <a:t>B/C</a:t>
                      </a:r>
                      <a:r>
                        <a:rPr lang="zh-CN" altLang="en-US" sz="2600" dirty="0"/>
                        <a:t>端</a:t>
                      </a:r>
                      <a:endParaRPr lang="en-US" sz="2600" dirty="0"/>
                    </a:p>
                  </a:txBody>
                  <a:tcPr anchor="ctr"/>
                </a:tc>
                <a:extLst>
                  <a:ext uri="{0D108BD9-81ED-4DB2-BD59-A6C34878D82A}">
                    <a16:rowId xmlns:a16="http://schemas.microsoft.com/office/drawing/2014/main" val="2373741513"/>
                  </a:ext>
                </a:extLst>
              </a:tr>
            </a:tbl>
          </a:graphicData>
        </a:graphic>
      </p:graphicFrame>
      <p:graphicFrame>
        <p:nvGraphicFramePr>
          <p:cNvPr id="5" name="資料庫圖表 4"/>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投影片編號版面配置區 3"/>
          <p:cNvSpPr>
            <a:spLocks noGrp="1"/>
          </p:cNvSpPr>
          <p:nvPr>
            <p:ph type="sldNum" sz="quarter" idx="12"/>
          </p:nvPr>
        </p:nvSpPr>
        <p:spPr>
          <a:xfrm>
            <a:off x="9325232" y="6478310"/>
            <a:ext cx="2743200" cy="365125"/>
          </a:xfrm>
        </p:spPr>
        <p:txBody>
          <a:bodyPr/>
          <a:lstStyle/>
          <a:p>
            <a:r>
              <a:rPr lang="en-US" altLang="zh-TW" dirty="0" smtClean="0"/>
              <a:t>18</a:t>
            </a:r>
            <a:endParaRPr lang="zh-TW" altLang="en-US" dirty="0"/>
          </a:p>
        </p:txBody>
      </p:sp>
    </p:spTree>
    <p:extLst>
      <p:ext uri="{BB962C8B-B14F-4D97-AF65-F5344CB8AC3E}">
        <p14:creationId xmlns:p14="http://schemas.microsoft.com/office/powerpoint/2010/main" val="33832587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芝麻信用</a:t>
            </a:r>
            <a:endParaRPr lang="en-US" dirty="0"/>
          </a:p>
        </p:txBody>
      </p:sp>
      <p:grpSp>
        <p:nvGrpSpPr>
          <p:cNvPr id="12" name="群組 11"/>
          <p:cNvGrpSpPr/>
          <p:nvPr/>
        </p:nvGrpSpPr>
        <p:grpSpPr>
          <a:xfrm>
            <a:off x="936045" y="2927927"/>
            <a:ext cx="5473991" cy="2910436"/>
            <a:chOff x="6689201" y="2037612"/>
            <a:chExt cx="5373549" cy="2729836"/>
          </a:xfrm>
        </p:grpSpPr>
        <p:sp>
          <p:nvSpPr>
            <p:cNvPr id="5" name="一般五邊形 4"/>
            <p:cNvSpPr/>
            <p:nvPr/>
          </p:nvSpPr>
          <p:spPr>
            <a:xfrm>
              <a:off x="8206450" y="2627454"/>
              <a:ext cx="1759351" cy="1678329"/>
            </a:xfrm>
            <a:prstGeom prst="pentagon">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文字方塊 5"/>
            <p:cNvSpPr txBox="1"/>
            <p:nvPr/>
          </p:nvSpPr>
          <p:spPr>
            <a:xfrm>
              <a:off x="8437945" y="2037612"/>
              <a:ext cx="1875099" cy="461665"/>
            </a:xfrm>
            <a:prstGeom prst="rect">
              <a:avLst/>
            </a:prstGeom>
            <a:noFill/>
          </p:spPr>
          <p:txBody>
            <a:bodyPr wrap="square" rtlCol="0">
              <a:spAutoFit/>
            </a:bodyPr>
            <a:lstStyle/>
            <a:p>
              <a:r>
                <a:rPr lang="zh-CN" altLang="en-US" sz="2400" b="1" dirty="0">
                  <a:solidFill>
                    <a:schemeClr val="tx1">
                      <a:lumMod val="50000"/>
                      <a:lumOff val="50000"/>
                    </a:schemeClr>
                  </a:solidFill>
                </a:rPr>
                <a:t>身份特質</a:t>
              </a:r>
              <a:endParaRPr lang="en-US" sz="2400" b="1" dirty="0">
                <a:solidFill>
                  <a:schemeClr val="tx1">
                    <a:lumMod val="50000"/>
                    <a:lumOff val="50000"/>
                  </a:schemeClr>
                </a:solidFill>
              </a:endParaRPr>
            </a:p>
          </p:txBody>
        </p:sp>
        <p:sp>
          <p:nvSpPr>
            <p:cNvPr id="7" name="文字方塊 6"/>
            <p:cNvSpPr txBox="1"/>
            <p:nvPr/>
          </p:nvSpPr>
          <p:spPr>
            <a:xfrm>
              <a:off x="10187651" y="2947974"/>
              <a:ext cx="1875099" cy="461665"/>
            </a:xfrm>
            <a:prstGeom prst="rect">
              <a:avLst/>
            </a:prstGeom>
            <a:noFill/>
          </p:spPr>
          <p:txBody>
            <a:bodyPr wrap="square" rtlCol="0">
              <a:spAutoFit/>
            </a:bodyPr>
            <a:lstStyle/>
            <a:p>
              <a:r>
                <a:rPr lang="zh-CN" altLang="en-US" sz="2400" b="1" dirty="0">
                  <a:solidFill>
                    <a:schemeClr val="tx1">
                      <a:lumMod val="50000"/>
                      <a:lumOff val="50000"/>
                    </a:schemeClr>
                  </a:solidFill>
                </a:rPr>
                <a:t>履約能力</a:t>
              </a:r>
              <a:endParaRPr lang="en-US" sz="2400" b="1" dirty="0">
                <a:solidFill>
                  <a:schemeClr val="tx1">
                    <a:lumMod val="50000"/>
                    <a:lumOff val="50000"/>
                  </a:schemeClr>
                </a:solidFill>
              </a:endParaRPr>
            </a:p>
          </p:txBody>
        </p:sp>
        <p:sp>
          <p:nvSpPr>
            <p:cNvPr id="8" name="文字方塊 7"/>
            <p:cNvSpPr txBox="1"/>
            <p:nvPr/>
          </p:nvSpPr>
          <p:spPr>
            <a:xfrm>
              <a:off x="7047050" y="4305783"/>
              <a:ext cx="1875099" cy="461665"/>
            </a:xfrm>
            <a:prstGeom prst="rect">
              <a:avLst/>
            </a:prstGeom>
            <a:noFill/>
          </p:spPr>
          <p:txBody>
            <a:bodyPr wrap="square" rtlCol="0">
              <a:spAutoFit/>
            </a:bodyPr>
            <a:lstStyle/>
            <a:p>
              <a:r>
                <a:rPr lang="zh-CN" altLang="en-US" sz="2400" b="1" dirty="0">
                  <a:solidFill>
                    <a:schemeClr val="tx1">
                      <a:lumMod val="50000"/>
                      <a:lumOff val="50000"/>
                    </a:schemeClr>
                  </a:solidFill>
                </a:rPr>
                <a:t>人脈關係</a:t>
              </a:r>
              <a:endParaRPr lang="en-US" sz="2400" b="1" dirty="0">
                <a:solidFill>
                  <a:schemeClr val="tx1">
                    <a:lumMod val="50000"/>
                    <a:lumOff val="50000"/>
                  </a:schemeClr>
                </a:solidFill>
              </a:endParaRPr>
            </a:p>
          </p:txBody>
        </p:sp>
        <p:sp>
          <p:nvSpPr>
            <p:cNvPr id="9" name="文字方塊 8"/>
            <p:cNvSpPr txBox="1"/>
            <p:nvPr/>
          </p:nvSpPr>
          <p:spPr>
            <a:xfrm>
              <a:off x="9645570" y="4320002"/>
              <a:ext cx="1875099" cy="433018"/>
            </a:xfrm>
            <a:prstGeom prst="rect">
              <a:avLst/>
            </a:prstGeom>
            <a:noFill/>
          </p:spPr>
          <p:txBody>
            <a:bodyPr wrap="square" rtlCol="0">
              <a:spAutoFit/>
            </a:bodyPr>
            <a:lstStyle/>
            <a:p>
              <a:r>
                <a:rPr lang="zh-TW" altLang="en-US" sz="2400" b="1" dirty="0" smtClean="0">
                  <a:solidFill>
                    <a:schemeClr val="tx1">
                      <a:lumMod val="50000"/>
                      <a:lumOff val="50000"/>
                    </a:schemeClr>
                  </a:solidFill>
                </a:rPr>
                <a:t>信用歷史</a:t>
              </a:r>
              <a:endParaRPr lang="en-US" sz="2400" b="1" dirty="0">
                <a:solidFill>
                  <a:schemeClr val="tx1">
                    <a:lumMod val="50000"/>
                    <a:lumOff val="50000"/>
                  </a:schemeClr>
                </a:solidFill>
              </a:endParaRPr>
            </a:p>
          </p:txBody>
        </p:sp>
        <p:sp>
          <p:nvSpPr>
            <p:cNvPr id="10" name="文字方塊 9"/>
            <p:cNvSpPr txBox="1"/>
            <p:nvPr/>
          </p:nvSpPr>
          <p:spPr>
            <a:xfrm>
              <a:off x="6689201" y="2947974"/>
              <a:ext cx="1875099" cy="461665"/>
            </a:xfrm>
            <a:prstGeom prst="rect">
              <a:avLst/>
            </a:prstGeom>
            <a:noFill/>
          </p:spPr>
          <p:txBody>
            <a:bodyPr wrap="square" rtlCol="0">
              <a:spAutoFit/>
            </a:bodyPr>
            <a:lstStyle/>
            <a:p>
              <a:r>
                <a:rPr lang="zh-CN" altLang="en-US" sz="2400" b="1" dirty="0">
                  <a:solidFill>
                    <a:schemeClr val="tx1">
                      <a:lumMod val="50000"/>
                      <a:lumOff val="50000"/>
                    </a:schemeClr>
                  </a:solidFill>
                </a:rPr>
                <a:t>行爲偏好</a:t>
              </a:r>
              <a:endParaRPr lang="en-US" sz="2400" b="1" dirty="0">
                <a:solidFill>
                  <a:schemeClr val="tx1">
                    <a:lumMod val="50000"/>
                    <a:lumOff val="50000"/>
                  </a:schemeClr>
                </a:solidFill>
              </a:endParaRPr>
            </a:p>
          </p:txBody>
        </p:sp>
        <p:sp>
          <p:nvSpPr>
            <p:cNvPr id="11" name="文字方塊 10"/>
            <p:cNvSpPr txBox="1"/>
            <p:nvPr/>
          </p:nvSpPr>
          <p:spPr>
            <a:xfrm>
              <a:off x="8739814" y="3388936"/>
              <a:ext cx="1875099" cy="461665"/>
            </a:xfrm>
            <a:prstGeom prst="rect">
              <a:avLst/>
            </a:prstGeom>
            <a:noFill/>
          </p:spPr>
          <p:txBody>
            <a:bodyPr wrap="square" rtlCol="0">
              <a:spAutoFit/>
            </a:bodyPr>
            <a:lstStyle/>
            <a:p>
              <a:r>
                <a:rPr lang="zh-CN" altLang="en-US" sz="2400" b="1" dirty="0">
                  <a:solidFill>
                    <a:schemeClr val="bg1"/>
                  </a:solidFill>
                </a:rPr>
                <a:t>評分</a:t>
              </a:r>
              <a:endParaRPr lang="en-US" sz="2400" b="1" dirty="0">
                <a:solidFill>
                  <a:schemeClr val="bg1"/>
                </a:solidFill>
              </a:endParaRPr>
            </a:p>
          </p:txBody>
        </p:sp>
      </p:grpSp>
      <p:sp>
        <p:nvSpPr>
          <p:cNvPr id="13" name="文字方塊 12"/>
          <p:cNvSpPr txBox="1"/>
          <p:nvPr/>
        </p:nvSpPr>
        <p:spPr>
          <a:xfrm>
            <a:off x="746566" y="1751556"/>
            <a:ext cx="7650866" cy="492443"/>
          </a:xfrm>
          <a:prstGeom prst="rect">
            <a:avLst/>
          </a:prstGeom>
          <a:noFill/>
        </p:spPr>
        <p:txBody>
          <a:bodyPr wrap="square" rtlCol="0">
            <a:spAutoFit/>
          </a:bodyPr>
          <a:lstStyle/>
          <a:p>
            <a:pPr marL="457200" indent="-457200">
              <a:buFont typeface="Arial" panose="020B0604020202020204" pitchFamily="34" charset="0"/>
              <a:buChar char="•"/>
            </a:pPr>
            <a:r>
              <a:rPr lang="zh-CN" altLang="en-US" sz="2600" dirty="0"/>
              <a:t>根據以下五個維度綜合評估而來：</a:t>
            </a:r>
            <a:endParaRPr lang="en-US" sz="2600" dirty="0"/>
          </a:p>
        </p:txBody>
      </p:sp>
      <p:graphicFrame>
        <p:nvGraphicFramePr>
          <p:cNvPr id="14" name="資料庫圖表 13"/>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5" name="Picture 2" descr="http://www.antspw.com/cht/wp-content/uploads/2015/06/%E8%8A%9D%E9%BA%BB%E4%BF%A1%E7%94%A820150605001.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70929" y="919859"/>
            <a:ext cx="5727907" cy="5273866"/>
          </a:xfrm>
          <a:prstGeom prst="rect">
            <a:avLst/>
          </a:prstGeom>
          <a:noFill/>
          <a:extLst>
            <a:ext uri="{909E8E84-426E-40DD-AFC4-6F175D3DCCD1}">
              <a14:hiddenFill xmlns:a14="http://schemas.microsoft.com/office/drawing/2010/main">
                <a:solidFill>
                  <a:srgbClr val="FFFFFF"/>
                </a:solidFill>
              </a14:hiddenFill>
            </a:ext>
          </a:extLst>
        </p:spPr>
      </p:pic>
      <p:sp>
        <p:nvSpPr>
          <p:cNvPr id="17" name="投影片編號版面配置區 3"/>
          <p:cNvSpPr>
            <a:spLocks noGrp="1"/>
          </p:cNvSpPr>
          <p:nvPr>
            <p:ph type="sldNum" sz="quarter" idx="12"/>
          </p:nvPr>
        </p:nvSpPr>
        <p:spPr>
          <a:xfrm>
            <a:off x="9325232" y="6478310"/>
            <a:ext cx="2743200" cy="365125"/>
          </a:xfrm>
        </p:spPr>
        <p:txBody>
          <a:bodyPr/>
          <a:lstStyle/>
          <a:p>
            <a:r>
              <a:rPr lang="en-US" altLang="zh-TW" dirty="0" smtClean="0"/>
              <a:t>19</a:t>
            </a:r>
            <a:endParaRPr lang="zh-TW" altLang="en-US" dirty="0"/>
          </a:p>
        </p:txBody>
      </p:sp>
    </p:spTree>
    <p:extLst>
      <p:ext uri="{BB962C8B-B14F-4D97-AF65-F5344CB8AC3E}">
        <p14:creationId xmlns:p14="http://schemas.microsoft.com/office/powerpoint/2010/main" val="8303769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189703" y="319406"/>
            <a:ext cx="11002297" cy="954856"/>
          </a:xfrm>
        </p:spPr>
        <p:txBody>
          <a:bodyPr>
            <a:normAutofit/>
          </a:bodyPr>
          <a:lstStyle/>
          <a:p>
            <a:r>
              <a:rPr lang="en-US" altLang="zh-TW"/>
              <a:t>OUTLINE</a:t>
            </a:r>
            <a:endParaRPr lang="en-US" dirty="0"/>
          </a:p>
        </p:txBody>
      </p:sp>
      <p:sp>
        <p:nvSpPr>
          <p:cNvPr id="3" name="內容版面配置區 2"/>
          <p:cNvSpPr>
            <a:spLocks noGrp="1"/>
          </p:cNvSpPr>
          <p:nvPr>
            <p:ph idx="1"/>
          </p:nvPr>
        </p:nvSpPr>
        <p:spPr>
          <a:xfrm>
            <a:off x="1023537" y="1962519"/>
            <a:ext cx="11002297" cy="4702124"/>
          </a:xfrm>
        </p:spPr>
        <p:txBody>
          <a:bodyPr>
            <a:normAutofit/>
          </a:bodyPr>
          <a:lstStyle/>
          <a:p>
            <a:r>
              <a:rPr lang="zh-CN" altLang="en-US" sz="2800" dirty="0"/>
              <a:t>關於</a:t>
            </a:r>
            <a:r>
              <a:rPr lang="zh-TW" altLang="en-US" sz="2800" dirty="0"/>
              <a:t>信用評價</a:t>
            </a:r>
            <a:endParaRPr lang="en-US" altLang="zh-CN" sz="2800" dirty="0"/>
          </a:p>
          <a:p>
            <a:r>
              <a:rPr lang="zh-CN" altLang="en-US" sz="2800" dirty="0"/>
              <a:t>互聯網</a:t>
            </a:r>
            <a:r>
              <a:rPr lang="zh-TW" altLang="en-US" sz="2800" dirty="0"/>
              <a:t>信評</a:t>
            </a:r>
            <a:r>
              <a:rPr lang="zh-CN" altLang="en-US" sz="2800" dirty="0"/>
              <a:t>的運作</a:t>
            </a:r>
            <a:endParaRPr lang="en-US" altLang="zh-CN" sz="2800" dirty="0"/>
          </a:p>
          <a:p>
            <a:r>
              <a:rPr lang="zh-CN" altLang="en-US" sz="2800" dirty="0"/>
              <a:t>創新模式</a:t>
            </a:r>
            <a:endParaRPr lang="en-US" altLang="zh-CN" sz="2800" dirty="0"/>
          </a:p>
          <a:p>
            <a:r>
              <a:rPr lang="zh-CN" altLang="en-US" sz="2800" dirty="0"/>
              <a:t>市場與案例</a:t>
            </a:r>
            <a:endParaRPr lang="en-US" altLang="zh-CN" sz="2800" dirty="0"/>
          </a:p>
          <a:p>
            <a:r>
              <a:rPr lang="zh-CN" altLang="en-US" sz="2800" dirty="0"/>
              <a:t>機會與挑戰</a:t>
            </a:r>
            <a:endParaRPr lang="en-US" altLang="zh-CN" sz="2800" dirty="0"/>
          </a:p>
        </p:txBody>
      </p:sp>
      <p:pic>
        <p:nvPicPr>
          <p:cNvPr id="4" name="圖片 3"/>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colorTemperature colorTemp="7200"/>
                    </a14:imgEffect>
                    <a14:imgEffect>
                      <a14:saturation sat="3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7940917" y="1816742"/>
            <a:ext cx="2796733" cy="2796733"/>
          </a:xfrm>
          <a:prstGeom prst="rect">
            <a:avLst/>
          </a:prstGeom>
        </p:spPr>
      </p:pic>
      <p:sp>
        <p:nvSpPr>
          <p:cNvPr id="7" name="投影片編號版面配置區 3"/>
          <p:cNvSpPr>
            <a:spLocks noGrp="1"/>
          </p:cNvSpPr>
          <p:nvPr>
            <p:ph type="sldNum" sz="quarter" idx="12"/>
          </p:nvPr>
        </p:nvSpPr>
        <p:spPr>
          <a:xfrm>
            <a:off x="9325232" y="6478310"/>
            <a:ext cx="2743200" cy="365125"/>
          </a:xfrm>
        </p:spPr>
        <p:txBody>
          <a:bodyPr/>
          <a:lstStyle/>
          <a:p>
            <a:r>
              <a:rPr lang="en-US" altLang="zh-TW" dirty="0"/>
              <a:t>2</a:t>
            </a:r>
            <a:endParaRPr lang="zh-TW" altLang="en-US" dirty="0"/>
          </a:p>
        </p:txBody>
      </p:sp>
    </p:spTree>
    <p:extLst>
      <p:ext uri="{BB962C8B-B14F-4D97-AF65-F5344CB8AC3E}">
        <p14:creationId xmlns:p14="http://schemas.microsoft.com/office/powerpoint/2010/main" val="11808410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芝麻信用之應用</a:t>
            </a:r>
            <a:endParaRPr lang="en-US" dirty="0"/>
          </a:p>
        </p:txBody>
      </p:sp>
      <p:grpSp>
        <p:nvGrpSpPr>
          <p:cNvPr id="20" name="群組 19"/>
          <p:cNvGrpSpPr/>
          <p:nvPr/>
        </p:nvGrpSpPr>
        <p:grpSpPr>
          <a:xfrm>
            <a:off x="4896092" y="1773096"/>
            <a:ext cx="5370652" cy="4104201"/>
            <a:chOff x="4317358" y="2120337"/>
            <a:chExt cx="5370652" cy="4104201"/>
          </a:xfrm>
        </p:grpSpPr>
        <p:cxnSp>
          <p:nvCxnSpPr>
            <p:cNvPr id="7" name="直線單箭頭接點 6"/>
            <p:cNvCxnSpPr/>
            <p:nvPr/>
          </p:nvCxnSpPr>
          <p:spPr>
            <a:xfrm flipV="1">
              <a:off x="4317358" y="2763333"/>
              <a:ext cx="729205" cy="9437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直線單箭頭接點 8"/>
            <p:cNvCxnSpPr/>
            <p:nvPr/>
          </p:nvCxnSpPr>
          <p:spPr>
            <a:xfrm>
              <a:off x="4317358" y="3707126"/>
              <a:ext cx="729205" cy="9437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4" name="圖片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3891" y="2120337"/>
              <a:ext cx="898485" cy="898485"/>
            </a:xfrm>
            <a:prstGeom prst="rect">
              <a:avLst/>
            </a:prstGeom>
          </p:spPr>
        </p:pic>
        <p:pic>
          <p:nvPicPr>
            <p:cNvPr id="15" name="圖片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2543" y="4386326"/>
              <a:ext cx="914882" cy="914882"/>
            </a:xfrm>
            <a:prstGeom prst="rect">
              <a:avLst/>
            </a:prstGeom>
          </p:spPr>
        </p:pic>
        <p:sp>
          <p:nvSpPr>
            <p:cNvPr id="16" name="文字方塊 15"/>
            <p:cNvSpPr txBox="1"/>
            <p:nvPr/>
          </p:nvSpPr>
          <p:spPr>
            <a:xfrm>
              <a:off x="6748041" y="2294396"/>
              <a:ext cx="2349661" cy="523220"/>
            </a:xfrm>
            <a:prstGeom prst="rect">
              <a:avLst/>
            </a:prstGeom>
            <a:noFill/>
          </p:spPr>
          <p:txBody>
            <a:bodyPr wrap="square" rtlCol="0">
              <a:spAutoFit/>
            </a:bodyPr>
            <a:lstStyle/>
            <a:p>
              <a:r>
                <a:rPr lang="zh-CN" altLang="en-US" sz="2800" b="1" dirty="0"/>
                <a:t>螞蟻花唄</a:t>
              </a:r>
              <a:endParaRPr lang="en-US" sz="2800" b="1" dirty="0"/>
            </a:p>
          </p:txBody>
        </p:sp>
        <p:sp>
          <p:nvSpPr>
            <p:cNvPr id="17" name="文字方塊 16"/>
            <p:cNvSpPr txBox="1"/>
            <p:nvPr/>
          </p:nvSpPr>
          <p:spPr>
            <a:xfrm>
              <a:off x="6748041" y="4650919"/>
              <a:ext cx="2349661" cy="523220"/>
            </a:xfrm>
            <a:prstGeom prst="rect">
              <a:avLst/>
            </a:prstGeom>
            <a:noFill/>
          </p:spPr>
          <p:txBody>
            <a:bodyPr wrap="square" rtlCol="0">
              <a:spAutoFit/>
            </a:bodyPr>
            <a:lstStyle/>
            <a:p>
              <a:r>
                <a:rPr lang="zh-CN" altLang="en-US" sz="2800" b="1" dirty="0"/>
                <a:t>螞蟻借唄</a:t>
              </a:r>
              <a:endParaRPr lang="en-US" sz="2800" b="1" dirty="0"/>
            </a:p>
          </p:txBody>
        </p:sp>
        <p:sp>
          <p:nvSpPr>
            <p:cNvPr id="18" name="文字方塊 17"/>
            <p:cNvSpPr txBox="1"/>
            <p:nvPr/>
          </p:nvSpPr>
          <p:spPr>
            <a:xfrm>
              <a:off x="6748041" y="2868700"/>
              <a:ext cx="2939969" cy="923330"/>
            </a:xfrm>
            <a:prstGeom prst="rect">
              <a:avLst/>
            </a:prstGeom>
            <a:noFill/>
          </p:spPr>
          <p:txBody>
            <a:bodyPr wrap="square" rtlCol="0">
              <a:spAutoFit/>
            </a:bodyPr>
            <a:lstStyle/>
            <a:p>
              <a:r>
                <a:rPr lang="zh-CN" altLang="en-US" b="1" dirty="0">
                  <a:solidFill>
                    <a:schemeClr val="tx1">
                      <a:lumMod val="65000"/>
                      <a:lumOff val="35000"/>
                    </a:schemeClr>
                  </a:solidFill>
                </a:rPr>
                <a:t>用戶在消費時，可以預支螞蟻花唄的額度，享受“先消費，後付款”的購物體驗</a:t>
              </a:r>
              <a:endParaRPr lang="en-US" b="1" dirty="0">
                <a:solidFill>
                  <a:schemeClr val="tx1">
                    <a:lumMod val="65000"/>
                    <a:lumOff val="35000"/>
                  </a:schemeClr>
                </a:solidFill>
              </a:endParaRPr>
            </a:p>
          </p:txBody>
        </p:sp>
        <p:sp>
          <p:nvSpPr>
            <p:cNvPr id="19" name="文字方塊 18"/>
            <p:cNvSpPr txBox="1"/>
            <p:nvPr/>
          </p:nvSpPr>
          <p:spPr>
            <a:xfrm>
              <a:off x="6748041" y="5301208"/>
              <a:ext cx="2939969" cy="923330"/>
            </a:xfrm>
            <a:prstGeom prst="rect">
              <a:avLst/>
            </a:prstGeom>
            <a:noFill/>
          </p:spPr>
          <p:txBody>
            <a:bodyPr wrap="square" rtlCol="0">
              <a:spAutoFit/>
            </a:bodyPr>
            <a:lstStyle/>
            <a:p>
              <a:r>
                <a:rPr lang="zh-CN" altLang="en-US" b="1" dirty="0">
                  <a:solidFill>
                    <a:schemeClr val="tx1">
                      <a:lumMod val="65000"/>
                      <a:lumOff val="35000"/>
                    </a:schemeClr>
                  </a:solidFill>
                </a:rPr>
                <a:t>用戶可以享受一定額度的小額貸款，利率較低，且按天計算</a:t>
              </a:r>
              <a:endParaRPr lang="en-US" b="1" dirty="0">
                <a:solidFill>
                  <a:schemeClr val="tx1">
                    <a:lumMod val="65000"/>
                    <a:lumOff val="35000"/>
                  </a:schemeClr>
                </a:solidFill>
              </a:endParaRPr>
            </a:p>
          </p:txBody>
        </p:sp>
      </p:grpSp>
      <p:pic>
        <p:nvPicPr>
          <p:cNvPr id="3" name="圖片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40472" y="2807268"/>
            <a:ext cx="3187788" cy="1089842"/>
          </a:xfrm>
          <a:prstGeom prst="rect">
            <a:avLst/>
          </a:prstGeom>
        </p:spPr>
      </p:pic>
      <p:graphicFrame>
        <p:nvGraphicFramePr>
          <p:cNvPr id="13" name="資料庫圖表 12"/>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2" name="投影片編號版面配置區 3"/>
          <p:cNvSpPr>
            <a:spLocks noGrp="1"/>
          </p:cNvSpPr>
          <p:nvPr>
            <p:ph type="sldNum" sz="quarter" idx="12"/>
          </p:nvPr>
        </p:nvSpPr>
        <p:spPr>
          <a:xfrm>
            <a:off x="9325232" y="6478310"/>
            <a:ext cx="2743200" cy="365125"/>
          </a:xfrm>
        </p:spPr>
        <p:txBody>
          <a:bodyPr/>
          <a:lstStyle/>
          <a:p>
            <a:r>
              <a:rPr lang="en-US" altLang="zh-TW" dirty="0" smtClean="0"/>
              <a:t>20</a:t>
            </a:r>
            <a:endParaRPr lang="zh-TW" altLang="en-US" dirty="0"/>
          </a:p>
        </p:txBody>
      </p:sp>
    </p:spTree>
    <p:extLst>
      <p:ext uri="{BB962C8B-B14F-4D97-AF65-F5344CB8AC3E}">
        <p14:creationId xmlns:p14="http://schemas.microsoft.com/office/powerpoint/2010/main" val="5933733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騰訊信</a:t>
            </a:r>
            <a:r>
              <a:rPr lang="zh-TW" altLang="en-US" dirty="0"/>
              <a:t>用</a:t>
            </a:r>
            <a:endParaRPr lang="en-US" dirty="0"/>
          </a:p>
        </p:txBody>
      </p:sp>
      <p:sp>
        <p:nvSpPr>
          <p:cNvPr id="3" name="內容版面配置區 2"/>
          <p:cNvSpPr>
            <a:spLocks noGrp="1"/>
          </p:cNvSpPr>
          <p:nvPr>
            <p:ph idx="1"/>
          </p:nvPr>
        </p:nvSpPr>
        <p:spPr>
          <a:xfrm>
            <a:off x="612056" y="1468582"/>
            <a:ext cx="11002297" cy="5055622"/>
          </a:xfrm>
        </p:spPr>
        <p:txBody>
          <a:bodyPr>
            <a:normAutofit/>
          </a:bodyPr>
          <a:lstStyle/>
          <a:p>
            <a:pPr>
              <a:lnSpc>
                <a:spcPct val="120000"/>
              </a:lnSpc>
            </a:pPr>
            <a:r>
              <a:rPr lang="zh-CN" altLang="en-US" dirty="0"/>
              <a:t>騰訊天然擁有龐大的社交用戶，累積擁有</a:t>
            </a:r>
            <a:r>
              <a:rPr lang="en-US" altLang="zh-CN" dirty="0"/>
              <a:t>8</a:t>
            </a:r>
            <a:r>
              <a:rPr lang="zh-CN" altLang="en-US" dirty="0"/>
              <a:t>億多</a:t>
            </a:r>
            <a:r>
              <a:rPr lang="en-US" altLang="zh-CN" dirty="0"/>
              <a:t>QQ</a:t>
            </a:r>
            <a:r>
              <a:rPr lang="zh-CN" altLang="en-US" dirty="0"/>
              <a:t>帳戶、</a:t>
            </a:r>
            <a:r>
              <a:rPr lang="en-US" altLang="zh-CN" dirty="0"/>
              <a:t>5</a:t>
            </a:r>
            <a:r>
              <a:rPr lang="zh-CN" altLang="en-US" dirty="0"/>
              <a:t>億多微信帳戶和</a:t>
            </a:r>
            <a:r>
              <a:rPr lang="en-US" altLang="zh-CN" dirty="0"/>
              <a:t>3</a:t>
            </a:r>
            <a:r>
              <a:rPr lang="zh-CN" altLang="en-US" dirty="0"/>
              <a:t>億多財付通支付帳戶</a:t>
            </a:r>
            <a:endParaRPr lang="en-US" altLang="zh-CN" dirty="0"/>
          </a:p>
          <a:p>
            <a:pPr>
              <a:lnSpc>
                <a:spcPct val="120000"/>
              </a:lnSpc>
            </a:pPr>
            <a:r>
              <a:rPr lang="zh-CN" altLang="en-US" dirty="0"/>
              <a:t>在風控方面也擁有多年的豐富經驗</a:t>
            </a:r>
            <a:endParaRPr lang="en-US" altLang="zh-CN" dirty="0"/>
          </a:p>
          <a:p>
            <a:pPr lvl="1">
              <a:lnSpc>
                <a:spcPct val="120000"/>
              </a:lnSpc>
            </a:pPr>
            <a:r>
              <a:rPr lang="zh-CN" altLang="en-US" dirty="0"/>
              <a:t>如人臉識別技術（</a:t>
            </a:r>
            <a:r>
              <a:rPr lang="en-US" altLang="zh-CN" dirty="0"/>
              <a:t>SNG</a:t>
            </a:r>
            <a:r>
              <a:rPr lang="zh-CN" altLang="en-US" dirty="0"/>
              <a:t>優圖團隊，日均上億的圖片輸送量；打通全國公民身份證號碼查詢服務中心資料庫）、反欺詐技術（過去十年的反盜號技術）</a:t>
            </a:r>
            <a:endParaRPr lang="en-US" dirty="0"/>
          </a:p>
        </p:txBody>
      </p:sp>
      <p:graphicFrame>
        <p:nvGraphicFramePr>
          <p:cNvPr id="4" name="資料庫圖表 3"/>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投影片編號版面配置區 3"/>
          <p:cNvSpPr>
            <a:spLocks noGrp="1"/>
          </p:cNvSpPr>
          <p:nvPr>
            <p:ph type="sldNum" sz="quarter" idx="12"/>
          </p:nvPr>
        </p:nvSpPr>
        <p:spPr>
          <a:xfrm>
            <a:off x="9325232" y="6478310"/>
            <a:ext cx="2743200" cy="365125"/>
          </a:xfrm>
        </p:spPr>
        <p:txBody>
          <a:bodyPr/>
          <a:lstStyle/>
          <a:p>
            <a:r>
              <a:rPr lang="en-US" altLang="zh-TW" dirty="0" smtClean="0"/>
              <a:t>21</a:t>
            </a:r>
            <a:endParaRPr lang="zh-TW" altLang="en-US" dirty="0"/>
          </a:p>
        </p:txBody>
      </p:sp>
    </p:spTree>
    <p:extLst>
      <p:ext uri="{BB962C8B-B14F-4D97-AF65-F5344CB8AC3E}">
        <p14:creationId xmlns:p14="http://schemas.microsoft.com/office/powerpoint/2010/main" val="34322057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騰訊信評產品體系</a:t>
            </a:r>
            <a:endParaRPr lang="en-US" dirty="0"/>
          </a:p>
        </p:txBody>
      </p:sp>
      <p:sp>
        <p:nvSpPr>
          <p:cNvPr id="3" name="內容版面配置區 2"/>
          <p:cNvSpPr>
            <a:spLocks noGrp="1"/>
          </p:cNvSpPr>
          <p:nvPr>
            <p:ph idx="1"/>
          </p:nvPr>
        </p:nvSpPr>
        <p:spPr>
          <a:xfrm>
            <a:off x="612056" y="1630221"/>
            <a:ext cx="11002297" cy="4702124"/>
          </a:xfrm>
        </p:spPr>
        <p:txBody>
          <a:bodyPr>
            <a:normAutofit/>
          </a:bodyPr>
          <a:lstStyle/>
          <a:p>
            <a:pPr>
              <a:lnSpc>
                <a:spcPct val="120000"/>
              </a:lnSpc>
            </a:pPr>
            <a:r>
              <a:rPr lang="zh-TW" altLang="en-US" b="1" dirty="0"/>
              <a:t>身份識別</a:t>
            </a:r>
            <a:r>
              <a:rPr lang="zh-CN" altLang="en-US" b="1" dirty="0"/>
              <a:t>：</a:t>
            </a:r>
            <a:r>
              <a:rPr lang="zh-CN" altLang="en-US" dirty="0"/>
              <a:t> 活體檢驗 </a:t>
            </a:r>
            <a:r>
              <a:rPr lang="en-US" altLang="zh-CN" dirty="0"/>
              <a:t>+ </a:t>
            </a:r>
            <a:r>
              <a:rPr lang="zh-CN" altLang="en-US" dirty="0"/>
              <a:t>人臉成像識別，</a:t>
            </a:r>
            <a:endParaRPr lang="en-US" altLang="zh-CN" dirty="0"/>
          </a:p>
          <a:p>
            <a:pPr marL="0" indent="0">
              <a:lnSpc>
                <a:spcPct val="120000"/>
              </a:lnSpc>
              <a:buNone/>
            </a:pPr>
            <a:r>
              <a:rPr lang="en-US" altLang="zh-CN" dirty="0"/>
              <a:t>95%+</a:t>
            </a:r>
            <a:r>
              <a:rPr lang="zh-CN" altLang="en-US" dirty="0"/>
              <a:t>的通過率，已在騰訊內部、微眾銀行、</a:t>
            </a:r>
            <a:endParaRPr lang="en-US" altLang="zh-CN" dirty="0"/>
          </a:p>
          <a:p>
            <a:pPr marL="0" indent="0">
              <a:lnSpc>
                <a:spcPct val="120000"/>
              </a:lnSpc>
              <a:buNone/>
            </a:pPr>
            <a:r>
              <a:rPr lang="zh-CN" altLang="en-US" dirty="0"/>
              <a:t>微證券產生應用</a:t>
            </a:r>
            <a:endParaRPr lang="en-US" altLang="zh-CN" dirty="0"/>
          </a:p>
          <a:p>
            <a:pPr>
              <a:lnSpc>
                <a:spcPct val="120000"/>
              </a:lnSpc>
            </a:pPr>
            <a:r>
              <a:rPr lang="zh-TW" altLang="en-US" b="1" dirty="0"/>
              <a:t>反欺詐</a:t>
            </a:r>
            <a:r>
              <a:rPr lang="zh-CN" altLang="en-US" b="1" dirty="0"/>
              <a:t>：</a:t>
            </a:r>
            <a:r>
              <a:rPr lang="zh-CN" altLang="en-US" dirty="0"/>
              <a:t> 中國首個利用互聯網資料鑑定欺詐客戶的系統，識別用戶身份，防範涉黑帳戶或有組織欺詐，發現惡意或者疑似欺詐客戶，避免資金損失</a:t>
            </a:r>
            <a:endParaRPr lang="en-US" altLang="zh-CN" dirty="0"/>
          </a:p>
          <a:p>
            <a:pPr>
              <a:lnSpc>
                <a:spcPct val="120000"/>
              </a:lnSpc>
            </a:pPr>
            <a:r>
              <a:rPr lang="zh-TW" altLang="en-US" b="1" dirty="0"/>
              <a:t>信用評估</a:t>
            </a:r>
            <a:r>
              <a:rPr lang="zh-CN" altLang="en-US" b="1" dirty="0"/>
              <a:t>：</a:t>
            </a:r>
            <a:r>
              <a:rPr lang="zh-CN" altLang="en-US" dirty="0"/>
              <a:t> 包括信用評分及信用報告。信用評分包括評分、風險預警和消費評級三項；信用報告則有個人版、定製版和企業版三項</a:t>
            </a:r>
            <a:endParaRPr lang="en-US" b="1" dirty="0"/>
          </a:p>
        </p:txBody>
      </p:sp>
      <p:pic>
        <p:nvPicPr>
          <p:cNvPr id="4" name="Picture 2" descr="http://www.uml.org.cn/itnews/images/030403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6133" y="1121577"/>
            <a:ext cx="3962400" cy="228600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資料庫圖表 4"/>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投影片編號版面配置區 3"/>
          <p:cNvSpPr>
            <a:spLocks noGrp="1"/>
          </p:cNvSpPr>
          <p:nvPr>
            <p:ph type="sldNum" sz="quarter" idx="12"/>
          </p:nvPr>
        </p:nvSpPr>
        <p:spPr>
          <a:xfrm>
            <a:off x="9325232" y="6478310"/>
            <a:ext cx="2743200" cy="365125"/>
          </a:xfrm>
        </p:spPr>
        <p:txBody>
          <a:bodyPr/>
          <a:lstStyle/>
          <a:p>
            <a:r>
              <a:rPr lang="en-US" altLang="zh-TW" dirty="0" smtClean="0"/>
              <a:t>22</a:t>
            </a:r>
            <a:endParaRPr lang="zh-TW" altLang="en-US" dirty="0"/>
          </a:p>
        </p:txBody>
      </p:sp>
    </p:spTree>
    <p:extLst>
      <p:ext uri="{BB962C8B-B14F-4D97-AF65-F5344CB8AC3E}">
        <p14:creationId xmlns:p14="http://schemas.microsoft.com/office/powerpoint/2010/main" val="15499121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華道信評</a:t>
            </a:r>
            <a:endParaRPr lang="en-US" dirty="0"/>
          </a:p>
        </p:txBody>
      </p:sp>
      <p:sp>
        <p:nvSpPr>
          <p:cNvPr id="3" name="內容版面配置區 2"/>
          <p:cNvSpPr>
            <a:spLocks noGrp="1"/>
          </p:cNvSpPr>
          <p:nvPr>
            <p:ph idx="1"/>
          </p:nvPr>
        </p:nvSpPr>
        <p:spPr>
          <a:xfrm>
            <a:off x="612056" y="1610136"/>
            <a:ext cx="11002297" cy="4702124"/>
          </a:xfrm>
        </p:spPr>
        <p:txBody>
          <a:bodyPr/>
          <a:lstStyle/>
          <a:p>
            <a:pPr>
              <a:lnSpc>
                <a:spcPct val="120000"/>
              </a:lnSpc>
            </a:pPr>
            <a:r>
              <a:rPr lang="zh-CN" altLang="en-US" dirty="0"/>
              <a:t>是一家專注於個人信評及相關業務的專業機構</a:t>
            </a:r>
            <a:endParaRPr lang="en-US" altLang="zh-CN" dirty="0"/>
          </a:p>
          <a:p>
            <a:pPr>
              <a:lnSpc>
                <a:spcPct val="120000"/>
              </a:lnSpc>
            </a:pPr>
            <a:r>
              <a:rPr lang="zh-CN" altLang="en-US" dirty="0"/>
              <a:t>產品</a:t>
            </a:r>
            <a:r>
              <a:rPr lang="en-US" altLang="zh-CN" dirty="0"/>
              <a:t>——</a:t>
            </a:r>
            <a:r>
              <a:rPr lang="zh-CN" altLang="en-US" dirty="0"/>
              <a:t>“華道豬豬分”主要面對</a:t>
            </a:r>
            <a:r>
              <a:rPr lang="zh-CN" altLang="en-US" b="1" dirty="0"/>
              <a:t>租房細分市場</a:t>
            </a:r>
            <a:r>
              <a:rPr lang="zh-CN" altLang="en-US" dirty="0"/>
              <a:t>，通過給租客打分的方式讓房東可以更瞭解</a:t>
            </a:r>
            <a:r>
              <a:rPr lang="zh-CN" altLang="en-US" b="1" dirty="0"/>
              <a:t>租客</a:t>
            </a:r>
            <a:r>
              <a:rPr lang="zh-CN" altLang="en-US" dirty="0"/>
              <a:t>的信用情況</a:t>
            </a:r>
            <a:endParaRPr lang="en-US" altLang="zh-CN" dirty="0"/>
          </a:p>
          <a:p>
            <a:pPr>
              <a:lnSpc>
                <a:spcPct val="120000"/>
              </a:lnSpc>
            </a:pPr>
            <a:r>
              <a:rPr lang="zh-CN" altLang="en-US" dirty="0"/>
              <a:t>房東可以直接在</a:t>
            </a:r>
            <a:r>
              <a:rPr lang="en-US" altLang="zh-CN" dirty="0"/>
              <a:t>APP</a:t>
            </a:r>
            <a:r>
              <a:rPr lang="zh-CN" altLang="en-US" dirty="0"/>
              <a:t>上查詢使用者的信用資訊</a:t>
            </a:r>
            <a:endParaRPr lang="en-US" altLang="zh-CN" dirty="0"/>
          </a:p>
          <a:p>
            <a:pPr>
              <a:lnSpc>
                <a:spcPct val="120000"/>
              </a:lnSpc>
            </a:pPr>
            <a:r>
              <a:rPr lang="zh-CN" altLang="en-US" dirty="0"/>
              <a:t>數據來源於其背後新奧資本提供服務的超過</a:t>
            </a:r>
            <a:r>
              <a:rPr lang="en-US" altLang="zh-CN" dirty="0"/>
              <a:t>920</a:t>
            </a:r>
            <a:r>
              <a:rPr lang="zh-CN" altLang="en-US" dirty="0"/>
              <a:t>萬戶居民及</a:t>
            </a:r>
            <a:r>
              <a:rPr lang="en-US" altLang="zh-CN" dirty="0"/>
              <a:t>3.8</a:t>
            </a:r>
            <a:r>
              <a:rPr lang="zh-CN" altLang="en-US" dirty="0"/>
              <a:t>萬工商業用戶，覆蓋人口達到</a:t>
            </a:r>
            <a:r>
              <a:rPr lang="en-US" altLang="zh-CN" dirty="0"/>
              <a:t>6100</a:t>
            </a:r>
            <a:r>
              <a:rPr lang="zh-CN" altLang="en-US" dirty="0"/>
              <a:t>萬的用戶信息</a:t>
            </a:r>
            <a:endParaRPr lang="en-US" dirty="0"/>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7313" y="4399464"/>
            <a:ext cx="1998083" cy="1905000"/>
          </a:xfrm>
          <a:prstGeom prst="rect">
            <a:avLst/>
          </a:prstGeom>
        </p:spPr>
      </p:pic>
      <p:graphicFrame>
        <p:nvGraphicFramePr>
          <p:cNvPr id="5" name="資料庫圖表 4"/>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投影片編號版面配置區 3"/>
          <p:cNvSpPr>
            <a:spLocks noGrp="1"/>
          </p:cNvSpPr>
          <p:nvPr>
            <p:ph type="sldNum" sz="quarter" idx="12"/>
          </p:nvPr>
        </p:nvSpPr>
        <p:spPr>
          <a:xfrm>
            <a:off x="9325232" y="6478310"/>
            <a:ext cx="2743200" cy="365125"/>
          </a:xfrm>
        </p:spPr>
        <p:txBody>
          <a:bodyPr/>
          <a:lstStyle/>
          <a:p>
            <a:r>
              <a:rPr lang="en-US" altLang="zh-TW" dirty="0" smtClean="0"/>
              <a:t>23</a:t>
            </a:r>
            <a:endParaRPr lang="zh-TW" altLang="en-US" dirty="0"/>
          </a:p>
        </p:txBody>
      </p:sp>
    </p:spTree>
    <p:extLst>
      <p:ext uri="{BB962C8B-B14F-4D97-AF65-F5344CB8AC3E}">
        <p14:creationId xmlns:p14="http://schemas.microsoft.com/office/powerpoint/2010/main" val="6901068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華道豬豬分</a:t>
            </a:r>
            <a:endParaRPr lang="en-US" dirty="0"/>
          </a:p>
        </p:txBody>
      </p:sp>
      <p:grpSp>
        <p:nvGrpSpPr>
          <p:cNvPr id="4" name="群組 3"/>
          <p:cNvGrpSpPr/>
          <p:nvPr/>
        </p:nvGrpSpPr>
        <p:grpSpPr>
          <a:xfrm>
            <a:off x="2423621" y="2513478"/>
            <a:ext cx="7626303" cy="3653842"/>
            <a:chOff x="2147517" y="2822746"/>
            <a:chExt cx="7626303" cy="3653842"/>
          </a:xfrm>
        </p:grpSpPr>
        <p:sp>
          <p:nvSpPr>
            <p:cNvPr id="5" name="圓角矩形 4"/>
            <p:cNvSpPr/>
            <p:nvPr/>
          </p:nvSpPr>
          <p:spPr>
            <a:xfrm>
              <a:off x="4985757" y="4276821"/>
              <a:ext cx="1949823" cy="797742"/>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個人信用</a:t>
              </a:r>
              <a:endParaRPr lang="en-US" sz="2400" b="1" dirty="0"/>
            </a:p>
          </p:txBody>
        </p:sp>
        <p:sp>
          <p:nvSpPr>
            <p:cNvPr id="6" name="圓角矩形 5"/>
            <p:cNvSpPr/>
            <p:nvPr/>
          </p:nvSpPr>
          <p:spPr>
            <a:xfrm>
              <a:off x="4985756" y="2822746"/>
              <a:ext cx="1949823" cy="797742"/>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身份認證</a:t>
              </a:r>
              <a:endParaRPr lang="en-US" sz="2400" b="1" dirty="0"/>
            </a:p>
          </p:txBody>
        </p:sp>
        <p:sp>
          <p:nvSpPr>
            <p:cNvPr id="7" name="圓角矩形 6"/>
            <p:cNvSpPr/>
            <p:nvPr/>
          </p:nvSpPr>
          <p:spPr>
            <a:xfrm>
              <a:off x="2147517" y="4229609"/>
              <a:ext cx="1949823" cy="797742"/>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背景特質</a:t>
              </a:r>
              <a:endParaRPr lang="en-US" sz="2400" b="1" dirty="0"/>
            </a:p>
          </p:txBody>
        </p:sp>
        <p:sp>
          <p:nvSpPr>
            <p:cNvPr id="8" name="圓角矩形 7"/>
            <p:cNvSpPr/>
            <p:nvPr/>
          </p:nvSpPr>
          <p:spPr>
            <a:xfrm>
              <a:off x="7823997" y="4276821"/>
              <a:ext cx="1949823" cy="797742"/>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消費水平</a:t>
              </a:r>
              <a:endParaRPr lang="en-US" sz="2400" b="1" dirty="0"/>
            </a:p>
          </p:txBody>
        </p:sp>
        <p:sp>
          <p:nvSpPr>
            <p:cNvPr id="9" name="圓角矩形 8"/>
            <p:cNvSpPr/>
            <p:nvPr/>
          </p:nvSpPr>
          <p:spPr>
            <a:xfrm>
              <a:off x="3066630" y="5583104"/>
              <a:ext cx="1949823" cy="797742"/>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生活信用</a:t>
              </a:r>
              <a:endParaRPr lang="en-US" sz="2400" b="1" dirty="0"/>
            </a:p>
          </p:txBody>
        </p:sp>
        <p:sp>
          <p:nvSpPr>
            <p:cNvPr id="10" name="圓角矩形 9"/>
            <p:cNvSpPr/>
            <p:nvPr/>
          </p:nvSpPr>
          <p:spPr>
            <a:xfrm>
              <a:off x="6724262" y="5678846"/>
              <a:ext cx="1949823" cy="797742"/>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日常行爲</a:t>
              </a:r>
              <a:endParaRPr lang="en-US" sz="2400" b="1" dirty="0"/>
            </a:p>
          </p:txBody>
        </p:sp>
        <p:cxnSp>
          <p:nvCxnSpPr>
            <p:cNvPr id="11" name="直線單箭頭接點 10"/>
            <p:cNvCxnSpPr>
              <a:stCxn id="5" idx="0"/>
            </p:cNvCxnSpPr>
            <p:nvPr/>
          </p:nvCxnSpPr>
          <p:spPr>
            <a:xfrm flipH="1" flipV="1">
              <a:off x="5960667" y="3620488"/>
              <a:ext cx="2" cy="6563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直線單箭頭接點 11"/>
            <p:cNvCxnSpPr>
              <a:stCxn id="5" idx="3"/>
              <a:endCxn id="8" idx="1"/>
            </p:cNvCxnSpPr>
            <p:nvPr/>
          </p:nvCxnSpPr>
          <p:spPr>
            <a:xfrm>
              <a:off x="6935580" y="4675692"/>
              <a:ext cx="88841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直線單箭頭接點 12"/>
            <p:cNvCxnSpPr>
              <a:stCxn id="5" idx="1"/>
              <a:endCxn id="7" idx="3"/>
            </p:cNvCxnSpPr>
            <p:nvPr/>
          </p:nvCxnSpPr>
          <p:spPr>
            <a:xfrm flipH="1" flipV="1">
              <a:off x="4097340" y="4628480"/>
              <a:ext cx="888417" cy="472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直線單箭頭接點 13"/>
            <p:cNvCxnSpPr>
              <a:stCxn id="5" idx="2"/>
              <a:endCxn id="9" idx="3"/>
            </p:cNvCxnSpPr>
            <p:nvPr/>
          </p:nvCxnSpPr>
          <p:spPr>
            <a:xfrm flipH="1">
              <a:off x="5016453" y="5074563"/>
              <a:ext cx="944216" cy="9074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直線單箭頭接點 14"/>
            <p:cNvCxnSpPr>
              <a:stCxn id="5" idx="2"/>
              <a:endCxn id="10" idx="1"/>
            </p:cNvCxnSpPr>
            <p:nvPr/>
          </p:nvCxnSpPr>
          <p:spPr>
            <a:xfrm>
              <a:off x="5960669" y="5074563"/>
              <a:ext cx="763593" cy="10031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16" name="矩形 15"/>
          <p:cNvSpPr/>
          <p:nvPr/>
        </p:nvSpPr>
        <p:spPr>
          <a:xfrm>
            <a:off x="735622" y="1428210"/>
            <a:ext cx="11002297" cy="830997"/>
          </a:xfrm>
          <a:prstGeom prst="rect">
            <a:avLst/>
          </a:prstGeom>
        </p:spPr>
        <p:txBody>
          <a:bodyPr wrap="square">
            <a:spAutoFit/>
          </a:bodyPr>
          <a:lstStyle/>
          <a:p>
            <a:pPr marL="342900" indent="-342900">
              <a:buFont typeface="Arial" panose="020B0604020202020204" pitchFamily="34" charset="0"/>
              <a:buChar char="•"/>
            </a:pPr>
            <a:r>
              <a:rPr lang="zh-CN" altLang="en-US" sz="2400" dirty="0"/>
              <a:t>在該款產品上，個人信用被分解為身份認證、北京特質、消費水準、生活信用、日常行為五大模組，每一個模組被有獨立的評價並最終形成一個總的分數</a:t>
            </a:r>
            <a:endParaRPr lang="en-US" altLang="zh-CN" sz="2400" dirty="0"/>
          </a:p>
        </p:txBody>
      </p:sp>
      <p:graphicFrame>
        <p:nvGraphicFramePr>
          <p:cNvPr id="17" name="資料庫圖表 16"/>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投影片編號版面配置區 3"/>
          <p:cNvSpPr>
            <a:spLocks noGrp="1"/>
          </p:cNvSpPr>
          <p:nvPr>
            <p:ph type="sldNum" sz="quarter" idx="12"/>
          </p:nvPr>
        </p:nvSpPr>
        <p:spPr>
          <a:xfrm>
            <a:off x="9325232" y="6478310"/>
            <a:ext cx="2743200" cy="365125"/>
          </a:xfrm>
        </p:spPr>
        <p:txBody>
          <a:bodyPr/>
          <a:lstStyle/>
          <a:p>
            <a:r>
              <a:rPr lang="en-US" altLang="zh-TW" dirty="0" smtClean="0"/>
              <a:t>2</a:t>
            </a:r>
            <a:fld id="{9FA2A5A4-1BD3-49CB-9F14-57A997E9B19A}" type="slidenum">
              <a:rPr lang="zh-TW" altLang="en-US" smtClean="0"/>
              <a:t>24</a:t>
            </a:fld>
            <a:endParaRPr lang="zh-TW" altLang="en-US" dirty="0"/>
          </a:p>
        </p:txBody>
      </p:sp>
    </p:spTree>
    <p:extLst>
      <p:ext uri="{BB962C8B-B14F-4D97-AF65-F5344CB8AC3E}">
        <p14:creationId xmlns:p14="http://schemas.microsoft.com/office/powerpoint/2010/main" val="159311623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62475" y="635410"/>
            <a:ext cx="11002297" cy="954856"/>
          </a:xfrm>
        </p:spPr>
        <p:txBody>
          <a:bodyPr>
            <a:normAutofit/>
          </a:bodyPr>
          <a:lstStyle/>
          <a:p>
            <a:r>
              <a:rPr lang="zh-TW" altLang="en-US" sz="4400" dirty="0" smtClean="0"/>
              <a:t>美國</a:t>
            </a:r>
            <a:r>
              <a:rPr lang="zh-TW" altLang="en-US" sz="4400" dirty="0"/>
              <a:t>市場</a:t>
            </a:r>
            <a:r>
              <a:rPr lang="en-US" altLang="zh-TW" sz="4400" dirty="0"/>
              <a:t>—Credit </a:t>
            </a:r>
            <a:r>
              <a:rPr lang="en-US" altLang="zh-TW" sz="4400" dirty="0" smtClean="0"/>
              <a:t>Karma</a:t>
            </a:r>
            <a:endParaRPr lang="zh-TW" altLang="en-US" dirty="0"/>
          </a:p>
        </p:txBody>
      </p:sp>
      <p:sp>
        <p:nvSpPr>
          <p:cNvPr id="3" name="內容版面配置區 2"/>
          <p:cNvSpPr>
            <a:spLocks noGrp="1"/>
          </p:cNvSpPr>
          <p:nvPr>
            <p:ph idx="1"/>
          </p:nvPr>
        </p:nvSpPr>
        <p:spPr>
          <a:xfrm>
            <a:off x="898062" y="1971161"/>
            <a:ext cx="10074737" cy="3880773"/>
          </a:xfrm>
        </p:spPr>
        <p:txBody>
          <a:bodyPr>
            <a:normAutofit/>
          </a:bodyPr>
          <a:lstStyle/>
          <a:p>
            <a:pPr marL="0" indent="0">
              <a:buNone/>
            </a:pPr>
            <a:r>
              <a:rPr lang="zh-TW" altLang="en-US" sz="2800" dirty="0" smtClean="0"/>
              <a:t>美</a:t>
            </a:r>
            <a:r>
              <a:rPr lang="zh-TW" altLang="en-US" sz="2800" dirty="0"/>
              <a:t>國</a:t>
            </a:r>
            <a:r>
              <a:rPr lang="zh-TW" altLang="en-US" sz="2800" dirty="0" smtClean="0"/>
              <a:t>市場</a:t>
            </a:r>
            <a:r>
              <a:rPr lang="en-US" altLang="zh-TW" sz="2800" dirty="0"/>
              <a:t>—Credit </a:t>
            </a:r>
            <a:r>
              <a:rPr lang="en-US" altLang="zh-TW" sz="2800" dirty="0" smtClean="0"/>
              <a:t>Karma</a:t>
            </a:r>
          </a:p>
          <a:p>
            <a:r>
              <a:rPr lang="en-US" altLang="zh-TW" sz="2400" dirty="0"/>
              <a:t>Credit Karma</a:t>
            </a:r>
            <a:r>
              <a:rPr lang="zh-TW" altLang="en-US" sz="2400" dirty="0"/>
              <a:t>公司</a:t>
            </a:r>
            <a:r>
              <a:rPr lang="en-US" altLang="zh-TW" sz="2400" dirty="0"/>
              <a:t>2008</a:t>
            </a:r>
            <a:r>
              <a:rPr lang="zh-TW" altLang="en-US" sz="2400" dirty="0"/>
              <a:t>年成立，截至</a:t>
            </a:r>
            <a:r>
              <a:rPr lang="en-US" altLang="zh-TW" sz="2400" dirty="0"/>
              <a:t>2014</a:t>
            </a:r>
            <a:r>
              <a:rPr lang="zh-TW" altLang="en-US" sz="2400" dirty="0"/>
              <a:t>年底，擁有</a:t>
            </a:r>
            <a:r>
              <a:rPr lang="en-US" altLang="zh-TW" sz="2400" dirty="0"/>
              <a:t>110</a:t>
            </a:r>
            <a:r>
              <a:rPr lang="zh-TW" altLang="en-US" sz="2400" dirty="0"/>
              <a:t>名員工，目前有約</a:t>
            </a:r>
            <a:r>
              <a:rPr lang="en-US" altLang="zh-TW" sz="2400" dirty="0"/>
              <a:t>3300</a:t>
            </a:r>
            <a:r>
              <a:rPr lang="zh-TW" altLang="en-US" sz="2400" dirty="0"/>
              <a:t>萬用戶。</a:t>
            </a:r>
          </a:p>
          <a:p>
            <a:r>
              <a:rPr lang="zh-TW" altLang="en-US" sz="2400" dirty="0"/>
              <a:t>基於互聯網，向美國消費者提供信用和金融管理服務，主要向個人消費者提供免費的</a:t>
            </a:r>
            <a:r>
              <a:rPr lang="zh-TW" altLang="en-US" sz="2400" b="1" dirty="0"/>
              <a:t>信用評分和信用報告</a:t>
            </a:r>
            <a:r>
              <a:rPr lang="zh-TW" altLang="en-US" sz="2400" dirty="0" smtClean="0"/>
              <a:t>。</a:t>
            </a:r>
            <a:endParaRPr lang="en-US" altLang="zh-TW" sz="2400" dirty="0" smtClean="0"/>
          </a:p>
          <a:p>
            <a:r>
              <a:rPr lang="zh-TW" altLang="en-US" sz="2400" dirty="0" smtClean="0"/>
              <a:t>同時</a:t>
            </a:r>
            <a:r>
              <a:rPr lang="zh-TW" altLang="en-US" sz="2400" dirty="0"/>
              <a:t>也可以讓消費者監控他們的信用報告和信用評分，同時根據這些消費者的信用特徵給這些消費者提供工具和建議，以便提高消費者的信用狀況。</a:t>
            </a:r>
          </a:p>
        </p:txBody>
      </p:sp>
      <p:pic>
        <p:nvPicPr>
          <p:cNvPr id="1026" name="Picture 2" descr="「Credit Karma」的圖片搜尋結果"/>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2574" y="456220"/>
            <a:ext cx="2800134" cy="181185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3" name="投影片編號版面配置區 12"/>
          <p:cNvSpPr>
            <a:spLocks noGrp="1"/>
          </p:cNvSpPr>
          <p:nvPr>
            <p:ph type="sldNum" sz="quarter" idx="12"/>
          </p:nvPr>
        </p:nvSpPr>
        <p:spPr/>
        <p:txBody>
          <a:bodyPr/>
          <a:lstStyle/>
          <a:p>
            <a:fld id="{9FA2A5A4-1BD3-49CB-9F14-57A997E9B19A}" type="slidenum">
              <a:rPr lang="zh-TW" altLang="en-US" smtClean="0"/>
              <a:t>25</a:t>
            </a:fld>
            <a:endParaRPr lang="zh-TW" altLang="en-US"/>
          </a:p>
        </p:txBody>
      </p:sp>
      <p:graphicFrame>
        <p:nvGraphicFramePr>
          <p:cNvPr id="6" name="資料庫圖表 5"/>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755144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sz="4000" dirty="0" smtClean="0"/>
              <a:t>Credit </a:t>
            </a:r>
            <a:r>
              <a:rPr lang="en-US" altLang="zh-TW" sz="4000" dirty="0"/>
              <a:t>Karma</a:t>
            </a:r>
            <a:endParaRPr lang="zh-TW" altLang="en-US" dirty="0"/>
          </a:p>
        </p:txBody>
      </p:sp>
      <p:sp>
        <p:nvSpPr>
          <p:cNvPr id="3" name="內容版面配置區 2"/>
          <p:cNvSpPr>
            <a:spLocks noGrp="1"/>
          </p:cNvSpPr>
          <p:nvPr>
            <p:ph idx="1"/>
          </p:nvPr>
        </p:nvSpPr>
        <p:spPr>
          <a:xfrm>
            <a:off x="677334" y="1426298"/>
            <a:ext cx="8596668" cy="3880773"/>
          </a:xfrm>
        </p:spPr>
        <p:txBody>
          <a:bodyPr/>
          <a:lstStyle/>
          <a:p>
            <a:pPr marL="0" indent="0">
              <a:buNone/>
            </a:pPr>
            <a:r>
              <a:rPr lang="en-US" altLang="zh-TW" sz="2800" dirty="0" smtClean="0"/>
              <a:t>Credit Karma</a:t>
            </a:r>
            <a:r>
              <a:rPr lang="zh-TW" altLang="en-US" sz="2800" dirty="0" smtClean="0"/>
              <a:t>所提供的服務</a:t>
            </a:r>
            <a:endParaRPr lang="en-US" altLang="zh-TW" sz="2800" dirty="0" smtClean="0"/>
          </a:p>
          <a:p>
            <a:pPr marL="0" indent="0">
              <a:buNone/>
            </a:pPr>
            <a:r>
              <a:rPr lang="zh-TW" altLang="en-US" sz="2400" dirty="0" smtClean="0"/>
              <a:t>推出「信用</a:t>
            </a:r>
            <a:r>
              <a:rPr lang="zh-TW" altLang="en-US" sz="2400" dirty="0"/>
              <a:t>評分與金融方案</a:t>
            </a:r>
            <a:r>
              <a:rPr lang="zh-TW" altLang="en-US" sz="2400" dirty="0" smtClean="0"/>
              <a:t>推薦」平台</a:t>
            </a:r>
            <a:r>
              <a:rPr lang="zh-TW" altLang="en-US" sz="2400" dirty="0"/>
              <a:t>，主要涵蓋「</a:t>
            </a:r>
            <a:r>
              <a:rPr lang="en-US" altLang="zh-TW" sz="2400" dirty="0"/>
              <a:t>Credit Karma.com</a:t>
            </a:r>
            <a:r>
              <a:rPr lang="zh-TW" altLang="en-US" sz="2400" dirty="0"/>
              <a:t>」網站、「</a:t>
            </a:r>
            <a:r>
              <a:rPr lang="en-US" altLang="zh-TW" sz="2400" dirty="0"/>
              <a:t>Credit Karma</a:t>
            </a:r>
            <a:r>
              <a:rPr lang="zh-TW" altLang="en-US" sz="2400" dirty="0"/>
              <a:t>」</a:t>
            </a:r>
            <a:r>
              <a:rPr lang="en-US" altLang="zh-TW" sz="2400" dirty="0"/>
              <a:t>App</a:t>
            </a:r>
            <a:r>
              <a:rPr lang="zh-TW" altLang="en-US" sz="2400" dirty="0"/>
              <a:t>、「</a:t>
            </a:r>
            <a:r>
              <a:rPr lang="en-US" altLang="zh-TW" sz="2400" dirty="0"/>
              <a:t>Credit Karma</a:t>
            </a:r>
            <a:r>
              <a:rPr lang="zh-TW" altLang="en-US" sz="2400" dirty="0"/>
              <a:t>」社群平台，及其他金融工具與教育服務等</a:t>
            </a:r>
            <a:endParaRPr lang="en-US" altLang="zh-TW" sz="2400" dirty="0" smtClean="0"/>
          </a:p>
          <a:p>
            <a:pPr marL="0" indent="0">
              <a:buNone/>
            </a:pPr>
            <a:endParaRPr lang="en-US" altLang="zh-TW" sz="2200" dirty="0" smtClean="0"/>
          </a:p>
        </p:txBody>
      </p:sp>
      <p:pic>
        <p:nvPicPr>
          <p:cNvPr id="4" name="圖片 3"/>
          <p:cNvPicPr>
            <a:picLocks noChangeAspect="1"/>
          </p:cNvPicPr>
          <p:nvPr/>
        </p:nvPicPr>
        <p:blipFill>
          <a:blip r:embed="rId2"/>
          <a:stretch>
            <a:fillRect/>
          </a:stretch>
        </p:blipFill>
        <p:spPr>
          <a:xfrm>
            <a:off x="6775774" y="3100935"/>
            <a:ext cx="4899747" cy="3236900"/>
          </a:xfrm>
          <a:prstGeom prst="rect">
            <a:avLst/>
          </a:prstGeom>
        </p:spPr>
      </p:pic>
      <p:sp>
        <p:nvSpPr>
          <p:cNvPr id="5" name="投影片編號版面配置區 4"/>
          <p:cNvSpPr>
            <a:spLocks noGrp="1"/>
          </p:cNvSpPr>
          <p:nvPr>
            <p:ph type="sldNum" sz="quarter" idx="12"/>
          </p:nvPr>
        </p:nvSpPr>
        <p:spPr/>
        <p:txBody>
          <a:bodyPr/>
          <a:lstStyle/>
          <a:p>
            <a:fld id="{9FA2A5A4-1BD3-49CB-9F14-57A997E9B19A}" type="slidenum">
              <a:rPr lang="zh-TW" altLang="en-US" smtClean="0"/>
              <a:t>26</a:t>
            </a:fld>
            <a:endParaRPr lang="zh-TW" altLang="en-US"/>
          </a:p>
        </p:txBody>
      </p:sp>
      <p:graphicFrame>
        <p:nvGraphicFramePr>
          <p:cNvPr id="6" name="資料庫圖表 5"/>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517960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CN" dirty="0"/>
              <a:t>Credit Karma</a:t>
            </a:r>
            <a:r>
              <a:rPr lang="zh-CN" altLang="en-US" dirty="0"/>
              <a:t>運營模式</a:t>
            </a:r>
            <a:endParaRPr lang="zh-TW" altLang="en-US" dirty="0"/>
          </a:p>
        </p:txBody>
      </p:sp>
      <p:sp>
        <p:nvSpPr>
          <p:cNvPr id="3" name="內容版面配置區 2"/>
          <p:cNvSpPr>
            <a:spLocks noGrp="1"/>
          </p:cNvSpPr>
          <p:nvPr>
            <p:ph idx="1"/>
          </p:nvPr>
        </p:nvSpPr>
        <p:spPr>
          <a:xfrm>
            <a:off x="677334" y="1426298"/>
            <a:ext cx="8596668" cy="3880773"/>
          </a:xfrm>
        </p:spPr>
        <p:txBody>
          <a:bodyPr/>
          <a:lstStyle/>
          <a:p>
            <a:pPr marL="0" indent="0">
              <a:buNone/>
            </a:pPr>
            <a:r>
              <a:rPr lang="en-US" altLang="zh-TW" sz="2400" dirty="0" smtClean="0"/>
              <a:t>Credit Karma</a:t>
            </a:r>
            <a:r>
              <a:rPr lang="zh-TW" altLang="en-US" sz="2400" dirty="0"/>
              <a:t>平台所</a:t>
            </a:r>
            <a:r>
              <a:rPr lang="zh-TW" altLang="en-US" sz="2400" dirty="0" smtClean="0"/>
              <a:t>提供的服務</a:t>
            </a:r>
            <a:r>
              <a:rPr lang="zh-TW" altLang="en-US" sz="2000" dirty="0"/>
              <a:t/>
            </a:r>
            <a:br>
              <a:rPr lang="zh-TW" altLang="en-US" sz="2000" dirty="0"/>
            </a:br>
            <a:r>
              <a:rPr lang="en-US" altLang="zh-TW" sz="2200" dirty="0"/>
              <a:t>1. </a:t>
            </a:r>
            <a:r>
              <a:rPr lang="zh-TW" altLang="en-US" sz="2200" dirty="0"/>
              <a:t>用戶個人信用分數報告（提供查詢信用分數且能一站追蹤全部帳戶）</a:t>
            </a:r>
            <a:br>
              <a:rPr lang="zh-TW" altLang="en-US" sz="2200" dirty="0"/>
            </a:br>
            <a:r>
              <a:rPr lang="en-US" altLang="zh-TW" sz="2200" dirty="0"/>
              <a:t>2. </a:t>
            </a:r>
            <a:r>
              <a:rPr lang="zh-TW" altLang="en-US" sz="2200" dirty="0"/>
              <a:t>信用警示通知（提醒用戶管理債務或財務，及帳戶防竊追蹤）</a:t>
            </a:r>
            <a:br>
              <a:rPr lang="zh-TW" altLang="en-US" sz="2200" dirty="0"/>
            </a:br>
            <a:r>
              <a:rPr lang="en-US" altLang="zh-TW" sz="2200" dirty="0"/>
              <a:t>3. </a:t>
            </a:r>
            <a:r>
              <a:rPr lang="zh-TW" altLang="en-US" sz="2200" dirty="0"/>
              <a:t>金融方案推薦（依用戶信用狀況推薦客製化的金融方案，如：信用卡、貸款、人壽保險等。）</a:t>
            </a:r>
            <a:endParaRPr lang="en-US" altLang="zh-TW" sz="2200" dirty="0" smtClean="0"/>
          </a:p>
        </p:txBody>
      </p:sp>
      <p:grpSp>
        <p:nvGrpSpPr>
          <p:cNvPr id="5" name="群組 4"/>
          <p:cNvGrpSpPr/>
          <p:nvPr/>
        </p:nvGrpSpPr>
        <p:grpSpPr>
          <a:xfrm>
            <a:off x="2392409" y="3422033"/>
            <a:ext cx="8337440" cy="2861034"/>
            <a:chOff x="1161536" y="1484111"/>
            <a:chExt cx="9321113" cy="4108711"/>
          </a:xfrm>
        </p:grpSpPr>
        <p:sp>
          <p:nvSpPr>
            <p:cNvPr id="6" name="圓柱 5"/>
            <p:cNvSpPr/>
            <p:nvPr/>
          </p:nvSpPr>
          <p:spPr>
            <a:xfrm>
              <a:off x="1161536" y="2224216"/>
              <a:ext cx="1890583" cy="3052119"/>
            </a:xfrm>
            <a:prstGeom prst="can">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dirty="0"/>
                <a:t>Credit </a:t>
              </a:r>
            </a:p>
            <a:p>
              <a:pPr algn="ctr"/>
              <a:r>
                <a:rPr lang="en-US" altLang="zh-CN" sz="4000" dirty="0"/>
                <a:t>Karma</a:t>
              </a:r>
              <a:endParaRPr lang="en-US" sz="4000" dirty="0"/>
            </a:p>
          </p:txBody>
        </p:sp>
        <p:sp>
          <p:nvSpPr>
            <p:cNvPr id="7" name="圓柱 6"/>
            <p:cNvSpPr/>
            <p:nvPr/>
          </p:nvSpPr>
          <p:spPr>
            <a:xfrm>
              <a:off x="8592066" y="2224216"/>
              <a:ext cx="1890583" cy="3052119"/>
            </a:xfrm>
            <a:prstGeom prst="can">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dirty="0"/>
                <a:t>個人</a:t>
              </a:r>
              <a:endParaRPr lang="en-US" altLang="zh-CN" sz="3200" dirty="0"/>
            </a:p>
            <a:p>
              <a:pPr algn="ctr"/>
              <a:r>
                <a:rPr lang="zh-CN" altLang="en-US" sz="3200" dirty="0"/>
                <a:t>消費者</a:t>
              </a:r>
              <a:endParaRPr lang="en-US" sz="3200" dirty="0"/>
            </a:p>
          </p:txBody>
        </p:sp>
        <p:sp>
          <p:nvSpPr>
            <p:cNvPr id="8" name="向右箭號 7"/>
            <p:cNvSpPr/>
            <p:nvPr/>
          </p:nvSpPr>
          <p:spPr>
            <a:xfrm>
              <a:off x="3363096" y="2858948"/>
              <a:ext cx="4917989" cy="234779"/>
            </a:xfrm>
            <a:prstGeom prst="rightArrow">
              <a:avLst>
                <a:gd name="adj1" fmla="val 26812"/>
                <a:gd name="adj2" fmla="val 51449"/>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向右箭號 8"/>
            <p:cNvSpPr/>
            <p:nvPr/>
          </p:nvSpPr>
          <p:spPr>
            <a:xfrm>
              <a:off x="3363095" y="5358043"/>
              <a:ext cx="4917989" cy="234779"/>
            </a:xfrm>
            <a:prstGeom prst="rightArrow">
              <a:avLst>
                <a:gd name="adj1" fmla="val 26812"/>
                <a:gd name="adj2" fmla="val 51449"/>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向右箭號 9"/>
            <p:cNvSpPr/>
            <p:nvPr/>
          </p:nvSpPr>
          <p:spPr>
            <a:xfrm rot="10800000">
              <a:off x="3363095" y="4097435"/>
              <a:ext cx="4917989" cy="234779"/>
            </a:xfrm>
            <a:prstGeom prst="rightArrow">
              <a:avLst>
                <a:gd name="adj1" fmla="val 26812"/>
                <a:gd name="adj2" fmla="val 51449"/>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文字方塊 10"/>
            <p:cNvSpPr txBox="1"/>
            <p:nvPr/>
          </p:nvSpPr>
          <p:spPr>
            <a:xfrm>
              <a:off x="3943715" y="1484111"/>
              <a:ext cx="3756755" cy="1458587"/>
            </a:xfrm>
            <a:prstGeom prst="rect">
              <a:avLst/>
            </a:prstGeom>
            <a:noFill/>
            <a:ln>
              <a:solidFill>
                <a:schemeClr val="accent1">
                  <a:lumMod val="60000"/>
                  <a:lumOff val="40000"/>
                </a:schemeClr>
              </a:solidFill>
              <a:prstDash val="dashDot"/>
            </a:ln>
          </p:spPr>
          <p:txBody>
            <a:bodyPr wrap="square" rtlCol="0">
              <a:spAutoFit/>
            </a:bodyPr>
            <a:lstStyle/>
            <a:p>
              <a:r>
                <a:rPr lang="zh-CN" altLang="en-US" sz="2000" dirty="0"/>
                <a:t>基本信評產品：</a:t>
              </a:r>
              <a:endParaRPr lang="en-US" altLang="zh-CN" sz="2000" dirty="0"/>
            </a:p>
            <a:p>
              <a:r>
                <a:rPr lang="zh-CN" altLang="en-US" sz="2000" dirty="0"/>
                <a:t>信用報告、信用評分、</a:t>
              </a:r>
              <a:endParaRPr lang="en-US" altLang="zh-CN" sz="2000" dirty="0"/>
            </a:p>
            <a:p>
              <a:r>
                <a:rPr lang="zh-CN" altLang="en-US" sz="2000" dirty="0"/>
                <a:t>信用監測、模擬信用分析</a:t>
              </a:r>
              <a:endParaRPr lang="en-US" altLang="zh-CN" sz="2000" dirty="0"/>
            </a:p>
          </p:txBody>
        </p:sp>
        <p:sp>
          <p:nvSpPr>
            <p:cNvPr id="12" name="加號 11"/>
            <p:cNvSpPr/>
            <p:nvPr/>
          </p:nvSpPr>
          <p:spPr>
            <a:xfrm>
              <a:off x="5528012" y="3028892"/>
              <a:ext cx="455505" cy="477379"/>
            </a:xfrm>
            <a:prstGeom prst="mathPlus">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向下箭號 12"/>
            <p:cNvSpPr/>
            <p:nvPr/>
          </p:nvSpPr>
          <p:spPr>
            <a:xfrm>
              <a:off x="5558541" y="4360874"/>
              <a:ext cx="322851" cy="363116"/>
            </a:xfrm>
            <a:prstGeom prst="downArrow">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文字方塊 13"/>
            <p:cNvSpPr txBox="1"/>
            <p:nvPr/>
          </p:nvSpPr>
          <p:spPr>
            <a:xfrm>
              <a:off x="4679819" y="3615289"/>
              <a:ext cx="2128753" cy="574595"/>
            </a:xfrm>
            <a:prstGeom prst="rect">
              <a:avLst/>
            </a:prstGeom>
            <a:noFill/>
            <a:ln>
              <a:solidFill>
                <a:schemeClr val="accent1">
                  <a:lumMod val="60000"/>
                  <a:lumOff val="40000"/>
                </a:schemeClr>
              </a:solidFill>
              <a:prstDash val="dashDot"/>
            </a:ln>
          </p:spPr>
          <p:txBody>
            <a:bodyPr wrap="square" rtlCol="0">
              <a:spAutoFit/>
            </a:bodyPr>
            <a:lstStyle/>
            <a:p>
              <a:r>
                <a:rPr lang="zh-CN" altLang="en-US" sz="2000" dirty="0"/>
                <a:t>個人財務信息</a:t>
              </a:r>
              <a:endParaRPr lang="en-US" altLang="zh-CN" sz="2000" dirty="0"/>
            </a:p>
          </p:txBody>
        </p:sp>
        <p:sp>
          <p:nvSpPr>
            <p:cNvPr id="15" name="文字方塊 14"/>
            <p:cNvSpPr txBox="1"/>
            <p:nvPr/>
          </p:nvSpPr>
          <p:spPr>
            <a:xfrm>
              <a:off x="3869057" y="4810184"/>
              <a:ext cx="3906064" cy="574595"/>
            </a:xfrm>
            <a:prstGeom prst="rect">
              <a:avLst/>
            </a:prstGeom>
            <a:noFill/>
            <a:ln>
              <a:solidFill>
                <a:schemeClr val="accent1">
                  <a:lumMod val="60000"/>
                  <a:lumOff val="40000"/>
                </a:schemeClr>
              </a:solidFill>
              <a:prstDash val="dashDot"/>
            </a:ln>
          </p:spPr>
          <p:txBody>
            <a:bodyPr wrap="square" rtlCol="0">
              <a:spAutoFit/>
            </a:bodyPr>
            <a:lstStyle/>
            <a:p>
              <a:r>
                <a:rPr lang="zh-CN" altLang="en-US" sz="2000" dirty="0"/>
                <a:t>金融產品推薦</a:t>
              </a:r>
              <a:r>
                <a:rPr lang="zh-CN" altLang="en-US" sz="2000" dirty="0" smtClean="0"/>
                <a:t>（</a:t>
              </a:r>
              <a:r>
                <a:rPr lang="zh-TW" altLang="en-US" sz="2000" dirty="0" smtClean="0"/>
                <a:t>手續</a:t>
              </a:r>
              <a:r>
                <a:rPr lang="zh-TW" altLang="en-US" sz="2000" dirty="0"/>
                <a:t>費</a:t>
              </a:r>
              <a:r>
                <a:rPr lang="zh-CN" altLang="en-US" sz="2000" dirty="0" smtClean="0"/>
                <a:t>）</a:t>
              </a:r>
              <a:endParaRPr lang="en-US" altLang="zh-CN" sz="2000" dirty="0"/>
            </a:p>
          </p:txBody>
        </p:sp>
      </p:grpSp>
      <p:sp>
        <p:nvSpPr>
          <p:cNvPr id="16" name="投影片編號版面配置區 15"/>
          <p:cNvSpPr>
            <a:spLocks noGrp="1"/>
          </p:cNvSpPr>
          <p:nvPr>
            <p:ph type="sldNum" sz="quarter" idx="12"/>
          </p:nvPr>
        </p:nvSpPr>
        <p:spPr>
          <a:xfrm>
            <a:off x="11016299" y="6314825"/>
            <a:ext cx="2743200" cy="365125"/>
          </a:xfrm>
        </p:spPr>
        <p:txBody>
          <a:bodyPr/>
          <a:lstStyle/>
          <a:p>
            <a:fld id="{9FA2A5A4-1BD3-49CB-9F14-57A997E9B19A}" type="slidenum">
              <a:rPr lang="zh-TW" altLang="en-US" smtClean="0"/>
              <a:t>27</a:t>
            </a:fld>
            <a:endParaRPr lang="zh-TW" altLang="en-US"/>
          </a:p>
        </p:txBody>
      </p:sp>
      <p:graphicFrame>
        <p:nvGraphicFramePr>
          <p:cNvPr id="17" name="資料庫圖表 16"/>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投影片編號版面配置區 3"/>
          <p:cNvSpPr txBox="1">
            <a:spLocks/>
          </p:cNvSpPr>
          <p:nvPr/>
        </p:nvSpPr>
        <p:spPr>
          <a:xfrm>
            <a:off x="9325232" y="647831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dirty="0" smtClean="0"/>
              <a:t>27</a:t>
            </a:r>
            <a:endParaRPr lang="zh-TW" altLang="en-US" dirty="0"/>
          </a:p>
        </p:txBody>
      </p:sp>
    </p:spTree>
    <p:extLst>
      <p:ext uri="{BB962C8B-B14F-4D97-AF65-F5344CB8AC3E}">
        <p14:creationId xmlns:p14="http://schemas.microsoft.com/office/powerpoint/2010/main" val="20736604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CN" dirty="0"/>
              <a:t>Credit Karma</a:t>
            </a:r>
            <a:endParaRPr lang="en-US" dirty="0"/>
          </a:p>
        </p:txBody>
      </p:sp>
      <p:graphicFrame>
        <p:nvGraphicFramePr>
          <p:cNvPr id="4" name="內容版面配置區 3"/>
          <p:cNvGraphicFramePr>
            <a:graphicFrameLocks noGrp="1"/>
          </p:cNvGraphicFramePr>
          <p:nvPr>
            <p:ph idx="1"/>
            <p:extLst/>
          </p:nvPr>
        </p:nvGraphicFramePr>
        <p:xfrm>
          <a:off x="1018573" y="2384384"/>
          <a:ext cx="10351738" cy="3803058"/>
        </p:xfrm>
        <a:graphic>
          <a:graphicData uri="http://schemas.openxmlformats.org/drawingml/2006/table">
            <a:tbl>
              <a:tblPr firstRow="1" bandRow="1">
                <a:tableStyleId>{5DA37D80-6434-44D0-A028-1B22A696006F}</a:tableStyleId>
              </a:tblPr>
              <a:tblGrid>
                <a:gridCol w="3248111">
                  <a:extLst>
                    <a:ext uri="{9D8B030D-6E8A-4147-A177-3AD203B41FA5}">
                      <a16:colId xmlns:a16="http://schemas.microsoft.com/office/drawing/2014/main" val="2590012386"/>
                    </a:ext>
                  </a:extLst>
                </a:gridCol>
                <a:gridCol w="5066434">
                  <a:extLst>
                    <a:ext uri="{9D8B030D-6E8A-4147-A177-3AD203B41FA5}">
                      <a16:colId xmlns:a16="http://schemas.microsoft.com/office/drawing/2014/main" val="3278835509"/>
                    </a:ext>
                  </a:extLst>
                </a:gridCol>
                <a:gridCol w="2037193">
                  <a:extLst>
                    <a:ext uri="{9D8B030D-6E8A-4147-A177-3AD203B41FA5}">
                      <a16:colId xmlns:a16="http://schemas.microsoft.com/office/drawing/2014/main" val="4270548938"/>
                    </a:ext>
                  </a:extLst>
                </a:gridCol>
              </a:tblGrid>
              <a:tr h="633843">
                <a:tc>
                  <a:txBody>
                    <a:bodyPr/>
                    <a:lstStyle/>
                    <a:p>
                      <a:pPr algn="ctr"/>
                      <a:r>
                        <a:rPr lang="zh-CN" altLang="en-US" sz="2400" dirty="0"/>
                        <a:t>產品和服務</a:t>
                      </a:r>
                      <a:endParaRPr lang="en-US" sz="2400" dirty="0"/>
                    </a:p>
                  </a:txBody>
                  <a:tcPr anchor="ctr"/>
                </a:tc>
                <a:tc>
                  <a:txBody>
                    <a:bodyPr/>
                    <a:lstStyle/>
                    <a:p>
                      <a:pPr algn="ctr"/>
                      <a:r>
                        <a:rPr lang="zh-CN" altLang="en-US" sz="2400" dirty="0"/>
                        <a:t>內容</a:t>
                      </a:r>
                      <a:endParaRPr lang="en-US" sz="2400" dirty="0"/>
                    </a:p>
                  </a:txBody>
                  <a:tcPr anchor="ctr"/>
                </a:tc>
                <a:tc>
                  <a:txBody>
                    <a:bodyPr/>
                    <a:lstStyle/>
                    <a:p>
                      <a:pPr algn="ctr"/>
                      <a:r>
                        <a:rPr lang="zh-CN" altLang="en-US" sz="2400" dirty="0"/>
                        <a:t>是否付費</a:t>
                      </a:r>
                      <a:endParaRPr lang="en-US" sz="2400" dirty="0"/>
                    </a:p>
                  </a:txBody>
                  <a:tcPr anchor="ctr"/>
                </a:tc>
                <a:extLst>
                  <a:ext uri="{0D108BD9-81ED-4DB2-BD59-A6C34878D82A}">
                    <a16:rowId xmlns:a16="http://schemas.microsoft.com/office/drawing/2014/main" val="1118731827"/>
                  </a:ext>
                </a:extLst>
              </a:tr>
              <a:tr h="633843">
                <a:tc>
                  <a:txBody>
                    <a:bodyPr/>
                    <a:lstStyle/>
                    <a:p>
                      <a:pPr algn="ctr"/>
                      <a:r>
                        <a:rPr lang="zh-CN" altLang="en-US" sz="2400" dirty="0"/>
                        <a:t>簡版信用報告</a:t>
                      </a:r>
                      <a:endParaRPr lang="en-US" sz="2400" dirty="0"/>
                    </a:p>
                  </a:txBody>
                  <a:tcPr anchor="ctr"/>
                </a:tc>
                <a:tc>
                  <a:txBody>
                    <a:bodyPr/>
                    <a:lstStyle/>
                    <a:p>
                      <a:pPr algn="ctr"/>
                      <a:r>
                        <a:rPr lang="zh-CN" altLang="en-US" sz="2400" dirty="0"/>
                        <a:t>提供免費的匯總版的信用報告</a:t>
                      </a:r>
                      <a:endParaRPr lang="en-US" sz="2400" dirty="0"/>
                    </a:p>
                  </a:txBody>
                  <a:tcPr anchor="ctr"/>
                </a:tc>
                <a:tc>
                  <a:txBody>
                    <a:bodyPr/>
                    <a:lstStyle/>
                    <a:p>
                      <a:pPr algn="ctr"/>
                      <a:r>
                        <a:rPr lang="zh-CN" altLang="en-US" sz="2400" dirty="0"/>
                        <a:t>免費</a:t>
                      </a:r>
                      <a:endParaRPr lang="en-US" sz="2400" dirty="0"/>
                    </a:p>
                  </a:txBody>
                  <a:tcPr anchor="ctr"/>
                </a:tc>
                <a:extLst>
                  <a:ext uri="{0D108BD9-81ED-4DB2-BD59-A6C34878D82A}">
                    <a16:rowId xmlns:a16="http://schemas.microsoft.com/office/drawing/2014/main" val="3754954367"/>
                  </a:ext>
                </a:extLst>
              </a:tr>
              <a:tr h="633843">
                <a:tc>
                  <a:txBody>
                    <a:bodyPr/>
                    <a:lstStyle/>
                    <a:p>
                      <a:pPr algn="ctr"/>
                      <a:r>
                        <a:rPr lang="zh-CN" altLang="en-US" sz="2400" dirty="0"/>
                        <a:t>信用評分</a:t>
                      </a:r>
                      <a:endParaRPr lang="en-US" sz="2400" dirty="0"/>
                    </a:p>
                  </a:txBody>
                  <a:tcPr anchor="ctr"/>
                </a:tc>
                <a:tc>
                  <a:txBody>
                    <a:bodyPr/>
                    <a:lstStyle/>
                    <a:p>
                      <a:pPr algn="ctr"/>
                      <a:r>
                        <a:rPr lang="zh-CN" altLang="en-US" sz="2400" dirty="0"/>
                        <a:t>用戶一周可免費查看一次</a:t>
                      </a:r>
                      <a:endParaRPr lang="en-US" sz="2400" dirty="0"/>
                    </a:p>
                  </a:txBody>
                  <a:tcPr anchor="ctr"/>
                </a:tc>
                <a:tc>
                  <a:txBody>
                    <a:bodyPr/>
                    <a:lstStyle/>
                    <a:p>
                      <a:pPr algn="ctr"/>
                      <a:r>
                        <a:rPr lang="zh-CN" altLang="en-US" sz="2400" dirty="0"/>
                        <a:t>免費</a:t>
                      </a:r>
                      <a:endParaRPr lang="en-US" sz="2400" dirty="0"/>
                    </a:p>
                  </a:txBody>
                  <a:tcPr anchor="ctr"/>
                </a:tc>
                <a:extLst>
                  <a:ext uri="{0D108BD9-81ED-4DB2-BD59-A6C34878D82A}">
                    <a16:rowId xmlns:a16="http://schemas.microsoft.com/office/drawing/2014/main" val="2528523235"/>
                  </a:ext>
                </a:extLst>
              </a:tr>
              <a:tr h="633843">
                <a:tc>
                  <a:txBody>
                    <a:bodyPr/>
                    <a:lstStyle/>
                    <a:p>
                      <a:pPr algn="ctr"/>
                      <a:r>
                        <a:rPr lang="zh-CN" altLang="en-US" sz="2400" dirty="0"/>
                        <a:t>模擬信用分析</a:t>
                      </a:r>
                      <a:endParaRPr lang="en-US" sz="2400" dirty="0"/>
                    </a:p>
                  </a:txBody>
                  <a:tcPr anchor="ctr"/>
                </a:tc>
                <a:tc>
                  <a:txBody>
                    <a:bodyPr/>
                    <a:lstStyle/>
                    <a:p>
                      <a:pPr algn="ctr"/>
                      <a:r>
                        <a:rPr lang="zh-CN" altLang="en-US" sz="2400" dirty="0"/>
                        <a:t>模擬出消費者新的信用評分</a:t>
                      </a:r>
                      <a:endParaRPr lang="en-US" sz="2400" dirty="0"/>
                    </a:p>
                  </a:txBody>
                  <a:tcPr anchor="ctr"/>
                </a:tc>
                <a:tc>
                  <a:txBody>
                    <a:bodyPr/>
                    <a:lstStyle/>
                    <a:p>
                      <a:pPr algn="ctr"/>
                      <a:r>
                        <a:rPr lang="zh-CN" altLang="en-US" sz="2400" dirty="0"/>
                        <a:t>免費</a:t>
                      </a:r>
                      <a:endParaRPr lang="en-US" sz="2400" dirty="0"/>
                    </a:p>
                  </a:txBody>
                  <a:tcPr anchor="ctr"/>
                </a:tc>
                <a:extLst>
                  <a:ext uri="{0D108BD9-81ED-4DB2-BD59-A6C34878D82A}">
                    <a16:rowId xmlns:a16="http://schemas.microsoft.com/office/drawing/2014/main" val="2432117655"/>
                  </a:ext>
                </a:extLst>
              </a:tr>
              <a:tr h="633843">
                <a:tc>
                  <a:txBody>
                    <a:bodyPr/>
                    <a:lstStyle/>
                    <a:p>
                      <a:pPr algn="ctr"/>
                      <a:r>
                        <a:rPr lang="zh-CN" altLang="en-US" sz="2400" dirty="0"/>
                        <a:t>信用監測</a:t>
                      </a:r>
                      <a:endParaRPr lang="en-US" sz="2400" dirty="0"/>
                    </a:p>
                  </a:txBody>
                  <a:tcPr anchor="ctr"/>
                </a:tc>
                <a:tc>
                  <a:txBody>
                    <a:bodyPr/>
                    <a:lstStyle/>
                    <a:p>
                      <a:pPr algn="ctr"/>
                      <a:r>
                        <a:rPr lang="zh-CN" altLang="en-US" sz="2400" dirty="0"/>
                        <a:t>避免身份被竊取以及錯誤信用資訊</a:t>
                      </a:r>
                      <a:endParaRPr lang="en-US" sz="2400" dirty="0"/>
                    </a:p>
                  </a:txBody>
                  <a:tcPr anchor="ctr"/>
                </a:tc>
                <a:tc>
                  <a:txBody>
                    <a:bodyPr/>
                    <a:lstStyle/>
                    <a:p>
                      <a:pPr algn="ctr"/>
                      <a:r>
                        <a:rPr lang="zh-CN" altLang="en-US" sz="2400" dirty="0"/>
                        <a:t>免費</a:t>
                      </a:r>
                      <a:endParaRPr lang="en-US" sz="2400" dirty="0"/>
                    </a:p>
                  </a:txBody>
                  <a:tcPr anchor="ctr"/>
                </a:tc>
                <a:extLst>
                  <a:ext uri="{0D108BD9-81ED-4DB2-BD59-A6C34878D82A}">
                    <a16:rowId xmlns:a16="http://schemas.microsoft.com/office/drawing/2014/main" val="2373741513"/>
                  </a:ext>
                </a:extLst>
              </a:tr>
              <a:tr h="633843">
                <a:tc>
                  <a:txBody>
                    <a:bodyPr/>
                    <a:lstStyle/>
                    <a:p>
                      <a:pPr algn="ctr"/>
                      <a:r>
                        <a:rPr lang="zh-CN" altLang="en-US" sz="2400" dirty="0"/>
                        <a:t>信貸產品推薦</a:t>
                      </a:r>
                      <a:endParaRPr lang="en-US" sz="2400" dirty="0"/>
                    </a:p>
                  </a:txBody>
                  <a:tcPr anchor="ctr"/>
                </a:tc>
                <a:tc>
                  <a:txBody>
                    <a:bodyPr/>
                    <a:lstStyle/>
                    <a:p>
                      <a:pPr algn="ctr"/>
                      <a:r>
                        <a:rPr lang="zh-CN" altLang="en-US" sz="2400" dirty="0"/>
                        <a:t>推薦符合信用特徵的信貸產品</a:t>
                      </a:r>
                      <a:endParaRPr lang="en-US" sz="2400" dirty="0"/>
                    </a:p>
                  </a:txBody>
                  <a:tcPr anchor="ctr"/>
                </a:tc>
                <a:tc>
                  <a:txBody>
                    <a:bodyPr/>
                    <a:lstStyle/>
                    <a:p>
                      <a:pPr algn="ctr"/>
                      <a:r>
                        <a:rPr lang="zh-CN" altLang="en-US" sz="2400" dirty="0"/>
                        <a:t>免費</a:t>
                      </a:r>
                      <a:endParaRPr lang="en-US" sz="2400" dirty="0"/>
                    </a:p>
                  </a:txBody>
                  <a:tcPr anchor="ctr"/>
                </a:tc>
                <a:extLst>
                  <a:ext uri="{0D108BD9-81ED-4DB2-BD59-A6C34878D82A}">
                    <a16:rowId xmlns:a16="http://schemas.microsoft.com/office/drawing/2014/main" val="4206987547"/>
                  </a:ext>
                </a:extLst>
              </a:tr>
            </a:tbl>
          </a:graphicData>
        </a:graphic>
      </p:graphicFrame>
      <p:sp>
        <p:nvSpPr>
          <p:cNvPr id="3" name="矩形 2"/>
          <p:cNvSpPr/>
          <p:nvPr/>
        </p:nvSpPr>
        <p:spPr>
          <a:xfrm>
            <a:off x="833604" y="1436684"/>
            <a:ext cx="10575403" cy="830997"/>
          </a:xfrm>
          <a:prstGeom prst="rect">
            <a:avLst/>
          </a:prstGeom>
        </p:spPr>
        <p:txBody>
          <a:bodyPr wrap="square">
            <a:spAutoFit/>
          </a:bodyPr>
          <a:lstStyle/>
          <a:p>
            <a:pPr marL="342900" indent="-342900">
              <a:buFont typeface="Arial" panose="020B0604020202020204" pitchFamily="34" charset="0"/>
              <a:buChar char="•"/>
            </a:pPr>
            <a:r>
              <a:rPr lang="zh-CN" altLang="en-US" sz="2400" dirty="0"/>
              <a:t>基於互聯網，向美國消費者提供信用和金融管理服務，主要向個人消費者提供免費的信用評分和信用報告</a:t>
            </a:r>
            <a:endParaRPr lang="en-US" sz="2400" dirty="0"/>
          </a:p>
        </p:txBody>
      </p:sp>
      <p:graphicFrame>
        <p:nvGraphicFramePr>
          <p:cNvPr id="5" name="資料庫圖表 4"/>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投影片編號版面配置區 3"/>
          <p:cNvSpPr>
            <a:spLocks noGrp="1"/>
          </p:cNvSpPr>
          <p:nvPr>
            <p:ph type="sldNum" sz="quarter" idx="12"/>
          </p:nvPr>
        </p:nvSpPr>
        <p:spPr>
          <a:xfrm>
            <a:off x="9325232" y="6478310"/>
            <a:ext cx="2743200" cy="365125"/>
          </a:xfrm>
        </p:spPr>
        <p:txBody>
          <a:bodyPr/>
          <a:lstStyle/>
          <a:p>
            <a:r>
              <a:rPr lang="en-US" altLang="zh-TW" dirty="0" smtClean="0"/>
              <a:t>28</a:t>
            </a:r>
            <a:endParaRPr lang="zh-TW" altLang="en-US" dirty="0"/>
          </a:p>
        </p:txBody>
      </p:sp>
    </p:spTree>
    <p:extLst>
      <p:ext uri="{BB962C8B-B14F-4D97-AF65-F5344CB8AC3E}">
        <p14:creationId xmlns:p14="http://schemas.microsoft.com/office/powerpoint/2010/main" val="83209475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CN" dirty="0"/>
              <a:t>Credit Karma</a:t>
            </a:r>
            <a:r>
              <a:rPr lang="zh-CN" altLang="en-US" dirty="0"/>
              <a:t>盈利模式</a:t>
            </a:r>
            <a:endParaRPr lang="en-US" dirty="0"/>
          </a:p>
        </p:txBody>
      </p:sp>
      <p:sp>
        <p:nvSpPr>
          <p:cNvPr id="3" name="內容版面配置區 2"/>
          <p:cNvSpPr>
            <a:spLocks noGrp="1"/>
          </p:cNvSpPr>
          <p:nvPr>
            <p:ph idx="1"/>
          </p:nvPr>
        </p:nvSpPr>
        <p:spPr>
          <a:xfrm>
            <a:off x="759838" y="1795658"/>
            <a:ext cx="11002297" cy="4702124"/>
          </a:xfrm>
        </p:spPr>
        <p:txBody>
          <a:bodyPr>
            <a:normAutofit/>
          </a:bodyPr>
          <a:lstStyle/>
          <a:p>
            <a:r>
              <a:rPr lang="zh-CN" altLang="en-US" sz="2800" b="1" dirty="0"/>
              <a:t>主要成本</a:t>
            </a:r>
            <a:r>
              <a:rPr lang="zh-CN" altLang="en-US" sz="2800" dirty="0"/>
              <a:t>：從信評機構</a:t>
            </a:r>
            <a:r>
              <a:rPr lang="en-US" altLang="zh-CN" sz="2800" dirty="0"/>
              <a:t>TransUnion</a:t>
            </a:r>
            <a:r>
              <a:rPr lang="zh-CN" altLang="en-US" sz="2800" dirty="0"/>
              <a:t>購買基礎的信評產品和服務，</a:t>
            </a:r>
            <a:endParaRPr lang="en-US" altLang="zh-CN" sz="2800" dirty="0"/>
          </a:p>
          <a:p>
            <a:pPr marL="0" indent="0">
              <a:buNone/>
            </a:pPr>
            <a:r>
              <a:rPr lang="en-US" altLang="zh-CN" sz="2800" dirty="0"/>
              <a:t>		  </a:t>
            </a:r>
            <a:r>
              <a:rPr lang="zh-CN" altLang="en-US" sz="2800" dirty="0"/>
              <a:t>自身開發的信評產品和服務的成本以及公司和互聯</a:t>
            </a:r>
            <a:endParaRPr lang="en-US" altLang="zh-CN" sz="2800" dirty="0"/>
          </a:p>
          <a:p>
            <a:pPr marL="0" indent="0">
              <a:buNone/>
            </a:pPr>
            <a:r>
              <a:rPr lang="en-US" altLang="zh-CN" sz="2800" dirty="0"/>
              <a:t>		  </a:t>
            </a:r>
            <a:r>
              <a:rPr lang="zh-CN" altLang="en-US" sz="2800" dirty="0"/>
              <a:t>網站的運營</a:t>
            </a:r>
            <a:endParaRPr lang="en-US" altLang="zh-CN" sz="2800" dirty="0"/>
          </a:p>
          <a:p>
            <a:endParaRPr lang="en-US" altLang="zh-CN" sz="2800" dirty="0"/>
          </a:p>
          <a:p>
            <a:r>
              <a:rPr lang="zh-CN" altLang="en-US" sz="2800" b="1" dirty="0"/>
              <a:t>主要收入</a:t>
            </a:r>
            <a:r>
              <a:rPr lang="zh-CN" altLang="en-US" sz="2800" dirty="0"/>
              <a:t>：消費性金融機構的廣告和信貸產品的推薦</a:t>
            </a:r>
            <a:endParaRPr lang="en-US" sz="2800" dirty="0"/>
          </a:p>
        </p:txBody>
      </p:sp>
      <p:graphicFrame>
        <p:nvGraphicFramePr>
          <p:cNvPr id="4" name="資料庫圖表 3"/>
          <p:cNvGraphicFramePr/>
          <p:nvPr>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投影片編號版面配置區 3"/>
          <p:cNvSpPr>
            <a:spLocks noGrp="1"/>
          </p:cNvSpPr>
          <p:nvPr>
            <p:ph type="sldNum" sz="quarter" idx="12"/>
          </p:nvPr>
        </p:nvSpPr>
        <p:spPr>
          <a:xfrm>
            <a:off x="9325232" y="6478310"/>
            <a:ext cx="2743200" cy="365125"/>
          </a:xfrm>
        </p:spPr>
        <p:txBody>
          <a:bodyPr/>
          <a:lstStyle/>
          <a:p>
            <a:r>
              <a:rPr lang="en-US" altLang="zh-TW" dirty="0" smtClean="0"/>
              <a:t>29</a:t>
            </a:r>
            <a:endParaRPr lang="zh-TW" altLang="en-US" dirty="0"/>
          </a:p>
        </p:txBody>
      </p:sp>
    </p:spTree>
    <p:extLst>
      <p:ext uri="{BB962C8B-B14F-4D97-AF65-F5344CB8AC3E}">
        <p14:creationId xmlns:p14="http://schemas.microsoft.com/office/powerpoint/2010/main" val="1431494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信用評價</a:t>
            </a:r>
          </a:p>
        </p:txBody>
      </p:sp>
      <p:pic>
        <p:nvPicPr>
          <p:cNvPr id="6" name="HM5hwTMewgY"/>
          <p:cNvPicPr>
            <a:picLocks noGrp="1" noRot="1" noChangeAspect="1"/>
          </p:cNvPicPr>
          <p:nvPr>
            <p:ph idx="1"/>
            <a:videoFile r:link="rId1"/>
          </p:nvPr>
        </p:nvPicPr>
        <p:blipFill>
          <a:blip r:embed="rId4"/>
          <a:stretch>
            <a:fillRect/>
          </a:stretch>
        </p:blipFill>
        <p:spPr>
          <a:xfrm>
            <a:off x="2117374" y="1319982"/>
            <a:ext cx="8725540" cy="4908116"/>
          </a:xfrm>
          <a:prstGeom prst="rect">
            <a:avLst/>
          </a:prstGeom>
        </p:spPr>
      </p:pic>
      <p:sp>
        <p:nvSpPr>
          <p:cNvPr id="7" name="投影片編號版面配置區 3"/>
          <p:cNvSpPr>
            <a:spLocks noGrp="1"/>
          </p:cNvSpPr>
          <p:nvPr>
            <p:ph type="sldNum" sz="quarter" idx="12"/>
          </p:nvPr>
        </p:nvSpPr>
        <p:spPr>
          <a:xfrm>
            <a:off x="9325232" y="6478310"/>
            <a:ext cx="2743200" cy="365125"/>
          </a:xfrm>
        </p:spPr>
        <p:txBody>
          <a:bodyPr/>
          <a:lstStyle/>
          <a:p>
            <a:r>
              <a:rPr lang="en-US" altLang="zh-TW" dirty="0"/>
              <a:t>3</a:t>
            </a:r>
            <a:endParaRPr lang="zh-TW" altLang="en-US" dirty="0"/>
          </a:p>
        </p:txBody>
      </p:sp>
    </p:spTree>
    <p:extLst>
      <p:ext uri="{BB962C8B-B14F-4D97-AF65-F5344CB8AC3E}">
        <p14:creationId xmlns:p14="http://schemas.microsoft.com/office/powerpoint/2010/main" val="41298536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美國發展</a:t>
            </a:r>
            <a:endParaRPr lang="en-US" dirty="0"/>
          </a:p>
        </p:txBody>
      </p:sp>
      <p:sp>
        <p:nvSpPr>
          <p:cNvPr id="3" name="內容版面配置區 2"/>
          <p:cNvSpPr>
            <a:spLocks noGrp="1"/>
          </p:cNvSpPr>
          <p:nvPr>
            <p:ph idx="1"/>
          </p:nvPr>
        </p:nvSpPr>
        <p:spPr>
          <a:xfrm>
            <a:off x="612057" y="1574319"/>
            <a:ext cx="10879727" cy="4702124"/>
          </a:xfrm>
        </p:spPr>
        <p:txBody>
          <a:bodyPr>
            <a:normAutofit/>
          </a:bodyPr>
          <a:lstStyle/>
          <a:p>
            <a:r>
              <a:rPr lang="zh-CN" altLang="en-US" dirty="0"/>
              <a:t>美國信評行業的興起源於消費的盛行，最主流的</a:t>
            </a:r>
            <a:r>
              <a:rPr lang="en-US" altLang="zh-CN" dirty="0"/>
              <a:t>FICO</a:t>
            </a:r>
            <a:r>
              <a:rPr lang="zh-CN" altLang="en-US" dirty="0"/>
              <a:t>信用評分體系現已覆蓋了全美</a:t>
            </a:r>
            <a:r>
              <a:rPr lang="en-US" altLang="zh-CN" dirty="0"/>
              <a:t>90%</a:t>
            </a:r>
            <a:r>
              <a:rPr lang="zh-CN" altLang="en-US" dirty="0"/>
              <a:t>的借貸機構和</a:t>
            </a:r>
            <a:r>
              <a:rPr lang="en-US" altLang="zh-CN" dirty="0"/>
              <a:t>85%</a:t>
            </a:r>
            <a:r>
              <a:rPr lang="zh-CN" altLang="en-US" dirty="0"/>
              <a:t>的人群</a:t>
            </a:r>
            <a:endParaRPr lang="en-US" altLang="zh-CN" dirty="0"/>
          </a:p>
          <a:p>
            <a:r>
              <a:rPr lang="en-US" altLang="zh-CN" dirty="0" err="1"/>
              <a:t>ZestFiannce</a:t>
            </a:r>
            <a:r>
              <a:rPr lang="zh-CN" altLang="en-US" dirty="0"/>
              <a:t>是一家創新型科技公司，使命是為每一個人創造公平而且透明的信用資訊</a:t>
            </a:r>
            <a:endParaRPr lang="en-US" altLang="zh-CN" dirty="0"/>
          </a:p>
          <a:p>
            <a:r>
              <a:rPr lang="en-US" altLang="zh-CN" dirty="0" err="1"/>
              <a:t>ZestFiannce</a:t>
            </a:r>
            <a:r>
              <a:rPr lang="zh-CN" altLang="en-US" dirty="0" smtClean="0"/>
              <a:t>主要</a:t>
            </a:r>
            <a:r>
              <a:rPr lang="zh-CN" altLang="en-US" dirty="0"/>
              <a:t>服務對象是</a:t>
            </a:r>
            <a:r>
              <a:rPr lang="en-US" altLang="zh-CN" dirty="0"/>
              <a:t>FICO</a:t>
            </a:r>
            <a:r>
              <a:rPr lang="zh-CN" altLang="en-US" dirty="0"/>
              <a:t>評分低於</a:t>
            </a:r>
            <a:r>
              <a:rPr lang="en-US" altLang="zh-CN" dirty="0"/>
              <a:t>500</a:t>
            </a:r>
            <a:r>
              <a:rPr lang="zh-CN" altLang="en-US" dirty="0" smtClean="0"/>
              <a:t>甚至無</a:t>
            </a:r>
            <a:r>
              <a:rPr lang="zh-CN" altLang="en-US" dirty="0"/>
              <a:t>信用評分的人群，而且市場很小</a:t>
            </a:r>
            <a:r>
              <a:rPr lang="zh-CN" altLang="en-US" dirty="0" smtClean="0"/>
              <a:t>，只有</a:t>
            </a:r>
            <a:r>
              <a:rPr lang="zh-CN" altLang="en-US" dirty="0"/>
              <a:t>大約</a:t>
            </a:r>
            <a:r>
              <a:rPr lang="en-US" altLang="zh-CN" dirty="0"/>
              <a:t>10</a:t>
            </a:r>
            <a:r>
              <a:rPr lang="zh-CN" altLang="en-US" dirty="0"/>
              <a:t>萬用戶量</a:t>
            </a:r>
            <a:endParaRPr lang="en-US" altLang="zh-CN" dirty="0"/>
          </a:p>
        </p:txBody>
      </p:sp>
      <p:graphicFrame>
        <p:nvGraphicFramePr>
          <p:cNvPr id="6" name="圖表 5"/>
          <p:cNvGraphicFramePr/>
          <p:nvPr>
            <p:extLst>
              <p:ext uri="{D42A27DB-BD31-4B8C-83A1-F6EECF244321}">
                <p14:modId xmlns:p14="http://schemas.microsoft.com/office/powerpoint/2010/main" val="1477808750"/>
              </p:ext>
            </p:extLst>
          </p:nvPr>
        </p:nvGraphicFramePr>
        <p:xfrm>
          <a:off x="6610663" y="3702570"/>
          <a:ext cx="5824138" cy="28580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資料庫圖表 4"/>
          <p:cNvGraphicFramePr/>
          <p:nvPr>
            <p:extLst>
              <p:ext uri="{D42A27DB-BD31-4B8C-83A1-F6EECF244321}">
                <p14:modId xmlns:p14="http://schemas.microsoft.com/office/powerpoint/2010/main" val="4254501478"/>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投影片編號版面配置區 3"/>
          <p:cNvSpPr>
            <a:spLocks noGrp="1"/>
          </p:cNvSpPr>
          <p:nvPr>
            <p:ph type="sldNum" sz="quarter" idx="12"/>
          </p:nvPr>
        </p:nvSpPr>
        <p:spPr>
          <a:xfrm>
            <a:off x="9325232" y="6478310"/>
            <a:ext cx="2743200" cy="365125"/>
          </a:xfrm>
        </p:spPr>
        <p:txBody>
          <a:bodyPr/>
          <a:lstStyle/>
          <a:p>
            <a:r>
              <a:rPr lang="en-US" altLang="zh-TW" dirty="0" smtClean="0"/>
              <a:t>30</a:t>
            </a:r>
            <a:endParaRPr lang="zh-TW" altLang="en-US" dirty="0"/>
          </a:p>
        </p:txBody>
      </p:sp>
    </p:spTree>
    <p:extLst>
      <p:ext uri="{BB962C8B-B14F-4D97-AF65-F5344CB8AC3E}">
        <p14:creationId xmlns:p14="http://schemas.microsoft.com/office/powerpoint/2010/main" val="311434892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42609" y="70971"/>
            <a:ext cx="11002297" cy="954856"/>
          </a:xfrm>
        </p:spPr>
        <p:txBody>
          <a:bodyPr/>
          <a:lstStyle/>
          <a:p>
            <a:r>
              <a:rPr lang="en-US"/>
              <a:t>ZestFinance</a:t>
            </a:r>
            <a:r>
              <a:rPr lang="zh-CN" altLang="en-US"/>
              <a:t>的大數據源</a:t>
            </a:r>
            <a:endParaRPr lang="en-US" dirty="0"/>
          </a:p>
        </p:txBody>
      </p:sp>
      <p:grpSp>
        <p:nvGrpSpPr>
          <p:cNvPr id="56" name="群組 55"/>
          <p:cNvGrpSpPr/>
          <p:nvPr/>
        </p:nvGrpSpPr>
        <p:grpSpPr>
          <a:xfrm>
            <a:off x="1255033" y="1912443"/>
            <a:ext cx="9577448" cy="4366796"/>
            <a:chOff x="889743" y="1461392"/>
            <a:chExt cx="9577448" cy="4710943"/>
          </a:xfrm>
        </p:grpSpPr>
        <p:sp>
          <p:nvSpPr>
            <p:cNvPr id="4" name="圓角矩形 3"/>
            <p:cNvSpPr/>
            <p:nvPr/>
          </p:nvSpPr>
          <p:spPr>
            <a:xfrm>
              <a:off x="889743" y="3395595"/>
              <a:ext cx="1949823" cy="860612"/>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大數據信評</a:t>
              </a:r>
              <a:endParaRPr lang="en-US" sz="2400" b="1" dirty="0"/>
            </a:p>
          </p:txBody>
        </p:sp>
        <p:sp>
          <p:nvSpPr>
            <p:cNvPr id="5" name="圓角矩形 4"/>
            <p:cNvSpPr/>
            <p:nvPr/>
          </p:nvSpPr>
          <p:spPr>
            <a:xfrm>
              <a:off x="3823445" y="1817666"/>
              <a:ext cx="2160494" cy="860612"/>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第三方數據</a:t>
              </a:r>
              <a:endParaRPr lang="en-US" sz="2400" b="1" dirty="0"/>
            </a:p>
          </p:txBody>
        </p:sp>
        <p:sp>
          <p:nvSpPr>
            <p:cNvPr id="6" name="圓角矩形 5"/>
            <p:cNvSpPr/>
            <p:nvPr/>
          </p:nvSpPr>
          <p:spPr>
            <a:xfrm>
              <a:off x="3823445" y="3414396"/>
              <a:ext cx="2160495" cy="860612"/>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用戶提交數據</a:t>
              </a:r>
              <a:endParaRPr lang="en-US" sz="2400" b="1" dirty="0"/>
            </a:p>
          </p:txBody>
        </p:sp>
        <p:sp>
          <p:nvSpPr>
            <p:cNvPr id="7" name="圓角矩形 6"/>
            <p:cNvSpPr/>
            <p:nvPr/>
          </p:nvSpPr>
          <p:spPr>
            <a:xfrm>
              <a:off x="3823445" y="4932377"/>
              <a:ext cx="2160495" cy="860612"/>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互聯網數據</a:t>
              </a:r>
              <a:endParaRPr lang="en-US" sz="2400" b="1" dirty="0"/>
            </a:p>
          </p:txBody>
        </p:sp>
        <p:sp>
          <p:nvSpPr>
            <p:cNvPr id="8" name="圓角矩形 7"/>
            <p:cNvSpPr/>
            <p:nvPr/>
          </p:nvSpPr>
          <p:spPr>
            <a:xfrm>
              <a:off x="7942730" y="1461392"/>
              <a:ext cx="2088776" cy="38085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t>傳統信貸數據</a:t>
              </a:r>
              <a:endParaRPr lang="en-US" sz="2000" dirty="0"/>
            </a:p>
          </p:txBody>
        </p:sp>
        <p:sp>
          <p:nvSpPr>
            <p:cNvPr id="9" name="圓角矩形 8"/>
            <p:cNvSpPr/>
            <p:nvPr/>
          </p:nvSpPr>
          <p:spPr>
            <a:xfrm>
              <a:off x="7942730" y="1943316"/>
              <a:ext cx="2088776" cy="38085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t>搬家次數</a:t>
              </a:r>
              <a:endParaRPr lang="en-US" sz="2000" dirty="0"/>
            </a:p>
          </p:txBody>
        </p:sp>
        <p:sp>
          <p:nvSpPr>
            <p:cNvPr id="11" name="圓角矩形 10"/>
            <p:cNvSpPr/>
            <p:nvPr/>
          </p:nvSpPr>
          <p:spPr>
            <a:xfrm>
              <a:off x="7942730" y="3414396"/>
              <a:ext cx="2088776" cy="38085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t>電話賬單</a:t>
              </a:r>
              <a:endParaRPr lang="en-US" sz="2000" dirty="0"/>
            </a:p>
          </p:txBody>
        </p:sp>
        <p:sp>
          <p:nvSpPr>
            <p:cNvPr id="12" name="圓角矩形 11"/>
            <p:cNvSpPr/>
            <p:nvPr/>
          </p:nvSpPr>
          <p:spPr>
            <a:xfrm>
              <a:off x="7942730" y="3950608"/>
              <a:ext cx="2088776" cy="38085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t>水電燃氣賬單</a:t>
              </a:r>
              <a:endParaRPr lang="en-US" sz="2000" dirty="0"/>
            </a:p>
          </p:txBody>
        </p:sp>
        <p:sp>
          <p:nvSpPr>
            <p:cNvPr id="13" name="圓角矩形 12"/>
            <p:cNvSpPr/>
            <p:nvPr/>
          </p:nvSpPr>
          <p:spPr>
            <a:xfrm>
              <a:off x="7960660" y="4636407"/>
              <a:ext cx="2088776" cy="38085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t>IP</a:t>
              </a:r>
              <a:r>
                <a:rPr lang="zh-CN" altLang="en-US" sz="2000" dirty="0"/>
                <a:t>地址</a:t>
              </a:r>
              <a:endParaRPr lang="en-US" sz="2000" dirty="0"/>
            </a:p>
          </p:txBody>
        </p:sp>
        <p:sp>
          <p:nvSpPr>
            <p:cNvPr id="14" name="圓角矩形 13"/>
            <p:cNvSpPr/>
            <p:nvPr/>
          </p:nvSpPr>
          <p:spPr>
            <a:xfrm>
              <a:off x="7960660" y="5119624"/>
              <a:ext cx="2088776" cy="38085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t>社交網絡</a:t>
              </a:r>
              <a:endParaRPr lang="en-US" sz="2000" dirty="0"/>
            </a:p>
          </p:txBody>
        </p:sp>
        <p:sp>
          <p:nvSpPr>
            <p:cNvPr id="15" name="圓角矩形 14"/>
            <p:cNvSpPr/>
            <p:nvPr/>
          </p:nvSpPr>
          <p:spPr>
            <a:xfrm>
              <a:off x="7960660" y="5791480"/>
              <a:ext cx="2088776" cy="38085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t>網路行爲</a:t>
              </a:r>
              <a:endParaRPr lang="en-US" sz="2000" dirty="0"/>
            </a:p>
          </p:txBody>
        </p:sp>
        <p:sp>
          <p:nvSpPr>
            <p:cNvPr id="16" name="圓角矩形 15"/>
            <p:cNvSpPr/>
            <p:nvPr/>
          </p:nvSpPr>
          <p:spPr>
            <a:xfrm>
              <a:off x="7942730" y="2705172"/>
              <a:ext cx="2088776" cy="38085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t>法律紀律</a:t>
              </a:r>
              <a:endParaRPr lang="en-US" sz="2000" dirty="0"/>
            </a:p>
          </p:txBody>
        </p:sp>
        <p:cxnSp>
          <p:nvCxnSpPr>
            <p:cNvPr id="18" name="直線單箭頭接點 17"/>
            <p:cNvCxnSpPr/>
            <p:nvPr/>
          </p:nvCxnSpPr>
          <p:spPr>
            <a:xfrm flipH="1">
              <a:off x="5983939" y="1651819"/>
              <a:ext cx="1958792" cy="4210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直線單箭頭接點 21"/>
            <p:cNvCxnSpPr>
              <a:stCxn id="9" idx="1"/>
            </p:cNvCxnSpPr>
            <p:nvPr/>
          </p:nvCxnSpPr>
          <p:spPr>
            <a:xfrm flipH="1">
              <a:off x="6067873" y="2133744"/>
              <a:ext cx="1874857" cy="1486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直線單箭頭接點 23"/>
            <p:cNvCxnSpPr>
              <a:stCxn id="16" idx="1"/>
            </p:cNvCxnSpPr>
            <p:nvPr/>
          </p:nvCxnSpPr>
          <p:spPr>
            <a:xfrm flipH="1" flipV="1">
              <a:off x="6025906" y="2496081"/>
              <a:ext cx="1916824" cy="3995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直線單箭頭接點 26"/>
            <p:cNvCxnSpPr>
              <a:stCxn id="11" idx="1"/>
            </p:cNvCxnSpPr>
            <p:nvPr/>
          </p:nvCxnSpPr>
          <p:spPr>
            <a:xfrm flipH="1">
              <a:off x="6025906" y="3604824"/>
              <a:ext cx="1916824" cy="1904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直線單箭頭接點 28"/>
            <p:cNvCxnSpPr>
              <a:stCxn id="12" idx="1"/>
            </p:cNvCxnSpPr>
            <p:nvPr/>
          </p:nvCxnSpPr>
          <p:spPr>
            <a:xfrm flipH="1" flipV="1">
              <a:off x="6025906" y="3985679"/>
              <a:ext cx="1916824" cy="1553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直線單箭頭接點 30"/>
            <p:cNvCxnSpPr>
              <a:stCxn id="13" idx="1"/>
            </p:cNvCxnSpPr>
            <p:nvPr/>
          </p:nvCxnSpPr>
          <p:spPr>
            <a:xfrm flipH="1">
              <a:off x="6025906" y="4826835"/>
              <a:ext cx="1934754" cy="3545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直線單箭頭接點 32"/>
            <p:cNvCxnSpPr>
              <a:stCxn id="14" idx="1"/>
              <a:endCxn id="7" idx="3"/>
            </p:cNvCxnSpPr>
            <p:nvPr/>
          </p:nvCxnSpPr>
          <p:spPr>
            <a:xfrm flipH="1">
              <a:off x="5983940" y="5310052"/>
              <a:ext cx="1976720" cy="526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直線單箭頭接點 34"/>
            <p:cNvCxnSpPr>
              <a:stCxn id="15" idx="1"/>
            </p:cNvCxnSpPr>
            <p:nvPr/>
          </p:nvCxnSpPr>
          <p:spPr>
            <a:xfrm flipH="1" flipV="1">
              <a:off x="6025906" y="5540821"/>
              <a:ext cx="1934754" cy="4410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直線單箭頭接點 36"/>
            <p:cNvCxnSpPr>
              <a:stCxn id="5" idx="1"/>
            </p:cNvCxnSpPr>
            <p:nvPr/>
          </p:nvCxnSpPr>
          <p:spPr>
            <a:xfrm flipH="1">
              <a:off x="2856485" y="2247972"/>
              <a:ext cx="966960" cy="12539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直線單箭頭接點 38"/>
            <p:cNvCxnSpPr>
              <a:stCxn id="6" idx="1"/>
              <a:endCxn id="4" idx="3"/>
            </p:cNvCxnSpPr>
            <p:nvPr/>
          </p:nvCxnSpPr>
          <p:spPr>
            <a:xfrm flipH="1" flipV="1">
              <a:off x="2839566" y="3825901"/>
              <a:ext cx="983879" cy="188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直線單箭頭接點 40"/>
            <p:cNvCxnSpPr>
              <a:stCxn id="7" idx="1"/>
            </p:cNvCxnSpPr>
            <p:nvPr/>
          </p:nvCxnSpPr>
          <p:spPr>
            <a:xfrm flipH="1" flipV="1">
              <a:off x="2856485" y="4168728"/>
              <a:ext cx="966960" cy="11939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4" name="文字方塊 53"/>
            <p:cNvSpPr txBox="1"/>
            <p:nvPr/>
          </p:nvSpPr>
          <p:spPr>
            <a:xfrm>
              <a:off x="8633013" y="1928923"/>
              <a:ext cx="1834178" cy="830997"/>
            </a:xfrm>
            <a:prstGeom prst="rect">
              <a:avLst/>
            </a:prstGeom>
            <a:noFill/>
          </p:spPr>
          <p:txBody>
            <a:bodyPr wrap="square" rtlCol="0">
              <a:spAutoFit/>
            </a:bodyPr>
            <a:lstStyle/>
            <a:p>
              <a:r>
                <a:rPr lang="en-US" sz="4800" dirty="0">
                  <a:solidFill>
                    <a:schemeClr val="accent1">
                      <a:lumMod val="60000"/>
                      <a:lumOff val="40000"/>
                    </a:schemeClr>
                  </a:solidFill>
                </a:rPr>
                <a:t>…</a:t>
              </a:r>
            </a:p>
          </p:txBody>
        </p:sp>
        <p:sp>
          <p:nvSpPr>
            <p:cNvPr id="55" name="文字方塊 54"/>
            <p:cNvSpPr txBox="1"/>
            <p:nvPr/>
          </p:nvSpPr>
          <p:spPr>
            <a:xfrm>
              <a:off x="8633013" y="5052856"/>
              <a:ext cx="1834178" cy="830997"/>
            </a:xfrm>
            <a:prstGeom prst="rect">
              <a:avLst/>
            </a:prstGeom>
            <a:noFill/>
          </p:spPr>
          <p:txBody>
            <a:bodyPr wrap="square" rtlCol="0">
              <a:spAutoFit/>
            </a:bodyPr>
            <a:lstStyle/>
            <a:p>
              <a:r>
                <a:rPr lang="en-US" sz="4800" dirty="0">
                  <a:solidFill>
                    <a:schemeClr val="accent1">
                      <a:lumMod val="60000"/>
                      <a:lumOff val="40000"/>
                    </a:schemeClr>
                  </a:solidFill>
                </a:rPr>
                <a:t>…</a:t>
              </a:r>
            </a:p>
          </p:txBody>
        </p:sp>
      </p:grpSp>
      <p:sp>
        <p:nvSpPr>
          <p:cNvPr id="10" name="矩形 9"/>
          <p:cNvSpPr/>
          <p:nvPr/>
        </p:nvSpPr>
        <p:spPr>
          <a:xfrm>
            <a:off x="542609" y="1115192"/>
            <a:ext cx="10773105" cy="707886"/>
          </a:xfrm>
          <a:prstGeom prst="rect">
            <a:avLst/>
          </a:prstGeom>
        </p:spPr>
        <p:txBody>
          <a:bodyPr wrap="square">
            <a:spAutoFit/>
          </a:bodyPr>
          <a:lstStyle/>
          <a:p>
            <a:r>
              <a:rPr lang="en-US" altLang="zh-CN" sz="2000" dirty="0"/>
              <a:t>Z</a:t>
            </a:r>
            <a:r>
              <a:rPr lang="zh-CN" altLang="en-US" sz="2000" dirty="0"/>
              <a:t>最初的服務對象是只能使用高利貸的人群，通過三個方面的大數據採擷出他們的信用資訊，從而使他們享受正常的金融服務</a:t>
            </a:r>
            <a:endParaRPr lang="en-US" altLang="zh-CN" sz="2000" dirty="0"/>
          </a:p>
        </p:txBody>
      </p:sp>
      <p:graphicFrame>
        <p:nvGraphicFramePr>
          <p:cNvPr id="30" name="資料庫圖表 29"/>
          <p:cNvGraphicFramePr/>
          <p:nvPr>
            <p:extLst>
              <p:ext uri="{D42A27DB-BD31-4B8C-83A1-F6EECF244321}">
                <p14:modId xmlns:p14="http://schemas.microsoft.com/office/powerpoint/2010/main" val="777701935"/>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4" name="投影片編號版面配置區 3"/>
          <p:cNvSpPr>
            <a:spLocks noGrp="1"/>
          </p:cNvSpPr>
          <p:nvPr>
            <p:ph type="sldNum" sz="quarter" idx="12"/>
          </p:nvPr>
        </p:nvSpPr>
        <p:spPr>
          <a:xfrm>
            <a:off x="9325232" y="6478310"/>
            <a:ext cx="2743200" cy="365125"/>
          </a:xfrm>
        </p:spPr>
        <p:txBody>
          <a:bodyPr/>
          <a:lstStyle/>
          <a:p>
            <a:r>
              <a:rPr lang="en-US" altLang="zh-TW" dirty="0" smtClean="0"/>
              <a:t>31</a:t>
            </a:r>
            <a:endParaRPr lang="zh-TW" altLang="en-US" dirty="0"/>
          </a:p>
        </p:txBody>
      </p:sp>
    </p:spTree>
    <p:extLst>
      <p:ext uri="{BB962C8B-B14F-4D97-AF65-F5344CB8AC3E}">
        <p14:creationId xmlns:p14="http://schemas.microsoft.com/office/powerpoint/2010/main" val="7923675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美國信評業對比 </a:t>
            </a:r>
            <a:r>
              <a:rPr lang="en-US" altLang="zh-CN" dirty="0"/>
              <a:t>— </a:t>
            </a:r>
            <a:r>
              <a:rPr lang="en-US" altLang="zh-CN" sz="4000" dirty="0"/>
              <a:t>FICO</a:t>
            </a:r>
            <a:r>
              <a:rPr lang="zh-CN" altLang="en-US" sz="4000" dirty="0"/>
              <a:t> </a:t>
            </a:r>
            <a:r>
              <a:rPr lang="en-US" altLang="zh-CN" sz="4000" dirty="0"/>
              <a:t>vs</a:t>
            </a:r>
            <a:r>
              <a:rPr lang="en-US" sz="4000" dirty="0"/>
              <a:t>  </a:t>
            </a:r>
            <a:r>
              <a:rPr lang="en-US" sz="4000" dirty="0" err="1"/>
              <a:t>ZestFinance</a:t>
            </a:r>
            <a:r>
              <a:rPr lang="en-US" altLang="zh-CN" sz="4000" dirty="0"/>
              <a:t> </a:t>
            </a:r>
            <a:endParaRPr lang="en-US" sz="4400" dirty="0"/>
          </a:p>
        </p:txBody>
      </p:sp>
      <p:graphicFrame>
        <p:nvGraphicFramePr>
          <p:cNvPr id="4" name="內容版面配置區 3"/>
          <p:cNvGraphicFramePr>
            <a:graphicFrameLocks/>
          </p:cNvGraphicFramePr>
          <p:nvPr>
            <p:extLst/>
          </p:nvPr>
        </p:nvGraphicFramePr>
        <p:xfrm>
          <a:off x="1030147" y="1875567"/>
          <a:ext cx="10475088" cy="4297680"/>
        </p:xfrm>
        <a:graphic>
          <a:graphicData uri="http://schemas.openxmlformats.org/drawingml/2006/table">
            <a:tbl>
              <a:tblPr firstRow="1" bandRow="1">
                <a:tableStyleId>{5DA37D80-6434-44D0-A028-1B22A696006F}</a:tableStyleId>
              </a:tblPr>
              <a:tblGrid>
                <a:gridCol w="2065375">
                  <a:extLst>
                    <a:ext uri="{9D8B030D-6E8A-4147-A177-3AD203B41FA5}">
                      <a16:colId xmlns:a16="http://schemas.microsoft.com/office/drawing/2014/main" val="2590012386"/>
                    </a:ext>
                  </a:extLst>
                </a:gridCol>
                <a:gridCol w="4277552">
                  <a:extLst>
                    <a:ext uri="{9D8B030D-6E8A-4147-A177-3AD203B41FA5}">
                      <a16:colId xmlns:a16="http://schemas.microsoft.com/office/drawing/2014/main" val="3278835509"/>
                    </a:ext>
                  </a:extLst>
                </a:gridCol>
                <a:gridCol w="4132161">
                  <a:extLst>
                    <a:ext uri="{9D8B030D-6E8A-4147-A177-3AD203B41FA5}">
                      <a16:colId xmlns:a16="http://schemas.microsoft.com/office/drawing/2014/main" val="4270548938"/>
                    </a:ext>
                  </a:extLst>
                </a:gridCol>
              </a:tblGrid>
              <a:tr h="411049">
                <a:tc gridSpan="2">
                  <a:txBody>
                    <a:bodyPr/>
                    <a:lstStyle/>
                    <a:p>
                      <a:pPr algn="ctr"/>
                      <a:r>
                        <a:rPr lang="zh-CN" altLang="en-US" sz="2400" dirty="0"/>
                        <a:t>                                傳統信用評估</a:t>
                      </a:r>
                      <a:endParaRPr lang="en-US" sz="2400" dirty="0"/>
                    </a:p>
                  </a:txBody>
                  <a:tcPr anchor="ctr"/>
                </a:tc>
                <a:tc hMerge="1">
                  <a:txBody>
                    <a:bodyPr/>
                    <a:lstStyle/>
                    <a:p>
                      <a:pPr algn="ctr"/>
                      <a:endParaRPr lang="en-US" sz="24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2400" dirty="0"/>
                        <a:t>互聯網信用評估</a:t>
                      </a:r>
                    </a:p>
                  </a:txBody>
                  <a:tcPr anchor="ctr"/>
                </a:tc>
                <a:extLst>
                  <a:ext uri="{0D108BD9-81ED-4DB2-BD59-A6C34878D82A}">
                    <a16:rowId xmlns:a16="http://schemas.microsoft.com/office/drawing/2014/main" val="1118731827"/>
                  </a:ext>
                </a:extLst>
              </a:tr>
              <a:tr h="279300">
                <a:tc>
                  <a:txBody>
                    <a:bodyPr/>
                    <a:lstStyle/>
                    <a:p>
                      <a:pPr algn="ctr"/>
                      <a:r>
                        <a:rPr lang="zh-CN" altLang="en-US" sz="2400" dirty="0"/>
                        <a:t>代表企業</a:t>
                      </a:r>
                      <a:endParaRPr lang="en-US" sz="2400" dirty="0"/>
                    </a:p>
                  </a:txBody>
                  <a:tcPr anchor="ctr"/>
                </a:tc>
                <a:tc>
                  <a:txBody>
                    <a:bodyPr/>
                    <a:lstStyle/>
                    <a:p>
                      <a:pPr algn="ctr"/>
                      <a:r>
                        <a:rPr lang="en-US" altLang="zh-CN" sz="2400" dirty="0"/>
                        <a:t>FICO</a:t>
                      </a:r>
                      <a:endParaRPr lang="en-US" sz="2400" dirty="0"/>
                    </a:p>
                  </a:txBody>
                  <a:tcPr anchor="ctr"/>
                </a:tc>
                <a:tc>
                  <a:txBody>
                    <a:bodyPr/>
                    <a:lstStyle/>
                    <a:p>
                      <a:pPr algn="ctr"/>
                      <a:r>
                        <a:rPr lang="en-US" sz="2400" dirty="0" err="1"/>
                        <a:t>ZestFinance</a:t>
                      </a:r>
                      <a:r>
                        <a:rPr lang="en-US" altLang="zh-CN" sz="2400" dirty="0"/>
                        <a:t> </a:t>
                      </a:r>
                      <a:endParaRPr lang="en-US" sz="2400" dirty="0"/>
                    </a:p>
                  </a:txBody>
                  <a:tcPr anchor="ctr"/>
                </a:tc>
                <a:extLst>
                  <a:ext uri="{0D108BD9-81ED-4DB2-BD59-A6C34878D82A}">
                    <a16:rowId xmlns:a16="http://schemas.microsoft.com/office/drawing/2014/main" val="3754954367"/>
                  </a:ext>
                </a:extLst>
              </a:tr>
              <a:tr h="279300">
                <a:tc>
                  <a:txBody>
                    <a:bodyPr/>
                    <a:lstStyle/>
                    <a:p>
                      <a:pPr algn="ctr"/>
                      <a:r>
                        <a:rPr lang="zh-CN" altLang="en-US" sz="2400" dirty="0"/>
                        <a:t>服務人羣</a:t>
                      </a:r>
                      <a:endParaRPr lang="en-US" sz="2400" dirty="0"/>
                    </a:p>
                  </a:txBody>
                  <a:tcPr anchor="ctr"/>
                </a:tc>
                <a:tc>
                  <a:txBody>
                    <a:bodyPr/>
                    <a:lstStyle/>
                    <a:p>
                      <a:pPr algn="ctr"/>
                      <a:r>
                        <a:rPr lang="zh-CN" altLang="en-US" sz="2400" dirty="0"/>
                        <a:t>豐富信貸記錄者（</a:t>
                      </a:r>
                      <a:r>
                        <a:rPr lang="en-US" altLang="zh-CN" sz="2400" dirty="0"/>
                        <a:t>85%</a:t>
                      </a:r>
                      <a:r>
                        <a:rPr lang="zh-CN" altLang="en-US" sz="2400" dirty="0"/>
                        <a:t>）</a:t>
                      </a:r>
                      <a:endParaRPr lang="en-US" sz="2400" dirty="0"/>
                    </a:p>
                  </a:txBody>
                  <a:tcPr anchor="ctr"/>
                </a:tc>
                <a:tc>
                  <a:txBody>
                    <a:bodyPr/>
                    <a:lstStyle/>
                    <a:p>
                      <a:pPr algn="ctr"/>
                      <a:r>
                        <a:rPr lang="zh-CN" altLang="en-US" sz="2400" dirty="0"/>
                        <a:t>缺乏或無信貸記錄者（</a:t>
                      </a:r>
                      <a:r>
                        <a:rPr lang="en-US" altLang="zh-CN" sz="2400" dirty="0"/>
                        <a:t>15%</a:t>
                      </a:r>
                      <a:r>
                        <a:rPr lang="zh-CN" altLang="en-US" sz="2400" dirty="0"/>
                        <a:t>）</a:t>
                      </a:r>
                      <a:endParaRPr lang="en-US" sz="2400" dirty="0"/>
                    </a:p>
                  </a:txBody>
                  <a:tcPr anchor="ctr"/>
                </a:tc>
                <a:extLst>
                  <a:ext uri="{0D108BD9-81ED-4DB2-BD59-A6C34878D82A}">
                    <a16:rowId xmlns:a16="http://schemas.microsoft.com/office/drawing/2014/main" val="3036610996"/>
                  </a:ext>
                </a:extLst>
              </a:tr>
              <a:tr h="279300">
                <a:tc>
                  <a:txBody>
                    <a:bodyPr/>
                    <a:lstStyle/>
                    <a:p>
                      <a:pPr algn="ctr"/>
                      <a:r>
                        <a:rPr lang="zh-CN" altLang="en-US" sz="2400" dirty="0"/>
                        <a:t>數據來源</a:t>
                      </a:r>
                      <a:endParaRPr lang="en-US" sz="2400" dirty="0"/>
                    </a:p>
                  </a:txBody>
                  <a:tcPr anchor="ctr"/>
                </a:tc>
                <a:tc>
                  <a:txBody>
                    <a:bodyPr/>
                    <a:lstStyle/>
                    <a:p>
                      <a:pPr algn="ctr"/>
                      <a:r>
                        <a:rPr lang="zh-CN" altLang="en-US" sz="2400" dirty="0"/>
                        <a:t>信貸數據</a:t>
                      </a:r>
                      <a:endParaRPr lang="en-US" sz="2400" dirty="0"/>
                    </a:p>
                  </a:txBody>
                  <a:tcPr anchor="ctr"/>
                </a:tc>
                <a:tc>
                  <a:txBody>
                    <a:bodyPr/>
                    <a:lstStyle/>
                    <a:p>
                      <a:pPr algn="ctr"/>
                      <a:r>
                        <a:rPr lang="zh-CN" altLang="en-US" sz="2400" dirty="0"/>
                        <a:t>信貸數據、網絡數據、社交數據</a:t>
                      </a:r>
                      <a:endParaRPr lang="en-US" sz="2400" dirty="0"/>
                    </a:p>
                  </a:txBody>
                  <a:tcPr anchor="ctr"/>
                </a:tc>
                <a:extLst>
                  <a:ext uri="{0D108BD9-81ED-4DB2-BD59-A6C34878D82A}">
                    <a16:rowId xmlns:a16="http://schemas.microsoft.com/office/drawing/2014/main" val="2528523235"/>
                  </a:ext>
                </a:extLst>
              </a:tr>
              <a:tr h="279300">
                <a:tc>
                  <a:txBody>
                    <a:bodyPr/>
                    <a:lstStyle/>
                    <a:p>
                      <a:pPr algn="ctr"/>
                      <a:r>
                        <a:rPr lang="zh-CN" altLang="en-US" sz="2400" dirty="0"/>
                        <a:t>數據格式</a:t>
                      </a:r>
                      <a:endParaRPr lang="en-US" sz="2400" dirty="0"/>
                    </a:p>
                  </a:txBody>
                  <a:tcPr anchor="ctr"/>
                </a:tc>
                <a:tc>
                  <a:txBody>
                    <a:bodyPr/>
                    <a:lstStyle/>
                    <a:p>
                      <a:pPr algn="ctr"/>
                      <a:r>
                        <a:rPr lang="zh-CN" altLang="en-US" sz="2400" dirty="0"/>
                        <a:t>結構化數據</a:t>
                      </a:r>
                      <a:endParaRPr lang="en-US" sz="2400" dirty="0"/>
                    </a:p>
                  </a:txBody>
                  <a:tcPr anchor="ctr"/>
                </a:tc>
                <a:tc>
                  <a:txBody>
                    <a:bodyPr/>
                    <a:lstStyle/>
                    <a:p>
                      <a:pPr algn="ctr"/>
                      <a:r>
                        <a:rPr lang="zh-CN" altLang="en-US" sz="2400" dirty="0"/>
                        <a:t>結構化數據、大量非結構化數據</a:t>
                      </a:r>
                      <a:endParaRPr lang="en-US" sz="2400" dirty="0"/>
                    </a:p>
                  </a:txBody>
                  <a:tcPr anchor="ctr"/>
                </a:tc>
                <a:extLst>
                  <a:ext uri="{0D108BD9-81ED-4DB2-BD59-A6C34878D82A}">
                    <a16:rowId xmlns:a16="http://schemas.microsoft.com/office/drawing/2014/main" val="2183183537"/>
                  </a:ext>
                </a:extLst>
              </a:tr>
              <a:tr h="279300">
                <a:tc>
                  <a:txBody>
                    <a:bodyPr/>
                    <a:lstStyle/>
                    <a:p>
                      <a:pPr algn="ctr"/>
                      <a:r>
                        <a:rPr lang="zh-CN" altLang="en-US" sz="2400" dirty="0"/>
                        <a:t>理論基礎</a:t>
                      </a:r>
                      <a:endParaRPr lang="en-US" sz="2400" dirty="0"/>
                    </a:p>
                  </a:txBody>
                  <a:tcPr anchor="ctr"/>
                </a:tc>
                <a:tc>
                  <a:txBody>
                    <a:bodyPr/>
                    <a:lstStyle/>
                    <a:p>
                      <a:pPr algn="ctr"/>
                      <a:r>
                        <a:rPr lang="zh-CN" altLang="en-US" sz="2400" dirty="0"/>
                        <a:t>邏輯迴歸</a:t>
                      </a:r>
                      <a:endParaRPr lang="en-US" sz="2400" dirty="0"/>
                    </a:p>
                  </a:txBody>
                  <a:tcPr anchor="ctr"/>
                </a:tc>
                <a:tc>
                  <a:txBody>
                    <a:bodyPr/>
                    <a:lstStyle/>
                    <a:p>
                      <a:pPr algn="ctr"/>
                      <a:r>
                        <a:rPr lang="zh-CN" altLang="en-US" sz="2400" dirty="0"/>
                        <a:t>機器學習</a:t>
                      </a:r>
                      <a:endParaRPr lang="en-US" sz="2400" dirty="0"/>
                    </a:p>
                  </a:txBody>
                  <a:tcPr anchor="ctr"/>
                </a:tc>
                <a:extLst>
                  <a:ext uri="{0D108BD9-81ED-4DB2-BD59-A6C34878D82A}">
                    <a16:rowId xmlns:a16="http://schemas.microsoft.com/office/drawing/2014/main" val="2432117655"/>
                  </a:ext>
                </a:extLst>
              </a:tr>
              <a:tr h="279300">
                <a:tc>
                  <a:txBody>
                    <a:bodyPr/>
                    <a:lstStyle/>
                    <a:p>
                      <a:pPr algn="ctr"/>
                      <a:r>
                        <a:rPr lang="zh-CN" altLang="en-US" sz="2400" dirty="0"/>
                        <a:t>變量特徵</a:t>
                      </a:r>
                      <a:endParaRPr lang="en-US" sz="2400" dirty="0"/>
                    </a:p>
                  </a:txBody>
                  <a:tcPr anchor="ctr"/>
                </a:tc>
                <a:tc>
                  <a:txBody>
                    <a:bodyPr/>
                    <a:lstStyle/>
                    <a:p>
                      <a:pPr algn="ctr"/>
                      <a:r>
                        <a:rPr lang="zh-CN" altLang="en-US" sz="2400" dirty="0"/>
                        <a:t>還款記錄、金額、貸款類別</a:t>
                      </a:r>
                      <a:endParaRPr lang="en-US" sz="2400" dirty="0"/>
                    </a:p>
                  </a:txBody>
                  <a:tcPr anchor="ctr"/>
                </a:tc>
                <a:tc>
                  <a:txBody>
                    <a:bodyPr/>
                    <a:lstStyle/>
                    <a:p>
                      <a:pPr algn="ctr"/>
                      <a:r>
                        <a:rPr lang="zh-CN" altLang="en-US" sz="2400" dirty="0"/>
                        <a:t>傳統數據、</a:t>
                      </a:r>
                      <a:r>
                        <a:rPr lang="en-US" altLang="zh-CN" sz="2400" dirty="0"/>
                        <a:t>IP</a:t>
                      </a:r>
                      <a:r>
                        <a:rPr lang="zh-CN" altLang="en-US" sz="2400" dirty="0"/>
                        <a:t>地址、郵箱姓名等網絡行爲</a:t>
                      </a:r>
                      <a:endParaRPr lang="en-US" sz="2400" dirty="0"/>
                    </a:p>
                  </a:txBody>
                  <a:tcPr anchor="ctr"/>
                </a:tc>
                <a:extLst>
                  <a:ext uri="{0D108BD9-81ED-4DB2-BD59-A6C34878D82A}">
                    <a16:rowId xmlns:a16="http://schemas.microsoft.com/office/drawing/2014/main" val="2682203069"/>
                  </a:ext>
                </a:extLst>
              </a:tr>
            </a:tbl>
          </a:graphicData>
        </a:graphic>
      </p:graphicFrame>
      <p:graphicFrame>
        <p:nvGraphicFramePr>
          <p:cNvPr id="5" name="資料庫圖表 4"/>
          <p:cNvGraphicFramePr/>
          <p:nvPr>
            <p:extLst>
              <p:ext uri="{D42A27DB-BD31-4B8C-83A1-F6EECF244321}">
                <p14:modId xmlns:p14="http://schemas.microsoft.com/office/powerpoint/2010/main" val="777701935"/>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投影片編號版面配置區 3"/>
          <p:cNvSpPr>
            <a:spLocks noGrp="1"/>
          </p:cNvSpPr>
          <p:nvPr>
            <p:ph type="sldNum" sz="quarter" idx="12"/>
          </p:nvPr>
        </p:nvSpPr>
        <p:spPr>
          <a:xfrm>
            <a:off x="9325232" y="6478310"/>
            <a:ext cx="2743200" cy="365125"/>
          </a:xfrm>
        </p:spPr>
        <p:txBody>
          <a:bodyPr/>
          <a:lstStyle/>
          <a:p>
            <a:r>
              <a:rPr lang="en-US" altLang="zh-TW" dirty="0" smtClean="0"/>
              <a:t>32</a:t>
            </a:r>
            <a:endParaRPr lang="zh-TW" altLang="en-US" dirty="0"/>
          </a:p>
        </p:txBody>
      </p:sp>
    </p:spTree>
    <p:extLst>
      <p:ext uri="{BB962C8B-B14F-4D97-AF65-F5344CB8AC3E}">
        <p14:creationId xmlns:p14="http://schemas.microsoft.com/office/powerpoint/2010/main" val="177247420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中國發展</a:t>
            </a:r>
            <a:endParaRPr lang="en-US" dirty="0"/>
          </a:p>
        </p:txBody>
      </p:sp>
      <p:sp>
        <p:nvSpPr>
          <p:cNvPr id="3" name="內容版面配置區 2"/>
          <p:cNvSpPr>
            <a:spLocks noGrp="1"/>
          </p:cNvSpPr>
          <p:nvPr>
            <p:ph idx="1"/>
          </p:nvPr>
        </p:nvSpPr>
        <p:spPr>
          <a:xfrm>
            <a:off x="537106" y="1660603"/>
            <a:ext cx="11002297" cy="3421252"/>
          </a:xfrm>
        </p:spPr>
        <p:txBody>
          <a:bodyPr>
            <a:noAutofit/>
          </a:bodyPr>
          <a:lstStyle/>
          <a:p>
            <a:pPr>
              <a:lnSpc>
                <a:spcPct val="120000"/>
              </a:lnSpc>
            </a:pPr>
            <a:r>
              <a:rPr lang="en-US" altLang="zh-TW" sz="2800" dirty="0"/>
              <a:t>2015</a:t>
            </a:r>
            <a:r>
              <a:rPr lang="zh-TW" altLang="en-US" sz="2800" dirty="0"/>
              <a:t>年</a:t>
            </a:r>
            <a:r>
              <a:rPr lang="en-US" altLang="zh-TW" sz="2800" dirty="0"/>
              <a:t>1-9</a:t>
            </a:r>
            <a:r>
              <a:rPr lang="zh-TW" altLang="en-US" sz="2800" dirty="0"/>
              <a:t>月</a:t>
            </a:r>
            <a:r>
              <a:rPr lang="zh-TW" altLang="en-US" sz="2800" b="1" dirty="0"/>
              <a:t>個人</a:t>
            </a:r>
            <a:r>
              <a:rPr lang="zh-TW" altLang="en-US" sz="2800" dirty="0"/>
              <a:t>信評系統機構用戶日均查詢量達到</a:t>
            </a:r>
            <a:r>
              <a:rPr lang="en-US" altLang="zh-TW" sz="2800" dirty="0"/>
              <a:t>44927</a:t>
            </a:r>
            <a:r>
              <a:rPr lang="zh-TW" altLang="en-US" sz="2800" dirty="0"/>
              <a:t>萬次</a:t>
            </a:r>
            <a:r>
              <a:rPr lang="en-US" altLang="zh-TW" sz="2800" dirty="0"/>
              <a:t>;</a:t>
            </a:r>
            <a:r>
              <a:rPr lang="zh-TW" altLang="en-US" sz="2800" b="1" dirty="0"/>
              <a:t>企業</a:t>
            </a:r>
            <a:r>
              <a:rPr lang="zh-TW" altLang="en-US" sz="2800" dirty="0"/>
              <a:t>信評系統機構用戶日均查詢量達</a:t>
            </a:r>
            <a:r>
              <a:rPr lang="en-US" altLang="zh-TW" sz="2800" dirty="0"/>
              <a:t>6708</a:t>
            </a:r>
            <a:r>
              <a:rPr lang="zh-TW" altLang="en-US" sz="2800" dirty="0"/>
              <a:t>萬次，信評需求增加，傳統信評已無法滿足普及化的信用需求</a:t>
            </a:r>
          </a:p>
          <a:p>
            <a:pPr>
              <a:lnSpc>
                <a:spcPct val="120000"/>
              </a:lnSpc>
            </a:pPr>
            <a:r>
              <a:rPr lang="zh-CN" altLang="en-US" sz="2800" dirty="0"/>
              <a:t>互聯網信評應用場景不斷增加，</a:t>
            </a:r>
            <a:r>
              <a:rPr lang="zh-CN" altLang="en-US" sz="2800" b="1" dirty="0"/>
              <a:t>消費信貸</a:t>
            </a:r>
            <a:r>
              <a:rPr lang="zh-CN" altLang="en-US" sz="2800" dirty="0"/>
              <a:t>迅速擴張，</a:t>
            </a:r>
            <a:r>
              <a:rPr lang="en-US" altLang="zh-CN" sz="2800" b="1" dirty="0"/>
              <a:t>P2P </a:t>
            </a:r>
            <a:r>
              <a:rPr lang="zh-CN" altLang="en-US" sz="2800" b="1" dirty="0"/>
              <a:t>網貸</a:t>
            </a:r>
            <a:r>
              <a:rPr lang="zh-CN" altLang="en-US" sz="2800" dirty="0"/>
              <a:t>、</a:t>
            </a:r>
            <a:r>
              <a:rPr lang="zh-CN" altLang="en-US" sz="2800" b="1" dirty="0"/>
              <a:t>電商供應鏈金融</a:t>
            </a:r>
            <a:r>
              <a:rPr lang="zh-CN" altLang="en-US" sz="2800" dirty="0"/>
              <a:t>等泛網路信貸風險高等都給互聯網信評機構帶來極大的發展機遇</a:t>
            </a:r>
            <a:endParaRPr lang="en-US" altLang="zh-CN" sz="2800" dirty="0"/>
          </a:p>
          <a:p>
            <a:pPr>
              <a:lnSpc>
                <a:spcPct val="120000"/>
              </a:lnSpc>
            </a:pPr>
            <a:r>
              <a:rPr lang="zh-CN" altLang="en-US" sz="2800" dirty="0"/>
              <a:t>政府逐步出臺相關法規規範市場，互聯網信評平臺數量可觀，初具規模</a:t>
            </a:r>
            <a:endParaRPr lang="en-US" altLang="zh-CN" sz="2800" dirty="0"/>
          </a:p>
          <a:p>
            <a:pPr>
              <a:lnSpc>
                <a:spcPct val="120000"/>
              </a:lnSpc>
            </a:pPr>
            <a:endParaRPr lang="en-US" sz="2800" dirty="0"/>
          </a:p>
        </p:txBody>
      </p:sp>
      <p:graphicFrame>
        <p:nvGraphicFramePr>
          <p:cNvPr id="4" name="資料庫圖表 3"/>
          <p:cNvGraphicFramePr/>
          <p:nvPr>
            <p:extLst>
              <p:ext uri="{D42A27DB-BD31-4B8C-83A1-F6EECF244321}">
                <p14:modId xmlns:p14="http://schemas.microsoft.com/office/powerpoint/2010/main" val="777701935"/>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投影片編號版面配置區 3"/>
          <p:cNvSpPr>
            <a:spLocks noGrp="1"/>
          </p:cNvSpPr>
          <p:nvPr>
            <p:ph type="sldNum" sz="quarter" idx="12"/>
          </p:nvPr>
        </p:nvSpPr>
        <p:spPr>
          <a:xfrm>
            <a:off x="9325232" y="6478310"/>
            <a:ext cx="2743200" cy="365125"/>
          </a:xfrm>
        </p:spPr>
        <p:txBody>
          <a:bodyPr/>
          <a:lstStyle/>
          <a:p>
            <a:r>
              <a:rPr lang="en-US" altLang="zh-TW" dirty="0" smtClean="0"/>
              <a:t>33</a:t>
            </a:r>
            <a:endParaRPr lang="zh-TW" altLang="en-US" dirty="0"/>
          </a:p>
        </p:txBody>
      </p:sp>
    </p:spTree>
    <p:extLst>
      <p:ext uri="{BB962C8B-B14F-4D97-AF65-F5344CB8AC3E}">
        <p14:creationId xmlns:p14="http://schemas.microsoft.com/office/powerpoint/2010/main" val="13864939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各國信評模式對比</a:t>
            </a:r>
            <a:endParaRPr lang="en-US" dirty="0"/>
          </a:p>
        </p:txBody>
      </p:sp>
      <p:graphicFrame>
        <p:nvGraphicFramePr>
          <p:cNvPr id="4" name="表格 3"/>
          <p:cNvGraphicFramePr>
            <a:graphicFrameLocks noGrp="1"/>
          </p:cNvGraphicFramePr>
          <p:nvPr>
            <p:extLst/>
          </p:nvPr>
        </p:nvGraphicFramePr>
        <p:xfrm>
          <a:off x="2321254" y="2612304"/>
          <a:ext cx="8498042" cy="3208268"/>
        </p:xfrm>
        <a:graphic>
          <a:graphicData uri="http://schemas.openxmlformats.org/drawingml/2006/table">
            <a:tbl>
              <a:tblPr firstRow="1" bandRow="1">
                <a:tableStyleId>{2D5ABB26-0587-4C30-8999-92F81FD0307C}</a:tableStyleId>
              </a:tblPr>
              <a:tblGrid>
                <a:gridCol w="4249021">
                  <a:extLst>
                    <a:ext uri="{9D8B030D-6E8A-4147-A177-3AD203B41FA5}">
                      <a16:colId xmlns:a16="http://schemas.microsoft.com/office/drawing/2014/main" val="1705912366"/>
                    </a:ext>
                  </a:extLst>
                </a:gridCol>
                <a:gridCol w="4249021">
                  <a:extLst>
                    <a:ext uri="{9D8B030D-6E8A-4147-A177-3AD203B41FA5}">
                      <a16:colId xmlns:a16="http://schemas.microsoft.com/office/drawing/2014/main" val="820478550"/>
                    </a:ext>
                  </a:extLst>
                </a:gridCol>
              </a:tblGrid>
              <a:tr h="1604134">
                <a:tc>
                  <a:txBody>
                    <a:bodyPr/>
                    <a:lstStyle/>
                    <a:p>
                      <a:endParaRPr lang="en-US" dirty="0">
                        <a:ln w="28575">
                          <a:solidFill>
                            <a:schemeClr val="tx1"/>
                          </a:solidFill>
                          <a:prstDash val="dash"/>
                        </a:ln>
                      </a:endParaRPr>
                    </a:p>
                  </a:txBody>
                  <a:tcP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tcPr>
                </a:tc>
                <a:tc>
                  <a:txBody>
                    <a:bodyPr/>
                    <a:lstStyle/>
                    <a:p>
                      <a:endParaRPr lang="en-US" dirty="0">
                        <a:ln w="28575">
                          <a:solidFill>
                            <a:schemeClr val="tx1"/>
                          </a:solidFill>
                          <a:prstDash val="dash"/>
                        </a:ln>
                      </a:endParaRPr>
                    </a:p>
                  </a:txBody>
                  <a:tcP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extLst>
                  <a:ext uri="{0D108BD9-81ED-4DB2-BD59-A6C34878D82A}">
                    <a16:rowId xmlns:a16="http://schemas.microsoft.com/office/drawing/2014/main" val="146989529"/>
                  </a:ext>
                </a:extLst>
              </a:tr>
              <a:tr h="1604134">
                <a:tc>
                  <a:txBody>
                    <a:bodyPr/>
                    <a:lstStyle/>
                    <a:p>
                      <a:endParaRPr lang="en-US" dirty="0">
                        <a:ln w="28575">
                          <a:solidFill>
                            <a:schemeClr val="tx1"/>
                          </a:solidFill>
                          <a:prstDash val="dash"/>
                        </a:ln>
                      </a:endParaRPr>
                    </a:p>
                  </a:txBody>
                  <a:tcP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endParaRPr lang="en-US" dirty="0">
                        <a:ln w="28575">
                          <a:solidFill>
                            <a:schemeClr val="tx1"/>
                          </a:solidFill>
                          <a:prstDash val="dash"/>
                        </a:ln>
                      </a:endParaRPr>
                    </a:p>
                  </a:txBody>
                  <a:tcP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extLst>
                  <a:ext uri="{0D108BD9-81ED-4DB2-BD59-A6C34878D82A}">
                    <a16:rowId xmlns:a16="http://schemas.microsoft.com/office/drawing/2014/main" val="2401229300"/>
                  </a:ext>
                </a:extLst>
              </a:tr>
            </a:tbl>
          </a:graphicData>
        </a:graphic>
      </p:graphicFrame>
      <p:sp>
        <p:nvSpPr>
          <p:cNvPr id="5" name="上-下雙向箭號 4"/>
          <p:cNvSpPr/>
          <p:nvPr/>
        </p:nvSpPr>
        <p:spPr>
          <a:xfrm>
            <a:off x="1616136" y="2612304"/>
            <a:ext cx="494675" cy="3252865"/>
          </a:xfrm>
          <a:prstGeom prst="upDownArrow">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上-下雙向箭號 5"/>
          <p:cNvSpPr/>
          <p:nvPr/>
        </p:nvSpPr>
        <p:spPr>
          <a:xfrm rot="16200000">
            <a:off x="6249789" y="-1965764"/>
            <a:ext cx="494675" cy="8351745"/>
          </a:xfrm>
          <a:prstGeom prst="upDownArrow">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文字方塊 6"/>
          <p:cNvSpPr txBox="1"/>
          <p:nvPr/>
        </p:nvSpPr>
        <p:spPr>
          <a:xfrm>
            <a:off x="514490" y="2631310"/>
            <a:ext cx="1169233" cy="461665"/>
          </a:xfrm>
          <a:prstGeom prst="rect">
            <a:avLst/>
          </a:prstGeom>
          <a:noFill/>
        </p:spPr>
        <p:txBody>
          <a:bodyPr wrap="square" rtlCol="0">
            <a:spAutoFit/>
          </a:bodyPr>
          <a:lstStyle/>
          <a:p>
            <a:r>
              <a:rPr lang="zh-CN" altLang="en-US" sz="2400" b="1" dirty="0">
                <a:solidFill>
                  <a:schemeClr val="accent3">
                    <a:lumMod val="75000"/>
                  </a:schemeClr>
                </a:solidFill>
              </a:rPr>
              <a:t>封閉</a:t>
            </a:r>
            <a:endParaRPr lang="en-US" sz="2400" b="1" dirty="0">
              <a:solidFill>
                <a:schemeClr val="accent3">
                  <a:lumMod val="75000"/>
                </a:schemeClr>
              </a:solidFill>
            </a:endParaRPr>
          </a:p>
        </p:txBody>
      </p:sp>
      <p:sp>
        <p:nvSpPr>
          <p:cNvPr id="8" name="文字方塊 7"/>
          <p:cNvSpPr txBox="1"/>
          <p:nvPr/>
        </p:nvSpPr>
        <p:spPr>
          <a:xfrm>
            <a:off x="514489" y="5358907"/>
            <a:ext cx="1169233" cy="461665"/>
          </a:xfrm>
          <a:prstGeom prst="rect">
            <a:avLst/>
          </a:prstGeom>
          <a:noFill/>
        </p:spPr>
        <p:txBody>
          <a:bodyPr wrap="square" rtlCol="0">
            <a:spAutoFit/>
          </a:bodyPr>
          <a:lstStyle/>
          <a:p>
            <a:r>
              <a:rPr lang="zh-CN" altLang="en-US" sz="2400" b="1" dirty="0">
                <a:solidFill>
                  <a:schemeClr val="accent3">
                    <a:lumMod val="75000"/>
                  </a:schemeClr>
                </a:solidFill>
              </a:rPr>
              <a:t>開放</a:t>
            </a:r>
            <a:endParaRPr lang="en-US" sz="2400" b="1" dirty="0">
              <a:solidFill>
                <a:schemeClr val="accent3">
                  <a:lumMod val="75000"/>
                </a:schemeClr>
              </a:solidFill>
            </a:endParaRPr>
          </a:p>
        </p:txBody>
      </p:sp>
      <p:sp>
        <p:nvSpPr>
          <p:cNvPr id="9" name="文字方塊 8"/>
          <p:cNvSpPr txBox="1"/>
          <p:nvPr/>
        </p:nvSpPr>
        <p:spPr>
          <a:xfrm>
            <a:off x="2321254" y="1504085"/>
            <a:ext cx="1486248" cy="461665"/>
          </a:xfrm>
          <a:prstGeom prst="rect">
            <a:avLst/>
          </a:prstGeom>
          <a:noFill/>
        </p:spPr>
        <p:txBody>
          <a:bodyPr wrap="square" rtlCol="0">
            <a:spAutoFit/>
          </a:bodyPr>
          <a:lstStyle/>
          <a:p>
            <a:r>
              <a:rPr lang="zh-CN" altLang="en-US" sz="2400" b="1" dirty="0">
                <a:solidFill>
                  <a:schemeClr val="accent3">
                    <a:lumMod val="75000"/>
                  </a:schemeClr>
                </a:solidFill>
              </a:rPr>
              <a:t>政府主導</a:t>
            </a:r>
            <a:endParaRPr lang="en-US" sz="2400" b="1" dirty="0">
              <a:solidFill>
                <a:schemeClr val="accent3">
                  <a:lumMod val="75000"/>
                </a:schemeClr>
              </a:solidFill>
            </a:endParaRPr>
          </a:p>
        </p:txBody>
      </p:sp>
      <p:sp>
        <p:nvSpPr>
          <p:cNvPr id="10" name="文字方塊 9"/>
          <p:cNvSpPr txBox="1"/>
          <p:nvPr/>
        </p:nvSpPr>
        <p:spPr>
          <a:xfrm>
            <a:off x="9024356" y="1501105"/>
            <a:ext cx="1486248" cy="461665"/>
          </a:xfrm>
          <a:prstGeom prst="rect">
            <a:avLst/>
          </a:prstGeom>
          <a:noFill/>
        </p:spPr>
        <p:txBody>
          <a:bodyPr wrap="square" rtlCol="0">
            <a:spAutoFit/>
          </a:bodyPr>
          <a:lstStyle/>
          <a:p>
            <a:r>
              <a:rPr lang="zh-CN" altLang="en-US" sz="2400" b="1" dirty="0">
                <a:solidFill>
                  <a:schemeClr val="accent3">
                    <a:lumMod val="75000"/>
                  </a:schemeClr>
                </a:solidFill>
              </a:rPr>
              <a:t>市場主導</a:t>
            </a:r>
            <a:endParaRPr lang="en-US" sz="2400" b="1" dirty="0">
              <a:solidFill>
                <a:schemeClr val="accent3">
                  <a:lumMod val="75000"/>
                </a:schemeClr>
              </a:solidFill>
            </a:endParaRPr>
          </a:p>
        </p:txBody>
      </p:sp>
      <p:pic>
        <p:nvPicPr>
          <p:cNvPr id="12" name="Picture 2" descr="https://upload.wikimedia.org/wikipedia/commons/thumb/a/a4/Flag_of_the_United_States.svg/2000px-Flag_of_the_United_States.svg.pn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9204619" y="4960292"/>
            <a:ext cx="1125721" cy="59269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 name="Picture 4" descr="http://www.bz55.com/uploads/allimg/140619/1-140619213029.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4171" y="2648153"/>
            <a:ext cx="1337927" cy="83620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 name="Picture 2" descr="https://upload.wikimedia.org/wikipedia/commons/thumb/9/9e/Flag_of_Japan.svg/2000px-Flag_of_Japan.svg.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24574" y="2968262"/>
            <a:ext cx="1172552" cy="781506"/>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 name="Picture 6" descr="http://img.8tiny.com/upload/7/59/759227fbc4ca4d52420ac97f08564370.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87019" y="4250405"/>
            <a:ext cx="1037846" cy="709887"/>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1" name="文字方塊 10"/>
          <p:cNvSpPr txBox="1"/>
          <p:nvPr/>
        </p:nvSpPr>
        <p:spPr>
          <a:xfrm>
            <a:off x="6931149" y="3231300"/>
            <a:ext cx="1379095" cy="400110"/>
          </a:xfrm>
          <a:prstGeom prst="rect">
            <a:avLst/>
          </a:prstGeom>
          <a:noFill/>
        </p:spPr>
        <p:txBody>
          <a:bodyPr wrap="square" rtlCol="0">
            <a:spAutoFit/>
          </a:bodyPr>
          <a:lstStyle/>
          <a:p>
            <a:r>
              <a:rPr lang="zh-CN" altLang="en-US" sz="2000" b="1" i="1" dirty="0"/>
              <a:t>混合型</a:t>
            </a:r>
            <a:endParaRPr lang="en-US" sz="2000" b="1" i="1" dirty="0"/>
          </a:p>
        </p:txBody>
      </p:sp>
      <p:sp>
        <p:nvSpPr>
          <p:cNvPr id="17" name="文字方塊 16"/>
          <p:cNvSpPr txBox="1"/>
          <p:nvPr/>
        </p:nvSpPr>
        <p:spPr>
          <a:xfrm>
            <a:off x="9024356" y="4492649"/>
            <a:ext cx="1648643" cy="400110"/>
          </a:xfrm>
          <a:prstGeom prst="rect">
            <a:avLst/>
          </a:prstGeom>
          <a:noFill/>
        </p:spPr>
        <p:txBody>
          <a:bodyPr wrap="square" rtlCol="0">
            <a:spAutoFit/>
          </a:bodyPr>
          <a:lstStyle/>
          <a:p>
            <a:r>
              <a:rPr lang="zh-CN" altLang="en-US" sz="2000" b="1" i="1" dirty="0"/>
              <a:t>市場主導型</a:t>
            </a:r>
            <a:endParaRPr lang="en-US" sz="2000" b="1" i="1" dirty="0"/>
          </a:p>
        </p:txBody>
      </p:sp>
      <p:sp>
        <p:nvSpPr>
          <p:cNvPr id="18" name="文字方塊 17"/>
          <p:cNvSpPr txBox="1"/>
          <p:nvPr/>
        </p:nvSpPr>
        <p:spPr>
          <a:xfrm>
            <a:off x="2998593" y="3660171"/>
            <a:ext cx="1648643" cy="400110"/>
          </a:xfrm>
          <a:prstGeom prst="rect">
            <a:avLst/>
          </a:prstGeom>
          <a:noFill/>
        </p:spPr>
        <p:txBody>
          <a:bodyPr wrap="square" rtlCol="0">
            <a:spAutoFit/>
          </a:bodyPr>
          <a:lstStyle/>
          <a:p>
            <a:r>
              <a:rPr lang="zh-CN" altLang="en-US" sz="2000" b="1" i="1" dirty="0"/>
              <a:t>政府主導型</a:t>
            </a:r>
            <a:endParaRPr lang="en-US" sz="2000" b="1" i="1" dirty="0"/>
          </a:p>
        </p:txBody>
      </p:sp>
      <p:graphicFrame>
        <p:nvGraphicFramePr>
          <p:cNvPr id="19" name="資料庫圖表 18"/>
          <p:cNvGraphicFramePr/>
          <p:nvPr>
            <p:extLst>
              <p:ext uri="{D42A27DB-BD31-4B8C-83A1-F6EECF244321}">
                <p14:modId xmlns:p14="http://schemas.microsoft.com/office/powerpoint/2010/main" val="777701935"/>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1" name="投影片編號版面配置區 3"/>
          <p:cNvSpPr>
            <a:spLocks noGrp="1"/>
          </p:cNvSpPr>
          <p:nvPr>
            <p:ph type="sldNum" sz="quarter" idx="12"/>
          </p:nvPr>
        </p:nvSpPr>
        <p:spPr>
          <a:xfrm>
            <a:off x="9325232" y="6478310"/>
            <a:ext cx="2743200" cy="365125"/>
          </a:xfrm>
        </p:spPr>
        <p:txBody>
          <a:bodyPr/>
          <a:lstStyle/>
          <a:p>
            <a:r>
              <a:rPr lang="en-US" altLang="zh-TW" dirty="0" smtClean="0"/>
              <a:t>34</a:t>
            </a:r>
            <a:endParaRPr lang="zh-TW" altLang="en-US" dirty="0"/>
          </a:p>
        </p:txBody>
      </p:sp>
    </p:spTree>
    <p:extLst>
      <p:ext uri="{BB962C8B-B14F-4D97-AF65-F5344CB8AC3E}">
        <p14:creationId xmlns:p14="http://schemas.microsoft.com/office/powerpoint/2010/main" val="291118986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smtClean="0"/>
              <a:t>機</a:t>
            </a:r>
            <a:r>
              <a:rPr lang="zh-TW" altLang="en-US" dirty="0" smtClean="0"/>
              <a:t>會</a:t>
            </a:r>
            <a:r>
              <a:rPr lang="en-US" altLang="zh-CN" dirty="0" smtClean="0"/>
              <a:t>—</a:t>
            </a:r>
            <a:r>
              <a:rPr lang="zh-CN" altLang="en-US" dirty="0"/>
              <a:t>信評應用場景增加</a:t>
            </a:r>
            <a:endParaRPr lang="en-US" dirty="0"/>
          </a:p>
        </p:txBody>
      </p:sp>
      <p:sp>
        <p:nvSpPr>
          <p:cNvPr id="3" name="內容版面配置區 2"/>
          <p:cNvSpPr>
            <a:spLocks noGrp="1"/>
          </p:cNvSpPr>
          <p:nvPr>
            <p:ph idx="1"/>
          </p:nvPr>
        </p:nvSpPr>
        <p:spPr>
          <a:xfrm>
            <a:off x="612056" y="1761638"/>
            <a:ext cx="11002297" cy="4702124"/>
          </a:xfrm>
        </p:spPr>
        <p:txBody>
          <a:bodyPr>
            <a:normAutofit/>
          </a:bodyPr>
          <a:lstStyle/>
          <a:p>
            <a:r>
              <a:rPr lang="zh-CN" altLang="en-US" sz="2800" dirty="0"/>
              <a:t>被越來越多的其他消費金融生態鏈上的企業所接受</a:t>
            </a:r>
            <a:endParaRPr lang="en-US" altLang="zh-CN" sz="2800" dirty="0"/>
          </a:p>
          <a:p>
            <a:pPr lvl="1"/>
            <a:r>
              <a:rPr lang="zh-CN" altLang="en-US" sz="2200" dirty="0">
                <a:solidFill>
                  <a:schemeClr val="tx1">
                    <a:lumMod val="65000"/>
                    <a:lumOff val="35000"/>
                  </a:schemeClr>
                </a:solidFill>
              </a:rPr>
              <a:t>例如芝麻信用各場景的合作夥伴已超過</a:t>
            </a:r>
            <a:r>
              <a:rPr lang="en-US" altLang="zh-CN" sz="2200" dirty="0">
                <a:solidFill>
                  <a:schemeClr val="tx1">
                    <a:lumMod val="65000"/>
                    <a:lumOff val="35000"/>
                  </a:schemeClr>
                </a:solidFill>
              </a:rPr>
              <a:t>200</a:t>
            </a:r>
            <a:r>
              <a:rPr lang="zh-CN" altLang="en-US" sz="2200" dirty="0">
                <a:solidFill>
                  <a:schemeClr val="tx1">
                    <a:lumMod val="65000"/>
                    <a:lumOff val="35000"/>
                  </a:schemeClr>
                </a:solidFill>
              </a:rPr>
              <a:t>家，</a:t>
            </a:r>
            <a:r>
              <a:rPr lang="en-US" altLang="zh-CN" sz="2200" dirty="0">
                <a:solidFill>
                  <a:schemeClr val="tx1">
                    <a:lumMod val="65000"/>
                    <a:lumOff val="35000"/>
                  </a:schemeClr>
                </a:solidFill>
              </a:rPr>
              <a:t>90%</a:t>
            </a:r>
            <a:r>
              <a:rPr lang="zh-CN" altLang="en-US" sz="2200" dirty="0">
                <a:solidFill>
                  <a:schemeClr val="tx1">
                    <a:lumMod val="65000"/>
                    <a:lumOff val="35000"/>
                  </a:schemeClr>
                </a:solidFill>
              </a:rPr>
              <a:t>和螞蟻金服、</a:t>
            </a:r>
            <a:r>
              <a:rPr lang="zh-CN" altLang="en-US" sz="2200" dirty="0" smtClean="0">
                <a:solidFill>
                  <a:schemeClr val="tx1">
                    <a:lumMod val="65000"/>
                    <a:lumOff val="35000"/>
                  </a:schemeClr>
                </a:solidFill>
              </a:rPr>
              <a:t>阿</a:t>
            </a:r>
            <a:r>
              <a:rPr lang="zh-TW" altLang="en-US" sz="2200" dirty="0" smtClean="0">
                <a:solidFill>
                  <a:schemeClr val="tx1">
                    <a:lumMod val="65000"/>
                    <a:lumOff val="35000"/>
                  </a:schemeClr>
                </a:solidFill>
              </a:rPr>
              <a:t>里</a:t>
            </a:r>
            <a:r>
              <a:rPr lang="zh-CN" altLang="en-US" sz="2200" dirty="0" smtClean="0">
                <a:solidFill>
                  <a:schemeClr val="tx1">
                    <a:lumMod val="65000"/>
                    <a:lumOff val="35000"/>
                  </a:schemeClr>
                </a:solidFill>
              </a:rPr>
              <a:t>沒</a:t>
            </a:r>
            <a:r>
              <a:rPr lang="zh-CN" altLang="en-US" sz="2200" dirty="0">
                <a:solidFill>
                  <a:schemeClr val="tx1">
                    <a:lumMod val="65000"/>
                    <a:lumOff val="35000"/>
                  </a:schemeClr>
                </a:solidFill>
              </a:rPr>
              <a:t>有關系</a:t>
            </a:r>
            <a:endParaRPr lang="en-US" altLang="zh-CN" dirty="0"/>
          </a:p>
          <a:p>
            <a:r>
              <a:rPr lang="zh-CN" altLang="en-US" sz="2800" dirty="0"/>
              <a:t>將原先的線下信審轉為線上和機器信審</a:t>
            </a:r>
            <a:endParaRPr lang="en-US" altLang="zh-CN" sz="2800" dirty="0"/>
          </a:p>
          <a:p>
            <a:pPr lvl="1"/>
            <a:r>
              <a:rPr lang="zh-CN" altLang="en-US" sz="2200" dirty="0">
                <a:solidFill>
                  <a:schemeClr val="tx1">
                    <a:lumMod val="65000"/>
                    <a:lumOff val="35000"/>
                  </a:schemeClr>
                </a:solidFill>
              </a:rPr>
              <a:t>提高信審效率，提升用戶體驗</a:t>
            </a:r>
            <a:endParaRPr lang="en-US" altLang="zh-CN" sz="2200" dirty="0">
              <a:solidFill>
                <a:schemeClr val="tx1">
                  <a:lumMod val="65000"/>
                  <a:lumOff val="35000"/>
                </a:schemeClr>
              </a:solidFill>
            </a:endParaRPr>
          </a:p>
          <a:p>
            <a:r>
              <a:rPr lang="zh-CN" altLang="en-US" sz="2800" dirty="0"/>
              <a:t>原有信評業務執行方發生變化</a:t>
            </a:r>
            <a:endParaRPr lang="en-US" altLang="zh-CN" sz="2800" dirty="0"/>
          </a:p>
          <a:p>
            <a:pPr lvl="1"/>
            <a:r>
              <a:rPr lang="zh-CN" altLang="en-US" sz="2200" dirty="0">
                <a:solidFill>
                  <a:schemeClr val="tx1">
                    <a:lumMod val="65000"/>
                    <a:lumOff val="35000"/>
                  </a:schemeClr>
                </a:solidFill>
              </a:rPr>
              <a:t>螞蟻金服的芝麻信用推廣的新加坡和盧森堡簽證活動，信評業務的執行方從大使館變成了芝麻信用</a:t>
            </a:r>
            <a:endParaRPr lang="en-US" altLang="zh-CN" sz="2200" dirty="0">
              <a:solidFill>
                <a:schemeClr val="tx1">
                  <a:lumMod val="65000"/>
                  <a:lumOff val="35000"/>
                </a:schemeClr>
              </a:solidFill>
            </a:endParaRPr>
          </a:p>
          <a:p>
            <a:r>
              <a:rPr lang="zh-CN" altLang="en-US" sz="2800" dirty="0"/>
              <a:t>授信模式發生變化</a:t>
            </a:r>
            <a:endParaRPr lang="en-US" altLang="zh-CN" sz="2800" dirty="0"/>
          </a:p>
          <a:p>
            <a:pPr lvl="1"/>
            <a:r>
              <a:rPr lang="zh-CN" altLang="en-US" sz="2200" dirty="0">
                <a:solidFill>
                  <a:schemeClr val="tx1">
                    <a:lumMod val="65000"/>
                    <a:lumOff val="35000"/>
                  </a:schemeClr>
                </a:solidFill>
              </a:rPr>
              <a:t>例如租賃、住酒店，原先的授信方式是通過押金之類的，現在可以通過信評機構的調查評級進行授信</a:t>
            </a:r>
            <a:endParaRPr lang="en-US" sz="2200" dirty="0">
              <a:solidFill>
                <a:schemeClr val="tx1">
                  <a:lumMod val="65000"/>
                  <a:lumOff val="35000"/>
                </a:schemeClr>
              </a:solidFill>
            </a:endParaRPr>
          </a:p>
        </p:txBody>
      </p:sp>
      <p:pic>
        <p:nvPicPr>
          <p:cNvPr id="4" name="圖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7709" y="561894"/>
            <a:ext cx="1650838" cy="1650838"/>
          </a:xfrm>
          <a:prstGeom prst="rect">
            <a:avLst/>
          </a:prstGeom>
        </p:spPr>
      </p:pic>
      <p:graphicFrame>
        <p:nvGraphicFramePr>
          <p:cNvPr id="5" name="資料庫圖表 4"/>
          <p:cNvGraphicFramePr/>
          <p:nvPr>
            <p:extLst>
              <p:ext uri="{D42A27DB-BD31-4B8C-83A1-F6EECF244321}">
                <p14:modId xmlns:p14="http://schemas.microsoft.com/office/powerpoint/2010/main" val="445787242"/>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投影片編號版面配置區 3"/>
          <p:cNvSpPr>
            <a:spLocks noGrp="1"/>
          </p:cNvSpPr>
          <p:nvPr>
            <p:ph type="sldNum" sz="quarter" idx="12"/>
          </p:nvPr>
        </p:nvSpPr>
        <p:spPr>
          <a:xfrm>
            <a:off x="9325232" y="6478310"/>
            <a:ext cx="2743200" cy="365125"/>
          </a:xfrm>
        </p:spPr>
        <p:txBody>
          <a:bodyPr/>
          <a:lstStyle/>
          <a:p>
            <a:r>
              <a:rPr lang="en-US" altLang="zh-TW" dirty="0" smtClean="0"/>
              <a:t>35</a:t>
            </a:r>
            <a:endParaRPr lang="zh-TW" altLang="en-US" dirty="0"/>
          </a:p>
        </p:txBody>
      </p:sp>
    </p:spTree>
    <p:extLst>
      <p:ext uri="{BB962C8B-B14F-4D97-AF65-F5344CB8AC3E}">
        <p14:creationId xmlns:p14="http://schemas.microsoft.com/office/powerpoint/2010/main" val="87046949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CN" altLang="en-US" dirty="0"/>
              <a:t>挑戰</a:t>
            </a:r>
            <a:r>
              <a:rPr lang="en-US" altLang="zh-CN" dirty="0"/>
              <a:t>—</a:t>
            </a:r>
            <a:r>
              <a:rPr lang="zh-CN" altLang="en-US" dirty="0"/>
              <a:t>社交資料作為信審依據的風險</a:t>
            </a:r>
            <a:endParaRPr lang="en-US" dirty="0"/>
          </a:p>
        </p:txBody>
      </p:sp>
      <p:sp>
        <p:nvSpPr>
          <p:cNvPr id="3" name="內容版面配置區 2"/>
          <p:cNvSpPr>
            <a:spLocks noGrp="1"/>
          </p:cNvSpPr>
          <p:nvPr>
            <p:ph idx="1"/>
          </p:nvPr>
        </p:nvSpPr>
        <p:spPr>
          <a:xfrm>
            <a:off x="612057" y="1609989"/>
            <a:ext cx="11002297" cy="4702124"/>
          </a:xfrm>
        </p:spPr>
        <p:txBody>
          <a:bodyPr>
            <a:normAutofit/>
          </a:bodyPr>
          <a:lstStyle/>
          <a:p>
            <a:r>
              <a:rPr lang="zh-CN" altLang="en-US" sz="2800" dirty="0"/>
              <a:t>隱私問題</a:t>
            </a:r>
            <a:endParaRPr lang="en-US" altLang="zh-CN" sz="2800" dirty="0"/>
          </a:p>
          <a:p>
            <a:pPr lvl="1"/>
            <a:r>
              <a:rPr lang="zh-CN" altLang="en-US" sz="2200" dirty="0">
                <a:solidFill>
                  <a:schemeClr val="tx1">
                    <a:lumMod val="65000"/>
                    <a:lumOff val="35000"/>
                  </a:schemeClr>
                </a:solidFill>
              </a:rPr>
              <a:t>進行信用評估需要遵循非常嚴格的標準，而在這一過程中，應該抓取哪些資料，哪些資料屬於使用者隱私，是一個很難界定的問題</a:t>
            </a:r>
            <a:endParaRPr lang="en-US" altLang="zh-CN" sz="2200" dirty="0">
              <a:solidFill>
                <a:schemeClr val="tx1">
                  <a:lumMod val="65000"/>
                  <a:lumOff val="35000"/>
                </a:schemeClr>
              </a:solidFill>
            </a:endParaRPr>
          </a:p>
          <a:p>
            <a:r>
              <a:rPr lang="zh-CN" altLang="en-US" sz="2800" dirty="0"/>
              <a:t>社交網路資料容易被操縱</a:t>
            </a:r>
            <a:endParaRPr lang="en-US" altLang="zh-CN" sz="2800" dirty="0"/>
          </a:p>
          <a:p>
            <a:pPr lvl="1"/>
            <a:r>
              <a:rPr lang="zh-CN" altLang="en-US" sz="2200" dirty="0">
                <a:solidFill>
                  <a:schemeClr val="tx1">
                    <a:lumMod val="65000"/>
                    <a:lumOff val="35000"/>
                  </a:schemeClr>
                </a:solidFill>
              </a:rPr>
              <a:t>為了獲得更好的信用評價，隨之而生的必然是虛假資料的誕生</a:t>
            </a:r>
            <a:endParaRPr lang="en-US" altLang="zh-CN" sz="2200" dirty="0">
              <a:solidFill>
                <a:schemeClr val="tx1">
                  <a:lumMod val="65000"/>
                  <a:lumOff val="35000"/>
                </a:schemeClr>
              </a:solidFill>
            </a:endParaRPr>
          </a:p>
          <a:p>
            <a:r>
              <a:rPr lang="zh-CN" altLang="en-US" sz="2800" dirty="0"/>
              <a:t>社交網路資料並不能全面反映人的還貸能力</a:t>
            </a:r>
            <a:endParaRPr lang="en-US" altLang="zh-CN" sz="2800" dirty="0"/>
          </a:p>
          <a:p>
            <a:pPr lvl="1"/>
            <a:r>
              <a:rPr lang="zh-CN" altLang="en-US" sz="2200" dirty="0">
                <a:solidFill>
                  <a:schemeClr val="tx1">
                    <a:lumMod val="65000"/>
                    <a:lumOff val="35000"/>
                  </a:schemeClr>
                </a:solidFill>
              </a:rPr>
              <a:t>目前對社交網路資料的應用還只停留在用戶註冊時間、粉絲數、活躍度等層面，根本沒達到大資料應用的水準</a:t>
            </a:r>
            <a:endParaRPr lang="en-US" altLang="zh-CN" sz="2200" dirty="0">
              <a:solidFill>
                <a:schemeClr val="tx1">
                  <a:lumMod val="65000"/>
                  <a:lumOff val="35000"/>
                </a:schemeClr>
              </a:solidFill>
            </a:endParaRPr>
          </a:p>
          <a:p>
            <a:endParaRPr lang="en-US" altLang="zh-CN" sz="3200" dirty="0"/>
          </a:p>
          <a:p>
            <a:endParaRPr lang="en-US" sz="3200" dirty="0"/>
          </a:p>
        </p:txBody>
      </p:sp>
      <p:pic>
        <p:nvPicPr>
          <p:cNvPr id="4" name="圖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88179" y="4860886"/>
            <a:ext cx="1645196" cy="1645196"/>
          </a:xfrm>
          <a:prstGeom prst="rect">
            <a:avLst/>
          </a:prstGeom>
        </p:spPr>
      </p:pic>
      <p:graphicFrame>
        <p:nvGraphicFramePr>
          <p:cNvPr id="5" name="資料庫圖表 4"/>
          <p:cNvGraphicFramePr/>
          <p:nvPr>
            <p:extLst>
              <p:ext uri="{D42A27DB-BD31-4B8C-83A1-F6EECF244321}">
                <p14:modId xmlns:p14="http://schemas.microsoft.com/office/powerpoint/2010/main" val="907030762"/>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投影片編號版面配置區 3"/>
          <p:cNvSpPr>
            <a:spLocks noGrp="1"/>
          </p:cNvSpPr>
          <p:nvPr>
            <p:ph type="sldNum" sz="quarter" idx="12"/>
          </p:nvPr>
        </p:nvSpPr>
        <p:spPr>
          <a:xfrm>
            <a:off x="9325232" y="6478310"/>
            <a:ext cx="2743200" cy="365125"/>
          </a:xfrm>
        </p:spPr>
        <p:txBody>
          <a:bodyPr/>
          <a:lstStyle/>
          <a:p>
            <a:r>
              <a:rPr lang="en-US" altLang="zh-TW" dirty="0" smtClean="0"/>
              <a:t>36</a:t>
            </a:r>
            <a:endParaRPr lang="zh-TW" altLang="en-US" dirty="0"/>
          </a:p>
        </p:txBody>
      </p:sp>
    </p:spTree>
    <p:extLst>
      <p:ext uri="{BB962C8B-B14F-4D97-AF65-F5344CB8AC3E}">
        <p14:creationId xmlns:p14="http://schemas.microsoft.com/office/powerpoint/2010/main" val="189481853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CN" altLang="en-US" dirty="0"/>
              <a:t>挑戰</a:t>
            </a:r>
            <a:r>
              <a:rPr lang="en-US" altLang="zh-CN" dirty="0"/>
              <a:t>—</a:t>
            </a:r>
            <a:r>
              <a:rPr lang="zh-CN" altLang="en-US" dirty="0"/>
              <a:t>安全有效的數據共享機制</a:t>
            </a:r>
            <a:endParaRPr lang="en-US" dirty="0"/>
          </a:p>
        </p:txBody>
      </p:sp>
      <p:sp>
        <p:nvSpPr>
          <p:cNvPr id="3" name="內容版面配置區 2"/>
          <p:cNvSpPr>
            <a:spLocks noGrp="1"/>
          </p:cNvSpPr>
          <p:nvPr>
            <p:ph idx="1"/>
          </p:nvPr>
        </p:nvSpPr>
        <p:spPr>
          <a:xfrm>
            <a:off x="612056" y="1947532"/>
            <a:ext cx="11002297" cy="4702124"/>
          </a:xfrm>
        </p:spPr>
        <p:txBody>
          <a:bodyPr>
            <a:normAutofit/>
          </a:bodyPr>
          <a:lstStyle/>
          <a:p>
            <a:r>
              <a:rPr lang="zh-CN" altLang="en-US" sz="2800" dirty="0"/>
              <a:t>互聯網信評企業的核心競爭力來源於信評數據</a:t>
            </a:r>
            <a:endParaRPr lang="en-US" altLang="zh-CN" sz="2800" dirty="0"/>
          </a:p>
          <a:p>
            <a:pPr lvl="1"/>
            <a:r>
              <a:rPr lang="zh-CN" altLang="en-US" sz="2200" dirty="0">
                <a:solidFill>
                  <a:schemeClr val="tx1">
                    <a:lumMod val="65000"/>
                    <a:lumOff val="35000"/>
                  </a:schemeClr>
                </a:solidFill>
              </a:rPr>
              <a:t>這會減弱部分企業與其他信評平臺共享數據的意願，最終導致重複信評或者信評資源浪費</a:t>
            </a:r>
            <a:endParaRPr lang="en-US" altLang="zh-CN" sz="2200" dirty="0">
              <a:solidFill>
                <a:schemeClr val="tx1">
                  <a:lumMod val="65000"/>
                  <a:lumOff val="35000"/>
                </a:schemeClr>
              </a:solidFill>
            </a:endParaRPr>
          </a:p>
          <a:p>
            <a:pPr marL="0" indent="0">
              <a:buNone/>
            </a:pPr>
            <a:endParaRPr lang="en-US" altLang="zh-CN" sz="2400" dirty="0">
              <a:solidFill>
                <a:schemeClr val="tx1">
                  <a:lumMod val="65000"/>
                  <a:lumOff val="35000"/>
                </a:schemeClr>
              </a:solidFill>
            </a:endParaRPr>
          </a:p>
          <a:p>
            <a:r>
              <a:rPr lang="zh-CN" altLang="en-US" sz="2800" dirty="0"/>
              <a:t>缺乏統一的數據標準</a:t>
            </a:r>
            <a:endParaRPr lang="en-US" altLang="zh-CN" sz="2800" dirty="0"/>
          </a:p>
          <a:p>
            <a:pPr lvl="1"/>
            <a:r>
              <a:rPr lang="zh-CN" altLang="en-US" sz="2200" dirty="0">
                <a:solidFill>
                  <a:schemeClr val="tx1">
                    <a:lumMod val="65000"/>
                    <a:lumOff val="35000"/>
                  </a:schemeClr>
                </a:solidFill>
              </a:rPr>
              <a:t>不同企業在不同經營環節中從事信評業務，按照各自標準採集與運用，不同的數據標準會影響大數據的整合速度</a:t>
            </a:r>
            <a:endParaRPr lang="en-US" altLang="zh-CN" sz="2200" dirty="0">
              <a:solidFill>
                <a:schemeClr val="tx1">
                  <a:lumMod val="65000"/>
                  <a:lumOff val="35000"/>
                </a:schemeClr>
              </a:solidFill>
            </a:endParaRPr>
          </a:p>
          <a:p>
            <a:pPr marL="0" indent="0">
              <a:buNone/>
            </a:pPr>
            <a:endParaRPr lang="en-US" altLang="zh-CN" sz="3200" dirty="0"/>
          </a:p>
          <a:p>
            <a:endParaRPr lang="en-US" sz="3200" dirty="0"/>
          </a:p>
        </p:txBody>
      </p:sp>
      <p:pic>
        <p:nvPicPr>
          <p:cNvPr id="4" name="圖片 3"/>
          <p:cNvPicPr>
            <a:picLocks noChangeAspect="1"/>
          </p:cNvPicPr>
          <p:nvPr/>
        </p:nvPicPr>
        <p:blipFill>
          <a:blip r:embed="rId3">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tretch>
            <a:fillRect/>
          </a:stretch>
        </p:blipFill>
        <p:spPr>
          <a:xfrm>
            <a:off x="9131855" y="598130"/>
            <a:ext cx="1905000" cy="1905000"/>
          </a:xfrm>
          <a:prstGeom prst="rect">
            <a:avLst/>
          </a:prstGeom>
        </p:spPr>
      </p:pic>
      <p:graphicFrame>
        <p:nvGraphicFramePr>
          <p:cNvPr id="5" name="資料庫圖表 4"/>
          <p:cNvGraphicFramePr/>
          <p:nvPr>
            <p:extLst>
              <p:ext uri="{D42A27DB-BD31-4B8C-83A1-F6EECF244321}">
                <p14:modId xmlns:p14="http://schemas.microsoft.com/office/powerpoint/2010/main" val="907030762"/>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9" name="投影片編號版面配置區 3"/>
          <p:cNvSpPr>
            <a:spLocks noGrp="1"/>
          </p:cNvSpPr>
          <p:nvPr>
            <p:ph type="sldNum" sz="quarter" idx="12"/>
          </p:nvPr>
        </p:nvSpPr>
        <p:spPr>
          <a:xfrm>
            <a:off x="9325232" y="6478310"/>
            <a:ext cx="2743200" cy="365125"/>
          </a:xfrm>
        </p:spPr>
        <p:txBody>
          <a:bodyPr/>
          <a:lstStyle/>
          <a:p>
            <a:r>
              <a:rPr lang="en-US" altLang="zh-TW" dirty="0" smtClean="0"/>
              <a:t>37</a:t>
            </a:r>
            <a:endParaRPr lang="zh-TW" altLang="en-US" dirty="0"/>
          </a:p>
        </p:txBody>
      </p:sp>
    </p:spTree>
    <p:extLst>
      <p:ext uri="{BB962C8B-B14F-4D97-AF65-F5344CB8AC3E}">
        <p14:creationId xmlns:p14="http://schemas.microsoft.com/office/powerpoint/2010/main" val="281205788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信評業發展啟示</a:t>
            </a:r>
            <a:endParaRPr lang="en-US" dirty="0"/>
          </a:p>
        </p:txBody>
      </p:sp>
      <p:sp>
        <p:nvSpPr>
          <p:cNvPr id="3" name="內容版面配置區 2"/>
          <p:cNvSpPr>
            <a:spLocks noGrp="1"/>
          </p:cNvSpPr>
          <p:nvPr>
            <p:ph idx="1"/>
          </p:nvPr>
        </p:nvSpPr>
        <p:spPr>
          <a:xfrm>
            <a:off x="612056" y="1977759"/>
            <a:ext cx="11002297" cy="4702124"/>
          </a:xfrm>
        </p:spPr>
        <p:txBody>
          <a:bodyPr>
            <a:normAutofit/>
          </a:bodyPr>
          <a:lstStyle/>
          <a:p>
            <a:pPr>
              <a:lnSpc>
                <a:spcPct val="120000"/>
              </a:lnSpc>
            </a:pPr>
            <a:r>
              <a:rPr lang="zh-CN" altLang="en-US" sz="2800" dirty="0"/>
              <a:t>不僅要關注資料的採集，還要關注資料的服務</a:t>
            </a:r>
            <a:endParaRPr lang="en-US" altLang="zh-CN" sz="2800" dirty="0"/>
          </a:p>
          <a:p>
            <a:pPr>
              <a:lnSpc>
                <a:spcPct val="120000"/>
              </a:lnSpc>
            </a:pPr>
            <a:r>
              <a:rPr lang="zh-CN" altLang="en-US" sz="2800" dirty="0"/>
              <a:t>不僅要關注信用評估，還要關注基本的信評產品和服務</a:t>
            </a:r>
            <a:endParaRPr lang="en-US" altLang="zh-CN" sz="2800" dirty="0"/>
          </a:p>
          <a:p>
            <a:pPr>
              <a:lnSpc>
                <a:spcPct val="120000"/>
              </a:lnSpc>
            </a:pPr>
            <a:r>
              <a:rPr lang="zh-CN" altLang="en-US" sz="2800" dirty="0"/>
              <a:t>不僅為機構服務，還要為個人消費者服務</a:t>
            </a:r>
            <a:endParaRPr lang="en-US" altLang="zh-CN" sz="2800" dirty="0"/>
          </a:p>
          <a:p>
            <a:pPr>
              <a:lnSpc>
                <a:spcPct val="120000"/>
              </a:lnSpc>
            </a:pPr>
            <a:endParaRPr lang="en-US" sz="2800" dirty="0"/>
          </a:p>
        </p:txBody>
      </p:sp>
      <p:graphicFrame>
        <p:nvGraphicFramePr>
          <p:cNvPr id="4" name="資料庫圖表 3"/>
          <p:cNvGraphicFramePr/>
          <p:nvPr>
            <p:extLst>
              <p:ext uri="{D42A27DB-BD31-4B8C-83A1-F6EECF244321}">
                <p14:modId xmlns:p14="http://schemas.microsoft.com/office/powerpoint/2010/main" val="907030762"/>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投影片編號版面配置區 3"/>
          <p:cNvSpPr>
            <a:spLocks noGrp="1"/>
          </p:cNvSpPr>
          <p:nvPr>
            <p:ph type="sldNum" sz="quarter" idx="12"/>
          </p:nvPr>
        </p:nvSpPr>
        <p:spPr>
          <a:xfrm>
            <a:off x="9325232" y="6478310"/>
            <a:ext cx="2743200" cy="365125"/>
          </a:xfrm>
        </p:spPr>
        <p:txBody>
          <a:bodyPr/>
          <a:lstStyle/>
          <a:p>
            <a:r>
              <a:rPr lang="en-US" altLang="zh-TW" smtClean="0"/>
              <a:t>38</a:t>
            </a:r>
            <a:endParaRPr lang="zh-TW" altLang="en-US"/>
          </a:p>
        </p:txBody>
      </p:sp>
    </p:spTree>
    <p:extLst>
      <p:ext uri="{BB962C8B-B14F-4D97-AF65-F5344CB8AC3E}">
        <p14:creationId xmlns:p14="http://schemas.microsoft.com/office/powerpoint/2010/main" val="2160756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83922" y="913766"/>
            <a:ext cx="11002297" cy="954856"/>
          </a:xfrm>
        </p:spPr>
        <p:txBody>
          <a:bodyPr/>
          <a:lstStyle/>
          <a:p>
            <a:r>
              <a:rPr lang="zh-TW" altLang="en-US" dirty="0" smtClean="0"/>
              <a:t>甚麼是信用評價</a:t>
            </a:r>
            <a:r>
              <a:rPr lang="en-US" altLang="zh-TW" dirty="0" smtClean="0"/>
              <a:t>?</a:t>
            </a:r>
            <a:endParaRPr lang="zh-TW" altLang="en-US" dirty="0"/>
          </a:p>
        </p:txBody>
      </p:sp>
      <p:sp>
        <p:nvSpPr>
          <p:cNvPr id="3" name="內容版面配置區 2"/>
          <p:cNvSpPr>
            <a:spLocks noGrp="1"/>
          </p:cNvSpPr>
          <p:nvPr>
            <p:ph idx="1"/>
          </p:nvPr>
        </p:nvSpPr>
        <p:spPr>
          <a:xfrm>
            <a:off x="677334" y="1945249"/>
            <a:ext cx="10490338" cy="3880773"/>
          </a:xfrm>
        </p:spPr>
        <p:txBody>
          <a:bodyPr>
            <a:normAutofit/>
          </a:bodyPr>
          <a:lstStyle/>
          <a:p>
            <a:r>
              <a:rPr lang="zh-TW" altLang="en-US" sz="2800" dirty="0" smtClean="0"/>
              <a:t>透過公正的評估</a:t>
            </a:r>
            <a:r>
              <a:rPr lang="zh-TW" altLang="en-US" sz="2800" dirty="0"/>
              <a:t>機構，對受評對象金融</a:t>
            </a:r>
            <a:r>
              <a:rPr lang="zh-TW" altLang="en-US" sz="2800" dirty="0" smtClean="0"/>
              <a:t>狀況相關的歷史數據</a:t>
            </a:r>
            <a:r>
              <a:rPr lang="zh-TW" altLang="en-US" sz="2800" dirty="0"/>
              <a:t>進行調查、</a:t>
            </a:r>
            <a:r>
              <a:rPr lang="zh-TW" altLang="en-US" sz="2800" dirty="0" smtClean="0"/>
              <a:t>分析</a:t>
            </a:r>
            <a:endParaRPr lang="en-US" altLang="zh-TW" sz="2800" dirty="0" smtClean="0"/>
          </a:p>
          <a:p>
            <a:r>
              <a:rPr lang="zh-TW" altLang="en-US" sz="2800" dirty="0" smtClean="0"/>
              <a:t>對</a:t>
            </a:r>
            <a:r>
              <a:rPr lang="zh-TW" altLang="en-US" sz="2800" dirty="0"/>
              <a:t>受評對象的金融信用狀況給出一個總體的</a:t>
            </a:r>
            <a:r>
              <a:rPr lang="zh-TW" altLang="en-US" sz="2800" dirty="0" smtClean="0"/>
              <a:t>評價</a:t>
            </a:r>
            <a:endParaRPr lang="en-US" altLang="zh-TW" sz="2800" dirty="0" smtClean="0"/>
          </a:p>
          <a:p>
            <a:r>
              <a:rPr lang="zh-TW" altLang="en-US" sz="2800" dirty="0" smtClean="0"/>
              <a:t>顯示</a:t>
            </a:r>
            <a:r>
              <a:rPr lang="zh-TW" altLang="en-US" sz="2800" dirty="0"/>
              <a:t>受評對象</a:t>
            </a:r>
            <a:r>
              <a:rPr lang="zh-TW" altLang="en-US" sz="2800" b="1" dirty="0"/>
              <a:t>信貸違約風險</a:t>
            </a:r>
            <a:r>
              <a:rPr lang="zh-TW" altLang="en-US" sz="2800" dirty="0"/>
              <a:t>的</a:t>
            </a:r>
            <a:r>
              <a:rPr lang="zh-TW" altLang="en-US" sz="2800" dirty="0" smtClean="0"/>
              <a:t>大小</a:t>
            </a:r>
            <a:endParaRPr lang="en-US" altLang="zh-TW" sz="2800" dirty="0" smtClean="0"/>
          </a:p>
          <a:p>
            <a:endParaRPr lang="zh-TW" altLang="en-US" sz="2400" dirty="0"/>
          </a:p>
        </p:txBody>
      </p:sp>
      <p:sp>
        <p:nvSpPr>
          <p:cNvPr id="4" name="投影片編號版面配置區 3"/>
          <p:cNvSpPr>
            <a:spLocks noGrp="1"/>
          </p:cNvSpPr>
          <p:nvPr>
            <p:ph type="sldNum" sz="quarter" idx="12"/>
          </p:nvPr>
        </p:nvSpPr>
        <p:spPr/>
        <p:txBody>
          <a:bodyPr/>
          <a:lstStyle/>
          <a:p>
            <a:fld id="{9FA2A5A4-1BD3-49CB-9F14-57A997E9B19A}" type="slidenum">
              <a:rPr lang="zh-TW" altLang="en-US" smtClean="0"/>
              <a:t>4</a:t>
            </a:fld>
            <a:endParaRPr lang="zh-TW" altLang="en-US"/>
          </a:p>
        </p:txBody>
      </p:sp>
      <p:graphicFrame>
        <p:nvGraphicFramePr>
          <p:cNvPr id="6" name="資料庫圖表 5"/>
          <p:cNvGraphicFramePr/>
          <p:nvPr>
            <p:extLst>
              <p:ext uri="{D42A27DB-BD31-4B8C-83A1-F6EECF244321}">
                <p14:modId xmlns:p14="http://schemas.microsoft.com/office/powerpoint/2010/main" val="4164773724"/>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28473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377869"/>
            <a:ext cx="11002297" cy="1049789"/>
          </a:xfrm>
        </p:spPr>
        <p:txBody>
          <a:bodyPr>
            <a:normAutofit/>
          </a:bodyPr>
          <a:lstStyle/>
          <a:p>
            <a:r>
              <a:rPr lang="zh-TW" altLang="en-US" dirty="0"/>
              <a:t>信用</a:t>
            </a:r>
            <a:r>
              <a:rPr lang="zh-TW" altLang="en-US" dirty="0" smtClean="0"/>
              <a:t>評價服務</a:t>
            </a:r>
            <a:endParaRPr lang="en-US" b="0" dirty="0"/>
          </a:p>
        </p:txBody>
      </p:sp>
      <p:sp>
        <p:nvSpPr>
          <p:cNvPr id="3" name="內容版面配置區 2"/>
          <p:cNvSpPr>
            <a:spLocks noGrp="1"/>
          </p:cNvSpPr>
          <p:nvPr>
            <p:ph idx="1"/>
          </p:nvPr>
        </p:nvSpPr>
        <p:spPr>
          <a:xfrm>
            <a:off x="612057" y="1514764"/>
            <a:ext cx="11002297" cy="4168405"/>
          </a:xfrm>
        </p:spPr>
        <p:txBody>
          <a:bodyPr>
            <a:normAutofit/>
          </a:bodyPr>
          <a:lstStyle/>
          <a:p>
            <a:r>
              <a:rPr lang="zh-CN" altLang="en-US" b="1" dirty="0"/>
              <a:t>服務提供者</a:t>
            </a:r>
            <a:r>
              <a:rPr lang="zh-CN" altLang="en-US" dirty="0"/>
              <a:t>：專業化的、獨立的協力廠商機構</a:t>
            </a:r>
            <a:endParaRPr lang="en-US" altLang="zh-CN" dirty="0"/>
          </a:p>
          <a:p>
            <a:r>
              <a:rPr lang="zh-CN" altLang="en-US" b="1" dirty="0"/>
              <a:t>信評對象</a:t>
            </a:r>
            <a:r>
              <a:rPr lang="zh-CN" altLang="en-US" dirty="0"/>
              <a:t>：個人或企業</a:t>
            </a:r>
            <a:endParaRPr lang="en-US" altLang="zh-CN" dirty="0"/>
          </a:p>
          <a:p>
            <a:r>
              <a:rPr lang="zh-CN" altLang="en-US" b="1" dirty="0"/>
              <a:t>用途</a:t>
            </a:r>
            <a:r>
              <a:rPr lang="zh-CN" altLang="en-US" dirty="0"/>
              <a:t>：通過依法採集、客觀記錄其信用信息對信評對象進行信用評價，提供信用資訊共用和服務</a:t>
            </a:r>
            <a:endParaRPr lang="en-US" altLang="zh-CN" dirty="0"/>
          </a:p>
          <a:p>
            <a:r>
              <a:rPr lang="zh-CN" altLang="en-US" b="1" dirty="0"/>
              <a:t>產品</a:t>
            </a:r>
            <a:r>
              <a:rPr lang="zh-CN" altLang="en-US" dirty="0"/>
              <a:t>：信用報告（信用評級或分數）</a:t>
            </a:r>
            <a:endParaRPr lang="en-US" altLang="zh-CN" dirty="0"/>
          </a:p>
        </p:txBody>
      </p:sp>
      <p:graphicFrame>
        <p:nvGraphicFramePr>
          <p:cNvPr id="4" name="資料庫圖表 3"/>
          <p:cNvGraphicFramePr/>
          <p:nvPr>
            <p:extLst>
              <p:ext uri="{D42A27DB-BD31-4B8C-83A1-F6EECF244321}">
                <p14:modId xmlns:p14="http://schemas.microsoft.com/office/powerpoint/2010/main" val="419571033"/>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2" descr="「CREDIT RATING」的圖片搜尋結果"/>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50583" y="3347408"/>
            <a:ext cx="3250866" cy="2912715"/>
          </a:xfrm>
          <a:prstGeom prst="rect">
            <a:avLst/>
          </a:prstGeom>
          <a:noFill/>
          <a:extLst>
            <a:ext uri="{909E8E84-426E-40DD-AFC4-6F175D3DCCD1}">
              <a14:hiddenFill xmlns:a14="http://schemas.microsoft.com/office/drawing/2010/main">
                <a:solidFill>
                  <a:srgbClr val="FFFFFF"/>
                </a:solidFill>
              </a14:hiddenFill>
            </a:ext>
          </a:extLst>
        </p:spPr>
      </p:pic>
      <p:sp>
        <p:nvSpPr>
          <p:cNvPr id="9" name="投影片編號版面配置區 3"/>
          <p:cNvSpPr>
            <a:spLocks noGrp="1"/>
          </p:cNvSpPr>
          <p:nvPr>
            <p:ph type="sldNum" sz="quarter" idx="12"/>
          </p:nvPr>
        </p:nvSpPr>
        <p:spPr>
          <a:xfrm>
            <a:off x="9325232" y="6478310"/>
            <a:ext cx="2743200" cy="365125"/>
          </a:xfrm>
        </p:spPr>
        <p:txBody>
          <a:bodyPr/>
          <a:lstStyle/>
          <a:p>
            <a:r>
              <a:rPr lang="en-US" altLang="zh-TW" dirty="0"/>
              <a:t>5</a:t>
            </a:r>
            <a:endParaRPr lang="zh-TW" altLang="en-US" dirty="0"/>
          </a:p>
        </p:txBody>
      </p:sp>
    </p:spTree>
    <p:extLst>
      <p:ext uri="{BB962C8B-B14F-4D97-AF65-F5344CB8AC3E}">
        <p14:creationId xmlns:p14="http://schemas.microsoft.com/office/powerpoint/2010/main" val="6713940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信用評價發展</a:t>
            </a:r>
            <a:r>
              <a:rPr lang="zh-TW" altLang="en-US" dirty="0" smtClean="0"/>
              <a:t>背景</a:t>
            </a:r>
            <a:endParaRPr lang="zh-TW" altLang="en-US" dirty="0"/>
          </a:p>
        </p:txBody>
      </p:sp>
      <p:sp>
        <p:nvSpPr>
          <p:cNvPr id="3" name="內容版面配置區 2"/>
          <p:cNvSpPr>
            <a:spLocks noGrp="1"/>
          </p:cNvSpPr>
          <p:nvPr>
            <p:ph idx="1"/>
          </p:nvPr>
        </p:nvSpPr>
        <p:spPr>
          <a:xfrm>
            <a:off x="677334" y="1620262"/>
            <a:ext cx="10340436" cy="4295629"/>
          </a:xfrm>
        </p:spPr>
        <p:txBody>
          <a:bodyPr>
            <a:normAutofit fontScale="92500" lnSpcReduction="20000"/>
          </a:bodyPr>
          <a:lstStyle/>
          <a:p>
            <a:pPr marL="0" indent="0">
              <a:buNone/>
            </a:pPr>
            <a:r>
              <a:rPr lang="zh-TW" altLang="en-US" sz="3000" dirty="0" smtClean="0"/>
              <a:t>早期的信用評價</a:t>
            </a:r>
            <a:r>
              <a:rPr lang="en-US" altLang="zh-TW" sz="3000" dirty="0" smtClean="0"/>
              <a:t>:</a:t>
            </a:r>
          </a:p>
          <a:p>
            <a:r>
              <a:rPr lang="zh-TW" altLang="en-US" dirty="0" smtClean="0"/>
              <a:t>信用</a:t>
            </a:r>
            <a:r>
              <a:rPr lang="zh-TW" altLang="en-US" dirty="0"/>
              <a:t>評估最初產生於</a:t>
            </a:r>
            <a:r>
              <a:rPr lang="en-US" altLang="zh-TW" dirty="0"/>
              <a:t>20</a:t>
            </a:r>
            <a:r>
              <a:rPr lang="zh-TW" altLang="en-US" dirty="0"/>
              <a:t>世紀初期的美國，穆迪</a:t>
            </a:r>
            <a:r>
              <a:rPr lang="zh-TW" altLang="en-US" dirty="0" smtClean="0"/>
              <a:t>公司開始</a:t>
            </a:r>
            <a:r>
              <a:rPr lang="zh-TW" altLang="en-US" dirty="0"/>
              <a:t>對當時發行的鐵路債券進行評</a:t>
            </a:r>
            <a:r>
              <a:rPr lang="zh-TW" altLang="en-US" dirty="0" smtClean="0"/>
              <a:t>級。</a:t>
            </a:r>
            <a:endParaRPr lang="en-US" altLang="zh-TW" dirty="0" smtClean="0"/>
          </a:p>
          <a:p>
            <a:endParaRPr lang="en-US" altLang="zh-TW" dirty="0"/>
          </a:p>
          <a:p>
            <a:r>
              <a:rPr lang="zh-TW" altLang="en-US" dirty="0"/>
              <a:t>延伸到各種金融產品及各種評估對象，現在大體分類為：</a:t>
            </a:r>
          </a:p>
          <a:p>
            <a:pPr marL="457200" indent="-457200">
              <a:buFont typeface="+mj-lt"/>
              <a:buAutoNum type="arabicPeriod"/>
            </a:pPr>
            <a:r>
              <a:rPr lang="zh-TW" altLang="en-US" b="1" dirty="0"/>
              <a:t>資本市場</a:t>
            </a:r>
            <a:r>
              <a:rPr lang="zh-TW" altLang="en-US" dirty="0"/>
              <a:t>上的信用評估</a:t>
            </a:r>
            <a:r>
              <a:rPr lang="zh-TW" altLang="en-US" dirty="0" smtClean="0"/>
              <a:t>機構：對</a:t>
            </a:r>
            <a:r>
              <a:rPr lang="zh-TW" altLang="en-US" dirty="0"/>
              <a:t>國家、銀行、證券公司、基金、債券及上市公司進行信用評等</a:t>
            </a:r>
            <a:r>
              <a:rPr lang="zh-TW" altLang="en-US" dirty="0" smtClean="0"/>
              <a:t>，如：</a:t>
            </a:r>
            <a:r>
              <a:rPr lang="zh-TW" altLang="en-US" dirty="0"/>
              <a:t>穆迪（</a:t>
            </a:r>
            <a:r>
              <a:rPr lang="en-US" altLang="zh-TW" dirty="0"/>
              <a:t>Moody's</a:t>
            </a:r>
            <a:r>
              <a:rPr lang="zh-TW" altLang="en-US" dirty="0" smtClean="0"/>
              <a:t>）</a:t>
            </a:r>
            <a:endParaRPr lang="zh-TW" altLang="en-US" dirty="0"/>
          </a:p>
          <a:p>
            <a:pPr marL="457200" indent="-457200">
              <a:buFont typeface="+mj-lt"/>
              <a:buAutoNum type="arabicPeriod"/>
            </a:pPr>
            <a:r>
              <a:rPr lang="zh-TW" altLang="en-US" b="1" dirty="0"/>
              <a:t>商業市場</a:t>
            </a:r>
            <a:r>
              <a:rPr lang="zh-TW" altLang="en-US" dirty="0"/>
              <a:t>上的信用評估</a:t>
            </a:r>
            <a:r>
              <a:rPr lang="zh-TW" altLang="en-US" dirty="0" smtClean="0"/>
              <a:t>機構</a:t>
            </a:r>
            <a:r>
              <a:rPr lang="zh-TW" altLang="en-US" dirty="0"/>
              <a:t>：</a:t>
            </a:r>
            <a:r>
              <a:rPr lang="zh-TW" altLang="en-US" dirty="0" smtClean="0"/>
              <a:t>他們</a:t>
            </a:r>
            <a:r>
              <a:rPr lang="zh-TW" altLang="en-US" dirty="0"/>
              <a:t>對商業企業進行信用調查和評估，著名企業有鄧白氏公司（</a:t>
            </a:r>
            <a:r>
              <a:rPr lang="en-US" altLang="zh-TW" dirty="0"/>
              <a:t>Dun &amp; Bradstreet</a:t>
            </a:r>
            <a:r>
              <a:rPr lang="zh-TW" altLang="en-US" dirty="0"/>
              <a:t>）</a:t>
            </a:r>
          </a:p>
          <a:p>
            <a:pPr marL="457200" indent="-457200">
              <a:buFont typeface="+mj-lt"/>
              <a:buAutoNum type="arabicPeriod"/>
            </a:pPr>
            <a:r>
              <a:rPr lang="zh-TW" altLang="en-US" b="1" dirty="0"/>
              <a:t>消費者</a:t>
            </a:r>
            <a:r>
              <a:rPr lang="zh-TW" altLang="en-US" dirty="0"/>
              <a:t>信用評估</a:t>
            </a:r>
            <a:r>
              <a:rPr lang="zh-TW" altLang="en-US" dirty="0" smtClean="0"/>
              <a:t>機構：提供</a:t>
            </a:r>
            <a:r>
              <a:rPr lang="zh-TW" altLang="en-US" dirty="0"/>
              <a:t>消費者個人信用調查情況。著名消費者信用評估機構有</a:t>
            </a:r>
            <a:r>
              <a:rPr lang="en-US" altLang="zh-TW" dirty="0"/>
              <a:t>Equifax</a:t>
            </a:r>
            <a:r>
              <a:rPr lang="zh-TW" altLang="en-US" dirty="0" smtClean="0"/>
              <a:t>公司</a:t>
            </a:r>
            <a:endParaRPr lang="en-US" altLang="zh-TW" dirty="0" smtClean="0"/>
          </a:p>
          <a:p>
            <a:pPr marL="457200" indent="-457200">
              <a:buFont typeface="+mj-lt"/>
              <a:buAutoNum type="arabicPeriod"/>
            </a:pPr>
            <a:endParaRPr lang="en-US" altLang="zh-TW" sz="2000" dirty="0" smtClean="0"/>
          </a:p>
          <a:p>
            <a:endParaRPr lang="zh-TW" altLang="en-US" sz="2000" dirty="0"/>
          </a:p>
        </p:txBody>
      </p:sp>
      <p:sp>
        <p:nvSpPr>
          <p:cNvPr id="4" name="投影片編號版面配置區 3"/>
          <p:cNvSpPr>
            <a:spLocks noGrp="1"/>
          </p:cNvSpPr>
          <p:nvPr>
            <p:ph type="sldNum" sz="quarter" idx="12"/>
          </p:nvPr>
        </p:nvSpPr>
        <p:spPr/>
        <p:txBody>
          <a:bodyPr/>
          <a:lstStyle/>
          <a:p>
            <a:fld id="{9FA2A5A4-1BD3-49CB-9F14-57A997E9B19A}" type="slidenum">
              <a:rPr lang="zh-TW" altLang="en-US" smtClean="0"/>
              <a:t>6</a:t>
            </a:fld>
            <a:endParaRPr lang="zh-TW" altLang="en-US"/>
          </a:p>
        </p:txBody>
      </p:sp>
      <p:graphicFrame>
        <p:nvGraphicFramePr>
          <p:cNvPr id="5" name="資料庫圖表 4"/>
          <p:cNvGraphicFramePr/>
          <p:nvPr>
            <p:extLst>
              <p:ext uri="{D42A27DB-BD31-4B8C-83A1-F6EECF244321}">
                <p14:modId xmlns:p14="http://schemas.microsoft.com/office/powerpoint/2010/main" val="4164773724"/>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033168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傳統</a:t>
            </a:r>
            <a:r>
              <a:rPr lang="zh-TW" altLang="en-US" dirty="0"/>
              <a:t>信評</a:t>
            </a:r>
            <a:endParaRPr lang="en-US" dirty="0"/>
          </a:p>
        </p:txBody>
      </p:sp>
      <p:sp>
        <p:nvSpPr>
          <p:cNvPr id="3" name="內容版面配置區 2"/>
          <p:cNvSpPr>
            <a:spLocks noGrp="1"/>
          </p:cNvSpPr>
          <p:nvPr>
            <p:ph idx="1"/>
          </p:nvPr>
        </p:nvSpPr>
        <p:spPr>
          <a:xfrm>
            <a:off x="612056" y="1521866"/>
            <a:ext cx="11002297" cy="4702124"/>
          </a:xfrm>
        </p:spPr>
        <p:txBody>
          <a:bodyPr>
            <a:noAutofit/>
          </a:bodyPr>
          <a:lstStyle/>
          <a:p>
            <a:pPr>
              <a:lnSpc>
                <a:spcPct val="120000"/>
              </a:lnSpc>
            </a:pPr>
            <a:r>
              <a:rPr lang="zh-CN" altLang="en-US" b="1" dirty="0"/>
              <a:t>資料來源多且複雜</a:t>
            </a:r>
            <a:endParaRPr lang="en-US" altLang="zh-CN" b="1" dirty="0"/>
          </a:p>
          <a:p>
            <a:pPr lvl="1">
              <a:buFont typeface="Wingdings" panose="05000000000000000000" pitchFamily="2" charset="2"/>
              <a:buChar char="ü"/>
            </a:pPr>
            <a:r>
              <a:rPr lang="zh-CN" altLang="en-US" dirty="0"/>
              <a:t>個人基本資料 </a:t>
            </a:r>
            <a:endParaRPr lang="en-US" altLang="zh-CN" dirty="0"/>
          </a:p>
          <a:p>
            <a:pPr lvl="1">
              <a:buFont typeface="Wingdings" panose="05000000000000000000" pitchFamily="2" charset="2"/>
              <a:buChar char="ü"/>
            </a:pPr>
            <a:r>
              <a:rPr lang="zh-CN" altLang="en-US" dirty="0"/>
              <a:t>金融資料</a:t>
            </a:r>
            <a:endParaRPr lang="en-US" altLang="zh-CN" dirty="0"/>
          </a:p>
          <a:p>
            <a:pPr lvl="1">
              <a:buFont typeface="Wingdings" panose="05000000000000000000" pitchFamily="2" charset="2"/>
              <a:buChar char="ü"/>
            </a:pPr>
            <a:r>
              <a:rPr lang="zh-CN" altLang="en-US" dirty="0"/>
              <a:t>公共資料</a:t>
            </a:r>
            <a:endParaRPr lang="en-US" altLang="zh-CN" dirty="0"/>
          </a:p>
          <a:p>
            <a:pPr lvl="1">
              <a:buFont typeface="Wingdings" panose="05000000000000000000" pitchFamily="2" charset="2"/>
              <a:buChar char="ü"/>
            </a:pPr>
            <a:r>
              <a:rPr lang="zh-CN" altLang="en-US" dirty="0"/>
              <a:t>個人信用報告</a:t>
            </a:r>
            <a:endParaRPr lang="en-US" altLang="zh-CN" b="1" dirty="0"/>
          </a:p>
          <a:p>
            <a:pPr>
              <a:lnSpc>
                <a:spcPct val="120000"/>
              </a:lnSpc>
            </a:pPr>
            <a:r>
              <a:rPr lang="zh-CN" altLang="en-US" b="1" dirty="0"/>
              <a:t>主要產品與服務：</a:t>
            </a:r>
            <a:r>
              <a:rPr lang="zh-CN" altLang="en-US" dirty="0"/>
              <a:t>信用報告、信用評分、信用監測、防欺詐、風險決策、市場行銷和個人身份防盜用等</a:t>
            </a:r>
            <a:endParaRPr lang="en-US" altLang="zh-CN" dirty="0"/>
          </a:p>
          <a:p>
            <a:pPr>
              <a:lnSpc>
                <a:spcPct val="120000"/>
              </a:lnSpc>
            </a:pPr>
            <a:r>
              <a:rPr lang="zh-CN" altLang="en-US" b="1" dirty="0"/>
              <a:t>盈利模式：</a:t>
            </a:r>
            <a:r>
              <a:rPr lang="zh-CN" altLang="en-US" dirty="0"/>
              <a:t>出售信用產品和服務給授信機構和個人消費者</a:t>
            </a:r>
            <a:endParaRPr lang="en-US" altLang="zh-CN" dirty="0"/>
          </a:p>
          <a:p>
            <a:pPr>
              <a:lnSpc>
                <a:spcPct val="120000"/>
              </a:lnSpc>
            </a:pPr>
            <a:r>
              <a:rPr lang="zh-CN" altLang="en-US" b="1" dirty="0"/>
              <a:t>服務對象：</a:t>
            </a:r>
            <a:r>
              <a:rPr lang="zh-CN" altLang="en-US" dirty="0"/>
              <a:t>各大機構</a:t>
            </a:r>
            <a:endParaRPr lang="en-US" altLang="zh-CN" dirty="0"/>
          </a:p>
          <a:p>
            <a:pPr>
              <a:lnSpc>
                <a:spcPct val="120000"/>
              </a:lnSpc>
            </a:pPr>
            <a:endParaRPr lang="en-US" sz="2800" dirty="0"/>
          </a:p>
        </p:txBody>
      </p:sp>
      <p:graphicFrame>
        <p:nvGraphicFramePr>
          <p:cNvPr id="5" name="資料庫圖表 4"/>
          <p:cNvGraphicFramePr/>
          <p:nvPr>
            <p:extLst>
              <p:ext uri="{D42A27DB-BD31-4B8C-83A1-F6EECF244321}">
                <p14:modId xmlns:p14="http://schemas.microsoft.com/office/powerpoint/2010/main" val="322380673"/>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投影片編號版面配置區 3"/>
          <p:cNvSpPr>
            <a:spLocks noGrp="1"/>
          </p:cNvSpPr>
          <p:nvPr>
            <p:ph type="sldNum" sz="quarter" idx="12"/>
          </p:nvPr>
        </p:nvSpPr>
        <p:spPr>
          <a:xfrm>
            <a:off x="9325232" y="6478310"/>
            <a:ext cx="2743200" cy="365125"/>
          </a:xfrm>
        </p:spPr>
        <p:txBody>
          <a:bodyPr/>
          <a:lstStyle/>
          <a:p>
            <a:r>
              <a:rPr lang="en-US" altLang="zh-TW" dirty="0"/>
              <a:t>7</a:t>
            </a:r>
            <a:endParaRPr lang="zh-TW" altLang="en-US" dirty="0"/>
          </a:p>
        </p:txBody>
      </p:sp>
    </p:spTree>
    <p:extLst>
      <p:ext uri="{BB962C8B-B14F-4D97-AF65-F5344CB8AC3E}">
        <p14:creationId xmlns:p14="http://schemas.microsoft.com/office/powerpoint/2010/main" val="34237456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傳統信評模式的弊端</a:t>
            </a:r>
            <a:endParaRPr lang="en-US" dirty="0"/>
          </a:p>
        </p:txBody>
      </p:sp>
      <p:graphicFrame>
        <p:nvGraphicFramePr>
          <p:cNvPr id="5" name="內容版面配置區 4"/>
          <p:cNvGraphicFramePr>
            <a:graphicFrameLocks noGrp="1"/>
          </p:cNvGraphicFramePr>
          <p:nvPr>
            <p:ph idx="1"/>
          </p:nvPr>
        </p:nvGraphicFramePr>
        <p:xfrm>
          <a:off x="844983" y="1528186"/>
          <a:ext cx="6470217" cy="47021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圖片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27589" y="2369123"/>
            <a:ext cx="2510824" cy="2510824"/>
          </a:xfrm>
          <a:prstGeom prst="rect">
            <a:avLst/>
          </a:prstGeom>
        </p:spPr>
      </p:pic>
      <p:graphicFrame>
        <p:nvGraphicFramePr>
          <p:cNvPr id="6" name="資料庫圖表 5"/>
          <p:cNvGraphicFramePr/>
          <p:nvPr>
            <p:extLst>
              <p:ext uri="{D42A27DB-BD31-4B8C-83A1-F6EECF244321}">
                <p14:modId xmlns:p14="http://schemas.microsoft.com/office/powerpoint/2010/main" val="322380673"/>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8" name="投影片編號版面配置區 3"/>
          <p:cNvSpPr>
            <a:spLocks noGrp="1"/>
          </p:cNvSpPr>
          <p:nvPr>
            <p:ph type="sldNum" sz="quarter" idx="12"/>
          </p:nvPr>
        </p:nvSpPr>
        <p:spPr>
          <a:xfrm>
            <a:off x="9325232" y="6478310"/>
            <a:ext cx="2743200" cy="365125"/>
          </a:xfrm>
        </p:spPr>
        <p:txBody>
          <a:bodyPr/>
          <a:lstStyle/>
          <a:p>
            <a:r>
              <a:rPr lang="en-US" altLang="zh-TW" dirty="0"/>
              <a:t>8</a:t>
            </a:r>
            <a:endParaRPr lang="zh-TW" altLang="en-US" dirty="0"/>
          </a:p>
        </p:txBody>
      </p:sp>
    </p:spTree>
    <p:extLst>
      <p:ext uri="{BB962C8B-B14F-4D97-AF65-F5344CB8AC3E}">
        <p14:creationId xmlns:p14="http://schemas.microsoft.com/office/powerpoint/2010/main" val="39881652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dirty="0"/>
              <a:t>互聯網</a:t>
            </a:r>
            <a:r>
              <a:rPr lang="zh-TW" altLang="en-US" dirty="0"/>
              <a:t>信用評價</a:t>
            </a:r>
            <a:endParaRPr lang="en-US" dirty="0"/>
          </a:p>
        </p:txBody>
      </p:sp>
      <p:sp>
        <p:nvSpPr>
          <p:cNvPr id="3" name="內容版面配置區 2"/>
          <p:cNvSpPr>
            <a:spLocks noGrp="1"/>
          </p:cNvSpPr>
          <p:nvPr>
            <p:ph idx="1"/>
          </p:nvPr>
        </p:nvSpPr>
        <p:spPr>
          <a:xfrm>
            <a:off x="612056" y="1775974"/>
            <a:ext cx="11002297" cy="4702124"/>
          </a:xfrm>
        </p:spPr>
        <p:txBody>
          <a:bodyPr>
            <a:normAutofit/>
          </a:bodyPr>
          <a:lstStyle/>
          <a:p>
            <a:pPr>
              <a:lnSpc>
                <a:spcPct val="120000"/>
              </a:lnSpc>
            </a:pPr>
            <a:r>
              <a:rPr lang="zh-CN" altLang="en-US" b="1" dirty="0"/>
              <a:t>互聯網信評</a:t>
            </a:r>
            <a:r>
              <a:rPr lang="zh-CN" altLang="en-US" dirty="0"/>
              <a:t>：採集個人或企業在互聯網交易或使用互聯網服務中留下的行為資料（以及通過線下管道採集的公共資訊等資料），並利用大數據、雲計算等技術進行資訊評估的活動。</a:t>
            </a:r>
            <a:endParaRPr lang="en-US" altLang="zh-CN" dirty="0"/>
          </a:p>
          <a:p>
            <a:pPr>
              <a:lnSpc>
                <a:spcPct val="120000"/>
              </a:lnSpc>
            </a:pPr>
            <a:r>
              <a:rPr lang="zh-CN" altLang="en-US" b="1" dirty="0"/>
              <a:t>評估對象</a:t>
            </a:r>
            <a:r>
              <a:rPr lang="zh-CN" altLang="en-US" dirty="0"/>
              <a:t>： 主要中小企業、個人</a:t>
            </a:r>
            <a:endParaRPr lang="en-US" altLang="zh-CN" dirty="0"/>
          </a:p>
          <a:p>
            <a:pPr>
              <a:lnSpc>
                <a:spcPct val="120000"/>
              </a:lnSpc>
            </a:pPr>
            <a:r>
              <a:rPr lang="zh-CN" altLang="en-US" b="1" dirty="0"/>
              <a:t>資料來源</a:t>
            </a:r>
            <a:r>
              <a:rPr lang="zh-CN" altLang="en-US" dirty="0"/>
              <a:t>：主要指互聯網交易或使用資料</a:t>
            </a:r>
            <a:endParaRPr lang="en-US" altLang="zh-CN" dirty="0"/>
          </a:p>
          <a:p>
            <a:pPr>
              <a:lnSpc>
                <a:spcPct val="120000"/>
              </a:lnSpc>
            </a:pPr>
            <a:r>
              <a:rPr lang="zh-CN" altLang="en-US" b="1" dirty="0"/>
              <a:t>特點</a:t>
            </a:r>
            <a:r>
              <a:rPr lang="zh-CN" altLang="en-US" dirty="0"/>
              <a:t>：覆蓋面廣、涉及維度全面、使用方便、低成本、客觀</a:t>
            </a:r>
            <a:endParaRPr lang="en-US" altLang="zh-CN" dirty="0"/>
          </a:p>
          <a:p>
            <a:pPr marL="0" indent="0">
              <a:buNone/>
            </a:pPr>
            <a:endParaRPr lang="en-US" dirty="0"/>
          </a:p>
        </p:txBody>
      </p:sp>
      <p:graphicFrame>
        <p:nvGraphicFramePr>
          <p:cNvPr id="4" name="資料庫圖表 3"/>
          <p:cNvGraphicFramePr/>
          <p:nvPr>
            <p:extLst>
              <p:ext uri="{D42A27DB-BD31-4B8C-83A1-F6EECF244321}">
                <p14:modId xmlns:p14="http://schemas.microsoft.com/office/powerpoint/2010/main" val="322380673"/>
              </p:ext>
            </p:extLst>
          </p:nvPr>
        </p:nvGraphicFramePr>
        <p:xfrm>
          <a:off x="0" y="-34511"/>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投影片編號版面配置區 3"/>
          <p:cNvSpPr>
            <a:spLocks noGrp="1"/>
          </p:cNvSpPr>
          <p:nvPr>
            <p:ph type="sldNum" sz="quarter" idx="12"/>
          </p:nvPr>
        </p:nvSpPr>
        <p:spPr>
          <a:xfrm>
            <a:off x="9325232" y="6478310"/>
            <a:ext cx="2743200" cy="365125"/>
          </a:xfrm>
        </p:spPr>
        <p:txBody>
          <a:bodyPr/>
          <a:lstStyle/>
          <a:p>
            <a:r>
              <a:rPr lang="en-US" altLang="zh-TW" dirty="0"/>
              <a:t>9</a:t>
            </a:r>
            <a:endParaRPr lang="zh-TW" altLang="en-US" dirty="0"/>
          </a:p>
        </p:txBody>
      </p:sp>
    </p:spTree>
    <p:extLst>
      <p:ext uri="{BB962C8B-B14F-4D97-AF65-F5344CB8AC3E}">
        <p14:creationId xmlns:p14="http://schemas.microsoft.com/office/powerpoint/2010/main" val="274241362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自訂 5">
      <a:dk1>
        <a:sysClr val="windowText" lastClr="000000"/>
      </a:dk1>
      <a:lt1>
        <a:sysClr val="window" lastClr="FFFFFF"/>
      </a:lt1>
      <a:dk2>
        <a:srgbClr val="323232"/>
      </a:dk2>
      <a:lt2>
        <a:srgbClr val="E3DED1"/>
      </a:lt2>
      <a:accent1>
        <a:srgbClr val="9F2936"/>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Seminar">
      <a:majorFont>
        <a:latin typeface="Corbel"/>
        <a:ea typeface="微軟正黑體"/>
        <a:cs typeface=""/>
      </a:majorFont>
      <a:minorFont>
        <a:latin typeface="Corbe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11205</TotalTime>
  <Words>4712</Words>
  <Application>Microsoft Office PowerPoint</Application>
  <PresentationFormat>寬螢幕</PresentationFormat>
  <Paragraphs>579</Paragraphs>
  <Slides>38</Slides>
  <Notes>21</Notes>
  <HiddenSlides>0</HiddenSlides>
  <MMClips>1</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38</vt:i4>
      </vt:variant>
    </vt:vector>
  </HeadingPairs>
  <TitlesOfParts>
    <vt:vector size="46" baseType="lpstr">
      <vt:lpstr>等线</vt:lpstr>
      <vt:lpstr>微軟正黑體</vt:lpstr>
      <vt:lpstr>新細明體</vt:lpstr>
      <vt:lpstr>Arial</vt:lpstr>
      <vt:lpstr>Calibri</vt:lpstr>
      <vt:lpstr>Corbel</vt:lpstr>
      <vt:lpstr>Wingdings</vt:lpstr>
      <vt:lpstr>Office 佈景主題</vt:lpstr>
      <vt:lpstr>網路信評</vt:lpstr>
      <vt:lpstr>OUTLINE</vt:lpstr>
      <vt:lpstr>信用評價</vt:lpstr>
      <vt:lpstr>甚麼是信用評價?</vt:lpstr>
      <vt:lpstr>信用評價服務</vt:lpstr>
      <vt:lpstr>信用評價發展背景</vt:lpstr>
      <vt:lpstr>傳統信評</vt:lpstr>
      <vt:lpstr>傳統信評模式的弊端</vt:lpstr>
      <vt:lpstr>互聯網信用評價</vt:lpstr>
      <vt:lpstr>傳統信評vs互聯網信評</vt:lpstr>
      <vt:lpstr>運作流程</vt:lpstr>
      <vt:lpstr>互聯網信評的應用 </vt:lpstr>
      <vt:lpstr>聯網信評的應用 </vt:lpstr>
      <vt:lpstr>互聯網信評的應用 </vt:lpstr>
      <vt:lpstr>互聯網信評的應用 </vt:lpstr>
      <vt:lpstr>互聯網信評的應用 </vt:lpstr>
      <vt:lpstr>創新模式-互聯網信評平台</vt:lpstr>
      <vt:lpstr>創新模式案例</vt:lpstr>
      <vt:lpstr>芝麻信用</vt:lpstr>
      <vt:lpstr>芝麻信用之應用</vt:lpstr>
      <vt:lpstr>騰訊信用</vt:lpstr>
      <vt:lpstr>騰訊信評產品體系</vt:lpstr>
      <vt:lpstr>華道信評</vt:lpstr>
      <vt:lpstr>華道豬豬分</vt:lpstr>
      <vt:lpstr>美國市場—Credit Karma</vt:lpstr>
      <vt:lpstr>Credit Karma</vt:lpstr>
      <vt:lpstr>Credit Karma運營模式</vt:lpstr>
      <vt:lpstr>Credit Karma</vt:lpstr>
      <vt:lpstr>Credit Karma盈利模式</vt:lpstr>
      <vt:lpstr>美國發展</vt:lpstr>
      <vt:lpstr>ZestFinance的大數據源</vt:lpstr>
      <vt:lpstr>美國信評業對比 — FICO vs  ZestFinance </vt:lpstr>
      <vt:lpstr>中國發展</vt:lpstr>
      <vt:lpstr>各國信評模式對比</vt:lpstr>
      <vt:lpstr>機會—信評應用場景增加</vt:lpstr>
      <vt:lpstr>挑戰—社交資料作為信審依據的風險</vt:lpstr>
      <vt:lpstr>挑戰—安全有效的數據共享機制</vt:lpstr>
      <vt:lpstr>信評業發展啟示</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yen lin</dc:creator>
  <cp:lastModifiedBy>Daniel</cp:lastModifiedBy>
  <cp:revision>301</cp:revision>
  <cp:lastPrinted>2016-06-22T08:11:44Z</cp:lastPrinted>
  <dcterms:created xsi:type="dcterms:W3CDTF">2016-06-16T05:53:04Z</dcterms:created>
  <dcterms:modified xsi:type="dcterms:W3CDTF">2019-01-17T04:23:17Z</dcterms:modified>
</cp:coreProperties>
</file>