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258" r:id="rId4"/>
    <p:sldId id="278" r:id="rId5"/>
    <p:sldId id="259" r:id="rId6"/>
    <p:sldId id="296" r:id="rId7"/>
    <p:sldId id="260" r:id="rId8"/>
    <p:sldId id="289" r:id="rId9"/>
    <p:sldId id="290" r:id="rId10"/>
    <p:sldId id="261" r:id="rId11"/>
    <p:sldId id="301" r:id="rId12"/>
    <p:sldId id="280" r:id="rId13"/>
    <p:sldId id="281" r:id="rId14"/>
    <p:sldId id="263" r:id="rId15"/>
    <p:sldId id="266" r:id="rId16"/>
    <p:sldId id="286" r:id="rId17"/>
    <p:sldId id="297" r:id="rId18"/>
    <p:sldId id="298" r:id="rId19"/>
    <p:sldId id="287" r:id="rId20"/>
    <p:sldId id="268" r:id="rId21"/>
    <p:sldId id="269" r:id="rId22"/>
    <p:sldId id="272" r:id="rId23"/>
    <p:sldId id="284" r:id="rId24"/>
    <p:sldId id="273" r:id="rId25"/>
    <p:sldId id="274" r:id="rId26"/>
    <p:sldId id="294" r:id="rId27"/>
    <p:sldId id="275" r:id="rId28"/>
    <p:sldId id="293" r:id="rId29"/>
    <p:sldId id="292" r:id="rId30"/>
    <p:sldId id="299" r:id="rId31"/>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資訊科技與金融創新" id="{C50681C2-7158-447A-BE9C-D309034575ED}">
          <p14:sldIdLst>
            <p14:sldId id="256"/>
            <p14:sldId id="257"/>
            <p14:sldId id="258"/>
            <p14:sldId id="278"/>
            <p14:sldId id="259"/>
            <p14:sldId id="296"/>
            <p14:sldId id="260"/>
            <p14:sldId id="289"/>
            <p14:sldId id="290"/>
            <p14:sldId id="261"/>
            <p14:sldId id="301"/>
            <p14:sldId id="280"/>
            <p14:sldId id="281"/>
            <p14:sldId id="263"/>
            <p14:sldId id="266"/>
            <p14:sldId id="286"/>
            <p14:sldId id="297"/>
            <p14:sldId id="298"/>
            <p14:sldId id="287"/>
            <p14:sldId id="268"/>
            <p14:sldId id="269"/>
            <p14:sldId id="272"/>
            <p14:sldId id="284"/>
            <p14:sldId id="273"/>
            <p14:sldId id="274"/>
            <p14:sldId id="294"/>
            <p14:sldId id="275"/>
            <p14:sldId id="293"/>
            <p14:sldId id="292"/>
            <p14:sldId id="29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1" autoAdjust="0"/>
    <p:restoredTop sz="85299" autoAdjust="0"/>
  </p:normalViewPr>
  <p:slideViewPr>
    <p:cSldViewPr snapToGrid="0">
      <p:cViewPr varScale="1">
        <p:scale>
          <a:sx n="55" d="100"/>
          <a:sy n="55" d="100"/>
        </p:scale>
        <p:origin x="800" y="36"/>
      </p:cViewPr>
      <p:guideLst>
        <p:guide orient="horz" pos="2160"/>
        <p:guide pos="3840"/>
      </p:guideLst>
    </p:cSldViewPr>
  </p:slideViewPr>
  <p:notesTextViewPr>
    <p:cViewPr>
      <p:scale>
        <a:sx n="1" d="1"/>
        <a:sy n="1" d="1"/>
      </p:scale>
      <p:origin x="0" y="0"/>
    </p:cViewPr>
  </p:notesTextViewPr>
  <p:notesViewPr>
    <p:cSldViewPr snapToGrid="0">
      <p:cViewPr varScale="1">
        <p:scale>
          <a:sx n="64" d="100"/>
          <a:sy n="64" d="100"/>
        </p:scale>
        <p:origin x="1660"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2018/9/20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2018/9/20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300">
                <a:solidFill>
                  <a:schemeClr val="tx1"/>
                </a:solidFill>
                <a:latin typeface="Arial" charset="0"/>
                <a:ea typeface="新細明體" charset="0"/>
                <a:cs typeface="新細明體" charset="0"/>
              </a:defRPr>
            </a:lvl1pPr>
            <a:lvl2pPr marL="715907" indent="-275349">
              <a:defRPr kumimoji="1" sz="2300">
                <a:solidFill>
                  <a:schemeClr val="tx1"/>
                </a:solidFill>
                <a:latin typeface="Arial" charset="0"/>
                <a:ea typeface="新細明體" charset="0"/>
              </a:defRPr>
            </a:lvl2pPr>
            <a:lvl3pPr marL="1101395" indent="-220279">
              <a:defRPr kumimoji="1" sz="2300">
                <a:solidFill>
                  <a:schemeClr val="tx1"/>
                </a:solidFill>
                <a:latin typeface="Arial" charset="0"/>
                <a:ea typeface="新細明體" charset="0"/>
              </a:defRPr>
            </a:lvl3pPr>
            <a:lvl4pPr marL="1541953" indent="-220279">
              <a:defRPr kumimoji="1" sz="2300">
                <a:solidFill>
                  <a:schemeClr val="tx1"/>
                </a:solidFill>
                <a:latin typeface="Arial" charset="0"/>
                <a:ea typeface="新細明體" charset="0"/>
              </a:defRPr>
            </a:lvl4pPr>
            <a:lvl5pPr marL="1982511" indent="-220279">
              <a:defRPr kumimoji="1" sz="2300">
                <a:solidFill>
                  <a:schemeClr val="tx1"/>
                </a:solidFill>
                <a:latin typeface="Arial" charset="0"/>
                <a:ea typeface="新細明體" charset="0"/>
              </a:defRPr>
            </a:lvl5pPr>
            <a:lvl6pPr marL="2423069" indent="-220279" fontAlgn="base">
              <a:spcBef>
                <a:spcPct val="0"/>
              </a:spcBef>
              <a:spcAft>
                <a:spcPct val="0"/>
              </a:spcAft>
              <a:defRPr kumimoji="1" sz="2300">
                <a:solidFill>
                  <a:schemeClr val="tx1"/>
                </a:solidFill>
                <a:latin typeface="Arial" charset="0"/>
                <a:ea typeface="新細明體" charset="0"/>
              </a:defRPr>
            </a:lvl6pPr>
            <a:lvl7pPr marL="2863626" indent="-220279" fontAlgn="base">
              <a:spcBef>
                <a:spcPct val="0"/>
              </a:spcBef>
              <a:spcAft>
                <a:spcPct val="0"/>
              </a:spcAft>
              <a:defRPr kumimoji="1" sz="2300">
                <a:solidFill>
                  <a:schemeClr val="tx1"/>
                </a:solidFill>
                <a:latin typeface="Arial" charset="0"/>
                <a:ea typeface="新細明體" charset="0"/>
              </a:defRPr>
            </a:lvl7pPr>
            <a:lvl8pPr marL="3304184" indent="-220279" fontAlgn="base">
              <a:spcBef>
                <a:spcPct val="0"/>
              </a:spcBef>
              <a:spcAft>
                <a:spcPct val="0"/>
              </a:spcAft>
              <a:defRPr kumimoji="1" sz="2300">
                <a:solidFill>
                  <a:schemeClr val="tx1"/>
                </a:solidFill>
                <a:latin typeface="Arial" charset="0"/>
                <a:ea typeface="新細明體" charset="0"/>
              </a:defRPr>
            </a:lvl8pPr>
            <a:lvl9pPr marL="3744742" indent="-220279" fontAlgn="base">
              <a:spcBef>
                <a:spcPct val="0"/>
              </a:spcBef>
              <a:spcAft>
                <a:spcPct val="0"/>
              </a:spcAft>
              <a:defRPr kumimoji="1" sz="23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kumimoji="0" lang="zh-TW" altLang="en-US">
              <a:latin typeface="Calibri" charset="0"/>
              <a:ea typeface="新細明體" charset="0"/>
            </a:endParaRPr>
          </a:p>
        </p:txBody>
      </p:sp>
    </p:spTree>
    <p:extLst>
      <p:ext uri="{BB962C8B-B14F-4D97-AF65-F5344CB8AC3E}">
        <p14:creationId xmlns:p14="http://schemas.microsoft.com/office/powerpoint/2010/main" val="421496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密碼學</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73902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48518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8790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smtClean="0"/>
              <a:t>《2018</a:t>
            </a:r>
            <a:r>
              <a:rPr lang="zh-TW" altLang="en-US" dirty="0" smtClean="0"/>
              <a:t> 數位金融</a:t>
            </a:r>
            <a:r>
              <a:rPr lang="en-US" altLang="zh-TW" dirty="0" smtClean="0"/>
              <a:t>》                                                                                                                                             NCTU.IIM.IEBI </a:t>
            </a:r>
            <a:r>
              <a:rPr lang="en-US" altLang="zh-TW" dirty="0" smtClean="0"/>
              <a:t>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1524000" y="764705"/>
            <a:ext cx="9144000" cy="3557914"/>
          </a:xfrm>
        </p:spPr>
        <p:txBody>
          <a:bodyPr/>
          <a:lstStyle/>
          <a:p>
            <a:pPr algn="ctr">
              <a:lnSpc>
                <a:spcPct val="150000"/>
              </a:lnSpc>
            </a:pPr>
            <a:r>
              <a:rPr lang="zh-TW" altLang="en-US" sz="6600" dirty="0">
                <a:latin typeface="+mj-ea"/>
                <a:cs typeface="BiauKai"/>
              </a:rPr>
              <a:t>資訊科技與金融創新</a:t>
            </a:r>
            <a:r>
              <a:rPr lang="en-US" altLang="zh-TW" sz="6000" dirty="0">
                <a:latin typeface="+mj-ea"/>
                <a:cs typeface="BiauKai"/>
              </a:rPr>
              <a:t/>
            </a:r>
            <a:br>
              <a:rPr lang="en-US" altLang="zh-TW" sz="6000" dirty="0">
                <a:latin typeface="+mj-ea"/>
                <a:cs typeface="BiauKai"/>
              </a:rPr>
            </a:br>
            <a:r>
              <a:rPr lang="en-US" altLang="zh-TW" sz="2800" dirty="0">
                <a:latin typeface="+mj-ea"/>
                <a:cs typeface="BiauKai"/>
              </a:rPr>
              <a:t>Information </a:t>
            </a:r>
            <a:r>
              <a:rPr lang="en-US" altLang="zh-TW" sz="2800" dirty="0">
                <a:latin typeface="+mj-ea"/>
              </a:rPr>
              <a:t>Technology &amp; Financial Innovation </a:t>
            </a:r>
            <a:endParaRPr lang="en-US" altLang="zh-TW" sz="2800" dirty="0">
              <a:latin typeface="+mj-ea"/>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2018</a:t>
            </a:r>
            <a:r>
              <a:rPr lang="zh-TW" altLang="en-US" sz="2000" dirty="0" smtClean="0"/>
              <a:t>數位</a:t>
            </a:r>
            <a:r>
              <a:rPr lang="zh-TW" altLang="en-US" sz="2000" dirty="0"/>
              <a:t>金融</a:t>
            </a:r>
            <a:r>
              <a:rPr lang="en-US" altLang="zh-TW" sz="2000" dirty="0"/>
              <a:t>》                                                                                        </a:t>
            </a:r>
          </a:p>
          <a:p>
            <a:pPr algn="ctr"/>
            <a:r>
              <a:rPr lang="en-US" altLang="zh-TW" sz="2000" dirty="0"/>
              <a:t> NCTU.IIM.IEBI Lab</a:t>
            </a:r>
            <a:endParaRPr lang="zh-TW" altLang="en-US" sz="2000" dirty="0"/>
          </a:p>
        </p:txBody>
      </p:sp>
    </p:spTree>
    <p:extLst>
      <p:ext uri="{BB962C8B-B14F-4D97-AF65-F5344CB8AC3E}">
        <p14:creationId xmlns:p14="http://schemas.microsoft.com/office/powerpoint/2010/main" val="295417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a:t>
            </a:r>
            <a:r>
              <a:rPr lang="en-US" altLang="zh-TW" sz="4400" dirty="0">
                <a:latin typeface="+mj-ea"/>
              </a:rPr>
              <a:t>(</a:t>
            </a:r>
            <a:r>
              <a:rPr lang="en-US" altLang="zh-TW" sz="4400" dirty="0" err="1" smtClean="0">
                <a:latin typeface="+mj-ea"/>
              </a:rPr>
              <a:t>IoT</a:t>
            </a:r>
            <a:r>
              <a:rPr lang="en-US" altLang="zh-TW" sz="4400" dirty="0" smtClean="0">
                <a:latin typeface="+mj-ea"/>
              </a:rPr>
              <a:t>- Internet of Things)</a:t>
            </a:r>
            <a:endParaRPr lang="zh-TW" altLang="en-US" dirty="0"/>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6" name="內容版面配置區 5"/>
          <p:cNvPicPr>
            <a:picLocks noGrp="1" noChangeAspect="1"/>
          </p:cNvPicPr>
          <p:nvPr>
            <p:ph idx="1"/>
          </p:nvPr>
        </p:nvPicPr>
        <p:blipFill>
          <a:blip r:embed="rId2"/>
          <a:stretch>
            <a:fillRect/>
          </a:stretch>
        </p:blipFill>
        <p:spPr>
          <a:xfrm>
            <a:off x="1790757" y="1319982"/>
            <a:ext cx="9098915" cy="4856981"/>
          </a:xfrm>
          <a:prstGeom prst="rect">
            <a:avLst/>
          </a:prstGeom>
        </p:spPr>
      </p:pic>
    </p:spTree>
    <p:extLst>
      <p:ext uri="{BB962C8B-B14F-4D97-AF65-F5344CB8AC3E}">
        <p14:creationId xmlns:p14="http://schemas.microsoft.com/office/powerpoint/2010/main" val="2377028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smtClean="0"/>
              <a:t>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772" y="1468237"/>
            <a:ext cx="7176086" cy="4785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4590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2096086" y="2888546"/>
            <a:ext cx="6949440" cy="3420650"/>
          </a:xfrm>
          <a:prstGeom prst="rect">
            <a:avLst/>
          </a:prstGeom>
        </p:spPr>
      </p:pic>
      <p:sp>
        <p:nvSpPr>
          <p:cNvPr id="2" name="標題 1"/>
          <p:cNvSpPr>
            <a:spLocks noGrp="1"/>
          </p:cNvSpPr>
          <p:nvPr>
            <p:ph type="title"/>
          </p:nvPr>
        </p:nvSpPr>
        <p:spPr/>
        <p:txBody>
          <a:bodyPr/>
          <a:lstStyle/>
          <a:p>
            <a:r>
              <a:rPr kumimoji="1" lang="zh-TW" altLang="en-US" dirty="0" smtClean="0"/>
              <a:t>區塊鏈技術 </a:t>
            </a:r>
            <a:r>
              <a:rPr kumimoji="1" lang="en-US" altLang="zh-TW" dirty="0" smtClean="0"/>
              <a:t>(Block </a:t>
            </a:r>
            <a:r>
              <a:rPr kumimoji="1" lang="en-US" altLang="zh-TW" dirty="0"/>
              <a:t>C</a:t>
            </a:r>
            <a:r>
              <a:rPr kumimoji="1" lang="en-US" altLang="zh-TW" dirty="0" smtClean="0"/>
              <a:t>hains Technology)</a:t>
            </a:r>
            <a:endParaRPr kumimoji="1" lang="zh-TW" altLang="en-US" dirty="0"/>
          </a:p>
        </p:txBody>
      </p:sp>
      <p:sp>
        <p:nvSpPr>
          <p:cNvPr id="3" name="內容版面配置區 2"/>
          <p:cNvSpPr>
            <a:spLocks noGrp="1"/>
          </p:cNvSpPr>
          <p:nvPr>
            <p:ph idx="1"/>
          </p:nvPr>
        </p:nvSpPr>
        <p:spPr>
          <a:xfrm>
            <a:off x="612057" y="1474839"/>
            <a:ext cx="11268116" cy="4702124"/>
          </a:xfrm>
        </p:spPr>
        <p:txBody>
          <a:bodyPr>
            <a:normAutofit/>
          </a:bodyPr>
          <a:lstStyle/>
          <a:p>
            <a:r>
              <a:rPr kumimoji="1" lang="zh-TW" altLang="en-US" sz="2400" dirty="0" smtClean="0"/>
              <a:t>區塊鏈</a:t>
            </a:r>
            <a:r>
              <a:rPr kumimoji="1" lang="zh-TW" altLang="en-US" sz="2400" dirty="0"/>
              <a:t>是由一套嚴謹的加密法演變而來的技術，透過複雜</a:t>
            </a:r>
            <a:r>
              <a:rPr kumimoji="1" lang="zh-TW" altLang="en-US" sz="2400" dirty="0" smtClean="0"/>
              <a:t>的公鑰與私鑰設計，</a:t>
            </a:r>
            <a:r>
              <a:rPr kumimoji="1" lang="zh-TW" altLang="en-US" sz="2400" dirty="0"/>
              <a:t>系統會自動將透過區塊鏈網絡進行的金融交易資料分送到每一位參與者手中</a:t>
            </a:r>
            <a:r>
              <a:rPr kumimoji="1" lang="zh-TW" altLang="en-US" sz="2400" dirty="0" smtClean="0"/>
              <a:t>，透過</a:t>
            </a:r>
            <a:r>
              <a:rPr kumimoji="1" lang="zh-TW" altLang="en-US" sz="2400" dirty="0"/>
              <a:t>區塊鏈技術的</a:t>
            </a:r>
            <a:r>
              <a:rPr kumimoji="1" lang="zh-TW" altLang="en-US" sz="2400" dirty="0" smtClean="0"/>
              <a:t>數位</a:t>
            </a:r>
            <a:r>
              <a:rPr kumimoji="1" lang="zh-TW" altLang="en-US" sz="2400" dirty="0"/>
              <a:t>交易紀錄系統，消費者與企業再也不需要</a:t>
            </a:r>
            <a:r>
              <a:rPr kumimoji="1" lang="zh-TW" altLang="en-US" sz="2400" dirty="0" smtClean="0"/>
              <a:t>透過權威的中間機構才</a:t>
            </a:r>
            <a:r>
              <a:rPr kumimoji="1" lang="zh-TW" altLang="en-US" sz="2400" dirty="0"/>
              <a:t>可以進行</a:t>
            </a:r>
            <a:r>
              <a:rPr kumimoji="1" lang="zh-TW" altLang="en-US" sz="2400" dirty="0" smtClean="0"/>
              <a:t>交易。</a:t>
            </a:r>
            <a:endParaRPr kumimoji="1" lang="zh-TW" altLang="en-US" sz="2400" dirty="0"/>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smtClean="0"/>
              <a:t>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Tree>
    <p:extLst>
      <p:ext uri="{BB962C8B-B14F-4D97-AF65-F5344CB8AC3E}">
        <p14:creationId xmlns:p14="http://schemas.microsoft.com/office/powerpoint/2010/main" val="3743145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區塊鏈應用」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237" y="618979"/>
            <a:ext cx="7548871" cy="578243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kumimoji="1" lang="zh-TW" altLang="en-US" dirty="0" smtClean="0"/>
              <a:t>區塊鏈應用</a:t>
            </a: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smtClean="0"/>
              <a:t>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spTree>
    <p:extLst>
      <p:ext uri="{BB962C8B-B14F-4D97-AF65-F5344CB8AC3E}">
        <p14:creationId xmlns:p14="http://schemas.microsoft.com/office/powerpoint/2010/main" val="2529928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en-US" altLang="zh-TW" dirty="0" smtClean="0">
                <a:latin typeface="+mj-ea"/>
              </a:rPr>
              <a:t>Fintech </a:t>
            </a:r>
            <a:r>
              <a:rPr lang="zh-TW" altLang="en-US" dirty="0" smtClean="0">
                <a:latin typeface="+mj-ea"/>
              </a:rPr>
              <a:t>金融科技的演化</a:t>
            </a:r>
            <a:endParaRPr lang="zh-TW" altLang="en-US" dirty="0"/>
          </a:p>
        </p:txBody>
      </p:sp>
      <p:sp>
        <p:nvSpPr>
          <p:cNvPr id="3" name="內容版面配置區 2"/>
          <p:cNvSpPr>
            <a:spLocks noGrp="1"/>
          </p:cNvSpPr>
          <p:nvPr>
            <p:ph idx="1"/>
          </p:nvPr>
        </p:nvSpPr>
        <p:spPr>
          <a:xfrm>
            <a:off x="612057" y="1474839"/>
            <a:ext cx="5890343" cy="4702124"/>
          </a:xfrm>
        </p:spPr>
        <p:txBody>
          <a:bodyPr/>
          <a:lstStyle/>
          <a:p>
            <a:r>
              <a:rPr lang="zh-TW" altLang="en-US" sz="2800" dirty="0">
                <a:latin typeface="+mj-ea"/>
              </a:rPr>
              <a:t>隨著資通訊科技發展，金融科技產業在「雲端運算、智慧分析、行動商務與社群媒體」等新興科技的商業化整合應用逐漸成熟</a:t>
            </a:r>
            <a:r>
              <a:rPr lang="zh-TW" altLang="en-US" sz="2800" dirty="0" smtClean="0">
                <a:latin typeface="+mj-ea"/>
              </a:rPr>
              <a:t>。</a:t>
            </a:r>
            <a:endParaRPr lang="en-US" altLang="zh-TW" sz="2800" dirty="0" smtClean="0">
              <a:latin typeface="+mj-ea"/>
            </a:endParaRPr>
          </a:p>
          <a:p>
            <a:r>
              <a:rPr lang="zh-TW" altLang="en-US" sz="2800" dirty="0" smtClean="0">
                <a:latin typeface="+mj-ea"/>
              </a:rPr>
              <a:t>「</a:t>
            </a:r>
            <a:r>
              <a:rPr lang="zh-TW" altLang="en-US" sz="2800" dirty="0">
                <a:latin typeface="+mj-ea"/>
              </a:rPr>
              <a:t>雲端運算」強化「智慧分析」的</a:t>
            </a:r>
            <a:r>
              <a:rPr lang="zh-TW" altLang="en-US" sz="2800" dirty="0" smtClean="0">
                <a:latin typeface="+mj-ea"/>
              </a:rPr>
              <a:t>分析</a:t>
            </a:r>
            <a:r>
              <a:rPr lang="zh-TW" altLang="en-US" sz="2800" dirty="0">
                <a:latin typeface="+mj-ea"/>
              </a:rPr>
              <a:t>效能，「智慧分析」則結合「</a:t>
            </a:r>
            <a:r>
              <a:rPr lang="zh-TW" altLang="en-US" sz="2800" b="1" dirty="0">
                <a:latin typeface="+mj-ea"/>
              </a:rPr>
              <a:t>行動通訊</a:t>
            </a:r>
            <a:r>
              <a:rPr lang="zh-TW" altLang="en-US" sz="2800" dirty="0">
                <a:latin typeface="+mj-ea"/>
              </a:rPr>
              <a:t>」與「</a:t>
            </a:r>
            <a:r>
              <a:rPr lang="zh-TW" altLang="en-US" sz="2800" b="1" dirty="0">
                <a:latin typeface="+mj-ea"/>
              </a:rPr>
              <a:t>社群媒體</a:t>
            </a:r>
            <a:r>
              <a:rPr lang="zh-TW" altLang="en-US" sz="2800" dirty="0">
                <a:latin typeface="+mj-ea"/>
              </a:rPr>
              <a:t>」，在現有網路平台基礎上提高人才流、物流、資訊流與資金流的訊息匹配效率</a:t>
            </a:r>
          </a:p>
        </p:txBody>
      </p:sp>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313" y="1474839"/>
            <a:ext cx="4923417" cy="355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339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latin typeface="+mj-ea"/>
              </a:rPr>
              <a:t>行動網路 </a:t>
            </a:r>
            <a:r>
              <a:rPr lang="en-US" altLang="zh-TW" dirty="0" smtClean="0">
                <a:latin typeface="+mj-ea"/>
              </a:rPr>
              <a:t>– </a:t>
            </a:r>
            <a:r>
              <a:rPr lang="zh-TW" altLang="en-US" dirty="0" smtClean="0">
                <a:latin typeface="+mj-ea"/>
              </a:rPr>
              <a:t>行動金融</a:t>
            </a:r>
            <a:endParaRPr lang="zh-TW" altLang="en-US" dirty="0"/>
          </a:p>
        </p:txBody>
      </p:sp>
      <p:sp>
        <p:nvSpPr>
          <p:cNvPr id="3" name="內容版面配置區 2"/>
          <p:cNvSpPr>
            <a:spLocks noGrp="1"/>
          </p:cNvSpPr>
          <p:nvPr>
            <p:ph idx="1"/>
          </p:nvPr>
        </p:nvSpPr>
        <p:spPr>
          <a:xfrm>
            <a:off x="612057" y="1474839"/>
            <a:ext cx="11002297" cy="4702124"/>
          </a:xfrm>
        </p:spPr>
        <p:txBody>
          <a:bodyPr/>
          <a:lstStyle/>
          <a:p>
            <a:r>
              <a:rPr lang="zh-TW" altLang="en-US" sz="2800" dirty="0">
                <a:latin typeface="+mj-ea"/>
              </a:rPr>
              <a:t>在數位雲端科技日漸發達的情況下，行動網路將逐漸取代銀行部分功能，如轉帳、換匯、繳費、股票下單與投保等都可透過行動網路完成，行動網路可執行的業務正漸漸拓展至財富管理、信用貸款，一切都正在發生</a:t>
            </a:r>
          </a:p>
          <a:p>
            <a:endParaRPr lang="zh-TW" altLang="en-US" dirty="0"/>
          </a:p>
        </p:txBody>
      </p:sp>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800" y="2949536"/>
            <a:ext cx="4794275" cy="310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842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社群</a:t>
            </a:r>
            <a:r>
              <a:rPr lang="zh-TW" altLang="en-US" dirty="0" smtClean="0">
                <a:latin typeface="+mj-ea"/>
              </a:rPr>
              <a:t>網路</a:t>
            </a:r>
            <a:r>
              <a:rPr lang="en-US" altLang="zh-TW" dirty="0" smtClean="0">
                <a:latin typeface="+mj-ea"/>
              </a:rPr>
              <a:t>- </a:t>
            </a:r>
            <a:r>
              <a:rPr lang="zh-TW" altLang="en-US" dirty="0" smtClean="0">
                <a:latin typeface="+mj-ea"/>
              </a:rPr>
              <a:t>社群金融</a:t>
            </a:r>
            <a:endParaRPr lang="zh-TW" altLang="en-US" dirty="0"/>
          </a:p>
        </p:txBody>
      </p:sp>
      <p:sp>
        <p:nvSpPr>
          <p:cNvPr id="3" name="內容版面配置區 2"/>
          <p:cNvSpPr>
            <a:spLocks noGrp="1"/>
          </p:cNvSpPr>
          <p:nvPr>
            <p:ph idx="1"/>
          </p:nvPr>
        </p:nvSpPr>
        <p:spPr/>
        <p:txBody>
          <a:bodyPr/>
          <a:lstStyle/>
          <a:p>
            <a:r>
              <a:rPr lang="zh-TW" altLang="en-US" sz="2800" dirty="0">
                <a:latin typeface="+mj-ea"/>
              </a:rPr>
              <a:t>對於現在的數位原住民</a:t>
            </a:r>
            <a:r>
              <a:rPr lang="en-US" altLang="zh-TW" sz="2800" dirty="0">
                <a:latin typeface="+mj-ea"/>
              </a:rPr>
              <a:t>(Digital natives)</a:t>
            </a:r>
            <a:r>
              <a:rPr lang="zh-TW" altLang="en-US" sz="2800" dirty="0">
                <a:latin typeface="+mj-ea"/>
              </a:rPr>
              <a:t>，其高頻率的使用臉書、</a:t>
            </a:r>
            <a:r>
              <a:rPr lang="en-US" altLang="zh-TW" sz="2800" dirty="0">
                <a:latin typeface="+mj-ea"/>
              </a:rPr>
              <a:t>iTunes</a:t>
            </a:r>
            <a:r>
              <a:rPr lang="zh-TW" altLang="en-US" sz="2800" dirty="0">
                <a:latin typeface="+mj-ea"/>
              </a:rPr>
              <a:t>、</a:t>
            </a:r>
            <a:r>
              <a:rPr lang="en-US" altLang="zh-TW" sz="2800" dirty="0">
                <a:latin typeface="+mj-ea"/>
              </a:rPr>
              <a:t>PayPal</a:t>
            </a:r>
            <a:r>
              <a:rPr lang="zh-TW" altLang="en-US" sz="2800" dirty="0">
                <a:latin typeface="+mj-ea"/>
              </a:rPr>
              <a:t>等線上社群及應用程式，現在實體銀行對這群消費者已經不再具有吸引力，他們傾向於使用互聯網中的虛擬數位平台達到真正的去銀行化</a:t>
            </a:r>
            <a:r>
              <a:rPr lang="en-US" altLang="zh-TW" sz="2800" dirty="0">
                <a:latin typeface="+mj-ea"/>
              </a:rPr>
              <a:t>(De-banked)</a:t>
            </a: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6" name="Picture 2" descr="http://asmarterplanet.com/tw/files/2015/06/social-network-bank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916" y="3278864"/>
            <a:ext cx="5482648" cy="272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80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a:t>
            </a:r>
            <a:r>
              <a:rPr lang="zh-TW" altLang="en-US" dirty="0" smtClean="0">
                <a:latin typeface="+mj-ea"/>
              </a:rPr>
              <a:t>轉型</a:t>
            </a:r>
            <a:r>
              <a:rPr lang="en-US" altLang="zh-TW" dirty="0" smtClean="0">
                <a:latin typeface="+mj-ea"/>
              </a:rPr>
              <a:t>:</a:t>
            </a:r>
            <a:r>
              <a:rPr lang="en-US" altLang="zh-TW" b="0" dirty="0" smtClean="0"/>
              <a:t>Bank </a:t>
            </a:r>
            <a:r>
              <a:rPr lang="en-US" altLang="zh-TW" b="0" dirty="0"/>
              <a:t>1.0</a:t>
            </a:r>
            <a:r>
              <a:rPr lang="zh-TW" altLang="en-US" b="0" dirty="0"/>
              <a:t>到</a:t>
            </a:r>
            <a:r>
              <a:rPr lang="en-US" altLang="zh-TW" b="0" dirty="0"/>
              <a:t>3.0</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以實體分行為主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從實體銀行轉到網路銀行</a:t>
            </a:r>
            <a:r>
              <a:rPr lang="en-US" altLang="zh-TW" dirty="0"/>
              <a:t>,</a:t>
            </a:r>
            <a:r>
              <a:rPr lang="zh-TW" altLang="en-US" dirty="0"/>
              <a:t>銀行從實體分行轉型到網路分行</a:t>
            </a:r>
            <a:r>
              <a:rPr lang="en-US" altLang="zh-TW" dirty="0"/>
              <a:t>,</a:t>
            </a:r>
            <a:r>
              <a:rPr lang="zh-TW" altLang="en-US" dirty="0"/>
              <a:t>且交易逐漸電子化</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solidFill>
                  <a:schemeClr val="accent3">
                    <a:lumMod val="60000"/>
                    <a:lumOff val="40000"/>
                  </a:schemeClr>
                </a:solidFill>
              </a:rPr>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solidFill>
                  <a:schemeClr val="accent3">
                    <a:lumMod val="60000"/>
                    <a:lumOff val="40000"/>
                  </a:schemeClr>
                </a:solidFill>
              </a:rPr>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solidFill>
                  <a:schemeClr val="accent3">
                    <a:lumMod val="60000"/>
                    <a:lumOff val="40000"/>
                  </a:schemeClr>
                </a:solidFill>
              </a:rPr>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Tree>
    <p:extLst>
      <p:ext uri="{BB962C8B-B14F-4D97-AF65-F5344CB8AC3E}">
        <p14:creationId xmlns:p14="http://schemas.microsoft.com/office/powerpoint/2010/main" val="2177437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Always Banking</a:t>
            </a:r>
            <a:endParaRPr lang="zh-TW" altLang="en-US" dirty="0"/>
          </a:p>
        </p:txBody>
      </p:sp>
      <p:sp>
        <p:nvSpPr>
          <p:cNvPr id="3" name="內容版面配置區 2"/>
          <p:cNvSpPr>
            <a:spLocks noGrp="1"/>
          </p:cNvSpPr>
          <p:nvPr>
            <p:ph idx="1"/>
          </p:nvPr>
        </p:nvSpPr>
        <p:spPr>
          <a:xfrm>
            <a:off x="5591929" y="1428658"/>
            <a:ext cx="6130488" cy="4702124"/>
          </a:xfrm>
        </p:spPr>
        <p:txBody>
          <a:bodyPr/>
          <a:lstStyle/>
          <a:p>
            <a:pPr indent="-180000">
              <a:spcBef>
                <a:spcPts val="0"/>
              </a:spcBef>
            </a:pPr>
            <a:r>
              <a:rPr lang="zh-TW" altLang="en-US" sz="2400" dirty="0">
                <a:latin typeface="+mn-ea"/>
              </a:rPr>
              <a:t>”</a:t>
            </a:r>
            <a:r>
              <a:rPr lang="en-US" altLang="zh-TW" sz="2400" dirty="0">
                <a:latin typeface="+mn-ea"/>
              </a:rPr>
              <a:t>Always Banking</a:t>
            </a:r>
            <a:r>
              <a:rPr lang="zh-TW" altLang="en-US" sz="2400" dirty="0">
                <a:latin typeface="+mn-ea"/>
              </a:rPr>
              <a:t>， </a:t>
            </a:r>
            <a:r>
              <a:rPr lang="en-US" altLang="zh-TW" sz="2400" dirty="0">
                <a:latin typeface="+mn-ea"/>
              </a:rPr>
              <a:t>Never at a bank</a:t>
            </a:r>
            <a:r>
              <a:rPr lang="zh-TW" altLang="en-US" sz="2400" dirty="0">
                <a:latin typeface="+mn-ea"/>
              </a:rPr>
              <a:t>！”關鍵是銀行服務，不是銀行。如</a:t>
            </a:r>
            <a:r>
              <a:rPr lang="en-US" altLang="zh-TW" sz="2400" dirty="0">
                <a:latin typeface="+mn-ea"/>
              </a:rPr>
              <a:t>Bill Gates</a:t>
            </a:r>
            <a:r>
              <a:rPr lang="zh-TW" altLang="en-US" sz="2400" dirty="0">
                <a:latin typeface="+mn-ea"/>
              </a:rPr>
              <a:t>所言，銀行業務不可或缺，但是銀行本身不是。而</a:t>
            </a:r>
            <a:r>
              <a:rPr lang="en-US" altLang="zh-TW" sz="2400" dirty="0">
                <a:latin typeface="+mn-ea"/>
              </a:rPr>
              <a:t>Bank3.0</a:t>
            </a:r>
            <a:r>
              <a:rPr lang="zh-TW" altLang="en-US" sz="2400" dirty="0">
                <a:latin typeface="+mn-ea"/>
              </a:rPr>
              <a:t>簡單來說就是金融互聯網，讓傳統的銀行業採用互聯網的方式來服務客戶</a:t>
            </a:r>
            <a:r>
              <a:rPr lang="zh-TW" altLang="en-US" sz="2400" dirty="0" smtClean="0">
                <a:latin typeface="+mn-ea"/>
              </a:rPr>
              <a:t>。</a:t>
            </a:r>
            <a:endParaRPr lang="en-US" altLang="zh-TW" sz="2400" dirty="0" smtClean="0">
              <a:latin typeface="+mn-ea"/>
            </a:endParaRPr>
          </a:p>
          <a:p>
            <a:pPr indent="-180000">
              <a:spcBef>
                <a:spcPts val="0"/>
              </a:spcBef>
            </a:pPr>
            <a:r>
              <a:rPr lang="zh-TW" altLang="en-US" sz="2400" b="1" dirty="0" smtClean="0">
                <a:latin typeface="+mn-ea"/>
              </a:rPr>
              <a:t>實例</a:t>
            </a:r>
            <a:r>
              <a:rPr lang="en-US" altLang="zh-TW" sz="2400" b="1" dirty="0" smtClean="0">
                <a:latin typeface="+mn-ea"/>
              </a:rPr>
              <a:t>: </a:t>
            </a:r>
            <a:r>
              <a:rPr lang="zh-TW" altLang="en-US" sz="2400" dirty="0" smtClean="0">
                <a:latin typeface="+mn-ea"/>
              </a:rPr>
              <a:t>明天</a:t>
            </a:r>
            <a:r>
              <a:rPr lang="zh-TW" altLang="en-US" sz="2400" dirty="0">
                <a:latin typeface="+mn-ea"/>
              </a:rPr>
              <a:t>就 要出國，前一天晚上在網路上即可刷卡支付機票費用，線上預定飯店後即可直接轉帳至商家帳戶，個人金融帳戶可以直接線上更換外幣，只要登入保險公司帳號就可 以投保旅遊平安險，這一切都不需要經過實體銀行！ </a:t>
            </a:r>
          </a:p>
          <a:p>
            <a:pPr>
              <a:lnSpc>
                <a:spcPct val="150000"/>
              </a:lnSpc>
            </a:pP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92" y="1565137"/>
            <a:ext cx="4607023"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6581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銀行轉型未來式</a:t>
            </a:r>
            <a:endParaRPr lang="zh-TW" altLang="en-US" dirty="0"/>
          </a:p>
        </p:txBody>
      </p:sp>
      <p:sp>
        <p:nvSpPr>
          <p:cNvPr id="3" name="內容版面配置區 2"/>
          <p:cNvSpPr>
            <a:spLocks noGrp="1"/>
          </p:cNvSpPr>
          <p:nvPr>
            <p:ph idx="1"/>
          </p:nvPr>
        </p:nvSpPr>
        <p:spPr/>
        <p:txBody>
          <a:bodyPr>
            <a:normAutofit/>
          </a:bodyPr>
          <a:lstStyle/>
          <a:p>
            <a:r>
              <a:rPr lang="zh-TW" altLang="en-US" dirty="0">
                <a:latin typeface="+mj-ea"/>
              </a:rPr>
              <a:t>隨著</a:t>
            </a:r>
            <a:r>
              <a:rPr lang="zh-TW" altLang="en-US" b="1" dirty="0">
                <a:latin typeface="+mj-ea"/>
              </a:rPr>
              <a:t>資訊科技</a:t>
            </a:r>
            <a:r>
              <a:rPr lang="zh-TW" altLang="en-US" dirty="0">
                <a:latin typeface="+mj-ea"/>
              </a:rPr>
              <a:t>的發展，客戶的消費行為將有所改變，分為四個破壞性階段：</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378" y="2041522"/>
            <a:ext cx="8319329" cy="4290298"/>
          </a:xfrm>
          <a:prstGeom prst="rect">
            <a:avLst/>
          </a:prstGeom>
        </p:spPr>
      </p:pic>
    </p:spTree>
    <p:extLst>
      <p:ext uri="{BB962C8B-B14F-4D97-AF65-F5344CB8AC3E}">
        <p14:creationId xmlns:p14="http://schemas.microsoft.com/office/powerpoint/2010/main" val="359616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b="1" dirty="0">
                <a:latin typeface="+mj-ea"/>
                <a:ea typeface="+mj-ea"/>
                <a:cs typeface="Times New Roman" panose="02020603050405020304" pitchFamily="18" charset="0"/>
              </a:rPr>
              <a:t>Outline</a:t>
            </a:r>
            <a:endParaRPr kumimoji="1" lang="zh-TW" altLang="en-US" b="1" dirty="0">
              <a:latin typeface="+mj-ea"/>
              <a:ea typeface="+mj-ea"/>
              <a:cs typeface="Times New Roman" panose="02020603050405020304" pitchFamily="18" charset="0"/>
            </a:endParaRPr>
          </a:p>
        </p:txBody>
      </p:sp>
      <p:sp>
        <p:nvSpPr>
          <p:cNvPr id="3" name="內容版面配置區 2"/>
          <p:cNvSpPr>
            <a:spLocks noGrp="1"/>
          </p:cNvSpPr>
          <p:nvPr>
            <p:ph idx="1"/>
          </p:nvPr>
        </p:nvSpPr>
        <p:spPr/>
        <p:txBody>
          <a:bodyPr>
            <a:normAutofit/>
          </a:bodyPr>
          <a:lstStyle/>
          <a:p>
            <a:pPr>
              <a:lnSpc>
                <a:spcPct val="150000"/>
              </a:lnSpc>
            </a:pPr>
            <a:r>
              <a:rPr lang="zh-TW" altLang="en-US" dirty="0">
                <a:latin typeface="+mj-ea"/>
                <a:ea typeface="+mj-ea"/>
              </a:rPr>
              <a:t>行動通訊</a:t>
            </a:r>
            <a:r>
              <a:rPr lang="en-US" altLang="zh-TW" dirty="0">
                <a:latin typeface="+mj-ea"/>
                <a:ea typeface="+mj-ea"/>
              </a:rPr>
              <a:t>(Mobile )</a:t>
            </a:r>
          </a:p>
          <a:p>
            <a:r>
              <a:rPr lang="zh-TW" altLang="en-US" dirty="0">
                <a:latin typeface="+mj-ea"/>
                <a:ea typeface="+mj-ea"/>
              </a:rPr>
              <a:t>社群</a:t>
            </a:r>
            <a:r>
              <a:rPr lang="en-US" altLang="zh-TW" dirty="0">
                <a:latin typeface="+mj-ea"/>
                <a:ea typeface="+mj-ea"/>
              </a:rPr>
              <a:t>(Social)</a:t>
            </a:r>
          </a:p>
          <a:p>
            <a:r>
              <a:rPr lang="zh-TW" altLang="en-US" dirty="0">
                <a:latin typeface="+mj-ea"/>
                <a:ea typeface="+mj-ea"/>
              </a:rPr>
              <a:t>大數據</a:t>
            </a:r>
            <a:r>
              <a:rPr lang="en-US" altLang="zh-TW" dirty="0">
                <a:latin typeface="+mj-ea"/>
                <a:ea typeface="+mj-ea"/>
              </a:rPr>
              <a:t>(Big Data)</a:t>
            </a:r>
          </a:p>
          <a:p>
            <a:r>
              <a:rPr lang="zh-TW" altLang="en-US" dirty="0">
                <a:latin typeface="+mj-ea"/>
                <a:ea typeface="+mj-ea"/>
              </a:rPr>
              <a:t>物聯網</a:t>
            </a:r>
            <a:r>
              <a:rPr lang="en-US" altLang="zh-TW" dirty="0">
                <a:latin typeface="+mj-ea"/>
                <a:ea typeface="+mj-ea"/>
              </a:rPr>
              <a:t>(</a:t>
            </a:r>
            <a:r>
              <a:rPr lang="en-US" altLang="zh-TW" dirty="0" err="1">
                <a:latin typeface="+mj-ea"/>
                <a:ea typeface="+mj-ea"/>
              </a:rPr>
              <a:t>IoT</a:t>
            </a:r>
            <a:r>
              <a:rPr lang="en-US" altLang="zh-TW" dirty="0" smtClean="0">
                <a:latin typeface="+mj-ea"/>
                <a:ea typeface="+mj-ea"/>
              </a:rPr>
              <a:t>)</a:t>
            </a:r>
          </a:p>
          <a:p>
            <a:r>
              <a:rPr kumimoji="1" lang="zh-TW" altLang="en-US" dirty="0"/>
              <a:t>區塊</a:t>
            </a:r>
            <a:r>
              <a:rPr kumimoji="1" lang="zh-TW" altLang="en-US" dirty="0" smtClean="0"/>
              <a:t>鏈科技</a:t>
            </a:r>
            <a:r>
              <a:rPr kumimoji="1" lang="en-US" altLang="zh-TW" dirty="0" smtClean="0"/>
              <a:t>(</a:t>
            </a:r>
            <a:r>
              <a:rPr lang="en-US" altLang="zh-TW" dirty="0" smtClean="0"/>
              <a:t>Block</a:t>
            </a:r>
            <a:r>
              <a:rPr lang="zh-TW" altLang="en-US" dirty="0" smtClean="0"/>
              <a:t> </a:t>
            </a:r>
            <a:r>
              <a:rPr lang="en-US" altLang="zh-TW" dirty="0" smtClean="0"/>
              <a:t>Chain</a:t>
            </a:r>
            <a:r>
              <a:rPr kumimoji="1" lang="en-US" altLang="zh-TW" dirty="0" smtClean="0"/>
              <a:t>)</a:t>
            </a:r>
            <a:endParaRPr lang="en-US" altLang="zh-TW" dirty="0">
              <a:latin typeface="+mj-ea"/>
              <a:ea typeface="+mj-ea"/>
            </a:endParaRPr>
          </a:p>
          <a:p>
            <a:r>
              <a:rPr lang="zh-TW" altLang="en-US" dirty="0">
                <a:latin typeface="+mj-ea"/>
                <a:ea typeface="+mj-ea"/>
              </a:rPr>
              <a:t>資訊科技應用在未來的金融產業</a:t>
            </a:r>
            <a:endParaRPr lang="en-US" altLang="zh-TW" dirty="0">
              <a:latin typeface="+mj-ea"/>
              <a:ea typeface="+mj-ea"/>
            </a:endParaRPr>
          </a:p>
          <a:p>
            <a:endParaRPr lang="en-US" altLang="zh-TW" dirty="0">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p:txBody>
      </p:sp>
      <p:sp>
        <p:nvSpPr>
          <p:cNvPr id="4" name="投影片編號版面配置區 3"/>
          <p:cNvSpPr>
            <a:spLocks noGrp="1"/>
          </p:cNvSpPr>
          <p:nvPr>
            <p:ph type="sldNum" sz="quarter" idx="12"/>
          </p:nvPr>
        </p:nvSpPr>
        <p:spPr/>
        <p:txBody>
          <a:bodyPr/>
          <a:lstStyle/>
          <a:p>
            <a:fld id="{4382A7F7-08BF-4252-8141-63FB96055BBB}" type="slidenum">
              <a:rPr lang="en-US" smtClean="0"/>
              <a:t>2</a:t>
            </a:fld>
            <a:endParaRPr lang="en-US"/>
          </a:p>
        </p:txBody>
      </p:sp>
      <p:sp>
        <p:nvSpPr>
          <p:cNvPr id="5" name="頁尾版面配置區 4"/>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NCTU.IIM.IEBI Lab</a:t>
            </a:r>
            <a:endParaRPr lang="zh-TW" altLang="en-US" dirty="0"/>
          </a:p>
        </p:txBody>
      </p:sp>
    </p:spTree>
    <p:extLst>
      <p:ext uri="{BB962C8B-B14F-4D97-AF65-F5344CB8AC3E}">
        <p14:creationId xmlns:p14="http://schemas.microsoft.com/office/powerpoint/2010/main" val="933752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j-ea"/>
              </a:rPr>
              <a:t>Fintech  </a:t>
            </a:r>
            <a:endParaRPr lang="zh-TW" altLang="en-US" dirty="0"/>
          </a:p>
        </p:txBody>
      </p:sp>
      <p:sp>
        <p:nvSpPr>
          <p:cNvPr id="3" name="內容版面配置區 2"/>
          <p:cNvSpPr>
            <a:spLocks noGrp="1"/>
          </p:cNvSpPr>
          <p:nvPr>
            <p:ph idx="1"/>
          </p:nvPr>
        </p:nvSpPr>
        <p:spPr/>
        <p:txBody>
          <a:bodyPr>
            <a:normAutofit fontScale="77500" lnSpcReduction="20000"/>
          </a:bodyPr>
          <a:lstStyle/>
          <a:p>
            <a:pPr>
              <a:lnSpc>
                <a:spcPct val="120000"/>
              </a:lnSpc>
            </a:pPr>
            <a:r>
              <a:rPr lang="zh-TW" altLang="en-US" sz="2800" dirty="0">
                <a:latin typeface="+mj-ea"/>
              </a:rPr>
              <a:t>不論是</a:t>
            </a:r>
            <a:r>
              <a:rPr lang="en-US" altLang="zh-TW" sz="2800" dirty="0">
                <a:latin typeface="+mj-ea"/>
              </a:rPr>
              <a:t>Bank3.0</a:t>
            </a:r>
            <a:r>
              <a:rPr lang="zh-TW" altLang="en-US" sz="2800" dirty="0">
                <a:latin typeface="+mj-ea"/>
              </a:rPr>
              <a:t>還是互聯網金融，其實都是金融與科技的結合，就是現在大家廣為討論的</a:t>
            </a:r>
            <a:r>
              <a:rPr lang="en-US" altLang="zh-TW" sz="2800" dirty="0">
                <a:latin typeface="+mj-ea"/>
              </a:rPr>
              <a:t>Fintech</a:t>
            </a:r>
            <a:r>
              <a:rPr lang="zh-TW" altLang="en-US" sz="2800" dirty="0">
                <a:latin typeface="+mj-ea"/>
              </a:rPr>
              <a:t>啦！</a:t>
            </a:r>
          </a:p>
          <a:p>
            <a:pPr marL="0" indent="0">
              <a:lnSpc>
                <a:spcPct val="120000"/>
              </a:lnSpc>
              <a:buNone/>
            </a:pPr>
            <a:endParaRPr lang="en-US" altLang="zh-TW" sz="2800" dirty="0" smtClean="0">
              <a:latin typeface="+mj-ea"/>
            </a:endParaRPr>
          </a:p>
          <a:p>
            <a:pPr>
              <a:lnSpc>
                <a:spcPct val="120000"/>
              </a:lnSpc>
            </a:pPr>
            <a:r>
              <a:rPr lang="zh-TW" altLang="en-US" sz="2800" dirty="0" smtClean="0">
                <a:latin typeface="+mj-ea"/>
              </a:rPr>
              <a:t>在</a:t>
            </a:r>
            <a:r>
              <a:rPr lang="zh-TW" altLang="en-US" sz="2800" dirty="0">
                <a:latin typeface="+mj-ea"/>
              </a:rPr>
              <a:t>互聯網的時代一直存在個人資料隱私的問題，對於高資產族群相對來說存在的較高的風險控管問題，所以未來銀行並不會徹底被互聯網所取代；因為金融互聯網與互聯網金融兩者如此相對，而二者彼此間在未來也會相互地保持</a:t>
            </a:r>
            <a:r>
              <a:rPr lang="zh-TW" altLang="en-US" sz="2800" dirty="0" smtClean="0">
                <a:latin typeface="+mj-ea"/>
              </a:rPr>
              <a:t>平衡</a:t>
            </a:r>
            <a:endParaRPr lang="en-US" altLang="zh-TW" sz="2800" dirty="0" smtClean="0">
              <a:latin typeface="+mj-ea"/>
            </a:endParaRPr>
          </a:p>
          <a:p>
            <a:pPr>
              <a:lnSpc>
                <a:spcPct val="120000"/>
              </a:lnSpc>
            </a:pPr>
            <a:endParaRPr lang="zh-TW" altLang="en-US" sz="2800" dirty="0">
              <a:latin typeface="+mj-ea"/>
            </a:endParaRPr>
          </a:p>
          <a:p>
            <a:pPr>
              <a:lnSpc>
                <a:spcPct val="120000"/>
              </a:lnSpc>
            </a:pPr>
            <a:endParaRPr lang="en-US" altLang="zh-TW" sz="2800" dirty="0">
              <a:latin typeface="+mj-ea"/>
            </a:endParaRPr>
          </a:p>
          <a:p>
            <a:pPr>
              <a:lnSpc>
                <a:spcPct val="120000"/>
              </a:lnSpc>
            </a:pPr>
            <a:endParaRPr lang="en-US" altLang="zh-TW" sz="2800" dirty="0">
              <a:latin typeface="+mj-ea"/>
            </a:endParaRPr>
          </a:p>
          <a:p>
            <a:pPr marL="0" indent="0">
              <a:lnSpc>
                <a:spcPct val="120000"/>
              </a:lnSpc>
              <a:buNone/>
            </a:pPr>
            <a:endParaRPr lang="zh-TW" altLang="en-US" sz="2800" dirty="0">
              <a:latin typeface="+mj-ea"/>
            </a:endParaRPr>
          </a:p>
          <a:p>
            <a:pPr marL="109537" indent="0" algn="r">
              <a:lnSpc>
                <a:spcPct val="120000"/>
              </a:lnSpc>
              <a:buNone/>
            </a:pPr>
            <a:r>
              <a:rPr lang="en-US" altLang="zh-TW" sz="2800" dirty="0">
                <a:latin typeface="+mj-ea"/>
              </a:rPr>
              <a:t>(</a:t>
            </a:r>
            <a:r>
              <a:rPr lang="zh-TW" altLang="en-US" sz="2800" dirty="0">
                <a:latin typeface="+mj-ea"/>
              </a:rPr>
              <a:t>圖片來源</a:t>
            </a:r>
            <a:r>
              <a:rPr lang="en-US" altLang="zh-TW" sz="2800" dirty="0">
                <a:latin typeface="+mj-ea"/>
              </a:rPr>
              <a:t>/</a:t>
            </a:r>
            <a:r>
              <a:rPr lang="zh-TW" altLang="en-US" sz="2800" dirty="0">
                <a:latin typeface="+mj-ea"/>
              </a:rPr>
              <a:t>李旻靜</a:t>
            </a:r>
            <a:r>
              <a:rPr lang="en-US" altLang="zh-TW" sz="2800" dirty="0">
                <a:latin typeface="+mj-ea"/>
              </a:rPr>
              <a:t>)</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026342" y="4164246"/>
            <a:ext cx="5487453" cy="2076943"/>
          </a:xfrm>
          <a:prstGeom prst="rect">
            <a:avLst/>
          </a:prstGeom>
          <a:ln>
            <a:solidFill>
              <a:schemeClr val="accent3"/>
            </a:solidFill>
          </a:ln>
        </p:spPr>
      </p:pic>
      <p:sp>
        <p:nvSpPr>
          <p:cNvPr id="8"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42462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1921289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
        <p:nvSpPr>
          <p:cNvPr id="8"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1874514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682" y="1931128"/>
            <a:ext cx="5715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6931704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635" y="1566030"/>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304679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2625096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495061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2389150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3" name="圖片 2"/>
          <p:cNvPicPr>
            <a:picLocks noChangeAspect="1"/>
          </p:cNvPicPr>
          <p:nvPr/>
        </p:nvPicPr>
        <p:blipFill>
          <a:blip r:embed="rId2"/>
          <a:stretch>
            <a:fillRect/>
          </a:stretch>
        </p:blipFill>
        <p:spPr>
          <a:xfrm>
            <a:off x="5307415" y="1474839"/>
            <a:ext cx="6884585" cy="4034799"/>
          </a:xfrm>
          <a:prstGeom prst="rect">
            <a:avLst/>
          </a:prstGeom>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435081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11" name="圖片 10"/>
          <p:cNvPicPr>
            <a:picLocks noChangeAspect="1"/>
          </p:cNvPicPr>
          <p:nvPr/>
        </p:nvPicPr>
        <p:blipFill rotWithShape="1">
          <a:blip r:embed="rId2"/>
          <a:srcRect l="2602"/>
          <a:stretch/>
        </p:blipFill>
        <p:spPr>
          <a:xfrm>
            <a:off x="0" y="1405641"/>
            <a:ext cx="6433169" cy="4307114"/>
          </a:xfrm>
          <a:prstGeom prst="rect">
            <a:avLst/>
          </a:prstGeom>
        </p:spPr>
      </p:pic>
      <p:sp>
        <p:nvSpPr>
          <p:cNvPr id="7"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2460159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b="1" dirty="0">
                <a:latin typeface="+mj-ea"/>
                <a:ea typeface="+mj-ea"/>
              </a:rPr>
              <a:t>行動通訊</a:t>
            </a:r>
            <a:r>
              <a:rPr lang="en-US" altLang="zh-TW" b="1" dirty="0">
                <a:latin typeface="+mj-ea"/>
                <a:ea typeface="+mj-ea"/>
              </a:rPr>
              <a:t>(</a:t>
            </a:r>
            <a:r>
              <a:rPr lang="en-US" altLang="zh-TW" b="1" dirty="0" smtClean="0">
                <a:latin typeface="+mj-ea"/>
                <a:ea typeface="+mj-ea"/>
              </a:rPr>
              <a:t>Mobil Technology)</a:t>
            </a:r>
            <a:endParaRPr lang="en-US" altLang="zh-TW" b="1" dirty="0">
              <a:latin typeface="+mj-ea"/>
              <a:ea typeface="+mj-ea"/>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3</a:t>
            </a:fld>
            <a:endParaRPr lang="en-US" altLang="zh-TW"/>
          </a:p>
        </p:txBody>
      </p:sp>
      <p:pic>
        <p:nvPicPr>
          <p:cNvPr id="9218" name="Picture 2" descr="行動網路-演進歷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8323" y="1598879"/>
            <a:ext cx="5763308" cy="4491313"/>
          </a:xfrm>
          <a:prstGeom prst="rect">
            <a:avLst/>
          </a:prstGeom>
          <a:noFill/>
          <a:extLst>
            <a:ext uri="{909E8E84-426E-40DD-AFC4-6F175D3DCCD1}">
              <a14:hiddenFill xmlns:a14="http://schemas.microsoft.com/office/drawing/2010/main">
                <a:solidFill>
                  <a:srgbClr val="FFFFFF"/>
                </a:solidFill>
              </a14:hiddenFill>
            </a:ext>
          </a:extLst>
        </p:spPr>
      </p:pic>
      <p:sp>
        <p:nvSpPr>
          <p:cNvPr id="3" name="頁尾版面配置區 2"/>
          <p:cNvSpPr>
            <a:spLocks noGrp="1"/>
          </p:cNvSpPr>
          <p:nvPr>
            <p:ph type="ftr" sz="quarter" idx="11"/>
          </p:nvPr>
        </p:nvSpPr>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3463328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
        <p:nvSpPr>
          <p:cNvPr id="9" name="頁尾版面配置區 3"/>
          <p:cNvSpPr>
            <a:spLocks noGrp="1"/>
          </p:cNvSpPr>
          <p:nvPr>
            <p:ph type="ftr" sz="quarter" idx="11"/>
          </p:nvPr>
        </p:nvSpPr>
        <p:spPr>
          <a:xfrm>
            <a:off x="133863" y="6478310"/>
            <a:ext cx="11545867" cy="379690"/>
          </a:xfrm>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404564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行動</a:t>
            </a:r>
            <a:r>
              <a:rPr lang="zh-TW" altLang="en-US" dirty="0" smtClean="0">
                <a:latin typeface="+mj-ea"/>
              </a:rPr>
              <a:t>通訊應用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smtClean="0"/>
              <a:t>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1026" name="Picture 2" descr="https://scontent.ftpe5-1.fna.fbcdn.net/v/t34.0-12/14302883_1253802547972344_985482842_n.png?oh=b78f1357cc866dc0c7912626f6017d2c&amp;oe=57D9DC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131" y="1456006"/>
            <a:ext cx="9032807" cy="4909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768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a:t>
            </a:r>
            <a:r>
              <a:rPr lang="zh-TW" altLang="en-US" dirty="0" smtClean="0">
                <a:latin typeface="+mj-ea"/>
              </a:rPr>
              <a:t>群網路</a:t>
            </a:r>
            <a:r>
              <a:rPr lang="en-US" altLang="zh-TW" dirty="0" smtClean="0">
                <a:latin typeface="+mj-ea"/>
              </a:rPr>
              <a:t>(Social Networking)</a:t>
            </a:r>
            <a:endParaRPr lang="zh-TW" altLang="en-US" dirty="0"/>
          </a:p>
        </p:txBody>
      </p:sp>
      <p:sp>
        <p:nvSpPr>
          <p:cNvPr id="3" name="內容版面配置區 2"/>
          <p:cNvSpPr>
            <a:spLocks noGrp="1"/>
          </p:cNvSpPr>
          <p:nvPr>
            <p:ph idx="1"/>
          </p:nvPr>
        </p:nvSpPr>
        <p:spPr>
          <a:xfrm>
            <a:off x="612057" y="1474839"/>
            <a:ext cx="5936525" cy="4702124"/>
          </a:xfrm>
        </p:spPr>
        <p:txBody>
          <a:bodyPr>
            <a:normAutofit/>
          </a:bodyPr>
          <a:lstStyle/>
          <a:p>
            <a:r>
              <a:rPr lang="zh-TW" altLang="en-US" sz="2400" dirty="0">
                <a:latin typeface="+mj-ea"/>
                <a:ea typeface="+mj-ea"/>
              </a:rPr>
              <a:t>社群為一生活於特定區域個體的集合，彼此間具相同特性及興趣，並互相維持社交關係的進行（</a:t>
            </a:r>
            <a:r>
              <a:rPr lang="en-US" altLang="zh-TW" sz="2400" dirty="0">
                <a:latin typeface="+mj-ea"/>
                <a:ea typeface="+mj-ea"/>
              </a:rPr>
              <a:t>Garcia, Giuliani and Wiesenfeld,1999</a:t>
            </a:r>
            <a:r>
              <a:rPr lang="zh-TW" altLang="en-US" sz="2400" dirty="0">
                <a:latin typeface="+mj-ea"/>
                <a:ea typeface="+mj-ea"/>
              </a:rPr>
              <a:t>）</a:t>
            </a:r>
          </a:p>
          <a:p>
            <a:r>
              <a:rPr lang="zh-TW" altLang="en-US" sz="2400" dirty="0" smtClean="0">
                <a:latin typeface="+mj-ea"/>
                <a:ea typeface="+mj-ea"/>
              </a:rPr>
              <a:t>社</a:t>
            </a:r>
            <a:r>
              <a:rPr lang="zh-TW" altLang="en-US" sz="2400" dirty="0">
                <a:latin typeface="+mj-ea"/>
                <a:ea typeface="+mj-ea"/>
              </a:rPr>
              <a:t>群分為「地域」社群及「關係」社群，前者指鄰居、城鎮及個體周遭地區間社會關係的集合體；而後者則為因興趣、宗教等非地域關係而形成之集合（</a:t>
            </a:r>
            <a:r>
              <a:rPr lang="en-US" altLang="zh-TW" sz="2400" dirty="0" err="1">
                <a:latin typeface="+mj-ea"/>
                <a:ea typeface="+mj-ea"/>
              </a:rPr>
              <a:t>Obst</a:t>
            </a:r>
            <a:r>
              <a:rPr lang="en-US" altLang="zh-TW" sz="2400" dirty="0">
                <a:latin typeface="+mj-ea"/>
                <a:ea typeface="+mj-ea"/>
              </a:rPr>
              <a:t>, </a:t>
            </a:r>
            <a:r>
              <a:rPr lang="en-US" altLang="zh-TW" sz="2400" dirty="0" err="1">
                <a:latin typeface="+mj-ea"/>
                <a:ea typeface="+mj-ea"/>
              </a:rPr>
              <a:t>Zinkiewicz</a:t>
            </a:r>
            <a:r>
              <a:rPr lang="en-US" altLang="zh-TW" sz="2400" dirty="0">
                <a:latin typeface="+mj-ea"/>
                <a:ea typeface="+mj-ea"/>
              </a:rPr>
              <a:t> and Smith, 2002</a:t>
            </a:r>
            <a:r>
              <a:rPr lang="zh-TW" altLang="en-US" sz="2400" dirty="0">
                <a:latin typeface="+mj-ea"/>
                <a:ea typeface="+mj-ea"/>
              </a:rPr>
              <a:t>）</a:t>
            </a:r>
          </a:p>
          <a:p>
            <a:endParaRPr lang="zh-TW" altLang="en-US" sz="2400" dirty="0">
              <a:latin typeface="+mj-ea"/>
              <a:ea typeface="+mj-ea"/>
            </a:endParaRPr>
          </a:p>
          <a:p>
            <a:endParaRPr lang="zh-TW" altLang="en-US" sz="2400" dirty="0">
              <a:latin typeface="+mj-ea"/>
              <a:ea typeface="+mj-ea"/>
            </a:endParaRPr>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491" y="1474839"/>
            <a:ext cx="476726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230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zh-TW" altLang="en-US" sz="4000" b="0" dirty="0"/>
              <a:t>社群</a:t>
            </a:r>
            <a:r>
              <a:rPr lang="zh-TW" altLang="en-US" sz="4000" b="0" dirty="0" smtClean="0"/>
              <a:t>應用</a:t>
            </a:r>
            <a:r>
              <a:rPr lang="en-US" altLang="zh-TW" sz="4000" b="0" dirty="0" smtClean="0"/>
              <a:t>:</a:t>
            </a:r>
            <a:r>
              <a:rPr lang="zh-TW" altLang="en-US" sz="4000" b="0" dirty="0" smtClean="0"/>
              <a:t> </a:t>
            </a:r>
            <a:r>
              <a:rPr lang="en-US" altLang="zh-TW" sz="4000" dirty="0" smtClean="0"/>
              <a:t>The power of people and network </a:t>
            </a:r>
          </a:p>
        </p:txBody>
      </p:sp>
      <p:sp>
        <p:nvSpPr>
          <p:cNvPr id="3" name="內容版面配置區 2"/>
          <p:cNvSpPr>
            <a:spLocks noGrp="1"/>
          </p:cNvSpPr>
          <p:nvPr>
            <p:ph idx="1"/>
          </p:nvPr>
        </p:nvSpPr>
        <p:spPr/>
        <p:txBody>
          <a:bodyPr/>
          <a:lstStyle/>
          <a:p>
            <a:endParaRPr lang="zh-TW" altLang="en-US"/>
          </a:p>
        </p:txBody>
      </p:sp>
      <p:sp>
        <p:nvSpPr>
          <p:cNvPr id="1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Tree>
    <p:extLst>
      <p:ext uri="{BB962C8B-B14F-4D97-AF65-F5344CB8AC3E}">
        <p14:creationId xmlns:p14="http://schemas.microsoft.com/office/powerpoint/2010/main" val="1051270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pic>
        <p:nvPicPr>
          <p:cNvPr id="6" name="Picture 2" descr="Volume、Velocity、Variety + Veracity = 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787" y="2484366"/>
            <a:ext cx="10200836" cy="3468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693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7" name="圖片 6"/>
          <p:cNvPicPr>
            <a:picLocks noChangeAspect="1"/>
          </p:cNvPicPr>
          <p:nvPr/>
        </p:nvPicPr>
        <p:blipFill>
          <a:blip r:embed="rId2"/>
          <a:stretch>
            <a:fillRect/>
          </a:stretch>
        </p:blipFill>
        <p:spPr>
          <a:xfrm>
            <a:off x="702634" y="2477810"/>
            <a:ext cx="5360541" cy="3492704"/>
          </a:xfrm>
          <a:prstGeom prst="rect">
            <a:avLst/>
          </a:prstGeom>
        </p:spPr>
      </p:pic>
      <p:pic>
        <p:nvPicPr>
          <p:cNvPr id="8" name="圖片 7"/>
          <p:cNvPicPr>
            <a:picLocks noChangeAspect="1"/>
          </p:cNvPicPr>
          <p:nvPr/>
        </p:nvPicPr>
        <p:blipFill>
          <a:blip r:embed="rId3"/>
          <a:stretch>
            <a:fillRect/>
          </a:stretch>
        </p:blipFill>
        <p:spPr>
          <a:xfrm>
            <a:off x="6369094" y="2351201"/>
            <a:ext cx="5644716" cy="3478239"/>
          </a:xfrm>
          <a:prstGeom prst="rect">
            <a:avLst/>
          </a:prstGeom>
        </p:spPr>
      </p:pic>
    </p:spTree>
    <p:extLst>
      <p:ext uri="{BB962C8B-B14F-4D97-AF65-F5344CB8AC3E}">
        <p14:creationId xmlns:p14="http://schemas.microsoft.com/office/powerpoint/2010/main" val="1154554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latin typeface="+mj-ea"/>
              </a:rPr>
              <a:t>大數據</a:t>
            </a:r>
            <a:r>
              <a:rPr lang="en-US" altLang="zh-TW" sz="4000" dirty="0">
                <a:latin typeface="+mj-ea"/>
              </a:rPr>
              <a:t>(Big Data)</a:t>
            </a:r>
            <a:r>
              <a:rPr lang="zh-TW" altLang="en-US" sz="4000" dirty="0">
                <a:latin typeface="+mj-ea"/>
              </a:rPr>
              <a:t>應用</a:t>
            </a:r>
            <a:endParaRPr lang="zh-TW" altLang="en-US" dirty="0"/>
          </a:p>
        </p:txBody>
      </p:sp>
      <p:sp>
        <p:nvSpPr>
          <p:cNvPr id="4" name="頁尾版面配置區 3"/>
          <p:cNvSpPr>
            <a:spLocks noGrp="1"/>
          </p:cNvSpPr>
          <p:nvPr>
            <p:ph type="ftr" sz="quarter" idx="11"/>
          </p:nvPr>
        </p:nvSpPr>
        <p:spPr/>
        <p:txBody>
          <a:bodyPr/>
          <a:lstStyle/>
          <a:p>
            <a:r>
              <a:rPr lang="en-US" altLang="zh-TW" dirty="0"/>
              <a:t>《 </a:t>
            </a:r>
            <a:r>
              <a:rPr lang="en-US" altLang="zh-TW" dirty="0" smtClean="0"/>
              <a:t>2018</a:t>
            </a:r>
            <a:r>
              <a:rPr lang="zh-TW" altLang="en-US" dirty="0" smtClean="0"/>
              <a:t>數位</a:t>
            </a:r>
            <a:r>
              <a:rPr lang="zh-TW" altLang="en-US" dirty="0"/>
              <a:t>金融</a:t>
            </a:r>
            <a:r>
              <a:rPr lang="en-US" altLang="zh-TW" dirty="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57" y="1319982"/>
            <a:ext cx="10058400" cy="5088444"/>
          </a:xfrm>
          <a:prstGeom prst="rect">
            <a:avLst/>
          </a:prstGeom>
        </p:spPr>
      </p:pic>
    </p:spTree>
    <p:extLst>
      <p:ext uri="{BB962C8B-B14F-4D97-AF65-F5344CB8AC3E}">
        <p14:creationId xmlns:p14="http://schemas.microsoft.com/office/powerpoint/2010/main" val="2997340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11674</TotalTime>
  <Words>2017</Words>
  <Application>Microsoft Office PowerPoint</Application>
  <PresentationFormat>寬螢幕</PresentationFormat>
  <Paragraphs>178</Paragraphs>
  <Slides>30</Slides>
  <Notes>5</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30</vt:i4>
      </vt:variant>
    </vt:vector>
  </HeadingPairs>
  <TitlesOfParts>
    <vt:vector size="38" baseType="lpstr">
      <vt:lpstr>BiauKai</vt:lpstr>
      <vt:lpstr>微軟正黑體</vt:lpstr>
      <vt:lpstr>新細明體</vt:lpstr>
      <vt:lpstr>Arial</vt:lpstr>
      <vt:lpstr>Calibri</vt:lpstr>
      <vt:lpstr>Corbel</vt:lpstr>
      <vt:lpstr>Times New Roman</vt:lpstr>
      <vt:lpstr>Office 佈景主題</vt:lpstr>
      <vt:lpstr>資訊科技與金融創新 Information Technology &amp; Financial Innovation </vt:lpstr>
      <vt:lpstr>Outline</vt:lpstr>
      <vt:lpstr>行動通訊(Mobil Technology)</vt:lpstr>
      <vt:lpstr>行動通訊應用</vt:lpstr>
      <vt:lpstr>社群網路(Social Networking)</vt:lpstr>
      <vt:lpstr>社群應用: The power of people and network </vt:lpstr>
      <vt:lpstr>大數據(Big Data)</vt:lpstr>
      <vt:lpstr>大數據(Big Data)</vt:lpstr>
      <vt:lpstr>大數據(Big Data)應用</vt:lpstr>
      <vt:lpstr>物聯網(IoT- Internet of Things)</vt:lpstr>
      <vt:lpstr>物聯網應用</vt:lpstr>
      <vt:lpstr>區塊鏈技術 (Block Chains Technology)</vt:lpstr>
      <vt:lpstr>區塊鏈應用</vt:lpstr>
      <vt:lpstr>Fintech 金融科技的演化</vt:lpstr>
      <vt:lpstr>行動網路 – 行動金融</vt:lpstr>
      <vt:lpstr>社群網路- 社群金融</vt:lpstr>
      <vt:lpstr>銀行轉型:Bank 1.0到3.0</vt:lpstr>
      <vt:lpstr>Always Banking</vt:lpstr>
      <vt:lpstr>銀行轉型未來式</vt:lpstr>
      <vt:lpstr>Fintech  </vt:lpstr>
      <vt:lpstr>互網網金融商業模式</vt:lpstr>
      <vt:lpstr>第三方支付</vt:lpstr>
      <vt:lpstr>P2P網路貸款</vt:lpstr>
      <vt:lpstr>群眾募資</vt:lpstr>
      <vt:lpstr>P2P匯兌</vt:lpstr>
      <vt:lpstr>虛擬貨幣</vt:lpstr>
      <vt:lpstr>機器人理財</vt:lpstr>
      <vt:lpstr>互聯網信用評價</vt:lpstr>
      <vt:lpstr>互聯網保險</vt:lpstr>
      <vt:lpstr>電商金融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293</cp:revision>
  <cp:lastPrinted>2016-06-22T08:11:44Z</cp:lastPrinted>
  <dcterms:created xsi:type="dcterms:W3CDTF">2016-06-16T05:53:04Z</dcterms:created>
  <dcterms:modified xsi:type="dcterms:W3CDTF">2018-09-19T16:52:42Z</dcterms:modified>
</cp:coreProperties>
</file>