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10234613" cy="70993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資訊科技與金融創新" id="{C50681C2-7158-447A-BE9C-D309034575ED}">
          <p14:sldIdLst>
            <p14:sldId id="256"/>
            <p14:sldId id="258"/>
            <p14:sldId id="259"/>
            <p14:sldId id="260"/>
            <p14:sldId id="261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en lin" initials="" lastIdx="0" clrIdx="0"/>
  <p:cmAuthor id="2" name="yen lin" initials="yl" lastIdx="2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2DE63D5-997A-4646-A377-4702673A728D}" styleName="淺色樣式 2 - 輔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深色樣式 2 - 輔色 1/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深色樣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8153" autoAdjust="0"/>
    <p:restoredTop sz="85299" autoAdjust="0"/>
  </p:normalViewPr>
  <p:slideViewPr>
    <p:cSldViewPr snapToGrid="0">
      <p:cViewPr varScale="1">
        <p:scale>
          <a:sx n="95" d="100"/>
          <a:sy n="95" d="100"/>
        </p:scale>
        <p:origin x="33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5304" cy="3556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797022" y="0"/>
            <a:ext cx="4435304" cy="3556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1DD028-BB2C-4A59-8F84-734BC93101FD}" type="datetimeFigureOut">
              <a:rPr lang="zh-TW" altLang="en-US" smtClean="0"/>
              <a:t>2017/2/20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6743619"/>
            <a:ext cx="4435304" cy="3556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797022" y="6743619"/>
            <a:ext cx="4435304" cy="3556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B71458-8291-49D0-B11F-187E02A531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84065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4998" cy="35619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797247" y="0"/>
            <a:ext cx="4434998" cy="35619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A82F9F93-F531-46CE-B7F7-BF8B8D0E45CE}" type="datetimeFigureOut">
              <a:rPr lang="zh-TW" altLang="en-US" smtClean="0"/>
              <a:t>2017/2/20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987675" y="887413"/>
            <a:ext cx="4259263" cy="23955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1023462" y="3416538"/>
            <a:ext cx="8187690" cy="279534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6743104"/>
            <a:ext cx="4434998" cy="35619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797247" y="6743104"/>
            <a:ext cx="4434998" cy="35619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00C42748-69DF-4C6E-A652-E07A698A4E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2031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15907" indent="-275349"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01395" indent="-220279"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541953" indent="-220279"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1982511" indent="-220279"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423069" indent="-220279" fontAlgn="base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863626" indent="-220279" fontAlgn="base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304184" indent="-220279" fontAlgn="base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744742" indent="-220279" fontAlgn="base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fld id="{57F4C525-8FBB-0F4A-BE75-4C225ABB3AB1}" type="slidenum">
              <a:rPr kumimoji="0" lang="en-US" altLang="zh-TW" sz="1200">
                <a:latin typeface="Calibri" charset="0"/>
              </a:rPr>
              <a:pPr/>
              <a:t>1</a:t>
            </a:fld>
            <a:endParaRPr kumimoji="0" lang="en-US" altLang="zh-TW" sz="1200">
              <a:latin typeface="Calibri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zh-TW" altLang="en-US">
              <a:latin typeface="Calibri" charset="0"/>
              <a:ea typeface="新細明體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968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25" name="Shape 10"/>
          <p:cNvCxnSpPr/>
          <p:nvPr userDrawn="1"/>
        </p:nvCxnSpPr>
        <p:spPr>
          <a:xfrm>
            <a:off x="9343647" y="4235849"/>
            <a:ext cx="7496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" name="Shape 11"/>
          <p:cNvCxnSpPr/>
          <p:nvPr userDrawn="1"/>
        </p:nvCxnSpPr>
        <p:spPr>
          <a:xfrm>
            <a:off x="2100045" y="4211001"/>
            <a:ext cx="7496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7" name="Shape 12"/>
          <p:cNvGrpSpPr/>
          <p:nvPr userDrawn="1"/>
        </p:nvGrpSpPr>
        <p:grpSpPr>
          <a:xfrm>
            <a:off x="1338859" y="1362700"/>
            <a:ext cx="9515556" cy="203200"/>
            <a:chOff x="1346428" y="1011300"/>
            <a:chExt cx="6452100" cy="152400"/>
          </a:xfrm>
        </p:grpSpPr>
        <p:cxnSp>
          <p:nvCxnSpPr>
            <p:cNvPr id="28" name="Shape 13"/>
            <p:cNvCxnSpPr/>
            <p:nvPr/>
          </p:nvCxnSpPr>
          <p:spPr>
            <a:xfrm rot="10800000">
              <a:off x="1346428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Shape 14"/>
            <p:cNvCxnSpPr/>
            <p:nvPr/>
          </p:nvCxnSpPr>
          <p:spPr>
            <a:xfrm rot="10800000">
              <a:off x="1346428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0" name="Shape 15"/>
          <p:cNvGrpSpPr/>
          <p:nvPr userDrawn="1"/>
        </p:nvGrpSpPr>
        <p:grpSpPr>
          <a:xfrm>
            <a:off x="1338869" y="5292133"/>
            <a:ext cx="9515556" cy="203200"/>
            <a:chOff x="1346435" y="3969087"/>
            <a:chExt cx="6452100" cy="152400"/>
          </a:xfrm>
        </p:grpSpPr>
        <p:cxnSp>
          <p:nvCxnSpPr>
            <p:cNvPr id="31" name="Shape 16"/>
            <p:cNvCxnSpPr/>
            <p:nvPr/>
          </p:nvCxnSpPr>
          <p:spPr>
            <a:xfrm>
              <a:off x="1346435" y="4121487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Shape 17"/>
            <p:cNvCxnSpPr/>
            <p:nvPr/>
          </p:nvCxnSpPr>
          <p:spPr>
            <a:xfrm>
              <a:off x="1346435" y="3969087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3" name="Shape 18"/>
          <p:cNvSpPr txBox="1">
            <a:spLocks noGrp="1"/>
          </p:cNvSpPr>
          <p:nvPr>
            <p:ph type="ctrTitle"/>
          </p:nvPr>
        </p:nvSpPr>
        <p:spPr>
          <a:xfrm>
            <a:off x="1338867" y="2335685"/>
            <a:ext cx="9515600" cy="13632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7200"/>
            </a:lvl1pPr>
            <a:lvl2pPr lvl="1" algn="ctr">
              <a:spcBef>
                <a:spcPts val="0"/>
              </a:spcBef>
              <a:buSzPct val="100000"/>
              <a:defRPr sz="7200"/>
            </a:lvl2pPr>
            <a:lvl3pPr lvl="2" algn="ctr">
              <a:spcBef>
                <a:spcPts val="0"/>
              </a:spcBef>
              <a:buSzPct val="100000"/>
              <a:defRPr sz="7200"/>
            </a:lvl3pPr>
            <a:lvl4pPr lvl="3" algn="ctr">
              <a:spcBef>
                <a:spcPts val="0"/>
              </a:spcBef>
              <a:buSzPct val="100000"/>
              <a:defRPr sz="7200"/>
            </a:lvl4pPr>
            <a:lvl5pPr lvl="4" algn="ctr">
              <a:spcBef>
                <a:spcPts val="0"/>
              </a:spcBef>
              <a:buSzPct val="100000"/>
              <a:defRPr sz="7200"/>
            </a:lvl5pPr>
            <a:lvl6pPr lvl="5" algn="ctr">
              <a:spcBef>
                <a:spcPts val="0"/>
              </a:spcBef>
              <a:buSzPct val="100000"/>
              <a:defRPr sz="7200"/>
            </a:lvl6pPr>
            <a:lvl7pPr lvl="6" algn="ctr">
              <a:spcBef>
                <a:spcPts val="0"/>
              </a:spcBef>
              <a:buSzPct val="100000"/>
              <a:defRPr sz="7200"/>
            </a:lvl7pPr>
            <a:lvl8pPr lvl="7" algn="ctr">
              <a:spcBef>
                <a:spcPts val="0"/>
              </a:spcBef>
              <a:buSzPct val="100000"/>
              <a:defRPr sz="7200"/>
            </a:lvl8pPr>
            <a:lvl9pPr lvl="8" algn="ctr">
              <a:spcBef>
                <a:spcPts val="0"/>
              </a:spcBef>
              <a:buSzPct val="100000"/>
              <a:defRPr sz="7200"/>
            </a:lvl9pPr>
          </a:lstStyle>
          <a:p>
            <a:endParaRPr dirty="0"/>
          </a:p>
        </p:txBody>
      </p:sp>
      <p:sp>
        <p:nvSpPr>
          <p:cNvPr id="34" name="Shape 19"/>
          <p:cNvSpPr txBox="1">
            <a:spLocks noGrp="1"/>
          </p:cNvSpPr>
          <p:nvPr>
            <p:ph type="subTitle" idx="1"/>
          </p:nvPr>
        </p:nvSpPr>
        <p:spPr>
          <a:xfrm>
            <a:off x="2849633" y="3800052"/>
            <a:ext cx="6494000" cy="1056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3531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8281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4931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26"/>
          <p:cNvSpPr/>
          <p:nvPr userDrawn="1"/>
        </p:nvSpPr>
        <p:spPr>
          <a:xfrm>
            <a:off x="0" y="6423852"/>
            <a:ext cx="12192000" cy="4341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altLang="en-US" dirty="0"/>
              <a:t>   </a:t>
            </a:r>
            <a:endParaRPr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954856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474839"/>
            <a:ext cx="11002297" cy="4702124"/>
          </a:xfrm>
        </p:spPr>
        <p:txBody>
          <a:bodyPr/>
          <a:lstStyle>
            <a:lvl1pPr>
              <a:lnSpc>
                <a:spcPct val="100000"/>
              </a:lnSpc>
              <a:defRPr sz="2600"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133863" y="6478310"/>
            <a:ext cx="11545867" cy="37969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《105-1</a:t>
            </a:r>
            <a:r>
              <a:rPr lang="zh-TW" altLang="en-US" dirty="0"/>
              <a:t>網路經濟與數位金融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9325232" y="6478310"/>
            <a:ext cx="27432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60454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7007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974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7842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6488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2067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1420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1255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0975465" cy="9548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12057" y="1474839"/>
            <a:ext cx="10975465" cy="4702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6796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678745" y="2044865"/>
            <a:ext cx="9144000" cy="3557914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zh-TW" altLang="en-US" sz="6600" dirty="0" smtClean="0">
                <a:latin typeface="+mj-ea"/>
                <a:cs typeface="BiauKai"/>
              </a:rPr>
              <a:t>數位金融</a:t>
            </a:r>
            <a:r>
              <a:rPr lang="en-US" altLang="zh-TW" sz="6000" dirty="0">
                <a:latin typeface="+mj-ea"/>
                <a:cs typeface="BiauKai"/>
              </a:rPr>
              <a:t/>
            </a:r>
            <a:br>
              <a:rPr lang="en-US" altLang="zh-TW" sz="6000" dirty="0">
                <a:latin typeface="+mj-ea"/>
                <a:cs typeface="BiauKai"/>
              </a:rPr>
            </a:br>
            <a:r>
              <a:rPr lang="en-US" altLang="zh-TW" sz="2800" dirty="0" smtClean="0">
                <a:latin typeface="+mj-ea"/>
                <a:cs typeface="BiauKai"/>
              </a:rPr>
              <a:t>Digital Finance </a:t>
            </a:r>
            <a:br>
              <a:rPr lang="en-US" altLang="zh-TW" sz="2800" dirty="0" smtClean="0">
                <a:latin typeface="+mj-ea"/>
                <a:cs typeface="BiauKai"/>
              </a:rPr>
            </a:br>
            <a:r>
              <a:rPr lang="en-US" altLang="zh-TW" sz="2800" dirty="0">
                <a:latin typeface="+mj-ea"/>
                <a:cs typeface="BiauKai"/>
              </a:rPr>
              <a:t/>
            </a:r>
            <a:br>
              <a:rPr lang="en-US" altLang="zh-TW" sz="2800" dirty="0">
                <a:latin typeface="+mj-ea"/>
                <a:cs typeface="BiauKai"/>
              </a:rPr>
            </a:br>
            <a:r>
              <a:rPr lang="zh-TW" altLang="en-US" sz="2800" dirty="0" smtClean="0">
                <a:latin typeface="+mj-ea"/>
                <a:cs typeface="BiauKai"/>
              </a:rPr>
              <a:t>李永銘 博士</a:t>
            </a:r>
            <a:r>
              <a:rPr lang="en-US" altLang="zh-TW" sz="2800" dirty="0" smtClean="0">
                <a:latin typeface="+mj-ea"/>
                <a:cs typeface="BiauKai"/>
              </a:rPr>
              <a:t/>
            </a:r>
            <a:br>
              <a:rPr lang="en-US" altLang="zh-TW" sz="2800" dirty="0" smtClean="0">
                <a:latin typeface="+mj-ea"/>
                <a:cs typeface="BiauKai"/>
              </a:rPr>
            </a:br>
            <a:r>
              <a:rPr lang="zh-TW" altLang="en-US" sz="2800" dirty="0" smtClean="0">
                <a:latin typeface="+mj-ea"/>
                <a:cs typeface="BiauKai"/>
              </a:rPr>
              <a:t>國立交通大學 資訊管理與財務金融系</a:t>
            </a:r>
            <a:r>
              <a:rPr lang="zh-TW" altLang="en-US" sz="2800" dirty="0">
                <a:latin typeface="+mj-ea"/>
                <a:cs typeface="BiauKai"/>
              </a:rPr>
              <a:t>教授</a:t>
            </a:r>
            <a:r>
              <a:rPr lang="en-US" altLang="zh-TW" sz="2800" dirty="0" smtClean="0">
                <a:latin typeface="+mj-ea"/>
                <a:cs typeface="BiauKai"/>
              </a:rPr>
              <a:t/>
            </a:r>
            <a:br>
              <a:rPr lang="en-US" altLang="zh-TW" sz="2800" dirty="0" smtClean="0">
                <a:latin typeface="+mj-ea"/>
                <a:cs typeface="BiauKai"/>
              </a:rPr>
            </a:br>
            <a:r>
              <a:rPr lang="en-US" altLang="zh-TW" sz="2800" dirty="0" smtClean="0">
                <a:latin typeface="+mj-ea"/>
              </a:rPr>
              <a:t> </a:t>
            </a:r>
            <a:endParaRPr lang="en-US" altLang="zh-TW" sz="2800" dirty="0">
              <a:latin typeface="+mj-ea"/>
              <a:cs typeface="Times New Roman" panose="02020603050405020304" pitchFamily="18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1</a:t>
            </a:fld>
            <a:endParaRPr lang="zh-TW" altLang="en-US"/>
          </a:p>
        </p:txBody>
      </p:sp>
      <p:sp>
        <p:nvSpPr>
          <p:cNvPr id="6" name="頁尾版面配置區 1"/>
          <p:cNvSpPr>
            <a:spLocks noGrp="1"/>
          </p:cNvSpPr>
          <p:nvPr>
            <p:ph type="ftr" sz="quarter" idx="11"/>
          </p:nvPr>
        </p:nvSpPr>
        <p:spPr>
          <a:xfrm>
            <a:off x="1728302" y="5717310"/>
            <a:ext cx="9095510" cy="748146"/>
          </a:xfrm>
        </p:spPr>
        <p:txBody>
          <a:bodyPr/>
          <a:lstStyle/>
          <a:p>
            <a:pPr algn="ctr"/>
            <a:r>
              <a:rPr lang="en-US" altLang="zh-TW" sz="2000" dirty="0" smtClean="0"/>
              <a:t>《2017 </a:t>
            </a:r>
            <a:r>
              <a:rPr lang="zh-TW" altLang="en-US" sz="2000" dirty="0" smtClean="0"/>
              <a:t>數位</a:t>
            </a:r>
            <a:r>
              <a:rPr lang="zh-TW" altLang="en-US" sz="2000" dirty="0"/>
              <a:t>金融</a:t>
            </a:r>
            <a:r>
              <a:rPr lang="en-US" altLang="zh-TW" sz="2000" dirty="0"/>
              <a:t>》                                                                                        </a:t>
            </a:r>
          </a:p>
          <a:p>
            <a:pPr algn="ctr"/>
            <a:r>
              <a:rPr lang="en-US" altLang="zh-TW" sz="2000" dirty="0"/>
              <a:t> NCTU.IIM.IEBI Lab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95417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課程宗旨</a:t>
            </a:r>
            <a:r>
              <a:rPr lang="en-US" altLang="zh-TW" dirty="0"/>
              <a:t> Purpose of the Course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54260" y="1812463"/>
            <a:ext cx="11002297" cy="3941223"/>
          </a:xfrm>
        </p:spPr>
        <p:txBody>
          <a:bodyPr/>
          <a:lstStyle/>
          <a:p>
            <a:pPr marL="0" indent="0">
              <a:buNone/>
            </a:pPr>
            <a:r>
              <a:rPr lang="zh-TW" altLang="zh-TW" sz="2800" dirty="0"/>
              <a:t>資訊科技與互聯網革命性改變了生活與經濟活動，本課程將介紹互聯網所驅動的典範商業模式與金融創新。在此課程，藉由理論學習與案例討論，同學將可了解當前資訊科技趨勢，學習互聯網在商業與金融上服務創新與價值創造。</a:t>
            </a:r>
            <a:endParaRPr lang="zh-TW" altLang="en-US" sz="2800" dirty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《2017 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4000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dirty="0" smtClean="0"/>
              <a:t>課程大綱</a:t>
            </a:r>
            <a:r>
              <a:rPr lang="en-US" altLang="zh-TW" dirty="0" smtClean="0"/>
              <a:t> Outline </a:t>
            </a:r>
            <a:r>
              <a:rPr lang="en-US" altLang="zh-TW" dirty="0"/>
              <a:t>of the </a:t>
            </a:r>
            <a:r>
              <a:rPr lang="en-US" altLang="zh-TW" dirty="0" smtClean="0"/>
              <a:t>Course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263819"/>
            <a:ext cx="11002297" cy="4702124"/>
          </a:xfrm>
        </p:spPr>
        <p:txBody>
          <a:bodyPr>
            <a:noAutofit/>
          </a:bodyPr>
          <a:lstStyle/>
          <a:p>
            <a:r>
              <a:rPr lang="zh-TW" altLang="zh-TW" sz="2000" dirty="0" smtClean="0"/>
              <a:t>資訊科技</a:t>
            </a:r>
            <a:r>
              <a:rPr lang="zh-TW" altLang="en-US" sz="2000" dirty="0" smtClean="0"/>
              <a:t>與金融創新</a:t>
            </a:r>
            <a:r>
              <a:rPr lang="en-US" altLang="zh-TW" sz="2000" dirty="0" smtClean="0"/>
              <a:t>:</a:t>
            </a:r>
            <a:r>
              <a:rPr lang="zh-TW" altLang="zh-TW" sz="2000" dirty="0"/>
              <a:t>行動、社群</a:t>
            </a:r>
            <a:r>
              <a:rPr lang="zh-TW" altLang="zh-TW" sz="2000" dirty="0" smtClean="0"/>
              <a:t>、大</a:t>
            </a:r>
            <a:r>
              <a:rPr lang="zh-TW" altLang="zh-TW" sz="2000" dirty="0"/>
              <a:t>數據、物聯網</a:t>
            </a:r>
            <a:r>
              <a:rPr lang="zh-TW" altLang="zh-TW" sz="2000" dirty="0" smtClean="0"/>
              <a:t>、</a:t>
            </a:r>
            <a:r>
              <a:rPr lang="zh-TW" altLang="en-US" sz="2000" dirty="0" smtClean="0"/>
              <a:t>區塊</a:t>
            </a:r>
            <a:r>
              <a:rPr lang="zh-TW" altLang="en-US" sz="2000" dirty="0"/>
              <a:t>鏈</a:t>
            </a:r>
            <a:endParaRPr lang="zh-TW" altLang="zh-TW" sz="2000" dirty="0"/>
          </a:p>
          <a:p>
            <a:r>
              <a:rPr lang="zh-TW" altLang="zh-TW" sz="2000" dirty="0" smtClean="0"/>
              <a:t>網</a:t>
            </a:r>
            <a:r>
              <a:rPr lang="zh-TW" altLang="en-US" sz="2000" dirty="0" smtClean="0"/>
              <a:t>路經濟與</a:t>
            </a:r>
            <a:r>
              <a:rPr lang="zh-TW" altLang="zh-TW" sz="2000" dirty="0" smtClean="0"/>
              <a:t>商業</a:t>
            </a:r>
            <a:r>
              <a:rPr lang="zh-TW" altLang="zh-TW" sz="2000" dirty="0"/>
              <a:t>模式</a:t>
            </a:r>
            <a:r>
              <a:rPr lang="en-US" altLang="zh-TW" sz="2000" dirty="0"/>
              <a:t>: </a:t>
            </a:r>
            <a:r>
              <a:rPr lang="zh-TW" altLang="zh-TW" sz="2000" dirty="0" smtClean="0"/>
              <a:t>行動經濟</a:t>
            </a:r>
            <a:r>
              <a:rPr lang="zh-TW" altLang="zh-TW" sz="2000" dirty="0"/>
              <a:t>、平台經濟、共享經濟</a:t>
            </a:r>
          </a:p>
          <a:p>
            <a:r>
              <a:rPr lang="zh-TW" altLang="zh-TW" sz="2000" dirty="0"/>
              <a:t>互聯網金融</a:t>
            </a:r>
            <a:r>
              <a:rPr lang="zh-TW" altLang="zh-TW" sz="2000" dirty="0" smtClean="0"/>
              <a:t>模</a:t>
            </a:r>
            <a:r>
              <a:rPr lang="zh-TW" altLang="en-US" sz="2000" dirty="0" smtClean="0"/>
              <a:t>式</a:t>
            </a:r>
            <a:endParaRPr lang="zh-TW" altLang="zh-TW" sz="2000" dirty="0"/>
          </a:p>
          <a:p>
            <a:r>
              <a:rPr lang="zh-TW" altLang="zh-TW" sz="2000" dirty="0"/>
              <a:t>第三方支付</a:t>
            </a:r>
          </a:p>
          <a:p>
            <a:r>
              <a:rPr lang="en-US" altLang="zh-TW" sz="2000" dirty="0"/>
              <a:t>P2P </a:t>
            </a:r>
            <a:r>
              <a:rPr lang="zh-TW" altLang="zh-TW" sz="2000" dirty="0"/>
              <a:t>借貸</a:t>
            </a:r>
          </a:p>
          <a:p>
            <a:r>
              <a:rPr lang="zh-TW" altLang="zh-TW" sz="2000" dirty="0"/>
              <a:t>群眾募</a:t>
            </a:r>
            <a:r>
              <a:rPr lang="zh-TW" altLang="zh-TW" sz="2000" dirty="0" smtClean="0"/>
              <a:t>資</a:t>
            </a:r>
            <a:endParaRPr lang="en-US" altLang="zh-TW" sz="2000" dirty="0" smtClean="0"/>
          </a:p>
          <a:p>
            <a:r>
              <a:rPr lang="zh-TW" altLang="zh-TW" sz="2000" dirty="0"/>
              <a:t>數位</a:t>
            </a:r>
            <a:r>
              <a:rPr lang="zh-TW" altLang="zh-TW" sz="2000" dirty="0" smtClean="0"/>
              <a:t>貨幣</a:t>
            </a:r>
            <a:endParaRPr lang="en-US" altLang="zh-TW" sz="2000" dirty="0" smtClean="0"/>
          </a:p>
          <a:p>
            <a:r>
              <a:rPr lang="zh-TW" altLang="zh-TW" sz="2000" dirty="0"/>
              <a:t>數位銀行</a:t>
            </a:r>
            <a:endParaRPr lang="zh-TW" altLang="en-US" sz="2000" dirty="0"/>
          </a:p>
          <a:p>
            <a:r>
              <a:rPr lang="zh-TW" altLang="zh-TW" sz="2000" dirty="0"/>
              <a:t>互聯網</a:t>
            </a:r>
            <a:r>
              <a:rPr lang="zh-TW" altLang="zh-TW" sz="2000" dirty="0" smtClean="0"/>
              <a:t>保險</a:t>
            </a:r>
            <a:endParaRPr lang="en-US" altLang="zh-TW" sz="2000" dirty="0" smtClean="0"/>
          </a:p>
          <a:p>
            <a:r>
              <a:rPr lang="zh-TW" altLang="zh-TW" sz="2000" dirty="0"/>
              <a:t>互聯</a:t>
            </a:r>
            <a:r>
              <a:rPr lang="zh-TW" altLang="zh-TW" sz="2000" dirty="0" smtClean="0"/>
              <a:t>網</a:t>
            </a:r>
            <a:r>
              <a:rPr lang="zh-TW" altLang="en-US" sz="2000" dirty="0" smtClean="0"/>
              <a:t>理財</a:t>
            </a:r>
            <a:endParaRPr lang="zh-TW" altLang="zh-TW" sz="2000" dirty="0"/>
          </a:p>
          <a:p>
            <a:r>
              <a:rPr lang="zh-TW" altLang="zh-TW" sz="2000" dirty="0"/>
              <a:t>互聯網信用</a:t>
            </a:r>
            <a:r>
              <a:rPr lang="zh-TW" altLang="zh-TW" sz="2000" dirty="0" smtClean="0"/>
              <a:t>評價</a:t>
            </a:r>
            <a:endParaRPr lang="en-US" altLang="zh-TW" sz="2000" dirty="0" smtClean="0"/>
          </a:p>
          <a:p>
            <a:r>
              <a:rPr lang="zh-TW" altLang="en-US" sz="2200" dirty="0" smtClean="0"/>
              <a:t>電商金融</a:t>
            </a:r>
            <a:endParaRPr lang="zh-TW" altLang="zh-TW" sz="22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《2017 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3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8753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老師簡介</a:t>
            </a: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</a:t>
            </a:r>
            <a:r>
              <a:rPr lang="en-US" altLang="zh-TW" dirty="0" smtClean="0"/>
              <a:t>2017 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4</a:t>
            </a:fld>
            <a:endParaRPr lang="zh-TW" alt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440" y="1706753"/>
            <a:ext cx="6647587" cy="3737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906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課程活動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/>
              <a:t>內容講解</a:t>
            </a:r>
            <a:endParaRPr lang="en-US" altLang="zh-TW" sz="4400" dirty="0" smtClean="0"/>
          </a:p>
          <a:p>
            <a:r>
              <a:rPr lang="zh-TW" altLang="en-US" sz="4400" dirty="0" smtClean="0"/>
              <a:t>案例分享</a:t>
            </a:r>
            <a:endParaRPr lang="en-US" altLang="zh-TW" sz="4400" dirty="0" smtClean="0"/>
          </a:p>
          <a:p>
            <a:r>
              <a:rPr lang="zh-TW" altLang="en-US" sz="4400" dirty="0" smtClean="0"/>
              <a:t>學習測驗</a:t>
            </a:r>
            <a:endParaRPr lang="en-US" altLang="zh-TW" sz="4400" dirty="0"/>
          </a:p>
          <a:p>
            <a:r>
              <a:rPr lang="zh-TW" altLang="en-US" sz="4400" dirty="0" smtClean="0"/>
              <a:t>專題報告</a:t>
            </a:r>
            <a:endParaRPr lang="zh-TW" altLang="en-US" sz="44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</a:t>
            </a:r>
            <a:r>
              <a:rPr lang="en-US" altLang="zh-TW" dirty="0" smtClean="0"/>
              <a:t>2017 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5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3815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評分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6125" y="1699922"/>
            <a:ext cx="11002297" cy="4039696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課堂參與</a:t>
            </a:r>
            <a:r>
              <a:rPr lang="en-US" altLang="zh-TW" sz="3600" dirty="0" smtClean="0"/>
              <a:t>(10%)</a:t>
            </a:r>
          </a:p>
          <a:p>
            <a:r>
              <a:rPr lang="zh-TW" altLang="en-US" sz="3600" dirty="0" smtClean="0"/>
              <a:t>案例分享</a:t>
            </a:r>
            <a:r>
              <a:rPr lang="en-US" altLang="zh-TW" sz="3600" dirty="0" smtClean="0"/>
              <a:t>(30%)</a:t>
            </a:r>
          </a:p>
          <a:p>
            <a:r>
              <a:rPr lang="zh-TW" altLang="en-US" sz="3600" dirty="0" smtClean="0"/>
              <a:t>專案報告</a:t>
            </a:r>
            <a:r>
              <a:rPr lang="en-US" altLang="zh-TW" sz="3600" dirty="0" smtClean="0"/>
              <a:t>(30%)</a:t>
            </a:r>
          </a:p>
          <a:p>
            <a:r>
              <a:rPr lang="zh-TW" altLang="en-US" sz="3600" dirty="0" smtClean="0"/>
              <a:t>學期測驗 </a:t>
            </a:r>
            <a:r>
              <a:rPr lang="en-US" altLang="zh-TW" sz="3600" dirty="0" smtClean="0"/>
              <a:t>(30%)</a:t>
            </a:r>
            <a:endParaRPr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</a:t>
            </a:r>
            <a:r>
              <a:rPr lang="en-US" altLang="zh-TW" dirty="0" smtClean="0"/>
              <a:t>2017 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6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3286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自訂 5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9F2936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Seminar">
      <a:majorFont>
        <a:latin typeface="Corbel"/>
        <a:ea typeface="微軟正黑體"/>
        <a:cs typeface=""/>
      </a:majorFont>
      <a:minorFont>
        <a:latin typeface="Corbe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11549</TotalTime>
  <Words>228</Words>
  <Application>Microsoft Office PowerPoint</Application>
  <PresentationFormat>寬螢幕</PresentationFormat>
  <Paragraphs>41</Paragraphs>
  <Slides>6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4" baseType="lpstr">
      <vt:lpstr>BiauKai</vt:lpstr>
      <vt:lpstr>微軟正黑體</vt:lpstr>
      <vt:lpstr>新細明體</vt:lpstr>
      <vt:lpstr>Arial</vt:lpstr>
      <vt:lpstr>Calibri</vt:lpstr>
      <vt:lpstr>Corbel</vt:lpstr>
      <vt:lpstr>Times New Roman</vt:lpstr>
      <vt:lpstr>Office 佈景主題</vt:lpstr>
      <vt:lpstr>數位金融 Digital Finance   李永銘 博士 國立交通大學 資訊管理與財務金融系教授  </vt:lpstr>
      <vt:lpstr>課程宗旨 Purpose of the Course</vt:lpstr>
      <vt:lpstr>課程大綱 Outline of the Course</vt:lpstr>
      <vt:lpstr>老師簡介</vt:lpstr>
      <vt:lpstr>課程活動</vt:lpstr>
      <vt:lpstr>評分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yen lin</dc:creator>
  <cp:lastModifiedBy>yen lin</cp:lastModifiedBy>
  <cp:revision>287</cp:revision>
  <cp:lastPrinted>2016-06-22T08:11:44Z</cp:lastPrinted>
  <dcterms:created xsi:type="dcterms:W3CDTF">2016-06-16T05:53:04Z</dcterms:created>
  <dcterms:modified xsi:type="dcterms:W3CDTF">2017-02-20T08:33:45Z</dcterms:modified>
</cp:coreProperties>
</file>