
<file path=[Content_Types].xml><?xml version="1.0" encoding="utf-8"?>
<Types xmlns="http://schemas.openxmlformats.org/package/2006/content-types">
  <Default Extension="xml" ContentType="application/xml"/>
  <Default Extension="jpeg" ContentType="image/jpeg"/>
  <Default Extension="jpg" ContentType="image/jpeg"/>
  <Default Extension="rels" ContentType="application/vnd.openxmlformats-package.relationships+xml"/>
  <Default Extension="gif" ContentType="image/gif"/>
  <Default Extension="wdp" ContentType="image/vnd.ms-photo"/>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5.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6.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7.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8.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9.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diagrams/data16.xml" ContentType="application/vnd.openxmlformats-officedocument.drawingml.diagramData+xml"/>
  <Override PartName="/ppt/diagrams/layout16.xml" ContentType="application/vnd.openxmlformats-officedocument.drawingml.diagramLayout+xml"/>
  <Override PartName="/ppt/diagrams/quickStyle16.xml" ContentType="application/vnd.openxmlformats-officedocument.drawingml.diagramStyle+xml"/>
  <Override PartName="/ppt/diagrams/colors16.xml" ContentType="application/vnd.openxmlformats-officedocument.drawingml.diagramColors+xml"/>
  <Override PartName="/ppt/diagrams/drawing16.xml" ContentType="application/vnd.ms-office.drawingml.diagramDrawing+xml"/>
  <Override PartName="/ppt/notesSlides/notesSlide10.xml" ContentType="application/vnd.openxmlformats-officedocument.presentationml.notesSlide+xml"/>
  <Override PartName="/ppt/diagrams/data17.xml" ContentType="application/vnd.openxmlformats-officedocument.drawingml.diagramData+xml"/>
  <Override PartName="/ppt/diagrams/layout17.xml" ContentType="application/vnd.openxmlformats-officedocument.drawingml.diagramLayout+xml"/>
  <Override PartName="/ppt/diagrams/quickStyle17.xml" ContentType="application/vnd.openxmlformats-officedocument.drawingml.diagramStyle+xml"/>
  <Override PartName="/ppt/diagrams/colors17.xml" ContentType="application/vnd.openxmlformats-officedocument.drawingml.diagramColors+xml"/>
  <Override PartName="/ppt/diagrams/drawing17.xml" ContentType="application/vnd.ms-office.drawingml.diagramDrawing+xml"/>
  <Override PartName="/ppt/notesSlides/notesSlide11.xml" ContentType="application/vnd.openxmlformats-officedocument.presentationml.notesSlide+xml"/>
  <Override PartName="/ppt/diagrams/data18.xml" ContentType="application/vnd.openxmlformats-officedocument.drawingml.diagramData+xml"/>
  <Override PartName="/ppt/diagrams/layout18.xml" ContentType="application/vnd.openxmlformats-officedocument.drawingml.diagramLayout+xml"/>
  <Override PartName="/ppt/diagrams/quickStyle18.xml" ContentType="application/vnd.openxmlformats-officedocument.drawingml.diagramStyle+xml"/>
  <Override PartName="/ppt/diagrams/colors18.xml" ContentType="application/vnd.openxmlformats-officedocument.drawingml.diagramColors+xml"/>
  <Override PartName="/ppt/diagrams/drawing18.xml" ContentType="application/vnd.ms-office.drawingml.diagramDrawing+xml"/>
  <Override PartName="/ppt/diagrams/data19.xml" ContentType="application/vnd.openxmlformats-officedocument.drawingml.diagramData+xml"/>
  <Override PartName="/ppt/diagrams/layout19.xml" ContentType="application/vnd.openxmlformats-officedocument.drawingml.diagramLayout+xml"/>
  <Override PartName="/ppt/diagrams/quickStyle19.xml" ContentType="application/vnd.openxmlformats-officedocument.drawingml.diagramStyle+xml"/>
  <Override PartName="/ppt/diagrams/colors19.xml" ContentType="application/vnd.openxmlformats-officedocument.drawingml.diagramColors+xml"/>
  <Override PartName="/ppt/diagrams/drawing19.xml" ContentType="application/vnd.ms-office.drawingml.diagramDrawing+xml"/>
  <Override PartName="/ppt/notesSlides/notesSlide12.xml" ContentType="application/vnd.openxmlformats-officedocument.presentationml.notesSlide+xml"/>
  <Override PartName="/ppt/diagrams/data20.xml" ContentType="application/vnd.openxmlformats-officedocument.drawingml.diagramData+xml"/>
  <Override PartName="/ppt/diagrams/layout20.xml" ContentType="application/vnd.openxmlformats-officedocument.drawingml.diagramLayout+xml"/>
  <Override PartName="/ppt/diagrams/quickStyle20.xml" ContentType="application/vnd.openxmlformats-officedocument.drawingml.diagramStyle+xml"/>
  <Override PartName="/ppt/diagrams/colors20.xml" ContentType="application/vnd.openxmlformats-officedocument.drawingml.diagramColors+xml"/>
  <Override PartName="/ppt/diagrams/drawing20.xml" ContentType="application/vnd.ms-office.drawingml.diagramDrawing+xml"/>
  <Override PartName="/ppt/notesSlides/notesSlide13.xml" ContentType="application/vnd.openxmlformats-officedocument.presentationml.notesSlide+xml"/>
  <Override PartName="/ppt/diagrams/data21.xml" ContentType="application/vnd.openxmlformats-officedocument.drawingml.diagramData+xml"/>
  <Override PartName="/ppt/diagrams/layout21.xml" ContentType="application/vnd.openxmlformats-officedocument.drawingml.diagramLayout+xml"/>
  <Override PartName="/ppt/diagrams/quickStyle21.xml" ContentType="application/vnd.openxmlformats-officedocument.drawingml.diagramStyle+xml"/>
  <Override PartName="/ppt/diagrams/colors21.xml" ContentType="application/vnd.openxmlformats-officedocument.drawingml.diagramColors+xml"/>
  <Override PartName="/ppt/diagrams/drawing21.xml" ContentType="application/vnd.ms-office.drawingml.diagramDrawing+xml"/>
  <Override PartName="/ppt/diagrams/data22.xml" ContentType="application/vnd.openxmlformats-officedocument.drawingml.diagramData+xml"/>
  <Override PartName="/ppt/diagrams/layout22.xml" ContentType="application/vnd.openxmlformats-officedocument.drawingml.diagramLayout+xml"/>
  <Override PartName="/ppt/diagrams/quickStyle22.xml" ContentType="application/vnd.openxmlformats-officedocument.drawingml.diagramStyle+xml"/>
  <Override PartName="/ppt/diagrams/colors22.xml" ContentType="application/vnd.openxmlformats-officedocument.drawingml.diagramColors+xml"/>
  <Override PartName="/ppt/diagrams/drawing22.xml" ContentType="application/vnd.ms-office.drawingml.diagramDrawing+xml"/>
  <Override PartName="/ppt/diagrams/data23.xml" ContentType="application/vnd.openxmlformats-officedocument.drawingml.diagramData+xml"/>
  <Override PartName="/ppt/diagrams/layout23.xml" ContentType="application/vnd.openxmlformats-officedocument.drawingml.diagramLayout+xml"/>
  <Override PartName="/ppt/diagrams/quickStyle23.xml" ContentType="application/vnd.openxmlformats-officedocument.drawingml.diagramStyle+xml"/>
  <Override PartName="/ppt/diagrams/colors23.xml" ContentType="application/vnd.openxmlformats-officedocument.drawingml.diagramColors+xml"/>
  <Override PartName="/ppt/diagrams/drawing23.xml" ContentType="application/vnd.ms-office.drawingml.diagramDrawing+xml"/>
  <Override PartName="/ppt/notesSlides/notesSlide14.xml" ContentType="application/vnd.openxmlformats-officedocument.presentationml.notesSlide+xml"/>
  <Override PartName="/ppt/diagrams/data24.xml" ContentType="application/vnd.openxmlformats-officedocument.drawingml.diagramData+xml"/>
  <Override PartName="/ppt/diagrams/layout24.xml" ContentType="application/vnd.openxmlformats-officedocument.drawingml.diagramLayout+xml"/>
  <Override PartName="/ppt/diagrams/quickStyle24.xml" ContentType="application/vnd.openxmlformats-officedocument.drawingml.diagramStyle+xml"/>
  <Override PartName="/ppt/diagrams/colors24.xml" ContentType="application/vnd.openxmlformats-officedocument.drawingml.diagramColors+xml"/>
  <Override PartName="/ppt/diagrams/drawing24.xml" ContentType="application/vnd.ms-office.drawingml.diagramDrawing+xml"/>
  <Override PartName="/ppt/notesSlides/notesSlide15.xml" ContentType="application/vnd.openxmlformats-officedocument.presentationml.notesSlide+xml"/>
  <Override PartName="/ppt/diagrams/data25.xml" ContentType="application/vnd.openxmlformats-officedocument.drawingml.diagramData+xml"/>
  <Override PartName="/ppt/diagrams/layout25.xml" ContentType="application/vnd.openxmlformats-officedocument.drawingml.diagramLayout+xml"/>
  <Override PartName="/ppt/diagrams/quickStyle25.xml" ContentType="application/vnd.openxmlformats-officedocument.drawingml.diagramStyle+xml"/>
  <Override PartName="/ppt/diagrams/colors25.xml" ContentType="application/vnd.openxmlformats-officedocument.drawingml.diagramColors+xml"/>
  <Override PartName="/ppt/diagrams/drawing25.xml" ContentType="application/vnd.ms-office.drawingml.diagramDrawing+xml"/>
  <Override PartName="/ppt/notesSlides/notesSlide16.xml" ContentType="application/vnd.openxmlformats-officedocument.presentationml.notesSlide+xml"/>
  <Override PartName="/ppt/diagrams/data26.xml" ContentType="application/vnd.openxmlformats-officedocument.drawingml.diagramData+xml"/>
  <Override PartName="/ppt/diagrams/layout26.xml" ContentType="application/vnd.openxmlformats-officedocument.drawingml.diagramLayout+xml"/>
  <Override PartName="/ppt/diagrams/quickStyle26.xml" ContentType="application/vnd.openxmlformats-officedocument.drawingml.diagramStyle+xml"/>
  <Override PartName="/ppt/diagrams/colors26.xml" ContentType="application/vnd.openxmlformats-officedocument.drawingml.diagramColors+xml"/>
  <Override PartName="/ppt/diagrams/drawing26.xml" ContentType="application/vnd.ms-office.drawingml.diagramDrawing+xml"/>
  <Override PartName="/ppt/notesSlides/notesSlide17.xml" ContentType="application/vnd.openxmlformats-officedocument.presentationml.notesSlide+xml"/>
  <Override PartName="/ppt/diagrams/data27.xml" ContentType="application/vnd.openxmlformats-officedocument.drawingml.diagramData+xml"/>
  <Override PartName="/ppt/diagrams/layout27.xml" ContentType="application/vnd.openxmlformats-officedocument.drawingml.diagramLayout+xml"/>
  <Override PartName="/ppt/diagrams/quickStyle27.xml" ContentType="application/vnd.openxmlformats-officedocument.drawingml.diagramStyle+xml"/>
  <Override PartName="/ppt/diagrams/colors27.xml" ContentType="application/vnd.openxmlformats-officedocument.drawingml.diagramColors+xml"/>
  <Override PartName="/ppt/diagrams/drawing27.xml" ContentType="application/vnd.ms-office.drawingml.diagramDrawing+xml"/>
  <Override PartName="/ppt/notesSlides/notesSlide18.xml" ContentType="application/vnd.openxmlformats-officedocument.presentationml.notesSlide+xml"/>
  <Override PartName="/ppt/diagrams/data28.xml" ContentType="application/vnd.openxmlformats-officedocument.drawingml.diagramData+xml"/>
  <Override PartName="/ppt/diagrams/layout28.xml" ContentType="application/vnd.openxmlformats-officedocument.drawingml.diagramLayout+xml"/>
  <Override PartName="/ppt/diagrams/quickStyle28.xml" ContentType="application/vnd.openxmlformats-officedocument.drawingml.diagramStyle+xml"/>
  <Override PartName="/ppt/diagrams/colors28.xml" ContentType="application/vnd.openxmlformats-officedocument.drawingml.diagramColors+xml"/>
  <Override PartName="/ppt/diagrams/drawing28.xml" ContentType="application/vnd.ms-office.drawingml.diagramDrawing+xml"/>
  <Override PartName="/ppt/diagrams/data29.xml" ContentType="application/vnd.openxmlformats-officedocument.drawingml.diagramData+xml"/>
  <Override PartName="/ppt/diagrams/layout29.xml" ContentType="application/vnd.openxmlformats-officedocument.drawingml.diagramLayout+xml"/>
  <Override PartName="/ppt/diagrams/quickStyle29.xml" ContentType="application/vnd.openxmlformats-officedocument.drawingml.diagramStyle+xml"/>
  <Override PartName="/ppt/diagrams/colors29.xml" ContentType="application/vnd.openxmlformats-officedocument.drawingml.diagramColors+xml"/>
  <Override PartName="/ppt/diagrams/drawing29.xml" ContentType="application/vnd.ms-office.drawingml.diagramDrawing+xml"/>
  <Override PartName="/ppt/notesSlides/notesSlide19.xml" ContentType="application/vnd.openxmlformats-officedocument.presentationml.notesSlide+xml"/>
  <Override PartName="/ppt/diagrams/data30.xml" ContentType="application/vnd.openxmlformats-officedocument.drawingml.diagramData+xml"/>
  <Override PartName="/ppt/diagrams/layout30.xml" ContentType="application/vnd.openxmlformats-officedocument.drawingml.diagramLayout+xml"/>
  <Override PartName="/ppt/diagrams/quickStyle30.xml" ContentType="application/vnd.openxmlformats-officedocument.drawingml.diagramStyle+xml"/>
  <Override PartName="/ppt/diagrams/colors30.xml" ContentType="application/vnd.openxmlformats-officedocument.drawingml.diagramColors+xml"/>
  <Override PartName="/ppt/diagrams/drawing30.xml" ContentType="application/vnd.ms-office.drawingml.diagramDrawing+xml"/>
  <Override PartName="/ppt/diagrams/data31.xml" ContentType="application/vnd.openxmlformats-officedocument.drawingml.diagramData+xml"/>
  <Override PartName="/ppt/diagrams/layout31.xml" ContentType="application/vnd.openxmlformats-officedocument.drawingml.diagramLayout+xml"/>
  <Override PartName="/ppt/diagrams/quickStyle31.xml" ContentType="application/vnd.openxmlformats-officedocument.drawingml.diagramStyle+xml"/>
  <Override PartName="/ppt/diagrams/colors31.xml" ContentType="application/vnd.openxmlformats-officedocument.drawingml.diagramColors+xml"/>
  <Override PartName="/ppt/diagrams/drawing31.xml" ContentType="application/vnd.ms-office.drawingml.diagramDrawing+xml"/>
  <Override PartName="/ppt/notesSlides/notesSlide20.xml" ContentType="application/vnd.openxmlformats-officedocument.presentationml.notesSlide+xml"/>
  <Override PartName="/ppt/diagrams/data32.xml" ContentType="application/vnd.openxmlformats-officedocument.drawingml.diagramData+xml"/>
  <Override PartName="/ppt/diagrams/layout32.xml" ContentType="application/vnd.openxmlformats-officedocument.drawingml.diagramLayout+xml"/>
  <Override PartName="/ppt/diagrams/quickStyle32.xml" ContentType="application/vnd.openxmlformats-officedocument.drawingml.diagramStyle+xml"/>
  <Override PartName="/ppt/diagrams/colors32.xml" ContentType="application/vnd.openxmlformats-officedocument.drawingml.diagramColors+xml"/>
  <Override PartName="/ppt/diagrams/drawing32.xml" ContentType="application/vnd.ms-office.drawingml.diagramDrawing+xml"/>
  <Override PartName="/ppt/notesSlides/notesSlide21.xml" ContentType="application/vnd.openxmlformats-officedocument.presentationml.notesSlide+xml"/>
  <Override PartName="/ppt/diagrams/data33.xml" ContentType="application/vnd.openxmlformats-officedocument.drawingml.diagramData+xml"/>
  <Override PartName="/ppt/diagrams/layout33.xml" ContentType="application/vnd.openxmlformats-officedocument.drawingml.diagramLayout+xml"/>
  <Override PartName="/ppt/diagrams/quickStyle33.xml" ContentType="application/vnd.openxmlformats-officedocument.drawingml.diagramStyle+xml"/>
  <Override PartName="/ppt/diagrams/colors33.xml" ContentType="application/vnd.openxmlformats-officedocument.drawingml.diagramColors+xml"/>
  <Override PartName="/ppt/diagrams/drawing33.xml" ContentType="application/vnd.ms-office.drawingml.diagramDrawing+xml"/>
  <Override PartName="/ppt/diagrams/data34.xml" ContentType="application/vnd.openxmlformats-officedocument.drawingml.diagramData+xml"/>
  <Override PartName="/ppt/diagrams/layout34.xml" ContentType="application/vnd.openxmlformats-officedocument.drawingml.diagramLayout+xml"/>
  <Override PartName="/ppt/diagrams/quickStyle34.xml" ContentType="application/vnd.openxmlformats-officedocument.drawingml.diagramStyle+xml"/>
  <Override PartName="/ppt/diagrams/colors34.xml" ContentType="application/vnd.openxmlformats-officedocument.drawingml.diagramColors+xml"/>
  <Override PartName="/ppt/diagrams/drawing34.xml" ContentType="application/vnd.ms-office.drawingml.diagramDrawing+xml"/>
  <Override PartName="/ppt/notesSlides/notesSlide22.xml" ContentType="application/vnd.openxmlformats-officedocument.presentationml.notesSlide+xml"/>
  <Override PartName="/ppt/diagrams/data35.xml" ContentType="application/vnd.openxmlformats-officedocument.drawingml.diagramData+xml"/>
  <Override PartName="/ppt/diagrams/layout35.xml" ContentType="application/vnd.openxmlformats-officedocument.drawingml.diagramLayout+xml"/>
  <Override PartName="/ppt/diagrams/quickStyle35.xml" ContentType="application/vnd.openxmlformats-officedocument.drawingml.diagramStyle+xml"/>
  <Override PartName="/ppt/diagrams/colors35.xml" ContentType="application/vnd.openxmlformats-officedocument.drawingml.diagramColors+xml"/>
  <Override PartName="/ppt/diagrams/drawing35.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4"/>
  </p:notesMasterIdLst>
  <p:handoutMasterIdLst>
    <p:handoutMasterId r:id="rId35"/>
  </p:handoutMasterIdLst>
  <p:sldIdLst>
    <p:sldId id="258" r:id="rId2"/>
    <p:sldId id="266" r:id="rId3"/>
    <p:sldId id="341" r:id="rId4"/>
    <p:sldId id="310" r:id="rId5"/>
    <p:sldId id="326" r:id="rId6"/>
    <p:sldId id="311" r:id="rId7"/>
    <p:sldId id="290" r:id="rId8"/>
    <p:sldId id="330" r:id="rId9"/>
    <p:sldId id="335" r:id="rId10"/>
    <p:sldId id="336" r:id="rId11"/>
    <p:sldId id="332" r:id="rId12"/>
    <p:sldId id="316" r:id="rId13"/>
    <p:sldId id="273" r:id="rId14"/>
    <p:sldId id="265" r:id="rId15"/>
    <p:sldId id="268" r:id="rId16"/>
    <p:sldId id="334" r:id="rId17"/>
    <p:sldId id="283" r:id="rId18"/>
    <p:sldId id="305" r:id="rId19"/>
    <p:sldId id="292" r:id="rId20"/>
    <p:sldId id="342" r:id="rId21"/>
    <p:sldId id="293" r:id="rId22"/>
    <p:sldId id="294" r:id="rId23"/>
    <p:sldId id="307" r:id="rId24"/>
    <p:sldId id="308" r:id="rId25"/>
    <p:sldId id="319" r:id="rId26"/>
    <p:sldId id="259" r:id="rId27"/>
    <p:sldId id="320" r:id="rId28"/>
    <p:sldId id="340" r:id="rId29"/>
    <p:sldId id="328" r:id="rId30"/>
    <p:sldId id="338" r:id="rId31"/>
    <p:sldId id="300" r:id="rId32"/>
    <p:sldId id="325" r:id="rId33"/>
  </p:sldIdLst>
  <p:sldSz cx="12192000" cy="6858000"/>
  <p:notesSz cx="10234613" cy="7099300"/>
  <p:defaultTex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6)互聯網保險" id="{89B00DD7-205C-438E-AC7F-76FBB27A3EA7}">
          <p14:sldIdLst>
            <p14:sldId id="258"/>
            <p14:sldId id="266"/>
            <p14:sldId id="341"/>
            <p14:sldId id="310"/>
            <p14:sldId id="326"/>
            <p14:sldId id="311"/>
            <p14:sldId id="290"/>
            <p14:sldId id="330"/>
            <p14:sldId id="335"/>
            <p14:sldId id="336"/>
            <p14:sldId id="332"/>
            <p14:sldId id="316"/>
            <p14:sldId id="273"/>
            <p14:sldId id="265"/>
            <p14:sldId id="268"/>
            <p14:sldId id="334"/>
            <p14:sldId id="283"/>
            <p14:sldId id="305"/>
            <p14:sldId id="292"/>
            <p14:sldId id="342"/>
            <p14:sldId id="293"/>
            <p14:sldId id="294"/>
            <p14:sldId id="307"/>
            <p14:sldId id="308"/>
            <p14:sldId id="319"/>
            <p14:sldId id="259"/>
            <p14:sldId id="320"/>
            <p14:sldId id="340"/>
            <p14:sldId id="328"/>
            <p14:sldId id="338"/>
            <p14:sldId id="300"/>
            <p14:sldId id="325"/>
          </p14:sldIdLst>
        </p14:section>
      </p14:sectionLst>
    </p:ex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yen lin" initials="" lastIdx="0" clrIdx="0"/>
  <p:cmAuthor id="2" name="yen lin" initials="yl" lastIdx="2" clrIdx="1">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等深淺樣式 2 - 輔色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C89EF96-8CEA-46FF-86C4-4CE0E7609802}" styleName="淺色樣式 3 - 輔色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5940675A-B579-460E-94D1-54222C63F5DA}" styleName="無樣式、表格格線">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F2DE63D5-997A-4646-A377-4702673A728D}" styleName="淺色樣式 2 - 輔色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68D230F3-CF80-4859-8CE7-A43EE81993B5}" styleName="淺色樣式 1 - 輔色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3B4B98B0-60AC-42C2-AFA5-B58CD77FA1E5}" styleName="淺色樣式 1 - 輔色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C083E6E3-FA7D-4D7B-A595-EF9225AFEA82}" styleName="淺色樣式 1 - 輔色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00A15C55-8517-42AA-B614-E9B94910E393}" styleName="中等深淺樣式 2 - 輔色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93296810-A885-4BE3-A3E7-6D5BEEA58F35}" styleName="中等深淺樣式 2 - 輔色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F5AB1C69-6EDB-4FF4-983F-18BD219EF322}" styleName="中等深淺樣式 2 - 輔色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912C8C85-51F0-491E-9774-3900AFEF0FD7}" styleName="淺色樣式 2 - 輔色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E8B1032C-EA38-4F05-BA0D-38AFFFC7BED3}" styleName="淺色樣式 3 - 輔色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 styleId="{BDBED569-4797-4DF1-A0F4-6AAB3CD982D8}" styleName="淺色樣式 3 - 輔色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 styleId="{616DA210-FB5B-4158-B5E0-FEB733F419BA}" styleName="淺色樣式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10A1B5D5-9B99-4C35-A422-299274C87663}" styleName="中等深淺樣式 1 - 輔色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0660B408-B3CF-4A94-85FC-2B1E0A45F4A2}" styleName="深色樣式 2 - 輔色 1/輔色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1">
              <a:tint val="20000"/>
            </a:schemeClr>
          </a:solidFill>
        </a:fill>
      </a:tcStyle>
    </a:lastRow>
    <a:firstRow>
      <a:tcTxStyle b="on">
        <a:fontRef idx="minor">
          <a:scrgbClr r="0" g="0" b="0"/>
        </a:fontRef>
        <a:schemeClr val="lt1"/>
      </a:tcTxStyle>
      <a:tcStyle>
        <a:tcBdr/>
        <a:fill>
          <a:solidFill>
            <a:schemeClr val="accent2"/>
          </a:solidFill>
        </a:fill>
      </a:tcStyle>
    </a:firstRow>
  </a:tblStyle>
  <a:tblStyle styleId="{5202B0CA-FC54-4496-8BCA-5EF66A818D29}" styleName="深色樣式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dk1">
              <a:tint val="20000"/>
            </a:schemeClr>
          </a:solidFill>
        </a:fill>
      </a:tcStyle>
    </a:lastRow>
    <a:firstRow>
      <a:tcTxStyle b="on">
        <a:fontRef idx="minor">
          <a:scrgbClr r="0" g="0" b="0"/>
        </a:fontRef>
        <a:schemeClr val="lt1"/>
      </a:tcTxStyle>
      <a:tcStyle>
        <a:tcBdr/>
        <a:fill>
          <a:solidFill>
            <a:schemeClr val="dk1"/>
          </a:solidFill>
        </a:fill>
      </a:tcStyle>
    </a:firstRow>
  </a:tblStyle>
  <a:tblStyle styleId="{B301B821-A1FF-4177-AEE7-76D212191A09}" styleName="中等深淺樣式 1 - 輔色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69012ECD-51FC-41F1-AA8D-1B2483CD663E}" styleName="淺色樣式 2 - 輔色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2D5ABB26-0587-4C30-8999-92F81FD0307C}" styleName="無樣式、無格線">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0E3FDE45-AF77-4B5C-9715-49D594BDF05E}" styleName="淺色樣式 1 - 輔色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9D7B26C5-4107-4FEC-AEDC-1716B250A1EF}" styleName="淺色樣式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5FD0F851-EC5A-4D38-B0AD-8093EC10F338}" styleName="淺色樣式 1 - 輔色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2314" autoAdjust="0"/>
    <p:restoredTop sz="84015" autoAdjust="0"/>
  </p:normalViewPr>
  <p:slideViewPr>
    <p:cSldViewPr snapToGrid="0">
      <p:cViewPr>
        <p:scale>
          <a:sx n="60" d="100"/>
          <a:sy n="60" d="100"/>
        </p:scale>
        <p:origin x="1160" y="520"/>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9" Type="http://schemas.openxmlformats.org/officeDocument/2006/relationships/slide" Target="slides/slide8.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33" Type="http://schemas.openxmlformats.org/officeDocument/2006/relationships/slide" Target="slides/slide32.xml"/><Relationship Id="rId34" Type="http://schemas.openxmlformats.org/officeDocument/2006/relationships/notesMaster" Target="notesMasters/notesMaster1.xml"/><Relationship Id="rId35" Type="http://schemas.openxmlformats.org/officeDocument/2006/relationships/handoutMaster" Target="handoutMasters/handoutMaster1.xml"/><Relationship Id="rId36" Type="http://schemas.openxmlformats.org/officeDocument/2006/relationships/commentAuthors" Target="commentAuthor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37" Type="http://schemas.openxmlformats.org/officeDocument/2006/relationships/presProps" Target="presProps.xml"/><Relationship Id="rId38" Type="http://schemas.openxmlformats.org/officeDocument/2006/relationships/viewProps" Target="viewProps.xml"/><Relationship Id="rId39" Type="http://schemas.openxmlformats.org/officeDocument/2006/relationships/theme" Target="theme/theme1.xml"/><Relationship Id="rId40"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8.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9.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0.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1.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2.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3.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4.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5.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6.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7.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8.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9.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0.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1.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2.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3.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4.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5.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53D53256-A754-4BBD-AA8A-3E51EF6B7332}">
      <dgm:prSet phldrT="[文字]"/>
      <dgm:spPr>
        <a:solidFill>
          <a:schemeClr val="tx2">
            <a:lumMod val="25000"/>
            <a:lumOff val="75000"/>
          </a:schemeClr>
        </a:solidFill>
        <a:ln>
          <a:solidFill>
            <a:schemeClr val="tx2">
              <a:lumMod val="25000"/>
              <a:lumOff val="75000"/>
            </a:schemeClr>
          </a:solidFill>
        </a:ln>
      </dgm:spPr>
      <dgm:t>
        <a:bodyPr/>
        <a:lstStyle/>
        <a:p>
          <a:r>
            <a:rPr lang="zh-TW" altLang="en-US" dirty="0"/>
            <a:t>傳統保險業</a:t>
          </a:r>
        </a:p>
      </dgm:t>
    </dgm:pt>
    <dgm:pt modelId="{C3E4354D-F9EE-4E3F-9BA8-9DF1EB710091}" type="parTrans" cxnId="{9926492C-DCD5-4A7B-A2A7-46D5A9980E6C}">
      <dgm:prSet/>
      <dgm:spPr/>
      <dgm:t>
        <a:bodyPr/>
        <a:lstStyle/>
        <a:p>
          <a:endParaRPr lang="zh-TW" altLang="en-US"/>
        </a:p>
      </dgm:t>
    </dgm:pt>
    <dgm:pt modelId="{4FD9CFA0-B560-4378-8716-6829ECDA22C7}" type="sibTrans" cxnId="{9926492C-DCD5-4A7B-A2A7-46D5A9980E6C}">
      <dgm:prSet/>
      <dgm:spPr/>
      <dgm:t>
        <a:bodyPr/>
        <a:lstStyle/>
        <a:p>
          <a:endParaRPr lang="zh-TW" altLang="en-US"/>
        </a:p>
      </dgm:t>
    </dgm:pt>
    <dgm:pt modelId="{9E0F2420-2F7C-4BC9-B3B1-41D079D7B9BA}">
      <dgm:prSet/>
      <dgm:spPr>
        <a:ln>
          <a:solidFill>
            <a:schemeClr val="tx2">
              <a:lumMod val="25000"/>
              <a:lumOff val="75000"/>
            </a:schemeClr>
          </a:solidFill>
        </a:ln>
      </dgm:spPr>
      <dgm:t>
        <a:bodyPr/>
        <a:lstStyle/>
        <a:p>
          <a:r>
            <a:rPr lang="zh-TW" altLang="en-US" dirty="0"/>
            <a:t>互聯網保險</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ln>
          <a:solidFill>
            <a:schemeClr val="tx2">
              <a:lumMod val="25000"/>
              <a:lumOff val="75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78C93022-0465-4021-8276-F5832288DE5D}">
      <dgm:prSet/>
      <dgm:spPr>
        <a:ln>
          <a:solidFill>
            <a:schemeClr val="tx2">
              <a:lumMod val="25000"/>
              <a:lumOff val="75000"/>
            </a:schemeClr>
          </a:solidFill>
        </a:ln>
      </dgm:spPr>
      <dgm:t>
        <a:bodyPr/>
        <a:lstStyle/>
        <a:p>
          <a:r>
            <a:rPr lang="zh-TW" altLang="en-US" dirty="0"/>
            <a:t>機會與挑戰</a:t>
          </a:r>
        </a:p>
      </dgm:t>
    </dgm:pt>
    <dgm:pt modelId="{02CD0AAA-1DA7-4457-8A1B-F22D666E18DD}" type="parTrans" cxnId="{4A601163-06E4-45AB-BBE0-F64B4A35EFEE}">
      <dgm:prSet/>
      <dgm:spPr/>
      <dgm:t>
        <a:bodyPr/>
        <a:lstStyle/>
        <a:p>
          <a:endParaRPr lang="zh-TW" altLang="en-US"/>
        </a:p>
      </dgm:t>
    </dgm:pt>
    <dgm:pt modelId="{43D6F91D-0DFB-43FC-A63F-1D4240F7F9F4}" type="sibTrans" cxnId="{4A601163-06E4-45AB-BBE0-F64B4A35EFEE}">
      <dgm:prSet/>
      <dgm:spPr/>
      <dgm:t>
        <a:bodyPr/>
        <a:lstStyle/>
        <a:p>
          <a:endParaRPr lang="zh-TW" altLang="en-US"/>
        </a:p>
      </dgm:t>
    </dgm:pt>
    <dgm:pt modelId="{E5406759-0E0F-406F-9A84-B3B904C7ED8A}">
      <dgm:prSet/>
      <dgm:spPr>
        <a:ln>
          <a:solidFill>
            <a:schemeClr val="tx2">
              <a:lumMod val="25000"/>
              <a:lumOff val="75000"/>
            </a:schemeClr>
          </a:solidFill>
        </a:ln>
      </dgm:spPr>
      <dgm:t>
        <a:bodyPr/>
        <a:lstStyle/>
        <a:p>
          <a:r>
            <a:rPr lang="zh-TW" altLang="en-US" dirty="0"/>
            <a:t>市場與案例</a:t>
          </a:r>
        </a:p>
      </dgm:t>
    </dgm:pt>
    <dgm:pt modelId="{F82DCB37-9090-4F37-8BD2-00F05D1F4A3E}" type="parTrans" cxnId="{776D2C39-5B21-47FB-8346-936D9311C33C}">
      <dgm:prSet/>
      <dgm:spPr/>
      <dgm:t>
        <a:bodyPr/>
        <a:lstStyle/>
        <a:p>
          <a:endParaRPr lang="zh-TW" altLang="en-US"/>
        </a:p>
      </dgm:t>
    </dgm:pt>
    <dgm:pt modelId="{F230A5CA-8EC0-4B0F-A6B8-5FBE9C832B5A}" type="sibTrans" cxnId="{776D2C39-5B21-47FB-8346-936D9311C33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44DDB77A-C1AA-4E0B-AEB0-28CE33DC3A72}" type="pres">
      <dgm:prSet presAssocID="{63DC6D5B-DE3D-4B3A-83C1-ED29E1464B8B}" presName="parSpace" presStyleCnt="0"/>
      <dgm:spPr/>
    </dgm:pt>
    <dgm:pt modelId="{064BFF56-AC47-42BD-B34D-5B486805362B}" type="pres">
      <dgm:prSet presAssocID="{E5406759-0E0F-406F-9A84-B3B904C7ED8A}" presName="parTxOnly" presStyleLbl="node1" presStyleIdx="3" presStyleCnt="5">
        <dgm:presLayoutVars>
          <dgm:bulletEnabled val="1"/>
        </dgm:presLayoutVars>
      </dgm:prSet>
      <dgm:spPr/>
      <dgm:t>
        <a:bodyPr/>
        <a:lstStyle/>
        <a:p>
          <a:endParaRPr lang="zh-TW" altLang="en-US"/>
        </a:p>
      </dgm:t>
    </dgm:pt>
    <dgm:pt modelId="{8DF100ED-F598-4A70-9976-F40741CCFAC7}" type="pres">
      <dgm:prSet presAssocID="{F230A5CA-8EC0-4B0F-A6B8-5FBE9C832B5A}" presName="parSpace" presStyleCnt="0"/>
      <dgm:spPr/>
    </dgm:pt>
    <dgm:pt modelId="{C36245D8-3606-4BBC-B44C-508E01E5A8A2}" type="pres">
      <dgm:prSet presAssocID="{78C93022-0465-4021-8276-F5832288DE5D}" presName="parTxOnly" presStyleLbl="node1" presStyleIdx="4" presStyleCnt="5">
        <dgm:presLayoutVars>
          <dgm:bulletEnabled val="1"/>
        </dgm:presLayoutVars>
      </dgm:prSet>
      <dgm:spPr/>
      <dgm:t>
        <a:bodyPr/>
        <a:lstStyle/>
        <a:p>
          <a:endParaRPr lang="zh-TW" altLang="en-US"/>
        </a:p>
      </dgm:t>
    </dgm:pt>
  </dgm:ptLst>
  <dgm:cxnLst>
    <dgm:cxn modelId="{84A0EFA6-635C-8148-ACE6-F4BED4391A48}" type="presOf" srcId="{252357BE-30EA-49F7-9DBD-B5F30B4F4A9D}" destId="{AFF030F6-8D1D-42AA-8527-70CC9827071F}" srcOrd="0" destOrd="0" presId="urn:microsoft.com/office/officeart/2005/8/layout/hChevron3"/>
    <dgm:cxn modelId="{5865504F-C7A7-4C95-AC1F-C38E2396AFD2}" srcId="{252357BE-30EA-49F7-9DBD-B5F30B4F4A9D}" destId="{9E0F2420-2F7C-4BC9-B3B1-41D079D7B9BA}" srcOrd="1" destOrd="0" parTransId="{159D1B60-FDFE-45EB-96D1-3A2D0D5077E7}" sibTransId="{C7317D7E-54AF-443B-8B18-3D7BC7721E94}"/>
    <dgm:cxn modelId="{C84CDB42-81F3-4470-819E-EE747A7DA904}" type="presOf" srcId="{E5406759-0E0F-406F-9A84-B3B904C7ED8A}" destId="{064BFF56-AC47-42BD-B34D-5B486805362B}" srcOrd="0" destOrd="0" presId="urn:microsoft.com/office/officeart/2005/8/layout/hChevron3"/>
    <dgm:cxn modelId="{F8C5E7F8-74CD-6D4F-90B4-E580939896A4}" type="presOf" srcId="{5FF2D4FE-A551-4F3F-AAC9-90D5FFA8619A}" destId="{565F66ED-5189-46DB-A579-BEA28FE6D986}" srcOrd="0" destOrd="0" presId="urn:microsoft.com/office/officeart/2005/8/layout/hChevron3"/>
    <dgm:cxn modelId="{776D2C39-5B21-47FB-8346-936D9311C33C}" srcId="{252357BE-30EA-49F7-9DBD-B5F30B4F4A9D}" destId="{E5406759-0E0F-406F-9A84-B3B904C7ED8A}" srcOrd="3" destOrd="0" parTransId="{F82DCB37-9090-4F37-8BD2-00F05D1F4A3E}" sibTransId="{F230A5CA-8EC0-4B0F-A6B8-5FBE9C832B5A}"/>
    <dgm:cxn modelId="{9F808535-BD7D-D44B-81CD-CF9EE20A1335}" type="presOf" srcId="{78C93022-0465-4021-8276-F5832288DE5D}" destId="{C36245D8-3606-4BBC-B44C-508E01E5A8A2}" srcOrd="0" destOrd="0" presId="urn:microsoft.com/office/officeart/2005/8/layout/hChevron3"/>
    <dgm:cxn modelId="{4599E31A-E3E5-C14B-9125-4D6752CC68C0}" type="presOf" srcId="{53D53256-A754-4BBD-AA8A-3E51EF6B7332}" destId="{371DF444-DDBC-427E-9FEE-DFE4E6239109}"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4A601163-06E4-45AB-BBE0-F64B4A35EFEE}" srcId="{252357BE-30EA-49F7-9DBD-B5F30B4F4A9D}" destId="{78C93022-0465-4021-8276-F5832288DE5D}" srcOrd="4" destOrd="0" parTransId="{02CD0AAA-1DA7-4457-8A1B-F22D666E18DD}" sibTransId="{43D6F91D-0DFB-43FC-A63F-1D4240F7F9F4}"/>
    <dgm:cxn modelId="{9926492C-DCD5-4A7B-A2A7-46D5A9980E6C}" srcId="{252357BE-30EA-49F7-9DBD-B5F30B4F4A9D}" destId="{53D53256-A754-4BBD-AA8A-3E51EF6B7332}" srcOrd="0" destOrd="0" parTransId="{C3E4354D-F9EE-4E3F-9BA8-9DF1EB710091}" sibTransId="{4FD9CFA0-B560-4378-8716-6829ECDA22C7}"/>
    <dgm:cxn modelId="{99B65A99-BB2F-0547-9740-7967CBDC9FA4}" type="presOf" srcId="{9E0F2420-2F7C-4BC9-B3B1-41D079D7B9BA}" destId="{B6154193-CFF1-422A-A0B1-99E4EAC26EDE}" srcOrd="0" destOrd="0" presId="urn:microsoft.com/office/officeart/2005/8/layout/hChevron3"/>
    <dgm:cxn modelId="{0223B767-D5F7-E345-8398-C7E64707C4E3}" type="presParOf" srcId="{AFF030F6-8D1D-42AA-8527-70CC9827071F}" destId="{371DF444-DDBC-427E-9FEE-DFE4E6239109}" srcOrd="0" destOrd="0" presId="urn:microsoft.com/office/officeart/2005/8/layout/hChevron3"/>
    <dgm:cxn modelId="{541CC3F1-FB07-6448-B251-5C6407C73F9C}" type="presParOf" srcId="{AFF030F6-8D1D-42AA-8527-70CC9827071F}" destId="{ADC953D7-9E50-47BF-933D-60204B80E8FB}" srcOrd="1" destOrd="0" presId="urn:microsoft.com/office/officeart/2005/8/layout/hChevron3"/>
    <dgm:cxn modelId="{21222692-B095-6B4E-AC49-63E500214958}" type="presParOf" srcId="{AFF030F6-8D1D-42AA-8527-70CC9827071F}" destId="{B6154193-CFF1-422A-A0B1-99E4EAC26EDE}" srcOrd="2" destOrd="0" presId="urn:microsoft.com/office/officeart/2005/8/layout/hChevron3"/>
    <dgm:cxn modelId="{A1F550A2-F416-E84F-90C1-3C30AB686B47}" type="presParOf" srcId="{AFF030F6-8D1D-42AA-8527-70CC9827071F}" destId="{B0D14E24-9419-4779-91B2-FCCDE3A94F4A}" srcOrd="3" destOrd="0" presId="urn:microsoft.com/office/officeart/2005/8/layout/hChevron3"/>
    <dgm:cxn modelId="{30A8A68B-1F3C-E047-9985-BDA09F586FAA}" type="presParOf" srcId="{AFF030F6-8D1D-42AA-8527-70CC9827071F}" destId="{565F66ED-5189-46DB-A579-BEA28FE6D986}" srcOrd="4" destOrd="0" presId="urn:microsoft.com/office/officeart/2005/8/layout/hChevron3"/>
    <dgm:cxn modelId="{5302D2E2-5505-3840-B080-8D73C57CCAF2}" type="presParOf" srcId="{AFF030F6-8D1D-42AA-8527-70CC9827071F}" destId="{44DDB77A-C1AA-4E0B-AEB0-28CE33DC3A72}" srcOrd="5" destOrd="0" presId="urn:microsoft.com/office/officeart/2005/8/layout/hChevron3"/>
    <dgm:cxn modelId="{4806E3D3-DA42-495A-9D21-A7649165FD53}" type="presParOf" srcId="{AFF030F6-8D1D-42AA-8527-70CC9827071F}" destId="{064BFF56-AC47-42BD-B34D-5B486805362B}" srcOrd="6" destOrd="0" presId="urn:microsoft.com/office/officeart/2005/8/layout/hChevron3"/>
    <dgm:cxn modelId="{F6F09722-DC98-4586-87F5-45B134549276}" type="presParOf" srcId="{AFF030F6-8D1D-42AA-8527-70CC9827071F}" destId="{8DF100ED-F598-4A70-9976-F40741CCFAC7}" srcOrd="7" destOrd="0" presId="urn:microsoft.com/office/officeart/2005/8/layout/hChevron3"/>
    <dgm:cxn modelId="{F79C612D-599B-044A-93EF-9313C36284FC}" type="presParOf" srcId="{AFF030F6-8D1D-42AA-8527-70CC9827071F}" destId="{C36245D8-3606-4BBC-B44C-508E01E5A8A2}" srcOrd="8" destOrd="0" presId="urn:microsoft.com/office/officeart/2005/8/layout/hChevron3"/>
  </dgm:cxnLst>
  <dgm:bg/>
  <dgm:whole>
    <a:ln>
      <a:noFill/>
    </a:ln>
  </dgm:whole>
  <dgm:extLst>
    <a:ext uri="http://schemas.microsoft.com/office/drawing/2008/diagram">
      <dsp:dataModelExt xmlns:dsp="http://schemas.microsoft.com/office/drawing/2008/diagram" relId="rId7"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53D53256-A754-4BBD-AA8A-3E51EF6B7332}">
      <dgm:prSet phldrT="[文字]"/>
      <dgm:spPr>
        <a:solidFill>
          <a:schemeClr val="bg1"/>
        </a:solidFill>
        <a:ln>
          <a:solidFill>
            <a:schemeClr val="tx2">
              <a:lumMod val="25000"/>
              <a:lumOff val="75000"/>
            </a:schemeClr>
          </a:solidFill>
        </a:ln>
      </dgm:spPr>
      <dgm:t>
        <a:bodyPr/>
        <a:lstStyle/>
        <a:p>
          <a:r>
            <a:rPr lang="zh-TW" altLang="en-US" dirty="0"/>
            <a:t>傳統保險業</a:t>
          </a:r>
        </a:p>
      </dgm:t>
    </dgm:pt>
    <dgm:pt modelId="{C3E4354D-F9EE-4E3F-9BA8-9DF1EB710091}" type="parTrans" cxnId="{9926492C-DCD5-4A7B-A2A7-46D5A9980E6C}">
      <dgm:prSet/>
      <dgm:spPr/>
      <dgm:t>
        <a:bodyPr/>
        <a:lstStyle/>
        <a:p>
          <a:endParaRPr lang="zh-TW" altLang="en-US"/>
        </a:p>
      </dgm:t>
    </dgm:pt>
    <dgm:pt modelId="{4FD9CFA0-B560-4378-8716-6829ECDA22C7}" type="sibTrans" cxnId="{9926492C-DCD5-4A7B-A2A7-46D5A9980E6C}">
      <dgm:prSet/>
      <dgm:spPr/>
      <dgm:t>
        <a:bodyPr/>
        <a:lstStyle/>
        <a:p>
          <a:endParaRPr lang="zh-TW" altLang="en-US"/>
        </a:p>
      </dgm:t>
    </dgm:pt>
    <dgm:pt modelId="{9E0F2420-2F7C-4BC9-B3B1-41D079D7B9BA}">
      <dgm:prSet/>
      <dgm:spPr>
        <a:solidFill>
          <a:schemeClr val="tx2">
            <a:lumMod val="25000"/>
            <a:lumOff val="75000"/>
          </a:schemeClr>
        </a:solidFill>
        <a:ln>
          <a:solidFill>
            <a:schemeClr val="tx2">
              <a:lumMod val="25000"/>
              <a:lumOff val="75000"/>
            </a:schemeClr>
          </a:solidFill>
        </a:ln>
      </dgm:spPr>
      <dgm:t>
        <a:bodyPr/>
        <a:lstStyle/>
        <a:p>
          <a:r>
            <a:rPr lang="zh-TW" altLang="en-US" dirty="0"/>
            <a:t>互聯網保險</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ln>
          <a:solidFill>
            <a:schemeClr val="tx2">
              <a:lumMod val="25000"/>
              <a:lumOff val="75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78C93022-0465-4021-8276-F5832288DE5D}">
      <dgm:prSet/>
      <dgm:spPr>
        <a:ln>
          <a:solidFill>
            <a:schemeClr val="tx2">
              <a:lumMod val="25000"/>
              <a:lumOff val="75000"/>
            </a:schemeClr>
          </a:solidFill>
        </a:ln>
      </dgm:spPr>
      <dgm:t>
        <a:bodyPr/>
        <a:lstStyle/>
        <a:p>
          <a:r>
            <a:rPr lang="zh-TW" altLang="en-US" dirty="0"/>
            <a:t>機會與挑戰</a:t>
          </a:r>
        </a:p>
      </dgm:t>
    </dgm:pt>
    <dgm:pt modelId="{02CD0AAA-1DA7-4457-8A1B-F22D666E18DD}" type="parTrans" cxnId="{4A601163-06E4-45AB-BBE0-F64B4A35EFEE}">
      <dgm:prSet/>
      <dgm:spPr/>
      <dgm:t>
        <a:bodyPr/>
        <a:lstStyle/>
        <a:p>
          <a:endParaRPr lang="zh-TW" altLang="en-US"/>
        </a:p>
      </dgm:t>
    </dgm:pt>
    <dgm:pt modelId="{43D6F91D-0DFB-43FC-A63F-1D4240F7F9F4}" type="sibTrans" cxnId="{4A601163-06E4-45AB-BBE0-F64B4A35EFEE}">
      <dgm:prSet/>
      <dgm:spPr/>
      <dgm:t>
        <a:bodyPr/>
        <a:lstStyle/>
        <a:p>
          <a:endParaRPr lang="zh-TW" altLang="en-US"/>
        </a:p>
      </dgm:t>
    </dgm:pt>
    <dgm:pt modelId="{E5406759-0E0F-406F-9A84-B3B904C7ED8A}">
      <dgm:prSet/>
      <dgm:spPr>
        <a:ln>
          <a:solidFill>
            <a:schemeClr val="tx2">
              <a:lumMod val="25000"/>
              <a:lumOff val="75000"/>
            </a:schemeClr>
          </a:solidFill>
        </a:ln>
      </dgm:spPr>
      <dgm:t>
        <a:bodyPr/>
        <a:lstStyle/>
        <a:p>
          <a:r>
            <a:rPr lang="zh-TW" altLang="en-US" dirty="0"/>
            <a:t>市場與案例</a:t>
          </a:r>
        </a:p>
      </dgm:t>
    </dgm:pt>
    <dgm:pt modelId="{F82DCB37-9090-4F37-8BD2-00F05D1F4A3E}" type="parTrans" cxnId="{776D2C39-5B21-47FB-8346-936D9311C33C}">
      <dgm:prSet/>
      <dgm:spPr/>
      <dgm:t>
        <a:bodyPr/>
        <a:lstStyle/>
        <a:p>
          <a:endParaRPr lang="zh-TW" altLang="en-US"/>
        </a:p>
      </dgm:t>
    </dgm:pt>
    <dgm:pt modelId="{F230A5CA-8EC0-4B0F-A6B8-5FBE9C832B5A}" type="sibTrans" cxnId="{776D2C39-5B21-47FB-8346-936D9311C33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44DDB77A-C1AA-4E0B-AEB0-28CE33DC3A72}" type="pres">
      <dgm:prSet presAssocID="{63DC6D5B-DE3D-4B3A-83C1-ED29E1464B8B}" presName="parSpace" presStyleCnt="0"/>
      <dgm:spPr/>
    </dgm:pt>
    <dgm:pt modelId="{064BFF56-AC47-42BD-B34D-5B486805362B}" type="pres">
      <dgm:prSet presAssocID="{E5406759-0E0F-406F-9A84-B3B904C7ED8A}" presName="parTxOnly" presStyleLbl="node1" presStyleIdx="3" presStyleCnt="5">
        <dgm:presLayoutVars>
          <dgm:bulletEnabled val="1"/>
        </dgm:presLayoutVars>
      </dgm:prSet>
      <dgm:spPr/>
      <dgm:t>
        <a:bodyPr/>
        <a:lstStyle/>
        <a:p>
          <a:endParaRPr lang="zh-TW" altLang="en-US"/>
        </a:p>
      </dgm:t>
    </dgm:pt>
    <dgm:pt modelId="{8DF100ED-F598-4A70-9976-F40741CCFAC7}" type="pres">
      <dgm:prSet presAssocID="{F230A5CA-8EC0-4B0F-A6B8-5FBE9C832B5A}" presName="parSpace" presStyleCnt="0"/>
      <dgm:spPr/>
    </dgm:pt>
    <dgm:pt modelId="{C36245D8-3606-4BBC-B44C-508E01E5A8A2}" type="pres">
      <dgm:prSet presAssocID="{78C93022-0465-4021-8276-F5832288DE5D}" presName="parTxOnly" presStyleLbl="node1" presStyleIdx="4" presStyleCnt="5">
        <dgm:presLayoutVars>
          <dgm:bulletEnabled val="1"/>
        </dgm:presLayoutVars>
      </dgm:prSet>
      <dgm:spPr/>
      <dgm:t>
        <a:bodyPr/>
        <a:lstStyle/>
        <a:p>
          <a:endParaRPr lang="zh-TW" altLang="en-US"/>
        </a:p>
      </dgm:t>
    </dgm:pt>
  </dgm:ptLst>
  <dgm:cxnLst>
    <dgm:cxn modelId="{84A0EFA6-635C-8148-ACE6-F4BED4391A48}" type="presOf" srcId="{252357BE-30EA-49F7-9DBD-B5F30B4F4A9D}" destId="{AFF030F6-8D1D-42AA-8527-70CC9827071F}" srcOrd="0" destOrd="0" presId="urn:microsoft.com/office/officeart/2005/8/layout/hChevron3"/>
    <dgm:cxn modelId="{5865504F-C7A7-4C95-AC1F-C38E2396AFD2}" srcId="{252357BE-30EA-49F7-9DBD-B5F30B4F4A9D}" destId="{9E0F2420-2F7C-4BC9-B3B1-41D079D7B9BA}" srcOrd="1" destOrd="0" parTransId="{159D1B60-FDFE-45EB-96D1-3A2D0D5077E7}" sibTransId="{C7317D7E-54AF-443B-8B18-3D7BC7721E94}"/>
    <dgm:cxn modelId="{C84CDB42-81F3-4470-819E-EE747A7DA904}" type="presOf" srcId="{E5406759-0E0F-406F-9A84-B3B904C7ED8A}" destId="{064BFF56-AC47-42BD-B34D-5B486805362B}" srcOrd="0" destOrd="0" presId="urn:microsoft.com/office/officeart/2005/8/layout/hChevron3"/>
    <dgm:cxn modelId="{F8C5E7F8-74CD-6D4F-90B4-E580939896A4}" type="presOf" srcId="{5FF2D4FE-A551-4F3F-AAC9-90D5FFA8619A}" destId="{565F66ED-5189-46DB-A579-BEA28FE6D986}" srcOrd="0" destOrd="0" presId="urn:microsoft.com/office/officeart/2005/8/layout/hChevron3"/>
    <dgm:cxn modelId="{776D2C39-5B21-47FB-8346-936D9311C33C}" srcId="{252357BE-30EA-49F7-9DBD-B5F30B4F4A9D}" destId="{E5406759-0E0F-406F-9A84-B3B904C7ED8A}" srcOrd="3" destOrd="0" parTransId="{F82DCB37-9090-4F37-8BD2-00F05D1F4A3E}" sibTransId="{F230A5CA-8EC0-4B0F-A6B8-5FBE9C832B5A}"/>
    <dgm:cxn modelId="{9F808535-BD7D-D44B-81CD-CF9EE20A1335}" type="presOf" srcId="{78C93022-0465-4021-8276-F5832288DE5D}" destId="{C36245D8-3606-4BBC-B44C-508E01E5A8A2}" srcOrd="0" destOrd="0" presId="urn:microsoft.com/office/officeart/2005/8/layout/hChevron3"/>
    <dgm:cxn modelId="{4599E31A-E3E5-C14B-9125-4D6752CC68C0}" type="presOf" srcId="{53D53256-A754-4BBD-AA8A-3E51EF6B7332}" destId="{371DF444-DDBC-427E-9FEE-DFE4E6239109}"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4A601163-06E4-45AB-BBE0-F64B4A35EFEE}" srcId="{252357BE-30EA-49F7-9DBD-B5F30B4F4A9D}" destId="{78C93022-0465-4021-8276-F5832288DE5D}" srcOrd="4" destOrd="0" parTransId="{02CD0AAA-1DA7-4457-8A1B-F22D666E18DD}" sibTransId="{43D6F91D-0DFB-43FC-A63F-1D4240F7F9F4}"/>
    <dgm:cxn modelId="{9926492C-DCD5-4A7B-A2A7-46D5A9980E6C}" srcId="{252357BE-30EA-49F7-9DBD-B5F30B4F4A9D}" destId="{53D53256-A754-4BBD-AA8A-3E51EF6B7332}" srcOrd="0" destOrd="0" parTransId="{C3E4354D-F9EE-4E3F-9BA8-9DF1EB710091}" sibTransId="{4FD9CFA0-B560-4378-8716-6829ECDA22C7}"/>
    <dgm:cxn modelId="{99B65A99-BB2F-0547-9740-7967CBDC9FA4}" type="presOf" srcId="{9E0F2420-2F7C-4BC9-B3B1-41D079D7B9BA}" destId="{B6154193-CFF1-422A-A0B1-99E4EAC26EDE}" srcOrd="0" destOrd="0" presId="urn:microsoft.com/office/officeart/2005/8/layout/hChevron3"/>
    <dgm:cxn modelId="{0223B767-D5F7-E345-8398-C7E64707C4E3}" type="presParOf" srcId="{AFF030F6-8D1D-42AA-8527-70CC9827071F}" destId="{371DF444-DDBC-427E-9FEE-DFE4E6239109}" srcOrd="0" destOrd="0" presId="urn:microsoft.com/office/officeart/2005/8/layout/hChevron3"/>
    <dgm:cxn modelId="{541CC3F1-FB07-6448-B251-5C6407C73F9C}" type="presParOf" srcId="{AFF030F6-8D1D-42AA-8527-70CC9827071F}" destId="{ADC953D7-9E50-47BF-933D-60204B80E8FB}" srcOrd="1" destOrd="0" presId="urn:microsoft.com/office/officeart/2005/8/layout/hChevron3"/>
    <dgm:cxn modelId="{21222692-B095-6B4E-AC49-63E500214958}" type="presParOf" srcId="{AFF030F6-8D1D-42AA-8527-70CC9827071F}" destId="{B6154193-CFF1-422A-A0B1-99E4EAC26EDE}" srcOrd="2" destOrd="0" presId="urn:microsoft.com/office/officeart/2005/8/layout/hChevron3"/>
    <dgm:cxn modelId="{A1F550A2-F416-E84F-90C1-3C30AB686B47}" type="presParOf" srcId="{AFF030F6-8D1D-42AA-8527-70CC9827071F}" destId="{B0D14E24-9419-4779-91B2-FCCDE3A94F4A}" srcOrd="3" destOrd="0" presId="urn:microsoft.com/office/officeart/2005/8/layout/hChevron3"/>
    <dgm:cxn modelId="{30A8A68B-1F3C-E047-9985-BDA09F586FAA}" type="presParOf" srcId="{AFF030F6-8D1D-42AA-8527-70CC9827071F}" destId="{565F66ED-5189-46DB-A579-BEA28FE6D986}" srcOrd="4" destOrd="0" presId="urn:microsoft.com/office/officeart/2005/8/layout/hChevron3"/>
    <dgm:cxn modelId="{5302D2E2-5505-3840-B080-8D73C57CCAF2}" type="presParOf" srcId="{AFF030F6-8D1D-42AA-8527-70CC9827071F}" destId="{44DDB77A-C1AA-4E0B-AEB0-28CE33DC3A72}" srcOrd="5" destOrd="0" presId="urn:microsoft.com/office/officeart/2005/8/layout/hChevron3"/>
    <dgm:cxn modelId="{4806E3D3-DA42-495A-9D21-A7649165FD53}" type="presParOf" srcId="{AFF030F6-8D1D-42AA-8527-70CC9827071F}" destId="{064BFF56-AC47-42BD-B34D-5B486805362B}" srcOrd="6" destOrd="0" presId="urn:microsoft.com/office/officeart/2005/8/layout/hChevron3"/>
    <dgm:cxn modelId="{F6F09722-DC98-4586-87F5-45B134549276}" type="presParOf" srcId="{AFF030F6-8D1D-42AA-8527-70CC9827071F}" destId="{8DF100ED-F598-4A70-9976-F40741CCFAC7}" srcOrd="7" destOrd="0" presId="urn:microsoft.com/office/officeart/2005/8/layout/hChevron3"/>
    <dgm:cxn modelId="{F79C612D-599B-044A-93EF-9313C36284FC}" type="presParOf" srcId="{AFF030F6-8D1D-42AA-8527-70CC9827071F}" destId="{C36245D8-3606-4BBC-B44C-508E01E5A8A2}" srcOrd="8" destOrd="0" presId="urn:microsoft.com/office/officeart/2005/8/layout/hChevron3"/>
  </dgm:cxnLst>
  <dgm:bg/>
  <dgm:whole>
    <a:ln>
      <a:noFill/>
    </a:ln>
  </dgm:whole>
  <dgm:extLst>
    <a:ext uri="http://schemas.microsoft.com/office/drawing/2008/diagram">
      <dsp:dataModelExt xmlns:dsp="http://schemas.microsoft.com/office/drawing/2008/diagram" relId="rId6"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9793C5BB-3E1A-47E2-8BB4-303EB00E96F0}" type="doc">
      <dgm:prSet loTypeId="urn:microsoft.com/office/officeart/2008/layout/VerticalCurvedList" loCatId="list" qsTypeId="urn:microsoft.com/office/officeart/2005/8/quickstyle/simple1" qsCatId="simple" csTypeId="urn:microsoft.com/office/officeart/2005/8/colors/colorful4" csCatId="colorful" phldr="1"/>
      <dgm:spPr/>
      <dgm:t>
        <a:bodyPr/>
        <a:lstStyle/>
        <a:p>
          <a:endParaRPr lang="zh-TW" altLang="en-US"/>
        </a:p>
      </dgm:t>
    </dgm:pt>
    <dgm:pt modelId="{F714983B-E6D8-4382-9EDE-6425083CF7C5}">
      <dgm:prSet phldrT="[文字]"/>
      <dgm:spPr/>
      <dgm:t>
        <a:bodyPr/>
        <a:lstStyle/>
        <a:p>
          <a:r>
            <a:rPr lang="zh-TW" altLang="en-US"/>
            <a:t>數據的蒐集和分析</a:t>
          </a:r>
        </a:p>
      </dgm:t>
    </dgm:pt>
    <dgm:pt modelId="{992C2AC2-5A50-40B8-8006-65911B1F9A44}" type="parTrans" cxnId="{121B963A-ADE6-42BE-8657-ABF731471D7B}">
      <dgm:prSet/>
      <dgm:spPr/>
      <dgm:t>
        <a:bodyPr/>
        <a:lstStyle/>
        <a:p>
          <a:endParaRPr lang="zh-TW" altLang="en-US"/>
        </a:p>
      </dgm:t>
    </dgm:pt>
    <dgm:pt modelId="{27B3CC5F-27EA-4F7B-8752-AEF27B24F646}" type="sibTrans" cxnId="{121B963A-ADE6-42BE-8657-ABF731471D7B}">
      <dgm:prSet/>
      <dgm:spPr/>
      <dgm:t>
        <a:bodyPr/>
        <a:lstStyle/>
        <a:p>
          <a:endParaRPr lang="zh-TW" altLang="en-US"/>
        </a:p>
      </dgm:t>
    </dgm:pt>
    <dgm:pt modelId="{251BB606-CE87-476B-96E0-EBB282992ECF}">
      <dgm:prSet/>
      <dgm:spPr/>
      <dgm:t>
        <a:bodyPr/>
        <a:lstStyle/>
        <a:p>
          <a:r>
            <a:rPr lang="zh-TW" altLang="en-US"/>
            <a:t>保險產品設計和營銷</a:t>
          </a:r>
          <a:endParaRPr lang="en-US" altLang="en-US"/>
        </a:p>
      </dgm:t>
    </dgm:pt>
    <dgm:pt modelId="{C9B5B61D-04D5-4301-AE4D-29048DDF24E6}" type="parTrans" cxnId="{578084EE-D3EF-47F1-8BDA-16F199714BAD}">
      <dgm:prSet/>
      <dgm:spPr/>
      <dgm:t>
        <a:bodyPr/>
        <a:lstStyle/>
        <a:p>
          <a:endParaRPr lang="zh-TW" altLang="en-US"/>
        </a:p>
      </dgm:t>
    </dgm:pt>
    <dgm:pt modelId="{9B5BFDEC-F737-4078-AA86-B50FC6935C26}" type="sibTrans" cxnId="{578084EE-D3EF-47F1-8BDA-16F199714BAD}">
      <dgm:prSet/>
      <dgm:spPr/>
      <dgm:t>
        <a:bodyPr/>
        <a:lstStyle/>
        <a:p>
          <a:endParaRPr lang="zh-TW" altLang="en-US"/>
        </a:p>
      </dgm:t>
    </dgm:pt>
    <dgm:pt modelId="{3FFD9B8D-2F26-4C5E-AE33-610969B66C9B}">
      <dgm:prSet/>
      <dgm:spPr/>
      <dgm:t>
        <a:bodyPr/>
        <a:lstStyle/>
        <a:p>
          <a:r>
            <a:rPr lang="zh-TW" altLang="en-US"/>
            <a:t>提供專業的保險需求分析</a:t>
          </a:r>
          <a:endParaRPr lang="en-US" altLang="en-US"/>
        </a:p>
      </dgm:t>
    </dgm:pt>
    <dgm:pt modelId="{6462BDBF-AC2A-4B55-8D16-4CA08A39F1CE}" type="parTrans" cxnId="{0CB101DA-9116-46A5-8CBE-0915BAF1326F}">
      <dgm:prSet/>
      <dgm:spPr/>
      <dgm:t>
        <a:bodyPr/>
        <a:lstStyle/>
        <a:p>
          <a:endParaRPr lang="zh-TW" altLang="en-US"/>
        </a:p>
      </dgm:t>
    </dgm:pt>
    <dgm:pt modelId="{A304BC6E-37D2-42A4-B716-147ADA557DAD}" type="sibTrans" cxnId="{0CB101DA-9116-46A5-8CBE-0915BAF1326F}">
      <dgm:prSet/>
      <dgm:spPr/>
      <dgm:t>
        <a:bodyPr/>
        <a:lstStyle/>
        <a:p>
          <a:endParaRPr lang="zh-TW" altLang="en-US"/>
        </a:p>
      </dgm:t>
    </dgm:pt>
    <dgm:pt modelId="{D3D1944A-3195-4334-86F7-DD72F1F0500A}">
      <dgm:prSet/>
      <dgm:spPr/>
      <dgm:t>
        <a:bodyPr/>
        <a:lstStyle/>
        <a:p>
          <a:r>
            <a:rPr lang="zh-TW" altLang="en-US"/>
            <a:t>提供保險產品購買服務</a:t>
          </a:r>
          <a:endParaRPr lang="en-US" altLang="en-US"/>
        </a:p>
      </dgm:t>
    </dgm:pt>
    <dgm:pt modelId="{840CE8D4-584B-465F-AA24-E043020A460F}" type="parTrans" cxnId="{53191D5F-5D84-429D-A22F-E9E9440EAF3F}">
      <dgm:prSet/>
      <dgm:spPr/>
      <dgm:t>
        <a:bodyPr/>
        <a:lstStyle/>
        <a:p>
          <a:endParaRPr lang="zh-TW" altLang="en-US"/>
        </a:p>
      </dgm:t>
    </dgm:pt>
    <dgm:pt modelId="{90C6273E-73F0-4E60-B25D-C690C1BCFFCC}" type="sibTrans" cxnId="{53191D5F-5D84-429D-A22F-E9E9440EAF3F}">
      <dgm:prSet/>
      <dgm:spPr/>
      <dgm:t>
        <a:bodyPr/>
        <a:lstStyle/>
        <a:p>
          <a:endParaRPr lang="zh-TW" altLang="en-US"/>
        </a:p>
      </dgm:t>
    </dgm:pt>
    <dgm:pt modelId="{C6E4F41E-0528-49C2-BDDE-5AEDDAB2ECC9}">
      <dgm:prSet/>
      <dgm:spPr/>
      <dgm:t>
        <a:bodyPr/>
        <a:lstStyle/>
        <a:p>
          <a:r>
            <a:rPr lang="zh-TW" altLang="en-US"/>
            <a:t>提供在線核保和理賠服務</a:t>
          </a:r>
          <a:endParaRPr lang="en-US" altLang="en-US"/>
        </a:p>
      </dgm:t>
    </dgm:pt>
    <dgm:pt modelId="{168AA3A4-4E62-4964-BBE6-21B7DA4EC8EC}" type="parTrans" cxnId="{F59A6524-6A8E-45F1-BAB8-EB416068B591}">
      <dgm:prSet/>
      <dgm:spPr/>
      <dgm:t>
        <a:bodyPr/>
        <a:lstStyle/>
        <a:p>
          <a:endParaRPr lang="zh-TW" altLang="en-US"/>
        </a:p>
      </dgm:t>
    </dgm:pt>
    <dgm:pt modelId="{AC845EE4-3026-4C42-B17D-3F668700D0DD}" type="sibTrans" cxnId="{F59A6524-6A8E-45F1-BAB8-EB416068B591}">
      <dgm:prSet/>
      <dgm:spPr/>
      <dgm:t>
        <a:bodyPr/>
        <a:lstStyle/>
        <a:p>
          <a:endParaRPr lang="zh-TW" altLang="en-US"/>
        </a:p>
      </dgm:t>
    </dgm:pt>
    <dgm:pt modelId="{04618EEB-808F-4BBC-A8C9-17EF0D64E1A6}">
      <dgm:prSet/>
      <dgm:spPr/>
      <dgm:t>
        <a:bodyPr/>
        <a:lstStyle/>
        <a:p>
          <a:r>
            <a:rPr lang="zh-TW" altLang="en-US"/>
            <a:t>提供在線交流服務</a:t>
          </a:r>
          <a:endParaRPr lang="en-US" altLang="en-US"/>
        </a:p>
      </dgm:t>
    </dgm:pt>
    <dgm:pt modelId="{FA775F24-E8C8-4BF7-BB5C-909026BFA2D0}" type="parTrans" cxnId="{D8E88704-127F-4B40-BE70-12548B3A088C}">
      <dgm:prSet/>
      <dgm:spPr/>
      <dgm:t>
        <a:bodyPr/>
        <a:lstStyle/>
        <a:p>
          <a:endParaRPr lang="zh-TW" altLang="en-US"/>
        </a:p>
      </dgm:t>
    </dgm:pt>
    <dgm:pt modelId="{1A41B164-3C90-47DD-A321-DD8142CA2683}" type="sibTrans" cxnId="{D8E88704-127F-4B40-BE70-12548B3A088C}">
      <dgm:prSet/>
      <dgm:spPr/>
      <dgm:t>
        <a:bodyPr/>
        <a:lstStyle/>
        <a:p>
          <a:endParaRPr lang="zh-TW" altLang="en-US"/>
        </a:p>
      </dgm:t>
    </dgm:pt>
    <dgm:pt modelId="{D21A7F43-78C0-49AD-8F80-7569F4B16F65}" type="pres">
      <dgm:prSet presAssocID="{9793C5BB-3E1A-47E2-8BB4-303EB00E96F0}" presName="Name0" presStyleCnt="0">
        <dgm:presLayoutVars>
          <dgm:chMax val="7"/>
          <dgm:chPref val="7"/>
          <dgm:dir/>
        </dgm:presLayoutVars>
      </dgm:prSet>
      <dgm:spPr/>
      <dgm:t>
        <a:bodyPr/>
        <a:lstStyle/>
        <a:p>
          <a:endParaRPr lang="zh-TW" altLang="en-US"/>
        </a:p>
      </dgm:t>
    </dgm:pt>
    <dgm:pt modelId="{CE0D85D7-7735-4705-92D2-27C93F830BB0}" type="pres">
      <dgm:prSet presAssocID="{9793C5BB-3E1A-47E2-8BB4-303EB00E96F0}" presName="Name1" presStyleCnt="0"/>
      <dgm:spPr/>
    </dgm:pt>
    <dgm:pt modelId="{0BED1BAE-19C9-4C37-BF92-D2118BFD1805}" type="pres">
      <dgm:prSet presAssocID="{9793C5BB-3E1A-47E2-8BB4-303EB00E96F0}" presName="cycle" presStyleCnt="0"/>
      <dgm:spPr/>
    </dgm:pt>
    <dgm:pt modelId="{5DF56ECC-766F-427D-BA37-E2F7C98C4208}" type="pres">
      <dgm:prSet presAssocID="{9793C5BB-3E1A-47E2-8BB4-303EB00E96F0}" presName="srcNode" presStyleLbl="node1" presStyleIdx="0" presStyleCnt="6"/>
      <dgm:spPr/>
    </dgm:pt>
    <dgm:pt modelId="{A1EB4BEB-B02F-477B-B9F6-F3A604F472E1}" type="pres">
      <dgm:prSet presAssocID="{9793C5BB-3E1A-47E2-8BB4-303EB00E96F0}" presName="conn" presStyleLbl="parChTrans1D2" presStyleIdx="0" presStyleCnt="1"/>
      <dgm:spPr/>
      <dgm:t>
        <a:bodyPr/>
        <a:lstStyle/>
        <a:p>
          <a:endParaRPr lang="zh-TW" altLang="en-US"/>
        </a:p>
      </dgm:t>
    </dgm:pt>
    <dgm:pt modelId="{8081C5DD-040A-4A9C-9B5F-75FE33B7858D}" type="pres">
      <dgm:prSet presAssocID="{9793C5BB-3E1A-47E2-8BB4-303EB00E96F0}" presName="extraNode" presStyleLbl="node1" presStyleIdx="0" presStyleCnt="6"/>
      <dgm:spPr/>
    </dgm:pt>
    <dgm:pt modelId="{8FC0B738-F72E-43D9-8F16-19B96B634FAE}" type="pres">
      <dgm:prSet presAssocID="{9793C5BB-3E1A-47E2-8BB4-303EB00E96F0}" presName="dstNode" presStyleLbl="node1" presStyleIdx="0" presStyleCnt="6"/>
      <dgm:spPr/>
    </dgm:pt>
    <dgm:pt modelId="{73FD5316-AA94-40CE-B7E3-6D900C50819B}" type="pres">
      <dgm:prSet presAssocID="{F714983B-E6D8-4382-9EDE-6425083CF7C5}" presName="text_1" presStyleLbl="node1" presStyleIdx="0" presStyleCnt="6">
        <dgm:presLayoutVars>
          <dgm:bulletEnabled val="1"/>
        </dgm:presLayoutVars>
      </dgm:prSet>
      <dgm:spPr/>
      <dgm:t>
        <a:bodyPr/>
        <a:lstStyle/>
        <a:p>
          <a:endParaRPr lang="zh-TW" altLang="en-US"/>
        </a:p>
      </dgm:t>
    </dgm:pt>
    <dgm:pt modelId="{9E49F0D3-681F-4312-9376-21A017796168}" type="pres">
      <dgm:prSet presAssocID="{F714983B-E6D8-4382-9EDE-6425083CF7C5}" presName="accent_1" presStyleCnt="0"/>
      <dgm:spPr/>
    </dgm:pt>
    <dgm:pt modelId="{3677B2FC-A16B-47A0-A11C-B6FD03C5724B}" type="pres">
      <dgm:prSet presAssocID="{F714983B-E6D8-4382-9EDE-6425083CF7C5}" presName="accentRepeatNode" presStyleLbl="solidFgAcc1" presStyleIdx="0" presStyleCnt="6"/>
      <dgm:spPr/>
    </dgm:pt>
    <dgm:pt modelId="{9AF6A993-BC52-4120-B65B-FF07DCE50BD2}" type="pres">
      <dgm:prSet presAssocID="{251BB606-CE87-476B-96E0-EBB282992ECF}" presName="text_2" presStyleLbl="node1" presStyleIdx="1" presStyleCnt="6">
        <dgm:presLayoutVars>
          <dgm:bulletEnabled val="1"/>
        </dgm:presLayoutVars>
      </dgm:prSet>
      <dgm:spPr/>
      <dgm:t>
        <a:bodyPr/>
        <a:lstStyle/>
        <a:p>
          <a:endParaRPr lang="zh-TW" altLang="en-US"/>
        </a:p>
      </dgm:t>
    </dgm:pt>
    <dgm:pt modelId="{4CDBDF15-2928-47DE-80AC-CF122A3DF8B8}" type="pres">
      <dgm:prSet presAssocID="{251BB606-CE87-476B-96E0-EBB282992ECF}" presName="accent_2" presStyleCnt="0"/>
      <dgm:spPr/>
    </dgm:pt>
    <dgm:pt modelId="{498488E4-1D6C-4239-A9E4-A0393D4CC24D}" type="pres">
      <dgm:prSet presAssocID="{251BB606-CE87-476B-96E0-EBB282992ECF}" presName="accentRepeatNode" presStyleLbl="solidFgAcc1" presStyleIdx="1" presStyleCnt="6"/>
      <dgm:spPr/>
    </dgm:pt>
    <dgm:pt modelId="{C7188516-D386-42BA-BE16-18F89A4E08F9}" type="pres">
      <dgm:prSet presAssocID="{3FFD9B8D-2F26-4C5E-AE33-610969B66C9B}" presName="text_3" presStyleLbl="node1" presStyleIdx="2" presStyleCnt="6">
        <dgm:presLayoutVars>
          <dgm:bulletEnabled val="1"/>
        </dgm:presLayoutVars>
      </dgm:prSet>
      <dgm:spPr/>
      <dgm:t>
        <a:bodyPr/>
        <a:lstStyle/>
        <a:p>
          <a:endParaRPr lang="zh-TW" altLang="en-US"/>
        </a:p>
      </dgm:t>
    </dgm:pt>
    <dgm:pt modelId="{1EDD2DF3-3308-4468-B272-726583A23D8E}" type="pres">
      <dgm:prSet presAssocID="{3FFD9B8D-2F26-4C5E-AE33-610969B66C9B}" presName="accent_3" presStyleCnt="0"/>
      <dgm:spPr/>
    </dgm:pt>
    <dgm:pt modelId="{FEF98ECF-911A-4ECD-975A-518B0EB29D8E}" type="pres">
      <dgm:prSet presAssocID="{3FFD9B8D-2F26-4C5E-AE33-610969B66C9B}" presName="accentRepeatNode" presStyleLbl="solidFgAcc1" presStyleIdx="2" presStyleCnt="6"/>
      <dgm:spPr/>
    </dgm:pt>
    <dgm:pt modelId="{96CA2D66-6720-4AB8-AF8A-1EFD09C0CFD0}" type="pres">
      <dgm:prSet presAssocID="{D3D1944A-3195-4334-86F7-DD72F1F0500A}" presName="text_4" presStyleLbl="node1" presStyleIdx="3" presStyleCnt="6">
        <dgm:presLayoutVars>
          <dgm:bulletEnabled val="1"/>
        </dgm:presLayoutVars>
      </dgm:prSet>
      <dgm:spPr/>
      <dgm:t>
        <a:bodyPr/>
        <a:lstStyle/>
        <a:p>
          <a:endParaRPr lang="zh-TW" altLang="en-US"/>
        </a:p>
      </dgm:t>
    </dgm:pt>
    <dgm:pt modelId="{11F44934-76BA-4CAD-BE63-3AD881F476B0}" type="pres">
      <dgm:prSet presAssocID="{D3D1944A-3195-4334-86F7-DD72F1F0500A}" presName="accent_4" presStyleCnt="0"/>
      <dgm:spPr/>
    </dgm:pt>
    <dgm:pt modelId="{A99A1887-4461-4F0B-8CFF-64A387E3EE1E}" type="pres">
      <dgm:prSet presAssocID="{D3D1944A-3195-4334-86F7-DD72F1F0500A}" presName="accentRepeatNode" presStyleLbl="solidFgAcc1" presStyleIdx="3" presStyleCnt="6"/>
      <dgm:spPr/>
    </dgm:pt>
    <dgm:pt modelId="{81077095-0B7B-4E1D-8543-A61AE3828DD3}" type="pres">
      <dgm:prSet presAssocID="{C6E4F41E-0528-49C2-BDDE-5AEDDAB2ECC9}" presName="text_5" presStyleLbl="node1" presStyleIdx="4" presStyleCnt="6">
        <dgm:presLayoutVars>
          <dgm:bulletEnabled val="1"/>
        </dgm:presLayoutVars>
      </dgm:prSet>
      <dgm:spPr/>
      <dgm:t>
        <a:bodyPr/>
        <a:lstStyle/>
        <a:p>
          <a:endParaRPr lang="zh-TW" altLang="en-US"/>
        </a:p>
      </dgm:t>
    </dgm:pt>
    <dgm:pt modelId="{6D10311C-84DE-4087-B769-74A765BC6F39}" type="pres">
      <dgm:prSet presAssocID="{C6E4F41E-0528-49C2-BDDE-5AEDDAB2ECC9}" presName="accent_5" presStyleCnt="0"/>
      <dgm:spPr/>
    </dgm:pt>
    <dgm:pt modelId="{84999D4F-1A18-466B-91BF-C5F489095AD5}" type="pres">
      <dgm:prSet presAssocID="{C6E4F41E-0528-49C2-BDDE-5AEDDAB2ECC9}" presName="accentRepeatNode" presStyleLbl="solidFgAcc1" presStyleIdx="4" presStyleCnt="6"/>
      <dgm:spPr/>
    </dgm:pt>
    <dgm:pt modelId="{2E96E13E-B031-4C96-8F7F-2985297A316C}" type="pres">
      <dgm:prSet presAssocID="{04618EEB-808F-4BBC-A8C9-17EF0D64E1A6}" presName="text_6" presStyleLbl="node1" presStyleIdx="5" presStyleCnt="6">
        <dgm:presLayoutVars>
          <dgm:bulletEnabled val="1"/>
        </dgm:presLayoutVars>
      </dgm:prSet>
      <dgm:spPr/>
      <dgm:t>
        <a:bodyPr/>
        <a:lstStyle/>
        <a:p>
          <a:endParaRPr lang="zh-TW" altLang="en-US"/>
        </a:p>
      </dgm:t>
    </dgm:pt>
    <dgm:pt modelId="{93B71583-8E19-49C1-AECA-DDC9888FDE6F}" type="pres">
      <dgm:prSet presAssocID="{04618EEB-808F-4BBC-A8C9-17EF0D64E1A6}" presName="accent_6" presStyleCnt="0"/>
      <dgm:spPr/>
    </dgm:pt>
    <dgm:pt modelId="{A942EE1A-7C58-43A5-91FF-A66177CEF7A9}" type="pres">
      <dgm:prSet presAssocID="{04618EEB-808F-4BBC-A8C9-17EF0D64E1A6}" presName="accentRepeatNode" presStyleLbl="solidFgAcc1" presStyleIdx="5" presStyleCnt="6"/>
      <dgm:spPr/>
    </dgm:pt>
  </dgm:ptLst>
  <dgm:cxnLst>
    <dgm:cxn modelId="{B36E15DC-6055-467B-8490-13841BB37464}" type="presOf" srcId="{3FFD9B8D-2F26-4C5E-AE33-610969B66C9B}" destId="{C7188516-D386-42BA-BE16-18F89A4E08F9}" srcOrd="0" destOrd="0" presId="urn:microsoft.com/office/officeart/2008/layout/VerticalCurvedList"/>
    <dgm:cxn modelId="{578084EE-D3EF-47F1-8BDA-16F199714BAD}" srcId="{9793C5BB-3E1A-47E2-8BB4-303EB00E96F0}" destId="{251BB606-CE87-476B-96E0-EBB282992ECF}" srcOrd="1" destOrd="0" parTransId="{C9B5B61D-04D5-4301-AE4D-29048DDF24E6}" sibTransId="{9B5BFDEC-F737-4078-AA86-B50FC6935C26}"/>
    <dgm:cxn modelId="{D8E88704-127F-4B40-BE70-12548B3A088C}" srcId="{9793C5BB-3E1A-47E2-8BB4-303EB00E96F0}" destId="{04618EEB-808F-4BBC-A8C9-17EF0D64E1A6}" srcOrd="5" destOrd="0" parTransId="{FA775F24-E8C8-4BF7-BB5C-909026BFA2D0}" sibTransId="{1A41B164-3C90-47DD-A321-DD8142CA2683}"/>
    <dgm:cxn modelId="{0CB101DA-9116-46A5-8CBE-0915BAF1326F}" srcId="{9793C5BB-3E1A-47E2-8BB4-303EB00E96F0}" destId="{3FFD9B8D-2F26-4C5E-AE33-610969B66C9B}" srcOrd="2" destOrd="0" parTransId="{6462BDBF-AC2A-4B55-8D16-4CA08A39F1CE}" sibTransId="{A304BC6E-37D2-42A4-B716-147ADA557DAD}"/>
    <dgm:cxn modelId="{88F8009B-7E8F-459A-B5EB-13FD142A77CE}" type="presOf" srcId="{27B3CC5F-27EA-4F7B-8752-AEF27B24F646}" destId="{A1EB4BEB-B02F-477B-B9F6-F3A604F472E1}" srcOrd="0" destOrd="0" presId="urn:microsoft.com/office/officeart/2008/layout/VerticalCurvedList"/>
    <dgm:cxn modelId="{980C82C6-1877-4A03-89AF-DC11B361FE8F}" type="presOf" srcId="{F714983B-E6D8-4382-9EDE-6425083CF7C5}" destId="{73FD5316-AA94-40CE-B7E3-6D900C50819B}" srcOrd="0" destOrd="0" presId="urn:microsoft.com/office/officeart/2008/layout/VerticalCurvedList"/>
    <dgm:cxn modelId="{3435F9CF-DC81-44B8-ADA4-65B260FAC764}" type="presOf" srcId="{D3D1944A-3195-4334-86F7-DD72F1F0500A}" destId="{96CA2D66-6720-4AB8-AF8A-1EFD09C0CFD0}" srcOrd="0" destOrd="0" presId="urn:microsoft.com/office/officeart/2008/layout/VerticalCurvedList"/>
    <dgm:cxn modelId="{121B963A-ADE6-42BE-8657-ABF731471D7B}" srcId="{9793C5BB-3E1A-47E2-8BB4-303EB00E96F0}" destId="{F714983B-E6D8-4382-9EDE-6425083CF7C5}" srcOrd="0" destOrd="0" parTransId="{992C2AC2-5A50-40B8-8006-65911B1F9A44}" sibTransId="{27B3CC5F-27EA-4F7B-8752-AEF27B24F646}"/>
    <dgm:cxn modelId="{5E4B6D36-B53E-4FDF-84DE-001437812D87}" type="presOf" srcId="{04618EEB-808F-4BBC-A8C9-17EF0D64E1A6}" destId="{2E96E13E-B031-4C96-8F7F-2985297A316C}" srcOrd="0" destOrd="0" presId="urn:microsoft.com/office/officeart/2008/layout/VerticalCurvedList"/>
    <dgm:cxn modelId="{53191D5F-5D84-429D-A22F-E9E9440EAF3F}" srcId="{9793C5BB-3E1A-47E2-8BB4-303EB00E96F0}" destId="{D3D1944A-3195-4334-86F7-DD72F1F0500A}" srcOrd="3" destOrd="0" parTransId="{840CE8D4-584B-465F-AA24-E043020A460F}" sibTransId="{90C6273E-73F0-4E60-B25D-C690C1BCFFCC}"/>
    <dgm:cxn modelId="{10AEBCE4-0027-4A42-AB76-371CD5561DDA}" type="presOf" srcId="{C6E4F41E-0528-49C2-BDDE-5AEDDAB2ECC9}" destId="{81077095-0B7B-4E1D-8543-A61AE3828DD3}" srcOrd="0" destOrd="0" presId="urn:microsoft.com/office/officeart/2008/layout/VerticalCurvedList"/>
    <dgm:cxn modelId="{F85DCF7D-EA76-42C2-94BE-5C27421AEBAB}" type="presOf" srcId="{251BB606-CE87-476B-96E0-EBB282992ECF}" destId="{9AF6A993-BC52-4120-B65B-FF07DCE50BD2}" srcOrd="0" destOrd="0" presId="urn:microsoft.com/office/officeart/2008/layout/VerticalCurvedList"/>
    <dgm:cxn modelId="{F63A0B4C-1649-4E01-9663-0B13D02C30CC}" type="presOf" srcId="{9793C5BB-3E1A-47E2-8BB4-303EB00E96F0}" destId="{D21A7F43-78C0-49AD-8F80-7569F4B16F65}" srcOrd="0" destOrd="0" presId="urn:microsoft.com/office/officeart/2008/layout/VerticalCurvedList"/>
    <dgm:cxn modelId="{F59A6524-6A8E-45F1-BAB8-EB416068B591}" srcId="{9793C5BB-3E1A-47E2-8BB4-303EB00E96F0}" destId="{C6E4F41E-0528-49C2-BDDE-5AEDDAB2ECC9}" srcOrd="4" destOrd="0" parTransId="{168AA3A4-4E62-4964-BBE6-21B7DA4EC8EC}" sibTransId="{AC845EE4-3026-4C42-B17D-3F668700D0DD}"/>
    <dgm:cxn modelId="{152A571B-09C2-4F69-BD9E-C43436E643B6}" type="presParOf" srcId="{D21A7F43-78C0-49AD-8F80-7569F4B16F65}" destId="{CE0D85D7-7735-4705-92D2-27C93F830BB0}" srcOrd="0" destOrd="0" presId="urn:microsoft.com/office/officeart/2008/layout/VerticalCurvedList"/>
    <dgm:cxn modelId="{5503B215-7927-4E8F-AC16-24327BC9BD0A}" type="presParOf" srcId="{CE0D85D7-7735-4705-92D2-27C93F830BB0}" destId="{0BED1BAE-19C9-4C37-BF92-D2118BFD1805}" srcOrd="0" destOrd="0" presId="urn:microsoft.com/office/officeart/2008/layout/VerticalCurvedList"/>
    <dgm:cxn modelId="{85F20AE9-A54A-4B86-AA5E-376B41DF5391}" type="presParOf" srcId="{0BED1BAE-19C9-4C37-BF92-D2118BFD1805}" destId="{5DF56ECC-766F-427D-BA37-E2F7C98C4208}" srcOrd="0" destOrd="0" presId="urn:microsoft.com/office/officeart/2008/layout/VerticalCurvedList"/>
    <dgm:cxn modelId="{2BE6F30F-0BF1-4AFB-AA05-C3CFD41E907D}" type="presParOf" srcId="{0BED1BAE-19C9-4C37-BF92-D2118BFD1805}" destId="{A1EB4BEB-B02F-477B-B9F6-F3A604F472E1}" srcOrd="1" destOrd="0" presId="urn:microsoft.com/office/officeart/2008/layout/VerticalCurvedList"/>
    <dgm:cxn modelId="{390AEFCB-DBB1-4B37-9207-A0CE99E3ED5C}" type="presParOf" srcId="{0BED1BAE-19C9-4C37-BF92-D2118BFD1805}" destId="{8081C5DD-040A-4A9C-9B5F-75FE33B7858D}" srcOrd="2" destOrd="0" presId="urn:microsoft.com/office/officeart/2008/layout/VerticalCurvedList"/>
    <dgm:cxn modelId="{FE4584C4-7BF7-4ADF-A4EA-51ACA1C26C41}" type="presParOf" srcId="{0BED1BAE-19C9-4C37-BF92-D2118BFD1805}" destId="{8FC0B738-F72E-43D9-8F16-19B96B634FAE}" srcOrd="3" destOrd="0" presId="urn:microsoft.com/office/officeart/2008/layout/VerticalCurvedList"/>
    <dgm:cxn modelId="{1D65DF3D-89EF-4C2D-9DDF-5D37488191D1}" type="presParOf" srcId="{CE0D85D7-7735-4705-92D2-27C93F830BB0}" destId="{73FD5316-AA94-40CE-B7E3-6D900C50819B}" srcOrd="1" destOrd="0" presId="urn:microsoft.com/office/officeart/2008/layout/VerticalCurvedList"/>
    <dgm:cxn modelId="{1A685712-D4BC-48B0-A647-45279DC91FB9}" type="presParOf" srcId="{CE0D85D7-7735-4705-92D2-27C93F830BB0}" destId="{9E49F0D3-681F-4312-9376-21A017796168}" srcOrd="2" destOrd="0" presId="urn:microsoft.com/office/officeart/2008/layout/VerticalCurvedList"/>
    <dgm:cxn modelId="{D204C473-F651-4BE3-B37E-0184B9FD4D47}" type="presParOf" srcId="{9E49F0D3-681F-4312-9376-21A017796168}" destId="{3677B2FC-A16B-47A0-A11C-B6FD03C5724B}" srcOrd="0" destOrd="0" presId="urn:microsoft.com/office/officeart/2008/layout/VerticalCurvedList"/>
    <dgm:cxn modelId="{3DD64D60-DCC0-4B40-A671-1A16F3BC37FE}" type="presParOf" srcId="{CE0D85D7-7735-4705-92D2-27C93F830BB0}" destId="{9AF6A993-BC52-4120-B65B-FF07DCE50BD2}" srcOrd="3" destOrd="0" presId="urn:microsoft.com/office/officeart/2008/layout/VerticalCurvedList"/>
    <dgm:cxn modelId="{11E2EC4E-AE9B-40E1-9453-3051C9408F2D}" type="presParOf" srcId="{CE0D85D7-7735-4705-92D2-27C93F830BB0}" destId="{4CDBDF15-2928-47DE-80AC-CF122A3DF8B8}" srcOrd="4" destOrd="0" presId="urn:microsoft.com/office/officeart/2008/layout/VerticalCurvedList"/>
    <dgm:cxn modelId="{5CF03244-2C13-465D-AFF8-7ECE80F488F8}" type="presParOf" srcId="{4CDBDF15-2928-47DE-80AC-CF122A3DF8B8}" destId="{498488E4-1D6C-4239-A9E4-A0393D4CC24D}" srcOrd="0" destOrd="0" presId="urn:microsoft.com/office/officeart/2008/layout/VerticalCurvedList"/>
    <dgm:cxn modelId="{4EA7DFCC-ED5E-4D8C-97EC-C4E74649928D}" type="presParOf" srcId="{CE0D85D7-7735-4705-92D2-27C93F830BB0}" destId="{C7188516-D386-42BA-BE16-18F89A4E08F9}" srcOrd="5" destOrd="0" presId="urn:microsoft.com/office/officeart/2008/layout/VerticalCurvedList"/>
    <dgm:cxn modelId="{19697D25-A744-4E22-9513-D69C3F3B3F64}" type="presParOf" srcId="{CE0D85D7-7735-4705-92D2-27C93F830BB0}" destId="{1EDD2DF3-3308-4468-B272-726583A23D8E}" srcOrd="6" destOrd="0" presId="urn:microsoft.com/office/officeart/2008/layout/VerticalCurvedList"/>
    <dgm:cxn modelId="{C8DB2A04-0B06-4618-B579-A0CD8B845062}" type="presParOf" srcId="{1EDD2DF3-3308-4468-B272-726583A23D8E}" destId="{FEF98ECF-911A-4ECD-975A-518B0EB29D8E}" srcOrd="0" destOrd="0" presId="urn:microsoft.com/office/officeart/2008/layout/VerticalCurvedList"/>
    <dgm:cxn modelId="{E1788BC4-0501-4217-AA78-CE3CB4F6B366}" type="presParOf" srcId="{CE0D85D7-7735-4705-92D2-27C93F830BB0}" destId="{96CA2D66-6720-4AB8-AF8A-1EFD09C0CFD0}" srcOrd="7" destOrd="0" presId="urn:microsoft.com/office/officeart/2008/layout/VerticalCurvedList"/>
    <dgm:cxn modelId="{1D652D90-BA12-423A-BCBF-2C2CAAF10504}" type="presParOf" srcId="{CE0D85D7-7735-4705-92D2-27C93F830BB0}" destId="{11F44934-76BA-4CAD-BE63-3AD881F476B0}" srcOrd="8" destOrd="0" presId="urn:microsoft.com/office/officeart/2008/layout/VerticalCurvedList"/>
    <dgm:cxn modelId="{2F954E8E-1349-4C01-A259-90D12F2E6E70}" type="presParOf" srcId="{11F44934-76BA-4CAD-BE63-3AD881F476B0}" destId="{A99A1887-4461-4F0B-8CFF-64A387E3EE1E}" srcOrd="0" destOrd="0" presId="urn:microsoft.com/office/officeart/2008/layout/VerticalCurvedList"/>
    <dgm:cxn modelId="{0D027832-BD53-405A-BB43-B34808316F09}" type="presParOf" srcId="{CE0D85D7-7735-4705-92D2-27C93F830BB0}" destId="{81077095-0B7B-4E1D-8543-A61AE3828DD3}" srcOrd="9" destOrd="0" presId="urn:microsoft.com/office/officeart/2008/layout/VerticalCurvedList"/>
    <dgm:cxn modelId="{ADCA6659-69B9-4C5C-A889-2D468EF8FC8A}" type="presParOf" srcId="{CE0D85D7-7735-4705-92D2-27C93F830BB0}" destId="{6D10311C-84DE-4087-B769-74A765BC6F39}" srcOrd="10" destOrd="0" presId="urn:microsoft.com/office/officeart/2008/layout/VerticalCurvedList"/>
    <dgm:cxn modelId="{3BE965F1-616E-4F7D-B88A-CAAA672535D2}" type="presParOf" srcId="{6D10311C-84DE-4087-B769-74A765BC6F39}" destId="{84999D4F-1A18-466B-91BF-C5F489095AD5}" srcOrd="0" destOrd="0" presId="urn:microsoft.com/office/officeart/2008/layout/VerticalCurvedList"/>
    <dgm:cxn modelId="{147395C9-EF61-4E9C-AD0C-140176AC6C5C}" type="presParOf" srcId="{CE0D85D7-7735-4705-92D2-27C93F830BB0}" destId="{2E96E13E-B031-4C96-8F7F-2985297A316C}" srcOrd="11" destOrd="0" presId="urn:microsoft.com/office/officeart/2008/layout/VerticalCurvedList"/>
    <dgm:cxn modelId="{77DCEEC8-F46C-40A0-8CF4-053F61B21F64}" type="presParOf" srcId="{CE0D85D7-7735-4705-92D2-27C93F830BB0}" destId="{93B71583-8E19-49C1-AECA-DDC9888FDE6F}" srcOrd="12" destOrd="0" presId="urn:microsoft.com/office/officeart/2008/layout/VerticalCurvedList"/>
    <dgm:cxn modelId="{0ADA7118-54D7-4E7E-ACD6-FDE82DE9B637}" type="presParOf" srcId="{93B71583-8E19-49C1-AECA-DDC9888FDE6F}" destId="{A942EE1A-7C58-43A5-91FF-A66177CEF7A9}" srcOrd="0" destOrd="0" presId="urn:microsoft.com/office/officeart/2008/layout/VerticalCurvedList"/>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D9528602-AFB5-4AF6-8A25-1278CF70C375}" type="doc">
      <dgm:prSet loTypeId="urn:microsoft.com/office/officeart/2005/8/layout/process1" loCatId="process" qsTypeId="urn:microsoft.com/office/officeart/2005/8/quickstyle/simple1" qsCatId="simple" csTypeId="urn:microsoft.com/office/officeart/2005/8/colors/accent0_1" csCatId="mainScheme" phldr="1"/>
      <dgm:spPr/>
    </dgm:pt>
    <dgm:pt modelId="{1103A9F1-CBB1-422A-BAE3-B2940BBD0A45}" type="pres">
      <dgm:prSet presAssocID="{D9528602-AFB5-4AF6-8A25-1278CF70C375}" presName="Name0" presStyleCnt="0">
        <dgm:presLayoutVars>
          <dgm:dir/>
          <dgm:resizeHandles val="exact"/>
        </dgm:presLayoutVars>
      </dgm:prSet>
      <dgm:spPr/>
    </dgm:pt>
  </dgm:ptLst>
  <dgm:cxnLst>
    <dgm:cxn modelId="{11AF363A-6D67-4A68-8B55-4534DDE3FA39}" type="presOf" srcId="{D9528602-AFB5-4AF6-8A25-1278CF70C375}" destId="{1103A9F1-CBB1-422A-BAE3-B2940BBD0A45}" srcOrd="0" destOrd="0" presId="urn:microsoft.com/office/officeart/2005/8/layout/process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1E19A96A-F610-429A-A0B3-3B177F332D24}" type="doc">
      <dgm:prSet loTypeId="urn:microsoft.com/office/officeart/2005/8/layout/process1" loCatId="process" qsTypeId="urn:microsoft.com/office/officeart/2005/8/quickstyle/simple1" qsCatId="simple" csTypeId="urn:microsoft.com/office/officeart/2005/8/colors/accent1_1" csCatId="accent1" phldr="1"/>
      <dgm:spPr/>
      <dgm:t>
        <a:bodyPr/>
        <a:lstStyle/>
        <a:p>
          <a:endParaRPr lang="zh-TW" altLang="en-US"/>
        </a:p>
      </dgm:t>
    </dgm:pt>
    <dgm:pt modelId="{65C5CC96-F49E-4A0E-870A-03E181B14C43}">
      <dgm:prSet phldrT="[文字]" custT="1"/>
      <dgm:spPr>
        <a:solidFill>
          <a:schemeClr val="accent2"/>
        </a:solidFill>
      </dgm:spPr>
      <dgm:t>
        <a:bodyPr/>
        <a:lstStyle/>
        <a:p>
          <a:r>
            <a:rPr lang="zh-TW" altLang="en-US" sz="2600" dirty="0">
              <a:solidFill>
                <a:schemeClr val="bg1"/>
              </a:solidFill>
            </a:rPr>
            <a:t>保險公司網站</a:t>
          </a:r>
        </a:p>
      </dgm:t>
    </dgm:pt>
    <dgm:pt modelId="{EFB2A32F-58A5-46F9-8740-CD05CE024665}" type="parTrans" cxnId="{75ACB1DE-4711-4782-AC32-5F75763DCBDE}">
      <dgm:prSet/>
      <dgm:spPr/>
      <dgm:t>
        <a:bodyPr/>
        <a:lstStyle/>
        <a:p>
          <a:endParaRPr lang="zh-TW" altLang="en-US"/>
        </a:p>
      </dgm:t>
    </dgm:pt>
    <dgm:pt modelId="{0B3415B6-4547-4CDD-A545-EE13E522542A}" type="sibTrans" cxnId="{75ACB1DE-4711-4782-AC32-5F75763DCBDE}">
      <dgm:prSet/>
      <dgm:spPr/>
      <dgm:t>
        <a:bodyPr/>
        <a:lstStyle/>
        <a:p>
          <a:endParaRPr lang="zh-TW" altLang="en-US"/>
        </a:p>
      </dgm:t>
    </dgm:pt>
    <dgm:pt modelId="{07E3D11F-D68B-43A2-B2AF-7C28E9EEACC0}">
      <dgm:prSet phldrT="[文字]" custT="1"/>
      <dgm:spPr/>
      <dgm:t>
        <a:bodyPr/>
        <a:lstStyle/>
        <a:p>
          <a:r>
            <a:rPr lang="zh-TW" altLang="en-US" sz="2600" dirty="0"/>
            <a:t>業務受限</a:t>
          </a:r>
        </a:p>
      </dgm:t>
    </dgm:pt>
    <dgm:pt modelId="{3D974393-21F6-4530-9E94-6A58AE9DFF44}" type="parTrans" cxnId="{2AD1A001-33AB-43A7-98C2-17A9C3D94202}">
      <dgm:prSet/>
      <dgm:spPr/>
      <dgm:t>
        <a:bodyPr/>
        <a:lstStyle/>
        <a:p>
          <a:endParaRPr lang="zh-TW" altLang="en-US"/>
        </a:p>
      </dgm:t>
    </dgm:pt>
    <dgm:pt modelId="{1E0F9E42-C327-4001-9D51-C200EA596B31}" type="sibTrans" cxnId="{2AD1A001-33AB-43A7-98C2-17A9C3D94202}">
      <dgm:prSet/>
      <dgm:spPr/>
      <dgm:t>
        <a:bodyPr/>
        <a:lstStyle/>
        <a:p>
          <a:endParaRPr lang="zh-TW" altLang="en-US"/>
        </a:p>
      </dgm:t>
    </dgm:pt>
    <dgm:pt modelId="{83AB6C4C-681C-42CC-A2F7-D82475BBD042}" type="pres">
      <dgm:prSet presAssocID="{1E19A96A-F610-429A-A0B3-3B177F332D24}" presName="Name0" presStyleCnt="0">
        <dgm:presLayoutVars>
          <dgm:dir/>
          <dgm:resizeHandles val="exact"/>
        </dgm:presLayoutVars>
      </dgm:prSet>
      <dgm:spPr/>
      <dgm:t>
        <a:bodyPr/>
        <a:lstStyle/>
        <a:p>
          <a:endParaRPr lang="zh-TW" altLang="en-US"/>
        </a:p>
      </dgm:t>
    </dgm:pt>
    <dgm:pt modelId="{AA64E1C3-832D-46D1-9000-637FFDCA7A61}" type="pres">
      <dgm:prSet presAssocID="{65C5CC96-F49E-4A0E-870A-03E181B14C43}" presName="node" presStyleLbl="node1" presStyleIdx="0" presStyleCnt="2" custScaleX="107658">
        <dgm:presLayoutVars>
          <dgm:bulletEnabled val="1"/>
        </dgm:presLayoutVars>
      </dgm:prSet>
      <dgm:spPr/>
      <dgm:t>
        <a:bodyPr/>
        <a:lstStyle/>
        <a:p>
          <a:endParaRPr lang="zh-TW" altLang="en-US"/>
        </a:p>
      </dgm:t>
    </dgm:pt>
    <dgm:pt modelId="{E88EEA15-AB28-4A74-B54D-4AE7D694AC47}" type="pres">
      <dgm:prSet presAssocID="{0B3415B6-4547-4CDD-A545-EE13E522542A}" presName="sibTrans" presStyleLbl="sibTrans2D1" presStyleIdx="0" presStyleCnt="1" custLinFactNeighborX="17463" custLinFactNeighborY="-3847"/>
      <dgm:spPr/>
      <dgm:t>
        <a:bodyPr/>
        <a:lstStyle/>
        <a:p>
          <a:endParaRPr lang="zh-TW" altLang="en-US"/>
        </a:p>
      </dgm:t>
    </dgm:pt>
    <dgm:pt modelId="{38F929D2-E4A1-4072-9795-F0FCAACE8FE9}" type="pres">
      <dgm:prSet presAssocID="{0B3415B6-4547-4CDD-A545-EE13E522542A}" presName="connectorText" presStyleLbl="sibTrans2D1" presStyleIdx="0" presStyleCnt="1"/>
      <dgm:spPr/>
      <dgm:t>
        <a:bodyPr/>
        <a:lstStyle/>
        <a:p>
          <a:endParaRPr lang="zh-TW" altLang="en-US"/>
        </a:p>
      </dgm:t>
    </dgm:pt>
    <dgm:pt modelId="{BE831258-7F9D-4483-AB3C-03848D3B97D8}" type="pres">
      <dgm:prSet presAssocID="{07E3D11F-D68B-43A2-B2AF-7C28E9EEACC0}" presName="node" presStyleLbl="node1" presStyleIdx="1" presStyleCnt="2">
        <dgm:presLayoutVars>
          <dgm:bulletEnabled val="1"/>
        </dgm:presLayoutVars>
      </dgm:prSet>
      <dgm:spPr/>
      <dgm:t>
        <a:bodyPr/>
        <a:lstStyle/>
        <a:p>
          <a:endParaRPr lang="zh-TW" altLang="en-US"/>
        </a:p>
      </dgm:t>
    </dgm:pt>
  </dgm:ptLst>
  <dgm:cxnLst>
    <dgm:cxn modelId="{A57AAA3B-C6A5-4346-B540-6FD629A4B065}" type="presOf" srcId="{65C5CC96-F49E-4A0E-870A-03E181B14C43}" destId="{AA64E1C3-832D-46D1-9000-637FFDCA7A61}" srcOrd="0" destOrd="0" presId="urn:microsoft.com/office/officeart/2005/8/layout/process1"/>
    <dgm:cxn modelId="{89C493A4-AEBD-488D-B5E1-B42E505BBB16}" type="presOf" srcId="{1E19A96A-F610-429A-A0B3-3B177F332D24}" destId="{83AB6C4C-681C-42CC-A2F7-D82475BBD042}" srcOrd="0" destOrd="0" presId="urn:microsoft.com/office/officeart/2005/8/layout/process1"/>
    <dgm:cxn modelId="{FCC500DF-3378-486B-B749-3715F3EB77CD}" type="presOf" srcId="{07E3D11F-D68B-43A2-B2AF-7C28E9EEACC0}" destId="{BE831258-7F9D-4483-AB3C-03848D3B97D8}" srcOrd="0" destOrd="0" presId="urn:microsoft.com/office/officeart/2005/8/layout/process1"/>
    <dgm:cxn modelId="{25E47B73-EA2A-4D26-B545-80A655D7592F}" type="presOf" srcId="{0B3415B6-4547-4CDD-A545-EE13E522542A}" destId="{E88EEA15-AB28-4A74-B54D-4AE7D694AC47}" srcOrd="0" destOrd="0" presId="urn:microsoft.com/office/officeart/2005/8/layout/process1"/>
    <dgm:cxn modelId="{2AD1A001-33AB-43A7-98C2-17A9C3D94202}" srcId="{1E19A96A-F610-429A-A0B3-3B177F332D24}" destId="{07E3D11F-D68B-43A2-B2AF-7C28E9EEACC0}" srcOrd="1" destOrd="0" parTransId="{3D974393-21F6-4530-9E94-6A58AE9DFF44}" sibTransId="{1E0F9E42-C327-4001-9D51-C200EA596B31}"/>
    <dgm:cxn modelId="{BE24B78E-8F49-420E-8E56-9EF9C92A4CC1}" type="presOf" srcId="{0B3415B6-4547-4CDD-A545-EE13E522542A}" destId="{38F929D2-E4A1-4072-9795-F0FCAACE8FE9}" srcOrd="1" destOrd="0" presId="urn:microsoft.com/office/officeart/2005/8/layout/process1"/>
    <dgm:cxn modelId="{75ACB1DE-4711-4782-AC32-5F75763DCBDE}" srcId="{1E19A96A-F610-429A-A0B3-3B177F332D24}" destId="{65C5CC96-F49E-4A0E-870A-03E181B14C43}" srcOrd="0" destOrd="0" parTransId="{EFB2A32F-58A5-46F9-8740-CD05CE024665}" sibTransId="{0B3415B6-4547-4CDD-A545-EE13E522542A}"/>
    <dgm:cxn modelId="{47EC41DB-3B63-4B9A-9950-2EB8DE746FB3}" type="presParOf" srcId="{83AB6C4C-681C-42CC-A2F7-D82475BBD042}" destId="{AA64E1C3-832D-46D1-9000-637FFDCA7A61}" srcOrd="0" destOrd="0" presId="urn:microsoft.com/office/officeart/2005/8/layout/process1"/>
    <dgm:cxn modelId="{7B6424A6-0158-49D6-B1DD-F2DD65C7504F}" type="presParOf" srcId="{83AB6C4C-681C-42CC-A2F7-D82475BBD042}" destId="{E88EEA15-AB28-4A74-B54D-4AE7D694AC47}" srcOrd="1" destOrd="0" presId="urn:microsoft.com/office/officeart/2005/8/layout/process1"/>
    <dgm:cxn modelId="{554FD756-63E8-4475-9D92-959E9BAC9E31}" type="presParOf" srcId="{E88EEA15-AB28-4A74-B54D-4AE7D694AC47}" destId="{38F929D2-E4A1-4072-9795-F0FCAACE8FE9}" srcOrd="0" destOrd="0" presId="urn:microsoft.com/office/officeart/2005/8/layout/process1"/>
    <dgm:cxn modelId="{1A87D6C2-C17A-44B9-9962-19A9F8DD1F99}" type="presParOf" srcId="{83AB6C4C-681C-42CC-A2F7-D82475BBD042}" destId="{BE831258-7F9D-4483-AB3C-03848D3B97D8}" srcOrd="2" destOrd="0" presId="urn:microsoft.com/office/officeart/2005/8/layout/process1"/>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1E19A96A-F610-429A-A0B3-3B177F332D24}" type="doc">
      <dgm:prSet loTypeId="urn:microsoft.com/office/officeart/2005/8/layout/process1" loCatId="process" qsTypeId="urn:microsoft.com/office/officeart/2005/8/quickstyle/simple1" qsCatId="simple" csTypeId="urn:microsoft.com/office/officeart/2005/8/colors/accent1_1" csCatId="accent1" phldr="1"/>
      <dgm:spPr/>
      <dgm:t>
        <a:bodyPr/>
        <a:lstStyle/>
        <a:p>
          <a:endParaRPr lang="zh-TW" altLang="en-US"/>
        </a:p>
      </dgm:t>
    </dgm:pt>
    <dgm:pt modelId="{92BAA7DC-0AFC-42AF-BD09-981834793CCF}">
      <dgm:prSet phldrT="[文字]" custT="1"/>
      <dgm:spPr>
        <a:solidFill>
          <a:schemeClr val="accent2"/>
        </a:solidFill>
      </dgm:spPr>
      <dgm:t>
        <a:bodyPr/>
        <a:lstStyle/>
        <a:p>
          <a:r>
            <a:rPr lang="zh-TW" altLang="en-US" sz="2600" dirty="0">
              <a:solidFill>
                <a:schemeClr val="bg1"/>
              </a:solidFill>
            </a:rPr>
            <a:t>電子商務網站</a:t>
          </a:r>
        </a:p>
      </dgm:t>
    </dgm:pt>
    <dgm:pt modelId="{6649AED8-4946-4682-AC20-8C520849C714}" type="parTrans" cxnId="{5717B577-B5B5-4ACC-A85E-24C8834D2979}">
      <dgm:prSet/>
      <dgm:spPr/>
      <dgm:t>
        <a:bodyPr/>
        <a:lstStyle/>
        <a:p>
          <a:endParaRPr lang="zh-TW" altLang="en-US"/>
        </a:p>
      </dgm:t>
    </dgm:pt>
    <dgm:pt modelId="{7D2E138A-1BB5-4E01-9BF3-0AB4CFEDB9A9}" type="sibTrans" cxnId="{5717B577-B5B5-4ACC-A85E-24C8834D2979}">
      <dgm:prSet/>
      <dgm:spPr/>
      <dgm:t>
        <a:bodyPr/>
        <a:lstStyle/>
        <a:p>
          <a:endParaRPr lang="zh-TW" altLang="en-US"/>
        </a:p>
      </dgm:t>
    </dgm:pt>
    <dgm:pt modelId="{D3FA8C03-9CDB-487E-A2EE-CBEF985048DB}">
      <dgm:prSet phldrT="[文字]" custT="1"/>
      <dgm:spPr/>
      <dgm:t>
        <a:bodyPr anchor="t"/>
        <a:lstStyle/>
        <a:p>
          <a:pPr>
            <a:lnSpc>
              <a:spcPct val="50000"/>
            </a:lnSpc>
          </a:pPr>
          <a:r>
            <a:rPr lang="zh-TW" altLang="en-US" sz="2600" dirty="0"/>
            <a:t>行業混亂</a:t>
          </a:r>
          <a:endParaRPr lang="en-US" altLang="zh-TW" sz="2600" dirty="0"/>
        </a:p>
        <a:p>
          <a:pPr>
            <a:lnSpc>
              <a:spcPct val="50000"/>
            </a:lnSpc>
          </a:pPr>
          <a:r>
            <a:rPr lang="zh-TW" altLang="en-US" sz="2600" dirty="0"/>
            <a:t>詐欺嚴重</a:t>
          </a:r>
          <a:endParaRPr lang="en-US" altLang="zh-TW" sz="2600" dirty="0"/>
        </a:p>
        <a:p>
          <a:pPr>
            <a:lnSpc>
              <a:spcPct val="50000"/>
            </a:lnSpc>
          </a:pPr>
          <a:r>
            <a:rPr lang="zh-TW" altLang="en-US" sz="2600" dirty="0"/>
            <a:t>信任缺失</a:t>
          </a:r>
          <a:endParaRPr lang="zh-TW" altLang="en-US" sz="800" dirty="0"/>
        </a:p>
      </dgm:t>
    </dgm:pt>
    <dgm:pt modelId="{6CBF6BA1-1CE9-4481-92C7-F076656E1D52}" type="parTrans" cxnId="{5A1F1C04-4AC2-40A0-960F-89B9E710C7A9}">
      <dgm:prSet/>
      <dgm:spPr/>
      <dgm:t>
        <a:bodyPr/>
        <a:lstStyle/>
        <a:p>
          <a:endParaRPr lang="zh-TW" altLang="en-US"/>
        </a:p>
      </dgm:t>
    </dgm:pt>
    <dgm:pt modelId="{EA448339-77F7-435C-86BA-221457BE08EC}" type="sibTrans" cxnId="{5A1F1C04-4AC2-40A0-960F-89B9E710C7A9}">
      <dgm:prSet/>
      <dgm:spPr/>
      <dgm:t>
        <a:bodyPr/>
        <a:lstStyle/>
        <a:p>
          <a:endParaRPr lang="zh-TW" altLang="en-US"/>
        </a:p>
      </dgm:t>
    </dgm:pt>
    <dgm:pt modelId="{83AB6C4C-681C-42CC-A2F7-D82475BBD042}" type="pres">
      <dgm:prSet presAssocID="{1E19A96A-F610-429A-A0B3-3B177F332D24}" presName="Name0" presStyleCnt="0">
        <dgm:presLayoutVars>
          <dgm:dir/>
          <dgm:resizeHandles val="exact"/>
        </dgm:presLayoutVars>
      </dgm:prSet>
      <dgm:spPr/>
      <dgm:t>
        <a:bodyPr/>
        <a:lstStyle/>
        <a:p>
          <a:endParaRPr lang="zh-TW" altLang="en-US"/>
        </a:p>
      </dgm:t>
    </dgm:pt>
    <dgm:pt modelId="{EAB48E23-C188-4BC9-B81B-07E455AA12C0}" type="pres">
      <dgm:prSet presAssocID="{92BAA7DC-0AFC-42AF-BD09-981834793CCF}" presName="node" presStyleLbl="node1" presStyleIdx="0" presStyleCnt="2" custScaleX="109854" custLinFactNeighborX="-5691" custLinFactNeighborY="-671">
        <dgm:presLayoutVars>
          <dgm:bulletEnabled val="1"/>
        </dgm:presLayoutVars>
      </dgm:prSet>
      <dgm:spPr/>
      <dgm:t>
        <a:bodyPr/>
        <a:lstStyle/>
        <a:p>
          <a:endParaRPr lang="zh-TW" altLang="en-US"/>
        </a:p>
      </dgm:t>
    </dgm:pt>
    <dgm:pt modelId="{39F75CFC-DE43-4B7B-972C-12B3DD0AB6AD}" type="pres">
      <dgm:prSet presAssocID="{7D2E138A-1BB5-4E01-9BF3-0AB4CFEDB9A9}" presName="sibTrans" presStyleLbl="sibTrans2D1" presStyleIdx="0" presStyleCnt="1" custLinFactNeighborX="19494" custLinFactNeighborY="-1712"/>
      <dgm:spPr/>
      <dgm:t>
        <a:bodyPr/>
        <a:lstStyle/>
        <a:p>
          <a:endParaRPr lang="zh-TW" altLang="en-US"/>
        </a:p>
      </dgm:t>
    </dgm:pt>
    <dgm:pt modelId="{9AAC5E67-4E21-4F56-9D0C-10D8827B4388}" type="pres">
      <dgm:prSet presAssocID="{7D2E138A-1BB5-4E01-9BF3-0AB4CFEDB9A9}" presName="connectorText" presStyleLbl="sibTrans2D1" presStyleIdx="0" presStyleCnt="1"/>
      <dgm:spPr/>
      <dgm:t>
        <a:bodyPr/>
        <a:lstStyle/>
        <a:p>
          <a:endParaRPr lang="zh-TW" altLang="en-US"/>
        </a:p>
      </dgm:t>
    </dgm:pt>
    <dgm:pt modelId="{7E772516-BADB-4227-9EE0-F91FBB738E38}" type="pres">
      <dgm:prSet presAssocID="{D3FA8C03-9CDB-487E-A2EE-CBEF985048DB}" presName="node" presStyleLbl="node1" presStyleIdx="1" presStyleCnt="2">
        <dgm:presLayoutVars>
          <dgm:bulletEnabled val="1"/>
        </dgm:presLayoutVars>
      </dgm:prSet>
      <dgm:spPr/>
      <dgm:t>
        <a:bodyPr/>
        <a:lstStyle/>
        <a:p>
          <a:endParaRPr lang="zh-TW" altLang="en-US"/>
        </a:p>
      </dgm:t>
    </dgm:pt>
  </dgm:ptLst>
  <dgm:cxnLst>
    <dgm:cxn modelId="{5A1F1C04-4AC2-40A0-960F-89B9E710C7A9}" srcId="{1E19A96A-F610-429A-A0B3-3B177F332D24}" destId="{D3FA8C03-9CDB-487E-A2EE-CBEF985048DB}" srcOrd="1" destOrd="0" parTransId="{6CBF6BA1-1CE9-4481-92C7-F076656E1D52}" sibTransId="{EA448339-77F7-435C-86BA-221457BE08EC}"/>
    <dgm:cxn modelId="{38D42C2C-0371-4586-987B-D38BDB191CF1}" type="presOf" srcId="{7D2E138A-1BB5-4E01-9BF3-0AB4CFEDB9A9}" destId="{9AAC5E67-4E21-4F56-9D0C-10D8827B4388}" srcOrd="1" destOrd="0" presId="urn:microsoft.com/office/officeart/2005/8/layout/process1"/>
    <dgm:cxn modelId="{5717B577-B5B5-4ACC-A85E-24C8834D2979}" srcId="{1E19A96A-F610-429A-A0B3-3B177F332D24}" destId="{92BAA7DC-0AFC-42AF-BD09-981834793CCF}" srcOrd="0" destOrd="0" parTransId="{6649AED8-4946-4682-AC20-8C520849C714}" sibTransId="{7D2E138A-1BB5-4E01-9BF3-0AB4CFEDB9A9}"/>
    <dgm:cxn modelId="{8512DB7C-18BD-4D0E-8B72-F8913D15DD30}" type="presOf" srcId="{92BAA7DC-0AFC-42AF-BD09-981834793CCF}" destId="{EAB48E23-C188-4BC9-B81B-07E455AA12C0}" srcOrd="0" destOrd="0" presId="urn:microsoft.com/office/officeart/2005/8/layout/process1"/>
    <dgm:cxn modelId="{26860432-377C-452A-B124-ABA61AD8FB7F}" type="presOf" srcId="{7D2E138A-1BB5-4E01-9BF3-0AB4CFEDB9A9}" destId="{39F75CFC-DE43-4B7B-972C-12B3DD0AB6AD}" srcOrd="0" destOrd="0" presId="urn:microsoft.com/office/officeart/2005/8/layout/process1"/>
    <dgm:cxn modelId="{89C493A4-AEBD-488D-B5E1-B42E505BBB16}" type="presOf" srcId="{1E19A96A-F610-429A-A0B3-3B177F332D24}" destId="{83AB6C4C-681C-42CC-A2F7-D82475BBD042}" srcOrd="0" destOrd="0" presId="urn:microsoft.com/office/officeart/2005/8/layout/process1"/>
    <dgm:cxn modelId="{F9A8D98B-034C-4E1C-8D9B-47CEA513EBEB}" type="presOf" srcId="{D3FA8C03-9CDB-487E-A2EE-CBEF985048DB}" destId="{7E772516-BADB-4227-9EE0-F91FBB738E38}" srcOrd="0" destOrd="0" presId="urn:microsoft.com/office/officeart/2005/8/layout/process1"/>
    <dgm:cxn modelId="{4C960C70-F265-4060-9C08-FE734805FB23}" type="presParOf" srcId="{83AB6C4C-681C-42CC-A2F7-D82475BBD042}" destId="{EAB48E23-C188-4BC9-B81B-07E455AA12C0}" srcOrd="0" destOrd="0" presId="urn:microsoft.com/office/officeart/2005/8/layout/process1"/>
    <dgm:cxn modelId="{069B9B21-5B8D-48F9-9D6E-41C26A2DABD3}" type="presParOf" srcId="{83AB6C4C-681C-42CC-A2F7-D82475BBD042}" destId="{39F75CFC-DE43-4B7B-972C-12B3DD0AB6AD}" srcOrd="1" destOrd="0" presId="urn:microsoft.com/office/officeart/2005/8/layout/process1"/>
    <dgm:cxn modelId="{48C61F9E-85B2-4A9E-8159-359517899DCC}" type="presParOf" srcId="{39F75CFC-DE43-4B7B-972C-12B3DD0AB6AD}" destId="{9AAC5E67-4E21-4F56-9D0C-10D8827B4388}" srcOrd="0" destOrd="0" presId="urn:microsoft.com/office/officeart/2005/8/layout/process1"/>
    <dgm:cxn modelId="{3E311C64-D4B0-4A20-8A48-89DAE98EBB87}" type="presParOf" srcId="{83AB6C4C-681C-42CC-A2F7-D82475BBD042}" destId="{7E772516-BADB-4227-9EE0-F91FBB738E38}" srcOrd="2" destOrd="0" presId="urn:microsoft.com/office/officeart/2005/8/layout/process1"/>
  </dgm:cxnLst>
  <dgm:bg/>
  <dgm:whole/>
  <dgm:extLst>
    <a:ext uri="http://schemas.microsoft.com/office/drawing/2008/diagram">
      <dsp:dataModelExt xmlns:dsp="http://schemas.microsoft.com/office/drawing/2008/diagram" relId="rId16"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53D53256-A754-4BBD-AA8A-3E51EF6B7332}">
      <dgm:prSet phldrT="[文字]"/>
      <dgm:spPr>
        <a:solidFill>
          <a:schemeClr val="bg1"/>
        </a:solidFill>
        <a:ln>
          <a:solidFill>
            <a:schemeClr val="tx2">
              <a:lumMod val="25000"/>
              <a:lumOff val="75000"/>
            </a:schemeClr>
          </a:solidFill>
        </a:ln>
      </dgm:spPr>
      <dgm:t>
        <a:bodyPr/>
        <a:lstStyle/>
        <a:p>
          <a:r>
            <a:rPr lang="zh-TW" altLang="en-US" dirty="0"/>
            <a:t>傳統保險業</a:t>
          </a:r>
        </a:p>
      </dgm:t>
    </dgm:pt>
    <dgm:pt modelId="{C3E4354D-F9EE-4E3F-9BA8-9DF1EB710091}" type="parTrans" cxnId="{9926492C-DCD5-4A7B-A2A7-46D5A9980E6C}">
      <dgm:prSet/>
      <dgm:spPr/>
      <dgm:t>
        <a:bodyPr/>
        <a:lstStyle/>
        <a:p>
          <a:endParaRPr lang="zh-TW" altLang="en-US"/>
        </a:p>
      </dgm:t>
    </dgm:pt>
    <dgm:pt modelId="{4FD9CFA0-B560-4378-8716-6829ECDA22C7}" type="sibTrans" cxnId="{9926492C-DCD5-4A7B-A2A7-46D5A9980E6C}">
      <dgm:prSet/>
      <dgm:spPr/>
      <dgm:t>
        <a:bodyPr/>
        <a:lstStyle/>
        <a:p>
          <a:endParaRPr lang="zh-TW" altLang="en-US"/>
        </a:p>
      </dgm:t>
    </dgm:pt>
    <dgm:pt modelId="{9E0F2420-2F7C-4BC9-B3B1-41D079D7B9BA}">
      <dgm:prSet/>
      <dgm:spPr>
        <a:solidFill>
          <a:schemeClr val="tx2">
            <a:lumMod val="25000"/>
            <a:lumOff val="75000"/>
          </a:schemeClr>
        </a:solidFill>
        <a:ln>
          <a:solidFill>
            <a:schemeClr val="tx2">
              <a:lumMod val="25000"/>
              <a:lumOff val="75000"/>
            </a:schemeClr>
          </a:solidFill>
        </a:ln>
      </dgm:spPr>
      <dgm:t>
        <a:bodyPr/>
        <a:lstStyle/>
        <a:p>
          <a:r>
            <a:rPr lang="zh-TW" altLang="en-US" dirty="0"/>
            <a:t>互聯網保險</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ln>
          <a:solidFill>
            <a:schemeClr val="tx2">
              <a:lumMod val="25000"/>
              <a:lumOff val="75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78C93022-0465-4021-8276-F5832288DE5D}">
      <dgm:prSet/>
      <dgm:spPr>
        <a:ln>
          <a:solidFill>
            <a:schemeClr val="tx2">
              <a:lumMod val="25000"/>
              <a:lumOff val="75000"/>
            </a:schemeClr>
          </a:solidFill>
        </a:ln>
      </dgm:spPr>
      <dgm:t>
        <a:bodyPr/>
        <a:lstStyle/>
        <a:p>
          <a:r>
            <a:rPr lang="zh-TW" altLang="en-US" dirty="0"/>
            <a:t>機會與挑戰</a:t>
          </a:r>
        </a:p>
      </dgm:t>
    </dgm:pt>
    <dgm:pt modelId="{02CD0AAA-1DA7-4457-8A1B-F22D666E18DD}" type="parTrans" cxnId="{4A601163-06E4-45AB-BBE0-F64B4A35EFEE}">
      <dgm:prSet/>
      <dgm:spPr/>
      <dgm:t>
        <a:bodyPr/>
        <a:lstStyle/>
        <a:p>
          <a:endParaRPr lang="zh-TW" altLang="en-US"/>
        </a:p>
      </dgm:t>
    </dgm:pt>
    <dgm:pt modelId="{43D6F91D-0DFB-43FC-A63F-1D4240F7F9F4}" type="sibTrans" cxnId="{4A601163-06E4-45AB-BBE0-F64B4A35EFEE}">
      <dgm:prSet/>
      <dgm:spPr/>
      <dgm:t>
        <a:bodyPr/>
        <a:lstStyle/>
        <a:p>
          <a:endParaRPr lang="zh-TW" altLang="en-US"/>
        </a:p>
      </dgm:t>
    </dgm:pt>
    <dgm:pt modelId="{E5406759-0E0F-406F-9A84-B3B904C7ED8A}">
      <dgm:prSet/>
      <dgm:spPr>
        <a:ln>
          <a:solidFill>
            <a:schemeClr val="tx2">
              <a:lumMod val="25000"/>
              <a:lumOff val="75000"/>
            </a:schemeClr>
          </a:solidFill>
        </a:ln>
      </dgm:spPr>
      <dgm:t>
        <a:bodyPr/>
        <a:lstStyle/>
        <a:p>
          <a:r>
            <a:rPr lang="zh-TW" altLang="en-US" dirty="0"/>
            <a:t>市場與案例</a:t>
          </a:r>
        </a:p>
      </dgm:t>
    </dgm:pt>
    <dgm:pt modelId="{F82DCB37-9090-4F37-8BD2-00F05D1F4A3E}" type="parTrans" cxnId="{776D2C39-5B21-47FB-8346-936D9311C33C}">
      <dgm:prSet/>
      <dgm:spPr/>
      <dgm:t>
        <a:bodyPr/>
        <a:lstStyle/>
        <a:p>
          <a:endParaRPr lang="zh-TW" altLang="en-US"/>
        </a:p>
      </dgm:t>
    </dgm:pt>
    <dgm:pt modelId="{F230A5CA-8EC0-4B0F-A6B8-5FBE9C832B5A}" type="sibTrans" cxnId="{776D2C39-5B21-47FB-8346-936D9311C33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44DDB77A-C1AA-4E0B-AEB0-28CE33DC3A72}" type="pres">
      <dgm:prSet presAssocID="{63DC6D5B-DE3D-4B3A-83C1-ED29E1464B8B}" presName="parSpace" presStyleCnt="0"/>
      <dgm:spPr/>
    </dgm:pt>
    <dgm:pt modelId="{064BFF56-AC47-42BD-B34D-5B486805362B}" type="pres">
      <dgm:prSet presAssocID="{E5406759-0E0F-406F-9A84-B3B904C7ED8A}" presName="parTxOnly" presStyleLbl="node1" presStyleIdx="3" presStyleCnt="5">
        <dgm:presLayoutVars>
          <dgm:bulletEnabled val="1"/>
        </dgm:presLayoutVars>
      </dgm:prSet>
      <dgm:spPr/>
      <dgm:t>
        <a:bodyPr/>
        <a:lstStyle/>
        <a:p>
          <a:endParaRPr lang="zh-TW" altLang="en-US"/>
        </a:p>
      </dgm:t>
    </dgm:pt>
    <dgm:pt modelId="{8DF100ED-F598-4A70-9976-F40741CCFAC7}" type="pres">
      <dgm:prSet presAssocID="{F230A5CA-8EC0-4B0F-A6B8-5FBE9C832B5A}" presName="parSpace" presStyleCnt="0"/>
      <dgm:spPr/>
    </dgm:pt>
    <dgm:pt modelId="{C36245D8-3606-4BBC-B44C-508E01E5A8A2}" type="pres">
      <dgm:prSet presAssocID="{78C93022-0465-4021-8276-F5832288DE5D}" presName="parTxOnly" presStyleLbl="node1" presStyleIdx="4" presStyleCnt="5">
        <dgm:presLayoutVars>
          <dgm:bulletEnabled val="1"/>
        </dgm:presLayoutVars>
      </dgm:prSet>
      <dgm:spPr/>
      <dgm:t>
        <a:bodyPr/>
        <a:lstStyle/>
        <a:p>
          <a:endParaRPr lang="zh-TW" altLang="en-US"/>
        </a:p>
      </dgm:t>
    </dgm:pt>
  </dgm:ptLst>
  <dgm:cxnLst>
    <dgm:cxn modelId="{84A0EFA6-635C-8148-ACE6-F4BED4391A48}" type="presOf" srcId="{252357BE-30EA-49F7-9DBD-B5F30B4F4A9D}" destId="{AFF030F6-8D1D-42AA-8527-70CC9827071F}" srcOrd="0" destOrd="0" presId="urn:microsoft.com/office/officeart/2005/8/layout/hChevron3"/>
    <dgm:cxn modelId="{5865504F-C7A7-4C95-AC1F-C38E2396AFD2}" srcId="{252357BE-30EA-49F7-9DBD-B5F30B4F4A9D}" destId="{9E0F2420-2F7C-4BC9-B3B1-41D079D7B9BA}" srcOrd="1" destOrd="0" parTransId="{159D1B60-FDFE-45EB-96D1-3A2D0D5077E7}" sibTransId="{C7317D7E-54AF-443B-8B18-3D7BC7721E94}"/>
    <dgm:cxn modelId="{C84CDB42-81F3-4470-819E-EE747A7DA904}" type="presOf" srcId="{E5406759-0E0F-406F-9A84-B3B904C7ED8A}" destId="{064BFF56-AC47-42BD-B34D-5B486805362B}" srcOrd="0" destOrd="0" presId="urn:microsoft.com/office/officeart/2005/8/layout/hChevron3"/>
    <dgm:cxn modelId="{F8C5E7F8-74CD-6D4F-90B4-E580939896A4}" type="presOf" srcId="{5FF2D4FE-A551-4F3F-AAC9-90D5FFA8619A}" destId="{565F66ED-5189-46DB-A579-BEA28FE6D986}" srcOrd="0" destOrd="0" presId="urn:microsoft.com/office/officeart/2005/8/layout/hChevron3"/>
    <dgm:cxn modelId="{776D2C39-5B21-47FB-8346-936D9311C33C}" srcId="{252357BE-30EA-49F7-9DBD-B5F30B4F4A9D}" destId="{E5406759-0E0F-406F-9A84-B3B904C7ED8A}" srcOrd="3" destOrd="0" parTransId="{F82DCB37-9090-4F37-8BD2-00F05D1F4A3E}" sibTransId="{F230A5CA-8EC0-4B0F-A6B8-5FBE9C832B5A}"/>
    <dgm:cxn modelId="{9F808535-BD7D-D44B-81CD-CF9EE20A1335}" type="presOf" srcId="{78C93022-0465-4021-8276-F5832288DE5D}" destId="{C36245D8-3606-4BBC-B44C-508E01E5A8A2}" srcOrd="0" destOrd="0" presId="urn:microsoft.com/office/officeart/2005/8/layout/hChevron3"/>
    <dgm:cxn modelId="{4599E31A-E3E5-C14B-9125-4D6752CC68C0}" type="presOf" srcId="{53D53256-A754-4BBD-AA8A-3E51EF6B7332}" destId="{371DF444-DDBC-427E-9FEE-DFE4E6239109}"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4A601163-06E4-45AB-BBE0-F64B4A35EFEE}" srcId="{252357BE-30EA-49F7-9DBD-B5F30B4F4A9D}" destId="{78C93022-0465-4021-8276-F5832288DE5D}" srcOrd="4" destOrd="0" parTransId="{02CD0AAA-1DA7-4457-8A1B-F22D666E18DD}" sibTransId="{43D6F91D-0DFB-43FC-A63F-1D4240F7F9F4}"/>
    <dgm:cxn modelId="{9926492C-DCD5-4A7B-A2A7-46D5A9980E6C}" srcId="{252357BE-30EA-49F7-9DBD-B5F30B4F4A9D}" destId="{53D53256-A754-4BBD-AA8A-3E51EF6B7332}" srcOrd="0" destOrd="0" parTransId="{C3E4354D-F9EE-4E3F-9BA8-9DF1EB710091}" sibTransId="{4FD9CFA0-B560-4378-8716-6829ECDA22C7}"/>
    <dgm:cxn modelId="{99B65A99-BB2F-0547-9740-7967CBDC9FA4}" type="presOf" srcId="{9E0F2420-2F7C-4BC9-B3B1-41D079D7B9BA}" destId="{B6154193-CFF1-422A-A0B1-99E4EAC26EDE}" srcOrd="0" destOrd="0" presId="urn:microsoft.com/office/officeart/2005/8/layout/hChevron3"/>
    <dgm:cxn modelId="{0223B767-D5F7-E345-8398-C7E64707C4E3}" type="presParOf" srcId="{AFF030F6-8D1D-42AA-8527-70CC9827071F}" destId="{371DF444-DDBC-427E-9FEE-DFE4E6239109}" srcOrd="0" destOrd="0" presId="urn:microsoft.com/office/officeart/2005/8/layout/hChevron3"/>
    <dgm:cxn modelId="{541CC3F1-FB07-6448-B251-5C6407C73F9C}" type="presParOf" srcId="{AFF030F6-8D1D-42AA-8527-70CC9827071F}" destId="{ADC953D7-9E50-47BF-933D-60204B80E8FB}" srcOrd="1" destOrd="0" presId="urn:microsoft.com/office/officeart/2005/8/layout/hChevron3"/>
    <dgm:cxn modelId="{21222692-B095-6B4E-AC49-63E500214958}" type="presParOf" srcId="{AFF030F6-8D1D-42AA-8527-70CC9827071F}" destId="{B6154193-CFF1-422A-A0B1-99E4EAC26EDE}" srcOrd="2" destOrd="0" presId="urn:microsoft.com/office/officeart/2005/8/layout/hChevron3"/>
    <dgm:cxn modelId="{A1F550A2-F416-E84F-90C1-3C30AB686B47}" type="presParOf" srcId="{AFF030F6-8D1D-42AA-8527-70CC9827071F}" destId="{B0D14E24-9419-4779-91B2-FCCDE3A94F4A}" srcOrd="3" destOrd="0" presId="urn:microsoft.com/office/officeart/2005/8/layout/hChevron3"/>
    <dgm:cxn modelId="{30A8A68B-1F3C-E047-9985-BDA09F586FAA}" type="presParOf" srcId="{AFF030F6-8D1D-42AA-8527-70CC9827071F}" destId="{565F66ED-5189-46DB-A579-BEA28FE6D986}" srcOrd="4" destOrd="0" presId="urn:microsoft.com/office/officeart/2005/8/layout/hChevron3"/>
    <dgm:cxn modelId="{5302D2E2-5505-3840-B080-8D73C57CCAF2}" type="presParOf" srcId="{AFF030F6-8D1D-42AA-8527-70CC9827071F}" destId="{44DDB77A-C1AA-4E0B-AEB0-28CE33DC3A72}" srcOrd="5" destOrd="0" presId="urn:microsoft.com/office/officeart/2005/8/layout/hChevron3"/>
    <dgm:cxn modelId="{4806E3D3-DA42-495A-9D21-A7649165FD53}" type="presParOf" srcId="{AFF030F6-8D1D-42AA-8527-70CC9827071F}" destId="{064BFF56-AC47-42BD-B34D-5B486805362B}" srcOrd="6" destOrd="0" presId="urn:microsoft.com/office/officeart/2005/8/layout/hChevron3"/>
    <dgm:cxn modelId="{F6F09722-DC98-4586-87F5-45B134549276}" type="presParOf" srcId="{AFF030F6-8D1D-42AA-8527-70CC9827071F}" destId="{8DF100ED-F598-4A70-9976-F40741CCFAC7}" srcOrd="7" destOrd="0" presId="urn:microsoft.com/office/officeart/2005/8/layout/hChevron3"/>
    <dgm:cxn modelId="{F79C612D-599B-044A-93EF-9313C36284FC}" type="presParOf" srcId="{AFF030F6-8D1D-42AA-8527-70CC9827071F}" destId="{C36245D8-3606-4BBC-B44C-508E01E5A8A2}" srcOrd="8" destOrd="0" presId="urn:microsoft.com/office/officeart/2005/8/layout/hChevron3"/>
  </dgm:cxnLst>
  <dgm:bg/>
  <dgm:whole>
    <a:ln>
      <a:noFill/>
    </a:ln>
  </dgm:whole>
  <dgm:extLst>
    <a:ext uri="http://schemas.microsoft.com/office/drawing/2008/diagram">
      <dsp:dataModelExt xmlns:dsp="http://schemas.microsoft.com/office/drawing/2008/diagram" relId="rId21"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1E19A96A-F610-429A-A0B3-3B177F332D24}" type="doc">
      <dgm:prSet loTypeId="urn:microsoft.com/office/officeart/2005/8/layout/process1" loCatId="process" qsTypeId="urn:microsoft.com/office/officeart/2005/8/quickstyle/simple1" qsCatId="simple" csTypeId="urn:microsoft.com/office/officeart/2005/8/colors/accent1_1" csCatId="accent1" phldr="1"/>
      <dgm:spPr/>
      <dgm:t>
        <a:bodyPr/>
        <a:lstStyle/>
        <a:p>
          <a:endParaRPr lang="zh-TW" altLang="en-US"/>
        </a:p>
      </dgm:t>
    </dgm:pt>
    <dgm:pt modelId="{92BAA7DC-0AFC-42AF-BD09-981834793CCF}">
      <dgm:prSet phldrT="[文字]" custT="1"/>
      <dgm:spPr>
        <a:solidFill>
          <a:schemeClr val="accent2"/>
        </a:solidFill>
      </dgm:spPr>
      <dgm:t>
        <a:bodyPr/>
        <a:lstStyle/>
        <a:p>
          <a:r>
            <a:rPr lang="zh-TW" altLang="en-US" sz="2600" b="0" i="0" dirty="0">
              <a:solidFill>
                <a:schemeClr val="bg1"/>
              </a:solidFill>
            </a:rPr>
            <a:t>雙邊市場</a:t>
          </a:r>
          <a:endParaRPr lang="zh-TW" altLang="en-US" sz="2600" dirty="0">
            <a:solidFill>
              <a:schemeClr val="bg1"/>
            </a:solidFill>
          </a:endParaRPr>
        </a:p>
      </dgm:t>
    </dgm:pt>
    <dgm:pt modelId="{7D2E138A-1BB5-4E01-9BF3-0AB4CFEDB9A9}" type="sibTrans" cxnId="{5717B577-B5B5-4ACC-A85E-24C8834D2979}">
      <dgm:prSet/>
      <dgm:spPr/>
      <dgm:t>
        <a:bodyPr/>
        <a:lstStyle/>
        <a:p>
          <a:endParaRPr lang="zh-TW" altLang="en-US"/>
        </a:p>
      </dgm:t>
    </dgm:pt>
    <dgm:pt modelId="{6649AED8-4946-4682-AC20-8C520849C714}" type="parTrans" cxnId="{5717B577-B5B5-4ACC-A85E-24C8834D2979}">
      <dgm:prSet/>
      <dgm:spPr/>
      <dgm:t>
        <a:bodyPr/>
        <a:lstStyle/>
        <a:p>
          <a:endParaRPr lang="zh-TW" altLang="en-US"/>
        </a:p>
      </dgm:t>
    </dgm:pt>
    <dgm:pt modelId="{D3FA8C03-9CDB-487E-A2EE-CBEF985048DB}">
      <dgm:prSet phldrT="[文字]" custT="1"/>
      <dgm:spPr/>
      <dgm:t>
        <a:bodyPr anchor="ctr"/>
        <a:lstStyle/>
        <a:p>
          <a:pPr marL="0" marR="0" lvl="0" indent="0" defTabSz="914400" eaLnBrk="1" fontAlgn="auto" latinLnBrk="0" hangingPunct="1">
            <a:lnSpc>
              <a:spcPct val="50000"/>
            </a:lnSpc>
            <a:spcBef>
              <a:spcPts val="0"/>
            </a:spcBef>
            <a:spcAft>
              <a:spcPts val="0"/>
            </a:spcAft>
            <a:buClrTx/>
            <a:buSzTx/>
            <a:buFontTx/>
            <a:buNone/>
            <a:tabLst/>
            <a:defRPr/>
          </a:pPr>
          <a:endParaRPr lang="en-US" altLang="zh-TW" sz="2400" b="0" i="0" dirty="0"/>
        </a:p>
        <a:p>
          <a:pPr marL="0" marR="0" lvl="0" indent="0" defTabSz="914400" eaLnBrk="1" fontAlgn="auto" latinLnBrk="0" hangingPunct="1">
            <a:lnSpc>
              <a:spcPct val="50000"/>
            </a:lnSpc>
            <a:spcBef>
              <a:spcPts val="0"/>
            </a:spcBef>
            <a:spcAft>
              <a:spcPts val="0"/>
            </a:spcAft>
            <a:buClrTx/>
            <a:buSzTx/>
            <a:buFontTx/>
            <a:buNone/>
            <a:tabLst/>
            <a:defRPr/>
          </a:pPr>
          <a:endParaRPr lang="en-US" altLang="zh-TW" sz="2400" b="0" i="0" dirty="0"/>
        </a:p>
        <a:p>
          <a:pPr marL="0" marR="0" lvl="0" indent="0" defTabSz="914400" eaLnBrk="1" fontAlgn="auto" latinLnBrk="0" hangingPunct="1">
            <a:lnSpc>
              <a:spcPct val="50000"/>
            </a:lnSpc>
            <a:spcBef>
              <a:spcPts val="0"/>
            </a:spcBef>
            <a:spcAft>
              <a:spcPts val="0"/>
            </a:spcAft>
            <a:buClrTx/>
            <a:buSzTx/>
            <a:buFontTx/>
            <a:buNone/>
            <a:tabLst/>
            <a:defRPr/>
          </a:pPr>
          <a:r>
            <a:rPr lang="zh-TW" altLang="en-US" sz="2200" b="0" i="0" dirty="0"/>
            <a:t>消費者議價能力</a:t>
          </a:r>
          <a:endParaRPr lang="en-US" altLang="zh-TW" sz="2200" b="0" i="0" dirty="0"/>
        </a:p>
        <a:p>
          <a:pPr marL="0" marR="0" lvl="0" indent="0" defTabSz="914400" eaLnBrk="1" fontAlgn="auto" latinLnBrk="0" hangingPunct="1">
            <a:lnSpc>
              <a:spcPct val="50000"/>
            </a:lnSpc>
            <a:spcBef>
              <a:spcPts val="0"/>
            </a:spcBef>
            <a:spcAft>
              <a:spcPts val="0"/>
            </a:spcAft>
            <a:buClrTx/>
            <a:buSzTx/>
            <a:buFontTx/>
            <a:buNone/>
            <a:tabLst/>
            <a:defRPr/>
          </a:pPr>
          <a:endParaRPr lang="en-US" altLang="zh-TW" sz="2400" b="0" i="0" dirty="0"/>
        </a:p>
        <a:p>
          <a:pPr marL="0" marR="0" lvl="0" indent="0" defTabSz="914400" eaLnBrk="1" fontAlgn="auto" latinLnBrk="0" hangingPunct="1">
            <a:lnSpc>
              <a:spcPct val="50000"/>
            </a:lnSpc>
            <a:spcBef>
              <a:spcPts val="0"/>
            </a:spcBef>
            <a:spcAft>
              <a:spcPts val="0"/>
            </a:spcAft>
            <a:buClrTx/>
            <a:buSzTx/>
            <a:buFontTx/>
            <a:buNone/>
            <a:tabLst/>
            <a:defRPr/>
          </a:pPr>
          <a:r>
            <a:rPr lang="zh-TW" altLang="en-US" sz="2400" b="0" i="0" dirty="0"/>
            <a:t>個性化凸顯</a:t>
          </a:r>
          <a:endParaRPr lang="zh-TW" altLang="en-US" sz="2400" dirty="0"/>
        </a:p>
        <a:p>
          <a:pPr lvl="0" defTabSz="1155700">
            <a:lnSpc>
              <a:spcPct val="50000"/>
            </a:lnSpc>
            <a:spcBef>
              <a:spcPct val="0"/>
            </a:spcBef>
            <a:spcAft>
              <a:spcPct val="35000"/>
            </a:spcAft>
          </a:pPr>
          <a:endParaRPr lang="en-US" altLang="zh-TW" sz="2600" dirty="0"/>
        </a:p>
      </dgm:t>
    </dgm:pt>
    <dgm:pt modelId="{EA448339-77F7-435C-86BA-221457BE08EC}" type="sibTrans" cxnId="{5A1F1C04-4AC2-40A0-960F-89B9E710C7A9}">
      <dgm:prSet/>
      <dgm:spPr/>
      <dgm:t>
        <a:bodyPr/>
        <a:lstStyle/>
        <a:p>
          <a:endParaRPr lang="zh-TW" altLang="en-US"/>
        </a:p>
      </dgm:t>
    </dgm:pt>
    <dgm:pt modelId="{6CBF6BA1-1CE9-4481-92C7-F076656E1D52}" type="parTrans" cxnId="{5A1F1C04-4AC2-40A0-960F-89B9E710C7A9}">
      <dgm:prSet/>
      <dgm:spPr/>
      <dgm:t>
        <a:bodyPr/>
        <a:lstStyle/>
        <a:p>
          <a:endParaRPr lang="zh-TW" altLang="en-US"/>
        </a:p>
      </dgm:t>
    </dgm:pt>
    <dgm:pt modelId="{83AB6C4C-681C-42CC-A2F7-D82475BBD042}" type="pres">
      <dgm:prSet presAssocID="{1E19A96A-F610-429A-A0B3-3B177F332D24}" presName="Name0" presStyleCnt="0">
        <dgm:presLayoutVars>
          <dgm:dir/>
          <dgm:resizeHandles val="exact"/>
        </dgm:presLayoutVars>
      </dgm:prSet>
      <dgm:spPr/>
      <dgm:t>
        <a:bodyPr/>
        <a:lstStyle/>
        <a:p>
          <a:endParaRPr lang="zh-TW" altLang="en-US"/>
        </a:p>
      </dgm:t>
    </dgm:pt>
    <dgm:pt modelId="{EAB48E23-C188-4BC9-B81B-07E455AA12C0}" type="pres">
      <dgm:prSet presAssocID="{92BAA7DC-0AFC-42AF-BD09-981834793CCF}" presName="node" presStyleLbl="node1" presStyleIdx="0" presStyleCnt="2" custScaleX="109854" custScaleY="63105" custLinFactNeighborX="-3106" custLinFactNeighborY="-3571">
        <dgm:presLayoutVars>
          <dgm:bulletEnabled val="1"/>
        </dgm:presLayoutVars>
      </dgm:prSet>
      <dgm:spPr/>
      <dgm:t>
        <a:bodyPr/>
        <a:lstStyle/>
        <a:p>
          <a:endParaRPr lang="zh-TW" altLang="en-US"/>
        </a:p>
      </dgm:t>
    </dgm:pt>
    <dgm:pt modelId="{39F75CFC-DE43-4B7B-972C-12B3DD0AB6AD}" type="pres">
      <dgm:prSet presAssocID="{7D2E138A-1BB5-4E01-9BF3-0AB4CFEDB9A9}" presName="sibTrans" presStyleLbl="sibTrans2D1" presStyleIdx="0" presStyleCnt="1" custLinFactNeighborX="19494" custLinFactNeighborY="-1712"/>
      <dgm:spPr/>
      <dgm:t>
        <a:bodyPr/>
        <a:lstStyle/>
        <a:p>
          <a:endParaRPr lang="zh-TW" altLang="en-US"/>
        </a:p>
      </dgm:t>
    </dgm:pt>
    <dgm:pt modelId="{9AAC5E67-4E21-4F56-9D0C-10D8827B4388}" type="pres">
      <dgm:prSet presAssocID="{7D2E138A-1BB5-4E01-9BF3-0AB4CFEDB9A9}" presName="connectorText" presStyleLbl="sibTrans2D1" presStyleIdx="0" presStyleCnt="1"/>
      <dgm:spPr/>
      <dgm:t>
        <a:bodyPr/>
        <a:lstStyle/>
        <a:p>
          <a:endParaRPr lang="zh-TW" altLang="en-US"/>
        </a:p>
      </dgm:t>
    </dgm:pt>
    <dgm:pt modelId="{7E772516-BADB-4227-9EE0-F91FBB738E38}" type="pres">
      <dgm:prSet presAssocID="{D3FA8C03-9CDB-487E-A2EE-CBEF985048DB}" presName="node" presStyleLbl="node1" presStyleIdx="1" presStyleCnt="2" custScaleY="71491">
        <dgm:presLayoutVars>
          <dgm:bulletEnabled val="1"/>
        </dgm:presLayoutVars>
      </dgm:prSet>
      <dgm:spPr/>
      <dgm:t>
        <a:bodyPr/>
        <a:lstStyle/>
        <a:p>
          <a:endParaRPr lang="zh-TW" altLang="en-US"/>
        </a:p>
      </dgm:t>
    </dgm:pt>
  </dgm:ptLst>
  <dgm:cxnLst>
    <dgm:cxn modelId="{5A1F1C04-4AC2-40A0-960F-89B9E710C7A9}" srcId="{1E19A96A-F610-429A-A0B3-3B177F332D24}" destId="{D3FA8C03-9CDB-487E-A2EE-CBEF985048DB}" srcOrd="1" destOrd="0" parTransId="{6CBF6BA1-1CE9-4481-92C7-F076656E1D52}" sibTransId="{EA448339-77F7-435C-86BA-221457BE08EC}"/>
    <dgm:cxn modelId="{38D42C2C-0371-4586-987B-D38BDB191CF1}" type="presOf" srcId="{7D2E138A-1BB5-4E01-9BF3-0AB4CFEDB9A9}" destId="{9AAC5E67-4E21-4F56-9D0C-10D8827B4388}" srcOrd="1" destOrd="0" presId="urn:microsoft.com/office/officeart/2005/8/layout/process1"/>
    <dgm:cxn modelId="{5717B577-B5B5-4ACC-A85E-24C8834D2979}" srcId="{1E19A96A-F610-429A-A0B3-3B177F332D24}" destId="{92BAA7DC-0AFC-42AF-BD09-981834793CCF}" srcOrd="0" destOrd="0" parTransId="{6649AED8-4946-4682-AC20-8C520849C714}" sibTransId="{7D2E138A-1BB5-4E01-9BF3-0AB4CFEDB9A9}"/>
    <dgm:cxn modelId="{8512DB7C-18BD-4D0E-8B72-F8913D15DD30}" type="presOf" srcId="{92BAA7DC-0AFC-42AF-BD09-981834793CCF}" destId="{EAB48E23-C188-4BC9-B81B-07E455AA12C0}" srcOrd="0" destOrd="0" presId="urn:microsoft.com/office/officeart/2005/8/layout/process1"/>
    <dgm:cxn modelId="{26860432-377C-452A-B124-ABA61AD8FB7F}" type="presOf" srcId="{7D2E138A-1BB5-4E01-9BF3-0AB4CFEDB9A9}" destId="{39F75CFC-DE43-4B7B-972C-12B3DD0AB6AD}" srcOrd="0" destOrd="0" presId="urn:microsoft.com/office/officeart/2005/8/layout/process1"/>
    <dgm:cxn modelId="{89C493A4-AEBD-488D-B5E1-B42E505BBB16}" type="presOf" srcId="{1E19A96A-F610-429A-A0B3-3B177F332D24}" destId="{83AB6C4C-681C-42CC-A2F7-D82475BBD042}" srcOrd="0" destOrd="0" presId="urn:microsoft.com/office/officeart/2005/8/layout/process1"/>
    <dgm:cxn modelId="{F9A8D98B-034C-4E1C-8D9B-47CEA513EBEB}" type="presOf" srcId="{D3FA8C03-9CDB-487E-A2EE-CBEF985048DB}" destId="{7E772516-BADB-4227-9EE0-F91FBB738E38}" srcOrd="0" destOrd="0" presId="urn:microsoft.com/office/officeart/2005/8/layout/process1"/>
    <dgm:cxn modelId="{4C960C70-F265-4060-9C08-FE734805FB23}" type="presParOf" srcId="{83AB6C4C-681C-42CC-A2F7-D82475BBD042}" destId="{EAB48E23-C188-4BC9-B81B-07E455AA12C0}" srcOrd="0" destOrd="0" presId="urn:microsoft.com/office/officeart/2005/8/layout/process1"/>
    <dgm:cxn modelId="{069B9B21-5B8D-48F9-9D6E-41C26A2DABD3}" type="presParOf" srcId="{83AB6C4C-681C-42CC-A2F7-D82475BBD042}" destId="{39F75CFC-DE43-4B7B-972C-12B3DD0AB6AD}" srcOrd="1" destOrd="0" presId="urn:microsoft.com/office/officeart/2005/8/layout/process1"/>
    <dgm:cxn modelId="{48C61F9E-85B2-4A9E-8159-359517899DCC}" type="presParOf" srcId="{39F75CFC-DE43-4B7B-972C-12B3DD0AB6AD}" destId="{9AAC5E67-4E21-4F56-9D0C-10D8827B4388}" srcOrd="0" destOrd="0" presId="urn:microsoft.com/office/officeart/2005/8/layout/process1"/>
    <dgm:cxn modelId="{3E311C64-D4B0-4A20-8A48-89DAE98EBB87}" type="presParOf" srcId="{83AB6C4C-681C-42CC-A2F7-D82475BBD042}" destId="{7E772516-BADB-4227-9EE0-F91FBB738E38}" srcOrd="2" destOrd="0" presId="urn:microsoft.com/office/officeart/2005/8/layout/process1"/>
  </dgm:cxnLst>
  <dgm:bg/>
  <dgm:whole/>
  <dgm:extLst>
    <a:ext uri="http://schemas.microsoft.com/office/drawing/2008/diagram">
      <dsp:dataModelExt xmlns:dsp="http://schemas.microsoft.com/office/drawing/2008/diagram" relId="rId26" minVer="http://schemas.openxmlformats.org/drawingml/2006/diagram"/>
    </a:ext>
  </dgm:extLst>
</dgm:dataModel>
</file>

<file path=ppt/diagrams/data17.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53D53256-A754-4BBD-AA8A-3E51EF6B7332}">
      <dgm:prSet phldrT="[文字]"/>
      <dgm:spPr>
        <a:solidFill>
          <a:schemeClr val="bg1"/>
        </a:solidFill>
        <a:ln>
          <a:solidFill>
            <a:schemeClr val="tx2">
              <a:lumMod val="25000"/>
              <a:lumOff val="75000"/>
            </a:schemeClr>
          </a:solidFill>
        </a:ln>
      </dgm:spPr>
      <dgm:t>
        <a:bodyPr/>
        <a:lstStyle/>
        <a:p>
          <a:r>
            <a:rPr lang="zh-TW" altLang="en-US" dirty="0"/>
            <a:t>傳統保險業</a:t>
          </a:r>
        </a:p>
      </dgm:t>
    </dgm:pt>
    <dgm:pt modelId="{C3E4354D-F9EE-4E3F-9BA8-9DF1EB710091}" type="parTrans" cxnId="{9926492C-DCD5-4A7B-A2A7-46D5A9980E6C}">
      <dgm:prSet/>
      <dgm:spPr/>
      <dgm:t>
        <a:bodyPr/>
        <a:lstStyle/>
        <a:p>
          <a:endParaRPr lang="zh-TW" altLang="en-US"/>
        </a:p>
      </dgm:t>
    </dgm:pt>
    <dgm:pt modelId="{4FD9CFA0-B560-4378-8716-6829ECDA22C7}" type="sibTrans" cxnId="{9926492C-DCD5-4A7B-A2A7-46D5A9980E6C}">
      <dgm:prSet/>
      <dgm:spPr/>
      <dgm:t>
        <a:bodyPr/>
        <a:lstStyle/>
        <a:p>
          <a:endParaRPr lang="zh-TW" altLang="en-US"/>
        </a:p>
      </dgm:t>
    </dgm:pt>
    <dgm:pt modelId="{9E0F2420-2F7C-4BC9-B3B1-41D079D7B9BA}">
      <dgm:prSet/>
      <dgm:spPr>
        <a:solidFill>
          <a:schemeClr val="tx2">
            <a:lumMod val="25000"/>
            <a:lumOff val="75000"/>
          </a:schemeClr>
        </a:solidFill>
        <a:ln>
          <a:solidFill>
            <a:schemeClr val="tx2">
              <a:lumMod val="25000"/>
              <a:lumOff val="75000"/>
            </a:schemeClr>
          </a:solidFill>
        </a:ln>
      </dgm:spPr>
      <dgm:t>
        <a:bodyPr/>
        <a:lstStyle/>
        <a:p>
          <a:r>
            <a:rPr lang="zh-TW" altLang="en-US" dirty="0"/>
            <a:t>互聯網保險</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ln>
          <a:solidFill>
            <a:schemeClr val="tx2">
              <a:lumMod val="25000"/>
              <a:lumOff val="75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78C93022-0465-4021-8276-F5832288DE5D}">
      <dgm:prSet/>
      <dgm:spPr>
        <a:ln>
          <a:solidFill>
            <a:schemeClr val="tx2">
              <a:lumMod val="25000"/>
              <a:lumOff val="75000"/>
            </a:schemeClr>
          </a:solidFill>
        </a:ln>
      </dgm:spPr>
      <dgm:t>
        <a:bodyPr/>
        <a:lstStyle/>
        <a:p>
          <a:r>
            <a:rPr lang="zh-TW" altLang="en-US" dirty="0"/>
            <a:t>機會與挑戰</a:t>
          </a:r>
        </a:p>
      </dgm:t>
    </dgm:pt>
    <dgm:pt modelId="{02CD0AAA-1DA7-4457-8A1B-F22D666E18DD}" type="parTrans" cxnId="{4A601163-06E4-45AB-BBE0-F64B4A35EFEE}">
      <dgm:prSet/>
      <dgm:spPr/>
      <dgm:t>
        <a:bodyPr/>
        <a:lstStyle/>
        <a:p>
          <a:endParaRPr lang="zh-TW" altLang="en-US"/>
        </a:p>
      </dgm:t>
    </dgm:pt>
    <dgm:pt modelId="{43D6F91D-0DFB-43FC-A63F-1D4240F7F9F4}" type="sibTrans" cxnId="{4A601163-06E4-45AB-BBE0-F64B4A35EFEE}">
      <dgm:prSet/>
      <dgm:spPr/>
      <dgm:t>
        <a:bodyPr/>
        <a:lstStyle/>
        <a:p>
          <a:endParaRPr lang="zh-TW" altLang="en-US"/>
        </a:p>
      </dgm:t>
    </dgm:pt>
    <dgm:pt modelId="{E5406759-0E0F-406F-9A84-B3B904C7ED8A}">
      <dgm:prSet/>
      <dgm:spPr>
        <a:ln>
          <a:solidFill>
            <a:schemeClr val="tx2">
              <a:lumMod val="25000"/>
              <a:lumOff val="75000"/>
            </a:schemeClr>
          </a:solidFill>
        </a:ln>
      </dgm:spPr>
      <dgm:t>
        <a:bodyPr/>
        <a:lstStyle/>
        <a:p>
          <a:r>
            <a:rPr lang="zh-TW" altLang="en-US" dirty="0"/>
            <a:t>市場與案例</a:t>
          </a:r>
        </a:p>
      </dgm:t>
    </dgm:pt>
    <dgm:pt modelId="{F82DCB37-9090-4F37-8BD2-00F05D1F4A3E}" type="parTrans" cxnId="{776D2C39-5B21-47FB-8346-936D9311C33C}">
      <dgm:prSet/>
      <dgm:spPr/>
      <dgm:t>
        <a:bodyPr/>
        <a:lstStyle/>
        <a:p>
          <a:endParaRPr lang="zh-TW" altLang="en-US"/>
        </a:p>
      </dgm:t>
    </dgm:pt>
    <dgm:pt modelId="{F230A5CA-8EC0-4B0F-A6B8-5FBE9C832B5A}" type="sibTrans" cxnId="{776D2C39-5B21-47FB-8346-936D9311C33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44DDB77A-C1AA-4E0B-AEB0-28CE33DC3A72}" type="pres">
      <dgm:prSet presAssocID="{63DC6D5B-DE3D-4B3A-83C1-ED29E1464B8B}" presName="parSpace" presStyleCnt="0"/>
      <dgm:spPr/>
    </dgm:pt>
    <dgm:pt modelId="{064BFF56-AC47-42BD-B34D-5B486805362B}" type="pres">
      <dgm:prSet presAssocID="{E5406759-0E0F-406F-9A84-B3B904C7ED8A}" presName="parTxOnly" presStyleLbl="node1" presStyleIdx="3" presStyleCnt="5">
        <dgm:presLayoutVars>
          <dgm:bulletEnabled val="1"/>
        </dgm:presLayoutVars>
      </dgm:prSet>
      <dgm:spPr/>
      <dgm:t>
        <a:bodyPr/>
        <a:lstStyle/>
        <a:p>
          <a:endParaRPr lang="zh-TW" altLang="en-US"/>
        </a:p>
      </dgm:t>
    </dgm:pt>
    <dgm:pt modelId="{8DF100ED-F598-4A70-9976-F40741CCFAC7}" type="pres">
      <dgm:prSet presAssocID="{F230A5CA-8EC0-4B0F-A6B8-5FBE9C832B5A}" presName="parSpace" presStyleCnt="0"/>
      <dgm:spPr/>
    </dgm:pt>
    <dgm:pt modelId="{C36245D8-3606-4BBC-B44C-508E01E5A8A2}" type="pres">
      <dgm:prSet presAssocID="{78C93022-0465-4021-8276-F5832288DE5D}" presName="parTxOnly" presStyleLbl="node1" presStyleIdx="4" presStyleCnt="5">
        <dgm:presLayoutVars>
          <dgm:bulletEnabled val="1"/>
        </dgm:presLayoutVars>
      </dgm:prSet>
      <dgm:spPr/>
      <dgm:t>
        <a:bodyPr/>
        <a:lstStyle/>
        <a:p>
          <a:endParaRPr lang="zh-TW" altLang="en-US"/>
        </a:p>
      </dgm:t>
    </dgm:pt>
  </dgm:ptLst>
  <dgm:cxnLst>
    <dgm:cxn modelId="{84A0EFA6-635C-8148-ACE6-F4BED4391A48}" type="presOf" srcId="{252357BE-30EA-49F7-9DBD-B5F30B4F4A9D}" destId="{AFF030F6-8D1D-42AA-8527-70CC9827071F}" srcOrd="0" destOrd="0" presId="urn:microsoft.com/office/officeart/2005/8/layout/hChevron3"/>
    <dgm:cxn modelId="{5865504F-C7A7-4C95-AC1F-C38E2396AFD2}" srcId="{252357BE-30EA-49F7-9DBD-B5F30B4F4A9D}" destId="{9E0F2420-2F7C-4BC9-B3B1-41D079D7B9BA}" srcOrd="1" destOrd="0" parTransId="{159D1B60-FDFE-45EB-96D1-3A2D0D5077E7}" sibTransId="{C7317D7E-54AF-443B-8B18-3D7BC7721E94}"/>
    <dgm:cxn modelId="{C84CDB42-81F3-4470-819E-EE747A7DA904}" type="presOf" srcId="{E5406759-0E0F-406F-9A84-B3B904C7ED8A}" destId="{064BFF56-AC47-42BD-B34D-5B486805362B}" srcOrd="0" destOrd="0" presId="urn:microsoft.com/office/officeart/2005/8/layout/hChevron3"/>
    <dgm:cxn modelId="{F8C5E7F8-74CD-6D4F-90B4-E580939896A4}" type="presOf" srcId="{5FF2D4FE-A551-4F3F-AAC9-90D5FFA8619A}" destId="{565F66ED-5189-46DB-A579-BEA28FE6D986}" srcOrd="0" destOrd="0" presId="urn:microsoft.com/office/officeart/2005/8/layout/hChevron3"/>
    <dgm:cxn modelId="{776D2C39-5B21-47FB-8346-936D9311C33C}" srcId="{252357BE-30EA-49F7-9DBD-B5F30B4F4A9D}" destId="{E5406759-0E0F-406F-9A84-B3B904C7ED8A}" srcOrd="3" destOrd="0" parTransId="{F82DCB37-9090-4F37-8BD2-00F05D1F4A3E}" sibTransId="{F230A5CA-8EC0-4B0F-A6B8-5FBE9C832B5A}"/>
    <dgm:cxn modelId="{9F808535-BD7D-D44B-81CD-CF9EE20A1335}" type="presOf" srcId="{78C93022-0465-4021-8276-F5832288DE5D}" destId="{C36245D8-3606-4BBC-B44C-508E01E5A8A2}" srcOrd="0" destOrd="0" presId="urn:microsoft.com/office/officeart/2005/8/layout/hChevron3"/>
    <dgm:cxn modelId="{4599E31A-E3E5-C14B-9125-4D6752CC68C0}" type="presOf" srcId="{53D53256-A754-4BBD-AA8A-3E51EF6B7332}" destId="{371DF444-DDBC-427E-9FEE-DFE4E6239109}"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4A601163-06E4-45AB-BBE0-F64B4A35EFEE}" srcId="{252357BE-30EA-49F7-9DBD-B5F30B4F4A9D}" destId="{78C93022-0465-4021-8276-F5832288DE5D}" srcOrd="4" destOrd="0" parTransId="{02CD0AAA-1DA7-4457-8A1B-F22D666E18DD}" sibTransId="{43D6F91D-0DFB-43FC-A63F-1D4240F7F9F4}"/>
    <dgm:cxn modelId="{9926492C-DCD5-4A7B-A2A7-46D5A9980E6C}" srcId="{252357BE-30EA-49F7-9DBD-B5F30B4F4A9D}" destId="{53D53256-A754-4BBD-AA8A-3E51EF6B7332}" srcOrd="0" destOrd="0" parTransId="{C3E4354D-F9EE-4E3F-9BA8-9DF1EB710091}" sibTransId="{4FD9CFA0-B560-4378-8716-6829ECDA22C7}"/>
    <dgm:cxn modelId="{99B65A99-BB2F-0547-9740-7967CBDC9FA4}" type="presOf" srcId="{9E0F2420-2F7C-4BC9-B3B1-41D079D7B9BA}" destId="{B6154193-CFF1-422A-A0B1-99E4EAC26EDE}" srcOrd="0" destOrd="0" presId="urn:microsoft.com/office/officeart/2005/8/layout/hChevron3"/>
    <dgm:cxn modelId="{0223B767-D5F7-E345-8398-C7E64707C4E3}" type="presParOf" srcId="{AFF030F6-8D1D-42AA-8527-70CC9827071F}" destId="{371DF444-DDBC-427E-9FEE-DFE4E6239109}" srcOrd="0" destOrd="0" presId="urn:microsoft.com/office/officeart/2005/8/layout/hChevron3"/>
    <dgm:cxn modelId="{541CC3F1-FB07-6448-B251-5C6407C73F9C}" type="presParOf" srcId="{AFF030F6-8D1D-42AA-8527-70CC9827071F}" destId="{ADC953D7-9E50-47BF-933D-60204B80E8FB}" srcOrd="1" destOrd="0" presId="urn:microsoft.com/office/officeart/2005/8/layout/hChevron3"/>
    <dgm:cxn modelId="{21222692-B095-6B4E-AC49-63E500214958}" type="presParOf" srcId="{AFF030F6-8D1D-42AA-8527-70CC9827071F}" destId="{B6154193-CFF1-422A-A0B1-99E4EAC26EDE}" srcOrd="2" destOrd="0" presId="urn:microsoft.com/office/officeart/2005/8/layout/hChevron3"/>
    <dgm:cxn modelId="{A1F550A2-F416-E84F-90C1-3C30AB686B47}" type="presParOf" srcId="{AFF030F6-8D1D-42AA-8527-70CC9827071F}" destId="{B0D14E24-9419-4779-91B2-FCCDE3A94F4A}" srcOrd="3" destOrd="0" presId="urn:microsoft.com/office/officeart/2005/8/layout/hChevron3"/>
    <dgm:cxn modelId="{30A8A68B-1F3C-E047-9985-BDA09F586FAA}" type="presParOf" srcId="{AFF030F6-8D1D-42AA-8527-70CC9827071F}" destId="{565F66ED-5189-46DB-A579-BEA28FE6D986}" srcOrd="4" destOrd="0" presId="urn:microsoft.com/office/officeart/2005/8/layout/hChevron3"/>
    <dgm:cxn modelId="{5302D2E2-5505-3840-B080-8D73C57CCAF2}" type="presParOf" srcId="{AFF030F6-8D1D-42AA-8527-70CC9827071F}" destId="{44DDB77A-C1AA-4E0B-AEB0-28CE33DC3A72}" srcOrd="5" destOrd="0" presId="urn:microsoft.com/office/officeart/2005/8/layout/hChevron3"/>
    <dgm:cxn modelId="{4806E3D3-DA42-495A-9D21-A7649165FD53}" type="presParOf" srcId="{AFF030F6-8D1D-42AA-8527-70CC9827071F}" destId="{064BFF56-AC47-42BD-B34D-5B486805362B}" srcOrd="6" destOrd="0" presId="urn:microsoft.com/office/officeart/2005/8/layout/hChevron3"/>
    <dgm:cxn modelId="{F6F09722-DC98-4586-87F5-45B134549276}" type="presParOf" srcId="{AFF030F6-8D1D-42AA-8527-70CC9827071F}" destId="{8DF100ED-F598-4A70-9976-F40741CCFAC7}" srcOrd="7" destOrd="0" presId="urn:microsoft.com/office/officeart/2005/8/layout/hChevron3"/>
    <dgm:cxn modelId="{F79C612D-599B-044A-93EF-9313C36284FC}" type="presParOf" srcId="{AFF030F6-8D1D-42AA-8527-70CC9827071F}" destId="{C36245D8-3606-4BBC-B44C-508E01E5A8A2}" srcOrd="8" destOrd="0" presId="urn:microsoft.com/office/officeart/2005/8/layout/hChevron3"/>
  </dgm:cxnLst>
  <dgm:bg/>
  <dgm:whole>
    <a:ln>
      <a:noFill/>
    </a:ln>
  </dgm:whole>
  <dgm:extLst>
    <a:ext uri="http://schemas.microsoft.com/office/drawing/2008/diagram">
      <dsp:dataModelExt xmlns:dsp="http://schemas.microsoft.com/office/drawing/2008/diagram" relId="rId7" minVer="http://schemas.openxmlformats.org/drawingml/2006/diagram"/>
    </a:ext>
  </dgm:extLst>
</dgm:dataModel>
</file>

<file path=ppt/diagrams/data18.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53D53256-A754-4BBD-AA8A-3E51EF6B7332}">
      <dgm:prSet phldrT="[文字]"/>
      <dgm:spPr>
        <a:solidFill>
          <a:schemeClr val="bg1"/>
        </a:solidFill>
        <a:ln>
          <a:solidFill>
            <a:schemeClr val="tx2">
              <a:lumMod val="25000"/>
              <a:lumOff val="75000"/>
            </a:schemeClr>
          </a:solidFill>
        </a:ln>
      </dgm:spPr>
      <dgm:t>
        <a:bodyPr/>
        <a:lstStyle/>
        <a:p>
          <a:r>
            <a:rPr lang="zh-TW" altLang="en-US" dirty="0"/>
            <a:t>傳統保險業</a:t>
          </a:r>
        </a:p>
      </dgm:t>
    </dgm:pt>
    <dgm:pt modelId="{C3E4354D-F9EE-4E3F-9BA8-9DF1EB710091}" type="parTrans" cxnId="{9926492C-DCD5-4A7B-A2A7-46D5A9980E6C}">
      <dgm:prSet/>
      <dgm:spPr/>
      <dgm:t>
        <a:bodyPr/>
        <a:lstStyle/>
        <a:p>
          <a:endParaRPr lang="zh-TW" altLang="en-US"/>
        </a:p>
      </dgm:t>
    </dgm:pt>
    <dgm:pt modelId="{4FD9CFA0-B560-4378-8716-6829ECDA22C7}" type="sibTrans" cxnId="{9926492C-DCD5-4A7B-A2A7-46D5A9980E6C}">
      <dgm:prSet/>
      <dgm:spPr/>
      <dgm:t>
        <a:bodyPr/>
        <a:lstStyle/>
        <a:p>
          <a:endParaRPr lang="zh-TW" altLang="en-US"/>
        </a:p>
      </dgm:t>
    </dgm:pt>
    <dgm:pt modelId="{9E0F2420-2F7C-4BC9-B3B1-41D079D7B9BA}">
      <dgm:prSet/>
      <dgm:spPr>
        <a:solidFill>
          <a:schemeClr val="tx2">
            <a:lumMod val="25000"/>
            <a:lumOff val="75000"/>
          </a:schemeClr>
        </a:solidFill>
        <a:ln>
          <a:solidFill>
            <a:schemeClr val="tx2">
              <a:lumMod val="25000"/>
              <a:lumOff val="75000"/>
            </a:schemeClr>
          </a:solidFill>
        </a:ln>
      </dgm:spPr>
      <dgm:t>
        <a:bodyPr/>
        <a:lstStyle/>
        <a:p>
          <a:r>
            <a:rPr lang="zh-TW" altLang="en-US" dirty="0"/>
            <a:t>互聯網保險</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ln>
          <a:solidFill>
            <a:schemeClr val="tx2">
              <a:lumMod val="25000"/>
              <a:lumOff val="75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78C93022-0465-4021-8276-F5832288DE5D}">
      <dgm:prSet/>
      <dgm:spPr>
        <a:ln>
          <a:solidFill>
            <a:schemeClr val="tx2">
              <a:lumMod val="25000"/>
              <a:lumOff val="75000"/>
            </a:schemeClr>
          </a:solidFill>
        </a:ln>
      </dgm:spPr>
      <dgm:t>
        <a:bodyPr/>
        <a:lstStyle/>
        <a:p>
          <a:r>
            <a:rPr lang="zh-TW" altLang="en-US" dirty="0"/>
            <a:t>機會與挑戰</a:t>
          </a:r>
        </a:p>
      </dgm:t>
    </dgm:pt>
    <dgm:pt modelId="{02CD0AAA-1DA7-4457-8A1B-F22D666E18DD}" type="parTrans" cxnId="{4A601163-06E4-45AB-BBE0-F64B4A35EFEE}">
      <dgm:prSet/>
      <dgm:spPr/>
      <dgm:t>
        <a:bodyPr/>
        <a:lstStyle/>
        <a:p>
          <a:endParaRPr lang="zh-TW" altLang="en-US"/>
        </a:p>
      </dgm:t>
    </dgm:pt>
    <dgm:pt modelId="{43D6F91D-0DFB-43FC-A63F-1D4240F7F9F4}" type="sibTrans" cxnId="{4A601163-06E4-45AB-BBE0-F64B4A35EFEE}">
      <dgm:prSet/>
      <dgm:spPr/>
      <dgm:t>
        <a:bodyPr/>
        <a:lstStyle/>
        <a:p>
          <a:endParaRPr lang="zh-TW" altLang="en-US"/>
        </a:p>
      </dgm:t>
    </dgm:pt>
    <dgm:pt modelId="{E5406759-0E0F-406F-9A84-B3B904C7ED8A}">
      <dgm:prSet/>
      <dgm:spPr>
        <a:ln>
          <a:solidFill>
            <a:schemeClr val="tx2">
              <a:lumMod val="25000"/>
              <a:lumOff val="75000"/>
            </a:schemeClr>
          </a:solidFill>
        </a:ln>
      </dgm:spPr>
      <dgm:t>
        <a:bodyPr/>
        <a:lstStyle/>
        <a:p>
          <a:r>
            <a:rPr lang="zh-TW" altLang="en-US" dirty="0"/>
            <a:t>市場與案例</a:t>
          </a:r>
        </a:p>
      </dgm:t>
    </dgm:pt>
    <dgm:pt modelId="{F82DCB37-9090-4F37-8BD2-00F05D1F4A3E}" type="parTrans" cxnId="{776D2C39-5B21-47FB-8346-936D9311C33C}">
      <dgm:prSet/>
      <dgm:spPr/>
      <dgm:t>
        <a:bodyPr/>
        <a:lstStyle/>
        <a:p>
          <a:endParaRPr lang="zh-TW" altLang="en-US"/>
        </a:p>
      </dgm:t>
    </dgm:pt>
    <dgm:pt modelId="{F230A5CA-8EC0-4B0F-A6B8-5FBE9C832B5A}" type="sibTrans" cxnId="{776D2C39-5B21-47FB-8346-936D9311C33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44DDB77A-C1AA-4E0B-AEB0-28CE33DC3A72}" type="pres">
      <dgm:prSet presAssocID="{63DC6D5B-DE3D-4B3A-83C1-ED29E1464B8B}" presName="parSpace" presStyleCnt="0"/>
      <dgm:spPr/>
    </dgm:pt>
    <dgm:pt modelId="{064BFF56-AC47-42BD-B34D-5B486805362B}" type="pres">
      <dgm:prSet presAssocID="{E5406759-0E0F-406F-9A84-B3B904C7ED8A}" presName="parTxOnly" presStyleLbl="node1" presStyleIdx="3" presStyleCnt="5">
        <dgm:presLayoutVars>
          <dgm:bulletEnabled val="1"/>
        </dgm:presLayoutVars>
      </dgm:prSet>
      <dgm:spPr/>
      <dgm:t>
        <a:bodyPr/>
        <a:lstStyle/>
        <a:p>
          <a:endParaRPr lang="zh-TW" altLang="en-US"/>
        </a:p>
      </dgm:t>
    </dgm:pt>
    <dgm:pt modelId="{8DF100ED-F598-4A70-9976-F40741CCFAC7}" type="pres">
      <dgm:prSet presAssocID="{F230A5CA-8EC0-4B0F-A6B8-5FBE9C832B5A}" presName="parSpace" presStyleCnt="0"/>
      <dgm:spPr/>
    </dgm:pt>
    <dgm:pt modelId="{C36245D8-3606-4BBC-B44C-508E01E5A8A2}" type="pres">
      <dgm:prSet presAssocID="{78C93022-0465-4021-8276-F5832288DE5D}" presName="parTxOnly" presStyleLbl="node1" presStyleIdx="4" presStyleCnt="5">
        <dgm:presLayoutVars>
          <dgm:bulletEnabled val="1"/>
        </dgm:presLayoutVars>
      </dgm:prSet>
      <dgm:spPr/>
      <dgm:t>
        <a:bodyPr/>
        <a:lstStyle/>
        <a:p>
          <a:endParaRPr lang="zh-TW" altLang="en-US"/>
        </a:p>
      </dgm:t>
    </dgm:pt>
  </dgm:ptLst>
  <dgm:cxnLst>
    <dgm:cxn modelId="{84A0EFA6-635C-8148-ACE6-F4BED4391A48}" type="presOf" srcId="{252357BE-30EA-49F7-9DBD-B5F30B4F4A9D}" destId="{AFF030F6-8D1D-42AA-8527-70CC9827071F}" srcOrd="0" destOrd="0" presId="urn:microsoft.com/office/officeart/2005/8/layout/hChevron3"/>
    <dgm:cxn modelId="{5865504F-C7A7-4C95-AC1F-C38E2396AFD2}" srcId="{252357BE-30EA-49F7-9DBD-B5F30B4F4A9D}" destId="{9E0F2420-2F7C-4BC9-B3B1-41D079D7B9BA}" srcOrd="1" destOrd="0" parTransId="{159D1B60-FDFE-45EB-96D1-3A2D0D5077E7}" sibTransId="{C7317D7E-54AF-443B-8B18-3D7BC7721E94}"/>
    <dgm:cxn modelId="{C84CDB42-81F3-4470-819E-EE747A7DA904}" type="presOf" srcId="{E5406759-0E0F-406F-9A84-B3B904C7ED8A}" destId="{064BFF56-AC47-42BD-B34D-5B486805362B}" srcOrd="0" destOrd="0" presId="urn:microsoft.com/office/officeart/2005/8/layout/hChevron3"/>
    <dgm:cxn modelId="{F8C5E7F8-74CD-6D4F-90B4-E580939896A4}" type="presOf" srcId="{5FF2D4FE-A551-4F3F-AAC9-90D5FFA8619A}" destId="{565F66ED-5189-46DB-A579-BEA28FE6D986}" srcOrd="0" destOrd="0" presId="urn:microsoft.com/office/officeart/2005/8/layout/hChevron3"/>
    <dgm:cxn modelId="{776D2C39-5B21-47FB-8346-936D9311C33C}" srcId="{252357BE-30EA-49F7-9DBD-B5F30B4F4A9D}" destId="{E5406759-0E0F-406F-9A84-B3B904C7ED8A}" srcOrd="3" destOrd="0" parTransId="{F82DCB37-9090-4F37-8BD2-00F05D1F4A3E}" sibTransId="{F230A5CA-8EC0-4B0F-A6B8-5FBE9C832B5A}"/>
    <dgm:cxn modelId="{9F808535-BD7D-D44B-81CD-CF9EE20A1335}" type="presOf" srcId="{78C93022-0465-4021-8276-F5832288DE5D}" destId="{C36245D8-3606-4BBC-B44C-508E01E5A8A2}" srcOrd="0" destOrd="0" presId="urn:microsoft.com/office/officeart/2005/8/layout/hChevron3"/>
    <dgm:cxn modelId="{4599E31A-E3E5-C14B-9125-4D6752CC68C0}" type="presOf" srcId="{53D53256-A754-4BBD-AA8A-3E51EF6B7332}" destId="{371DF444-DDBC-427E-9FEE-DFE4E6239109}"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4A601163-06E4-45AB-BBE0-F64B4A35EFEE}" srcId="{252357BE-30EA-49F7-9DBD-B5F30B4F4A9D}" destId="{78C93022-0465-4021-8276-F5832288DE5D}" srcOrd="4" destOrd="0" parTransId="{02CD0AAA-1DA7-4457-8A1B-F22D666E18DD}" sibTransId="{43D6F91D-0DFB-43FC-A63F-1D4240F7F9F4}"/>
    <dgm:cxn modelId="{9926492C-DCD5-4A7B-A2A7-46D5A9980E6C}" srcId="{252357BE-30EA-49F7-9DBD-B5F30B4F4A9D}" destId="{53D53256-A754-4BBD-AA8A-3E51EF6B7332}" srcOrd="0" destOrd="0" parTransId="{C3E4354D-F9EE-4E3F-9BA8-9DF1EB710091}" sibTransId="{4FD9CFA0-B560-4378-8716-6829ECDA22C7}"/>
    <dgm:cxn modelId="{99B65A99-BB2F-0547-9740-7967CBDC9FA4}" type="presOf" srcId="{9E0F2420-2F7C-4BC9-B3B1-41D079D7B9BA}" destId="{B6154193-CFF1-422A-A0B1-99E4EAC26EDE}" srcOrd="0" destOrd="0" presId="urn:microsoft.com/office/officeart/2005/8/layout/hChevron3"/>
    <dgm:cxn modelId="{0223B767-D5F7-E345-8398-C7E64707C4E3}" type="presParOf" srcId="{AFF030F6-8D1D-42AA-8527-70CC9827071F}" destId="{371DF444-DDBC-427E-9FEE-DFE4E6239109}" srcOrd="0" destOrd="0" presId="urn:microsoft.com/office/officeart/2005/8/layout/hChevron3"/>
    <dgm:cxn modelId="{541CC3F1-FB07-6448-B251-5C6407C73F9C}" type="presParOf" srcId="{AFF030F6-8D1D-42AA-8527-70CC9827071F}" destId="{ADC953D7-9E50-47BF-933D-60204B80E8FB}" srcOrd="1" destOrd="0" presId="urn:microsoft.com/office/officeart/2005/8/layout/hChevron3"/>
    <dgm:cxn modelId="{21222692-B095-6B4E-AC49-63E500214958}" type="presParOf" srcId="{AFF030F6-8D1D-42AA-8527-70CC9827071F}" destId="{B6154193-CFF1-422A-A0B1-99E4EAC26EDE}" srcOrd="2" destOrd="0" presId="urn:microsoft.com/office/officeart/2005/8/layout/hChevron3"/>
    <dgm:cxn modelId="{A1F550A2-F416-E84F-90C1-3C30AB686B47}" type="presParOf" srcId="{AFF030F6-8D1D-42AA-8527-70CC9827071F}" destId="{B0D14E24-9419-4779-91B2-FCCDE3A94F4A}" srcOrd="3" destOrd="0" presId="urn:microsoft.com/office/officeart/2005/8/layout/hChevron3"/>
    <dgm:cxn modelId="{30A8A68B-1F3C-E047-9985-BDA09F586FAA}" type="presParOf" srcId="{AFF030F6-8D1D-42AA-8527-70CC9827071F}" destId="{565F66ED-5189-46DB-A579-BEA28FE6D986}" srcOrd="4" destOrd="0" presId="urn:microsoft.com/office/officeart/2005/8/layout/hChevron3"/>
    <dgm:cxn modelId="{5302D2E2-5505-3840-B080-8D73C57CCAF2}" type="presParOf" srcId="{AFF030F6-8D1D-42AA-8527-70CC9827071F}" destId="{44DDB77A-C1AA-4E0B-AEB0-28CE33DC3A72}" srcOrd="5" destOrd="0" presId="urn:microsoft.com/office/officeart/2005/8/layout/hChevron3"/>
    <dgm:cxn modelId="{4806E3D3-DA42-495A-9D21-A7649165FD53}" type="presParOf" srcId="{AFF030F6-8D1D-42AA-8527-70CC9827071F}" destId="{064BFF56-AC47-42BD-B34D-5B486805362B}" srcOrd="6" destOrd="0" presId="urn:microsoft.com/office/officeart/2005/8/layout/hChevron3"/>
    <dgm:cxn modelId="{F6F09722-DC98-4586-87F5-45B134549276}" type="presParOf" srcId="{AFF030F6-8D1D-42AA-8527-70CC9827071F}" destId="{8DF100ED-F598-4A70-9976-F40741CCFAC7}" srcOrd="7" destOrd="0" presId="urn:microsoft.com/office/officeart/2005/8/layout/hChevron3"/>
    <dgm:cxn modelId="{F79C612D-599B-044A-93EF-9313C36284FC}" type="presParOf" srcId="{AFF030F6-8D1D-42AA-8527-70CC9827071F}" destId="{C36245D8-3606-4BBC-B44C-508E01E5A8A2}" srcOrd="8" destOrd="0" presId="urn:microsoft.com/office/officeart/2005/8/layout/hChevron3"/>
  </dgm:cxnLst>
  <dgm:bg/>
  <dgm:whole>
    <a:ln>
      <a:noFill/>
    </a:ln>
  </dgm:whole>
  <dgm:extLst>
    <a:ext uri="http://schemas.microsoft.com/office/drawing/2008/diagram">
      <dsp:dataModelExt xmlns:dsp="http://schemas.microsoft.com/office/drawing/2008/diagram" relId="rId7" minVer="http://schemas.openxmlformats.org/drawingml/2006/diagram"/>
    </a:ext>
  </dgm:extLst>
</dgm:dataModel>
</file>

<file path=ppt/diagrams/data19.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53D53256-A754-4BBD-AA8A-3E51EF6B7332}">
      <dgm:prSet phldrT="[文字]"/>
      <dgm:spPr>
        <a:solidFill>
          <a:schemeClr val="bg1"/>
        </a:solidFill>
        <a:ln>
          <a:solidFill>
            <a:schemeClr val="tx2">
              <a:lumMod val="25000"/>
              <a:lumOff val="75000"/>
            </a:schemeClr>
          </a:solidFill>
        </a:ln>
      </dgm:spPr>
      <dgm:t>
        <a:bodyPr/>
        <a:lstStyle/>
        <a:p>
          <a:r>
            <a:rPr lang="zh-TW" altLang="en-US" dirty="0"/>
            <a:t>傳統保險業</a:t>
          </a:r>
        </a:p>
      </dgm:t>
    </dgm:pt>
    <dgm:pt modelId="{C3E4354D-F9EE-4E3F-9BA8-9DF1EB710091}" type="parTrans" cxnId="{9926492C-DCD5-4A7B-A2A7-46D5A9980E6C}">
      <dgm:prSet/>
      <dgm:spPr/>
      <dgm:t>
        <a:bodyPr/>
        <a:lstStyle/>
        <a:p>
          <a:endParaRPr lang="zh-TW" altLang="en-US"/>
        </a:p>
      </dgm:t>
    </dgm:pt>
    <dgm:pt modelId="{4FD9CFA0-B560-4378-8716-6829ECDA22C7}" type="sibTrans" cxnId="{9926492C-DCD5-4A7B-A2A7-46D5A9980E6C}">
      <dgm:prSet/>
      <dgm:spPr/>
      <dgm:t>
        <a:bodyPr/>
        <a:lstStyle/>
        <a:p>
          <a:endParaRPr lang="zh-TW" altLang="en-US"/>
        </a:p>
      </dgm:t>
    </dgm:pt>
    <dgm:pt modelId="{9E0F2420-2F7C-4BC9-B3B1-41D079D7B9BA}">
      <dgm:prSet/>
      <dgm:spPr>
        <a:solidFill>
          <a:schemeClr val="tx2">
            <a:lumMod val="25000"/>
            <a:lumOff val="75000"/>
          </a:schemeClr>
        </a:solidFill>
        <a:ln>
          <a:solidFill>
            <a:schemeClr val="tx2">
              <a:lumMod val="25000"/>
              <a:lumOff val="75000"/>
            </a:schemeClr>
          </a:solidFill>
        </a:ln>
      </dgm:spPr>
      <dgm:t>
        <a:bodyPr/>
        <a:lstStyle/>
        <a:p>
          <a:r>
            <a:rPr lang="zh-TW" altLang="en-US" dirty="0"/>
            <a:t>互聯網保險</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ln>
          <a:solidFill>
            <a:schemeClr val="tx2">
              <a:lumMod val="25000"/>
              <a:lumOff val="75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78C93022-0465-4021-8276-F5832288DE5D}">
      <dgm:prSet/>
      <dgm:spPr>
        <a:ln>
          <a:solidFill>
            <a:schemeClr val="tx2">
              <a:lumMod val="25000"/>
              <a:lumOff val="75000"/>
            </a:schemeClr>
          </a:solidFill>
        </a:ln>
      </dgm:spPr>
      <dgm:t>
        <a:bodyPr/>
        <a:lstStyle/>
        <a:p>
          <a:r>
            <a:rPr lang="zh-TW" altLang="en-US" dirty="0"/>
            <a:t>機會與挑戰</a:t>
          </a:r>
        </a:p>
      </dgm:t>
    </dgm:pt>
    <dgm:pt modelId="{02CD0AAA-1DA7-4457-8A1B-F22D666E18DD}" type="parTrans" cxnId="{4A601163-06E4-45AB-BBE0-F64B4A35EFEE}">
      <dgm:prSet/>
      <dgm:spPr/>
      <dgm:t>
        <a:bodyPr/>
        <a:lstStyle/>
        <a:p>
          <a:endParaRPr lang="zh-TW" altLang="en-US"/>
        </a:p>
      </dgm:t>
    </dgm:pt>
    <dgm:pt modelId="{43D6F91D-0DFB-43FC-A63F-1D4240F7F9F4}" type="sibTrans" cxnId="{4A601163-06E4-45AB-BBE0-F64B4A35EFEE}">
      <dgm:prSet/>
      <dgm:spPr/>
      <dgm:t>
        <a:bodyPr/>
        <a:lstStyle/>
        <a:p>
          <a:endParaRPr lang="zh-TW" altLang="en-US"/>
        </a:p>
      </dgm:t>
    </dgm:pt>
    <dgm:pt modelId="{E5406759-0E0F-406F-9A84-B3B904C7ED8A}">
      <dgm:prSet/>
      <dgm:spPr>
        <a:ln>
          <a:solidFill>
            <a:schemeClr val="tx2">
              <a:lumMod val="25000"/>
              <a:lumOff val="75000"/>
            </a:schemeClr>
          </a:solidFill>
        </a:ln>
      </dgm:spPr>
      <dgm:t>
        <a:bodyPr/>
        <a:lstStyle/>
        <a:p>
          <a:r>
            <a:rPr lang="zh-TW" altLang="en-US" dirty="0"/>
            <a:t>市場與案例</a:t>
          </a:r>
        </a:p>
      </dgm:t>
    </dgm:pt>
    <dgm:pt modelId="{F82DCB37-9090-4F37-8BD2-00F05D1F4A3E}" type="parTrans" cxnId="{776D2C39-5B21-47FB-8346-936D9311C33C}">
      <dgm:prSet/>
      <dgm:spPr/>
      <dgm:t>
        <a:bodyPr/>
        <a:lstStyle/>
        <a:p>
          <a:endParaRPr lang="zh-TW" altLang="en-US"/>
        </a:p>
      </dgm:t>
    </dgm:pt>
    <dgm:pt modelId="{F230A5CA-8EC0-4B0F-A6B8-5FBE9C832B5A}" type="sibTrans" cxnId="{776D2C39-5B21-47FB-8346-936D9311C33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44DDB77A-C1AA-4E0B-AEB0-28CE33DC3A72}" type="pres">
      <dgm:prSet presAssocID="{63DC6D5B-DE3D-4B3A-83C1-ED29E1464B8B}" presName="parSpace" presStyleCnt="0"/>
      <dgm:spPr/>
    </dgm:pt>
    <dgm:pt modelId="{064BFF56-AC47-42BD-B34D-5B486805362B}" type="pres">
      <dgm:prSet presAssocID="{E5406759-0E0F-406F-9A84-B3B904C7ED8A}" presName="parTxOnly" presStyleLbl="node1" presStyleIdx="3" presStyleCnt="5">
        <dgm:presLayoutVars>
          <dgm:bulletEnabled val="1"/>
        </dgm:presLayoutVars>
      </dgm:prSet>
      <dgm:spPr/>
      <dgm:t>
        <a:bodyPr/>
        <a:lstStyle/>
        <a:p>
          <a:endParaRPr lang="zh-TW" altLang="en-US"/>
        </a:p>
      </dgm:t>
    </dgm:pt>
    <dgm:pt modelId="{8DF100ED-F598-4A70-9976-F40741CCFAC7}" type="pres">
      <dgm:prSet presAssocID="{F230A5CA-8EC0-4B0F-A6B8-5FBE9C832B5A}" presName="parSpace" presStyleCnt="0"/>
      <dgm:spPr/>
    </dgm:pt>
    <dgm:pt modelId="{C36245D8-3606-4BBC-B44C-508E01E5A8A2}" type="pres">
      <dgm:prSet presAssocID="{78C93022-0465-4021-8276-F5832288DE5D}" presName="parTxOnly" presStyleLbl="node1" presStyleIdx="4" presStyleCnt="5">
        <dgm:presLayoutVars>
          <dgm:bulletEnabled val="1"/>
        </dgm:presLayoutVars>
      </dgm:prSet>
      <dgm:spPr/>
      <dgm:t>
        <a:bodyPr/>
        <a:lstStyle/>
        <a:p>
          <a:endParaRPr lang="zh-TW" altLang="en-US"/>
        </a:p>
      </dgm:t>
    </dgm:pt>
  </dgm:ptLst>
  <dgm:cxnLst>
    <dgm:cxn modelId="{094E16C1-CF7C-469B-9E57-27548947B8F3}" type="presOf" srcId="{252357BE-30EA-49F7-9DBD-B5F30B4F4A9D}" destId="{AFF030F6-8D1D-42AA-8527-70CC9827071F}" srcOrd="0" destOrd="0" presId="urn:microsoft.com/office/officeart/2005/8/layout/hChevron3"/>
    <dgm:cxn modelId="{1F90270B-1F27-400D-A51F-02A5383BD4E1}" type="presOf" srcId="{5FF2D4FE-A551-4F3F-AAC9-90D5FFA8619A}" destId="{565F66ED-5189-46DB-A579-BEA28FE6D986}" srcOrd="0" destOrd="0" presId="urn:microsoft.com/office/officeart/2005/8/layout/hChevron3"/>
    <dgm:cxn modelId="{10287726-B01F-419C-B8CB-D17C7708C00D}" type="presOf" srcId="{9E0F2420-2F7C-4BC9-B3B1-41D079D7B9BA}" destId="{B6154193-CFF1-422A-A0B1-99E4EAC26EDE}" srcOrd="0" destOrd="0" presId="urn:microsoft.com/office/officeart/2005/8/layout/hChevron3"/>
    <dgm:cxn modelId="{67B0BA9A-DB24-481B-BDE5-335360E682F2}" type="presOf" srcId="{78C93022-0465-4021-8276-F5832288DE5D}" destId="{C36245D8-3606-4BBC-B44C-508E01E5A8A2}" srcOrd="0" destOrd="0" presId="urn:microsoft.com/office/officeart/2005/8/layout/hChevron3"/>
    <dgm:cxn modelId="{5865504F-C7A7-4C95-AC1F-C38E2396AFD2}" srcId="{252357BE-30EA-49F7-9DBD-B5F30B4F4A9D}" destId="{9E0F2420-2F7C-4BC9-B3B1-41D079D7B9BA}" srcOrd="1" destOrd="0" parTransId="{159D1B60-FDFE-45EB-96D1-3A2D0D5077E7}" sibTransId="{C7317D7E-54AF-443B-8B18-3D7BC7721E94}"/>
    <dgm:cxn modelId="{BF2EBE0E-FFC1-4585-AE48-38E8DC81601D}" type="presOf" srcId="{E5406759-0E0F-406F-9A84-B3B904C7ED8A}" destId="{064BFF56-AC47-42BD-B34D-5B486805362B}" srcOrd="0" destOrd="0" presId="urn:microsoft.com/office/officeart/2005/8/layout/hChevron3"/>
    <dgm:cxn modelId="{776D2C39-5B21-47FB-8346-936D9311C33C}" srcId="{252357BE-30EA-49F7-9DBD-B5F30B4F4A9D}" destId="{E5406759-0E0F-406F-9A84-B3B904C7ED8A}" srcOrd="3" destOrd="0" parTransId="{F82DCB37-9090-4F37-8BD2-00F05D1F4A3E}" sibTransId="{F230A5CA-8EC0-4B0F-A6B8-5FBE9C832B5A}"/>
    <dgm:cxn modelId="{A1E32905-C398-4EB7-848D-4B99AD1BB173}" type="presOf" srcId="{53D53256-A754-4BBD-AA8A-3E51EF6B7332}" destId="{371DF444-DDBC-427E-9FEE-DFE4E6239109}"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4A601163-06E4-45AB-BBE0-F64B4A35EFEE}" srcId="{252357BE-30EA-49F7-9DBD-B5F30B4F4A9D}" destId="{78C93022-0465-4021-8276-F5832288DE5D}" srcOrd="4" destOrd="0" parTransId="{02CD0AAA-1DA7-4457-8A1B-F22D666E18DD}" sibTransId="{43D6F91D-0DFB-43FC-A63F-1D4240F7F9F4}"/>
    <dgm:cxn modelId="{9926492C-DCD5-4A7B-A2A7-46D5A9980E6C}" srcId="{252357BE-30EA-49F7-9DBD-B5F30B4F4A9D}" destId="{53D53256-A754-4BBD-AA8A-3E51EF6B7332}" srcOrd="0" destOrd="0" parTransId="{C3E4354D-F9EE-4E3F-9BA8-9DF1EB710091}" sibTransId="{4FD9CFA0-B560-4378-8716-6829ECDA22C7}"/>
    <dgm:cxn modelId="{1E29F4B1-08E2-4F97-B71E-9F350F8A0955}" type="presParOf" srcId="{AFF030F6-8D1D-42AA-8527-70CC9827071F}" destId="{371DF444-DDBC-427E-9FEE-DFE4E6239109}" srcOrd="0" destOrd="0" presId="urn:microsoft.com/office/officeart/2005/8/layout/hChevron3"/>
    <dgm:cxn modelId="{42972B11-4D12-4EEC-AAED-8C158109C1F5}" type="presParOf" srcId="{AFF030F6-8D1D-42AA-8527-70CC9827071F}" destId="{ADC953D7-9E50-47BF-933D-60204B80E8FB}" srcOrd="1" destOrd="0" presId="urn:microsoft.com/office/officeart/2005/8/layout/hChevron3"/>
    <dgm:cxn modelId="{24F7C073-3F2F-43B9-A23D-E8F073A1EC09}" type="presParOf" srcId="{AFF030F6-8D1D-42AA-8527-70CC9827071F}" destId="{B6154193-CFF1-422A-A0B1-99E4EAC26EDE}" srcOrd="2" destOrd="0" presId="urn:microsoft.com/office/officeart/2005/8/layout/hChevron3"/>
    <dgm:cxn modelId="{A052F6E5-5577-4BB4-B591-F73B4F67A436}" type="presParOf" srcId="{AFF030F6-8D1D-42AA-8527-70CC9827071F}" destId="{B0D14E24-9419-4779-91B2-FCCDE3A94F4A}" srcOrd="3" destOrd="0" presId="urn:microsoft.com/office/officeart/2005/8/layout/hChevron3"/>
    <dgm:cxn modelId="{7EFEDF64-8BA6-41DF-A70E-C50A89AB912C}" type="presParOf" srcId="{AFF030F6-8D1D-42AA-8527-70CC9827071F}" destId="{565F66ED-5189-46DB-A579-BEA28FE6D986}" srcOrd="4" destOrd="0" presId="urn:microsoft.com/office/officeart/2005/8/layout/hChevron3"/>
    <dgm:cxn modelId="{F7A39B7A-AB3F-4A57-8B2A-F1049B6D62B0}" type="presParOf" srcId="{AFF030F6-8D1D-42AA-8527-70CC9827071F}" destId="{44DDB77A-C1AA-4E0B-AEB0-28CE33DC3A72}" srcOrd="5" destOrd="0" presId="urn:microsoft.com/office/officeart/2005/8/layout/hChevron3"/>
    <dgm:cxn modelId="{F6C6C75C-AE7E-4C02-BF9C-A045ED072C4C}" type="presParOf" srcId="{AFF030F6-8D1D-42AA-8527-70CC9827071F}" destId="{064BFF56-AC47-42BD-B34D-5B486805362B}" srcOrd="6" destOrd="0" presId="urn:microsoft.com/office/officeart/2005/8/layout/hChevron3"/>
    <dgm:cxn modelId="{0C5BAF90-B56D-4785-B4BC-A22218F505DA}" type="presParOf" srcId="{AFF030F6-8D1D-42AA-8527-70CC9827071F}" destId="{8DF100ED-F598-4A70-9976-F40741CCFAC7}" srcOrd="7" destOrd="0" presId="urn:microsoft.com/office/officeart/2005/8/layout/hChevron3"/>
    <dgm:cxn modelId="{C7792DEA-E752-41CA-BC81-2B11B8E239C5}" type="presParOf" srcId="{AFF030F6-8D1D-42AA-8527-70CC9827071F}" destId="{C36245D8-3606-4BBC-B44C-508E01E5A8A2}" srcOrd="8" destOrd="0" presId="urn:microsoft.com/office/officeart/2005/8/layout/hChevron3"/>
  </dgm:cxnLst>
  <dgm:bg/>
  <dgm:whole>
    <a:ln>
      <a:noFill/>
    </a:ln>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53D53256-A754-4BBD-AA8A-3E51EF6B7332}">
      <dgm:prSet phldrT="[文字]"/>
      <dgm:spPr>
        <a:solidFill>
          <a:schemeClr val="tx2">
            <a:lumMod val="25000"/>
            <a:lumOff val="75000"/>
          </a:schemeClr>
        </a:solidFill>
        <a:ln>
          <a:solidFill>
            <a:schemeClr val="tx2">
              <a:lumMod val="25000"/>
              <a:lumOff val="75000"/>
            </a:schemeClr>
          </a:solidFill>
        </a:ln>
      </dgm:spPr>
      <dgm:t>
        <a:bodyPr/>
        <a:lstStyle/>
        <a:p>
          <a:r>
            <a:rPr lang="zh-TW" altLang="en-US" dirty="0"/>
            <a:t>傳統保險業</a:t>
          </a:r>
        </a:p>
      </dgm:t>
    </dgm:pt>
    <dgm:pt modelId="{C3E4354D-F9EE-4E3F-9BA8-9DF1EB710091}" type="parTrans" cxnId="{9926492C-DCD5-4A7B-A2A7-46D5A9980E6C}">
      <dgm:prSet/>
      <dgm:spPr/>
      <dgm:t>
        <a:bodyPr/>
        <a:lstStyle/>
        <a:p>
          <a:endParaRPr lang="zh-TW" altLang="en-US"/>
        </a:p>
      </dgm:t>
    </dgm:pt>
    <dgm:pt modelId="{4FD9CFA0-B560-4378-8716-6829ECDA22C7}" type="sibTrans" cxnId="{9926492C-DCD5-4A7B-A2A7-46D5A9980E6C}">
      <dgm:prSet/>
      <dgm:spPr/>
      <dgm:t>
        <a:bodyPr/>
        <a:lstStyle/>
        <a:p>
          <a:endParaRPr lang="zh-TW" altLang="en-US"/>
        </a:p>
      </dgm:t>
    </dgm:pt>
    <dgm:pt modelId="{9E0F2420-2F7C-4BC9-B3B1-41D079D7B9BA}">
      <dgm:prSet/>
      <dgm:spPr>
        <a:ln>
          <a:solidFill>
            <a:schemeClr val="tx2">
              <a:lumMod val="25000"/>
              <a:lumOff val="75000"/>
            </a:schemeClr>
          </a:solidFill>
        </a:ln>
      </dgm:spPr>
      <dgm:t>
        <a:bodyPr/>
        <a:lstStyle/>
        <a:p>
          <a:r>
            <a:rPr lang="zh-TW" altLang="en-US" dirty="0"/>
            <a:t>互聯網保險</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ln>
          <a:solidFill>
            <a:schemeClr val="tx2">
              <a:lumMod val="25000"/>
              <a:lumOff val="75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78C93022-0465-4021-8276-F5832288DE5D}">
      <dgm:prSet/>
      <dgm:spPr>
        <a:ln>
          <a:solidFill>
            <a:schemeClr val="tx2">
              <a:lumMod val="25000"/>
              <a:lumOff val="75000"/>
            </a:schemeClr>
          </a:solidFill>
        </a:ln>
      </dgm:spPr>
      <dgm:t>
        <a:bodyPr/>
        <a:lstStyle/>
        <a:p>
          <a:r>
            <a:rPr lang="zh-TW" altLang="en-US" dirty="0"/>
            <a:t>機會與挑戰</a:t>
          </a:r>
        </a:p>
      </dgm:t>
    </dgm:pt>
    <dgm:pt modelId="{02CD0AAA-1DA7-4457-8A1B-F22D666E18DD}" type="parTrans" cxnId="{4A601163-06E4-45AB-BBE0-F64B4A35EFEE}">
      <dgm:prSet/>
      <dgm:spPr/>
      <dgm:t>
        <a:bodyPr/>
        <a:lstStyle/>
        <a:p>
          <a:endParaRPr lang="zh-TW" altLang="en-US"/>
        </a:p>
      </dgm:t>
    </dgm:pt>
    <dgm:pt modelId="{43D6F91D-0DFB-43FC-A63F-1D4240F7F9F4}" type="sibTrans" cxnId="{4A601163-06E4-45AB-BBE0-F64B4A35EFEE}">
      <dgm:prSet/>
      <dgm:spPr/>
      <dgm:t>
        <a:bodyPr/>
        <a:lstStyle/>
        <a:p>
          <a:endParaRPr lang="zh-TW" altLang="en-US"/>
        </a:p>
      </dgm:t>
    </dgm:pt>
    <dgm:pt modelId="{E5406759-0E0F-406F-9A84-B3B904C7ED8A}">
      <dgm:prSet/>
      <dgm:spPr>
        <a:ln>
          <a:solidFill>
            <a:schemeClr val="tx2">
              <a:lumMod val="25000"/>
              <a:lumOff val="75000"/>
            </a:schemeClr>
          </a:solidFill>
        </a:ln>
      </dgm:spPr>
      <dgm:t>
        <a:bodyPr/>
        <a:lstStyle/>
        <a:p>
          <a:r>
            <a:rPr lang="zh-TW" altLang="en-US" dirty="0"/>
            <a:t>市場與案例</a:t>
          </a:r>
        </a:p>
      </dgm:t>
    </dgm:pt>
    <dgm:pt modelId="{F82DCB37-9090-4F37-8BD2-00F05D1F4A3E}" type="parTrans" cxnId="{776D2C39-5B21-47FB-8346-936D9311C33C}">
      <dgm:prSet/>
      <dgm:spPr/>
      <dgm:t>
        <a:bodyPr/>
        <a:lstStyle/>
        <a:p>
          <a:endParaRPr lang="zh-TW" altLang="en-US"/>
        </a:p>
      </dgm:t>
    </dgm:pt>
    <dgm:pt modelId="{F230A5CA-8EC0-4B0F-A6B8-5FBE9C832B5A}" type="sibTrans" cxnId="{776D2C39-5B21-47FB-8346-936D9311C33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44DDB77A-C1AA-4E0B-AEB0-28CE33DC3A72}" type="pres">
      <dgm:prSet presAssocID="{63DC6D5B-DE3D-4B3A-83C1-ED29E1464B8B}" presName="parSpace" presStyleCnt="0"/>
      <dgm:spPr/>
    </dgm:pt>
    <dgm:pt modelId="{064BFF56-AC47-42BD-B34D-5B486805362B}" type="pres">
      <dgm:prSet presAssocID="{E5406759-0E0F-406F-9A84-B3B904C7ED8A}" presName="parTxOnly" presStyleLbl="node1" presStyleIdx="3" presStyleCnt="5">
        <dgm:presLayoutVars>
          <dgm:bulletEnabled val="1"/>
        </dgm:presLayoutVars>
      </dgm:prSet>
      <dgm:spPr/>
      <dgm:t>
        <a:bodyPr/>
        <a:lstStyle/>
        <a:p>
          <a:endParaRPr lang="zh-TW" altLang="en-US"/>
        </a:p>
      </dgm:t>
    </dgm:pt>
    <dgm:pt modelId="{8DF100ED-F598-4A70-9976-F40741CCFAC7}" type="pres">
      <dgm:prSet presAssocID="{F230A5CA-8EC0-4B0F-A6B8-5FBE9C832B5A}" presName="parSpace" presStyleCnt="0"/>
      <dgm:spPr/>
    </dgm:pt>
    <dgm:pt modelId="{C36245D8-3606-4BBC-B44C-508E01E5A8A2}" type="pres">
      <dgm:prSet presAssocID="{78C93022-0465-4021-8276-F5832288DE5D}" presName="parTxOnly" presStyleLbl="node1" presStyleIdx="4" presStyleCnt="5">
        <dgm:presLayoutVars>
          <dgm:bulletEnabled val="1"/>
        </dgm:presLayoutVars>
      </dgm:prSet>
      <dgm:spPr/>
      <dgm:t>
        <a:bodyPr/>
        <a:lstStyle/>
        <a:p>
          <a:endParaRPr lang="zh-TW" altLang="en-US"/>
        </a:p>
      </dgm:t>
    </dgm:pt>
  </dgm:ptLst>
  <dgm:cxnLst>
    <dgm:cxn modelId="{84A0EFA6-635C-8148-ACE6-F4BED4391A48}" type="presOf" srcId="{252357BE-30EA-49F7-9DBD-B5F30B4F4A9D}" destId="{AFF030F6-8D1D-42AA-8527-70CC9827071F}" srcOrd="0" destOrd="0" presId="urn:microsoft.com/office/officeart/2005/8/layout/hChevron3"/>
    <dgm:cxn modelId="{5865504F-C7A7-4C95-AC1F-C38E2396AFD2}" srcId="{252357BE-30EA-49F7-9DBD-B5F30B4F4A9D}" destId="{9E0F2420-2F7C-4BC9-B3B1-41D079D7B9BA}" srcOrd="1" destOrd="0" parTransId="{159D1B60-FDFE-45EB-96D1-3A2D0D5077E7}" sibTransId="{C7317D7E-54AF-443B-8B18-3D7BC7721E94}"/>
    <dgm:cxn modelId="{C84CDB42-81F3-4470-819E-EE747A7DA904}" type="presOf" srcId="{E5406759-0E0F-406F-9A84-B3B904C7ED8A}" destId="{064BFF56-AC47-42BD-B34D-5B486805362B}" srcOrd="0" destOrd="0" presId="urn:microsoft.com/office/officeart/2005/8/layout/hChevron3"/>
    <dgm:cxn modelId="{F8C5E7F8-74CD-6D4F-90B4-E580939896A4}" type="presOf" srcId="{5FF2D4FE-A551-4F3F-AAC9-90D5FFA8619A}" destId="{565F66ED-5189-46DB-A579-BEA28FE6D986}" srcOrd="0" destOrd="0" presId="urn:microsoft.com/office/officeart/2005/8/layout/hChevron3"/>
    <dgm:cxn modelId="{776D2C39-5B21-47FB-8346-936D9311C33C}" srcId="{252357BE-30EA-49F7-9DBD-B5F30B4F4A9D}" destId="{E5406759-0E0F-406F-9A84-B3B904C7ED8A}" srcOrd="3" destOrd="0" parTransId="{F82DCB37-9090-4F37-8BD2-00F05D1F4A3E}" sibTransId="{F230A5CA-8EC0-4B0F-A6B8-5FBE9C832B5A}"/>
    <dgm:cxn modelId="{9F808535-BD7D-D44B-81CD-CF9EE20A1335}" type="presOf" srcId="{78C93022-0465-4021-8276-F5832288DE5D}" destId="{C36245D8-3606-4BBC-B44C-508E01E5A8A2}" srcOrd="0" destOrd="0" presId="urn:microsoft.com/office/officeart/2005/8/layout/hChevron3"/>
    <dgm:cxn modelId="{4599E31A-E3E5-C14B-9125-4D6752CC68C0}" type="presOf" srcId="{53D53256-A754-4BBD-AA8A-3E51EF6B7332}" destId="{371DF444-DDBC-427E-9FEE-DFE4E6239109}"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4A601163-06E4-45AB-BBE0-F64B4A35EFEE}" srcId="{252357BE-30EA-49F7-9DBD-B5F30B4F4A9D}" destId="{78C93022-0465-4021-8276-F5832288DE5D}" srcOrd="4" destOrd="0" parTransId="{02CD0AAA-1DA7-4457-8A1B-F22D666E18DD}" sibTransId="{43D6F91D-0DFB-43FC-A63F-1D4240F7F9F4}"/>
    <dgm:cxn modelId="{9926492C-DCD5-4A7B-A2A7-46D5A9980E6C}" srcId="{252357BE-30EA-49F7-9DBD-B5F30B4F4A9D}" destId="{53D53256-A754-4BBD-AA8A-3E51EF6B7332}" srcOrd="0" destOrd="0" parTransId="{C3E4354D-F9EE-4E3F-9BA8-9DF1EB710091}" sibTransId="{4FD9CFA0-B560-4378-8716-6829ECDA22C7}"/>
    <dgm:cxn modelId="{99B65A99-BB2F-0547-9740-7967CBDC9FA4}" type="presOf" srcId="{9E0F2420-2F7C-4BC9-B3B1-41D079D7B9BA}" destId="{B6154193-CFF1-422A-A0B1-99E4EAC26EDE}" srcOrd="0" destOrd="0" presId="urn:microsoft.com/office/officeart/2005/8/layout/hChevron3"/>
    <dgm:cxn modelId="{0223B767-D5F7-E345-8398-C7E64707C4E3}" type="presParOf" srcId="{AFF030F6-8D1D-42AA-8527-70CC9827071F}" destId="{371DF444-DDBC-427E-9FEE-DFE4E6239109}" srcOrd="0" destOrd="0" presId="urn:microsoft.com/office/officeart/2005/8/layout/hChevron3"/>
    <dgm:cxn modelId="{541CC3F1-FB07-6448-B251-5C6407C73F9C}" type="presParOf" srcId="{AFF030F6-8D1D-42AA-8527-70CC9827071F}" destId="{ADC953D7-9E50-47BF-933D-60204B80E8FB}" srcOrd="1" destOrd="0" presId="urn:microsoft.com/office/officeart/2005/8/layout/hChevron3"/>
    <dgm:cxn modelId="{21222692-B095-6B4E-AC49-63E500214958}" type="presParOf" srcId="{AFF030F6-8D1D-42AA-8527-70CC9827071F}" destId="{B6154193-CFF1-422A-A0B1-99E4EAC26EDE}" srcOrd="2" destOrd="0" presId="urn:microsoft.com/office/officeart/2005/8/layout/hChevron3"/>
    <dgm:cxn modelId="{A1F550A2-F416-E84F-90C1-3C30AB686B47}" type="presParOf" srcId="{AFF030F6-8D1D-42AA-8527-70CC9827071F}" destId="{B0D14E24-9419-4779-91B2-FCCDE3A94F4A}" srcOrd="3" destOrd="0" presId="urn:microsoft.com/office/officeart/2005/8/layout/hChevron3"/>
    <dgm:cxn modelId="{30A8A68B-1F3C-E047-9985-BDA09F586FAA}" type="presParOf" srcId="{AFF030F6-8D1D-42AA-8527-70CC9827071F}" destId="{565F66ED-5189-46DB-A579-BEA28FE6D986}" srcOrd="4" destOrd="0" presId="urn:microsoft.com/office/officeart/2005/8/layout/hChevron3"/>
    <dgm:cxn modelId="{5302D2E2-5505-3840-B080-8D73C57CCAF2}" type="presParOf" srcId="{AFF030F6-8D1D-42AA-8527-70CC9827071F}" destId="{44DDB77A-C1AA-4E0B-AEB0-28CE33DC3A72}" srcOrd="5" destOrd="0" presId="urn:microsoft.com/office/officeart/2005/8/layout/hChevron3"/>
    <dgm:cxn modelId="{4806E3D3-DA42-495A-9D21-A7649165FD53}" type="presParOf" srcId="{AFF030F6-8D1D-42AA-8527-70CC9827071F}" destId="{064BFF56-AC47-42BD-B34D-5B486805362B}" srcOrd="6" destOrd="0" presId="urn:microsoft.com/office/officeart/2005/8/layout/hChevron3"/>
    <dgm:cxn modelId="{F6F09722-DC98-4586-87F5-45B134549276}" type="presParOf" srcId="{AFF030F6-8D1D-42AA-8527-70CC9827071F}" destId="{8DF100ED-F598-4A70-9976-F40741CCFAC7}" srcOrd="7" destOrd="0" presId="urn:microsoft.com/office/officeart/2005/8/layout/hChevron3"/>
    <dgm:cxn modelId="{F79C612D-599B-044A-93EF-9313C36284FC}" type="presParOf" srcId="{AFF030F6-8D1D-42AA-8527-70CC9827071F}" destId="{C36245D8-3606-4BBC-B44C-508E01E5A8A2}" srcOrd="8" destOrd="0" presId="urn:microsoft.com/office/officeart/2005/8/layout/hChevron3"/>
  </dgm:cxnLst>
  <dgm:bg/>
  <dgm:whole>
    <a:ln>
      <a:noFill/>
    </a:ln>
  </dgm:whole>
  <dgm:extLst>
    <a:ext uri="http://schemas.microsoft.com/office/drawing/2008/diagram">
      <dsp:dataModelExt xmlns:dsp="http://schemas.microsoft.com/office/drawing/2008/diagram" relId="rId8" minVer="http://schemas.openxmlformats.org/drawingml/2006/diagram"/>
    </a:ext>
  </dgm:extLst>
</dgm:dataModel>
</file>

<file path=ppt/diagrams/data20.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53D53256-A754-4BBD-AA8A-3E51EF6B7332}">
      <dgm:prSet phldrT="[文字]"/>
      <dgm:spPr>
        <a:solidFill>
          <a:schemeClr val="bg1"/>
        </a:solidFill>
        <a:ln>
          <a:solidFill>
            <a:schemeClr val="tx2">
              <a:lumMod val="25000"/>
              <a:lumOff val="75000"/>
            </a:schemeClr>
          </a:solidFill>
        </a:ln>
      </dgm:spPr>
      <dgm:t>
        <a:bodyPr/>
        <a:lstStyle/>
        <a:p>
          <a:r>
            <a:rPr lang="zh-TW" altLang="en-US" dirty="0"/>
            <a:t>傳統保險業</a:t>
          </a:r>
        </a:p>
      </dgm:t>
    </dgm:pt>
    <dgm:pt modelId="{C3E4354D-F9EE-4E3F-9BA8-9DF1EB710091}" type="parTrans" cxnId="{9926492C-DCD5-4A7B-A2A7-46D5A9980E6C}">
      <dgm:prSet/>
      <dgm:spPr/>
      <dgm:t>
        <a:bodyPr/>
        <a:lstStyle/>
        <a:p>
          <a:endParaRPr lang="zh-TW" altLang="en-US"/>
        </a:p>
      </dgm:t>
    </dgm:pt>
    <dgm:pt modelId="{4FD9CFA0-B560-4378-8716-6829ECDA22C7}" type="sibTrans" cxnId="{9926492C-DCD5-4A7B-A2A7-46D5A9980E6C}">
      <dgm:prSet/>
      <dgm:spPr/>
      <dgm:t>
        <a:bodyPr/>
        <a:lstStyle/>
        <a:p>
          <a:endParaRPr lang="zh-TW" altLang="en-US"/>
        </a:p>
      </dgm:t>
    </dgm:pt>
    <dgm:pt modelId="{9E0F2420-2F7C-4BC9-B3B1-41D079D7B9BA}">
      <dgm:prSet/>
      <dgm:spPr>
        <a:solidFill>
          <a:schemeClr val="bg1"/>
        </a:solidFill>
        <a:ln>
          <a:solidFill>
            <a:schemeClr val="tx2">
              <a:lumMod val="25000"/>
              <a:lumOff val="75000"/>
            </a:schemeClr>
          </a:solidFill>
        </a:ln>
      </dgm:spPr>
      <dgm:t>
        <a:bodyPr/>
        <a:lstStyle/>
        <a:p>
          <a:r>
            <a:rPr lang="zh-TW" altLang="en-US" dirty="0"/>
            <a:t>互聯網保險</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solidFill>
          <a:schemeClr val="tx2">
            <a:lumMod val="25000"/>
            <a:lumOff val="75000"/>
          </a:schemeClr>
        </a:solidFill>
        <a:ln>
          <a:solidFill>
            <a:schemeClr val="tx2">
              <a:lumMod val="25000"/>
              <a:lumOff val="75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78C93022-0465-4021-8276-F5832288DE5D}">
      <dgm:prSet/>
      <dgm:spPr>
        <a:ln>
          <a:solidFill>
            <a:schemeClr val="tx2">
              <a:lumMod val="25000"/>
              <a:lumOff val="75000"/>
            </a:schemeClr>
          </a:solidFill>
        </a:ln>
      </dgm:spPr>
      <dgm:t>
        <a:bodyPr/>
        <a:lstStyle/>
        <a:p>
          <a:r>
            <a:rPr lang="zh-TW" altLang="en-US" dirty="0"/>
            <a:t>機會與挑戰</a:t>
          </a:r>
        </a:p>
      </dgm:t>
    </dgm:pt>
    <dgm:pt modelId="{02CD0AAA-1DA7-4457-8A1B-F22D666E18DD}" type="parTrans" cxnId="{4A601163-06E4-45AB-BBE0-F64B4A35EFEE}">
      <dgm:prSet/>
      <dgm:spPr/>
      <dgm:t>
        <a:bodyPr/>
        <a:lstStyle/>
        <a:p>
          <a:endParaRPr lang="zh-TW" altLang="en-US"/>
        </a:p>
      </dgm:t>
    </dgm:pt>
    <dgm:pt modelId="{43D6F91D-0DFB-43FC-A63F-1D4240F7F9F4}" type="sibTrans" cxnId="{4A601163-06E4-45AB-BBE0-F64B4A35EFEE}">
      <dgm:prSet/>
      <dgm:spPr/>
      <dgm:t>
        <a:bodyPr/>
        <a:lstStyle/>
        <a:p>
          <a:endParaRPr lang="zh-TW" altLang="en-US"/>
        </a:p>
      </dgm:t>
    </dgm:pt>
    <dgm:pt modelId="{E5406759-0E0F-406F-9A84-B3B904C7ED8A}">
      <dgm:prSet/>
      <dgm:spPr>
        <a:ln>
          <a:solidFill>
            <a:schemeClr val="tx2">
              <a:lumMod val="25000"/>
              <a:lumOff val="75000"/>
            </a:schemeClr>
          </a:solidFill>
        </a:ln>
      </dgm:spPr>
      <dgm:t>
        <a:bodyPr/>
        <a:lstStyle/>
        <a:p>
          <a:r>
            <a:rPr lang="zh-TW" altLang="en-US" dirty="0"/>
            <a:t>市場與案例</a:t>
          </a:r>
        </a:p>
      </dgm:t>
    </dgm:pt>
    <dgm:pt modelId="{F82DCB37-9090-4F37-8BD2-00F05D1F4A3E}" type="parTrans" cxnId="{776D2C39-5B21-47FB-8346-936D9311C33C}">
      <dgm:prSet/>
      <dgm:spPr/>
      <dgm:t>
        <a:bodyPr/>
        <a:lstStyle/>
        <a:p>
          <a:endParaRPr lang="zh-TW" altLang="en-US"/>
        </a:p>
      </dgm:t>
    </dgm:pt>
    <dgm:pt modelId="{F230A5CA-8EC0-4B0F-A6B8-5FBE9C832B5A}" type="sibTrans" cxnId="{776D2C39-5B21-47FB-8346-936D9311C33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44DDB77A-C1AA-4E0B-AEB0-28CE33DC3A72}" type="pres">
      <dgm:prSet presAssocID="{63DC6D5B-DE3D-4B3A-83C1-ED29E1464B8B}" presName="parSpace" presStyleCnt="0"/>
      <dgm:spPr/>
    </dgm:pt>
    <dgm:pt modelId="{064BFF56-AC47-42BD-B34D-5B486805362B}" type="pres">
      <dgm:prSet presAssocID="{E5406759-0E0F-406F-9A84-B3B904C7ED8A}" presName="parTxOnly" presStyleLbl="node1" presStyleIdx="3" presStyleCnt="5">
        <dgm:presLayoutVars>
          <dgm:bulletEnabled val="1"/>
        </dgm:presLayoutVars>
      </dgm:prSet>
      <dgm:spPr/>
      <dgm:t>
        <a:bodyPr/>
        <a:lstStyle/>
        <a:p>
          <a:endParaRPr lang="zh-TW" altLang="en-US"/>
        </a:p>
      </dgm:t>
    </dgm:pt>
    <dgm:pt modelId="{8DF100ED-F598-4A70-9976-F40741CCFAC7}" type="pres">
      <dgm:prSet presAssocID="{F230A5CA-8EC0-4B0F-A6B8-5FBE9C832B5A}" presName="parSpace" presStyleCnt="0"/>
      <dgm:spPr/>
    </dgm:pt>
    <dgm:pt modelId="{C36245D8-3606-4BBC-B44C-508E01E5A8A2}" type="pres">
      <dgm:prSet presAssocID="{78C93022-0465-4021-8276-F5832288DE5D}" presName="parTxOnly" presStyleLbl="node1" presStyleIdx="4" presStyleCnt="5">
        <dgm:presLayoutVars>
          <dgm:bulletEnabled val="1"/>
        </dgm:presLayoutVars>
      </dgm:prSet>
      <dgm:spPr/>
      <dgm:t>
        <a:bodyPr/>
        <a:lstStyle/>
        <a:p>
          <a:endParaRPr lang="zh-TW" altLang="en-US"/>
        </a:p>
      </dgm:t>
    </dgm:pt>
  </dgm:ptLst>
  <dgm:cxnLst>
    <dgm:cxn modelId="{84A0EFA6-635C-8148-ACE6-F4BED4391A48}" type="presOf" srcId="{252357BE-30EA-49F7-9DBD-B5F30B4F4A9D}" destId="{AFF030F6-8D1D-42AA-8527-70CC9827071F}" srcOrd="0" destOrd="0" presId="urn:microsoft.com/office/officeart/2005/8/layout/hChevron3"/>
    <dgm:cxn modelId="{5865504F-C7A7-4C95-AC1F-C38E2396AFD2}" srcId="{252357BE-30EA-49F7-9DBD-B5F30B4F4A9D}" destId="{9E0F2420-2F7C-4BC9-B3B1-41D079D7B9BA}" srcOrd="1" destOrd="0" parTransId="{159D1B60-FDFE-45EB-96D1-3A2D0D5077E7}" sibTransId="{C7317D7E-54AF-443B-8B18-3D7BC7721E94}"/>
    <dgm:cxn modelId="{C84CDB42-81F3-4470-819E-EE747A7DA904}" type="presOf" srcId="{E5406759-0E0F-406F-9A84-B3B904C7ED8A}" destId="{064BFF56-AC47-42BD-B34D-5B486805362B}" srcOrd="0" destOrd="0" presId="urn:microsoft.com/office/officeart/2005/8/layout/hChevron3"/>
    <dgm:cxn modelId="{F8C5E7F8-74CD-6D4F-90B4-E580939896A4}" type="presOf" srcId="{5FF2D4FE-A551-4F3F-AAC9-90D5FFA8619A}" destId="{565F66ED-5189-46DB-A579-BEA28FE6D986}" srcOrd="0" destOrd="0" presId="urn:microsoft.com/office/officeart/2005/8/layout/hChevron3"/>
    <dgm:cxn modelId="{776D2C39-5B21-47FB-8346-936D9311C33C}" srcId="{252357BE-30EA-49F7-9DBD-B5F30B4F4A9D}" destId="{E5406759-0E0F-406F-9A84-B3B904C7ED8A}" srcOrd="3" destOrd="0" parTransId="{F82DCB37-9090-4F37-8BD2-00F05D1F4A3E}" sibTransId="{F230A5CA-8EC0-4B0F-A6B8-5FBE9C832B5A}"/>
    <dgm:cxn modelId="{9F808535-BD7D-D44B-81CD-CF9EE20A1335}" type="presOf" srcId="{78C93022-0465-4021-8276-F5832288DE5D}" destId="{C36245D8-3606-4BBC-B44C-508E01E5A8A2}" srcOrd="0" destOrd="0" presId="urn:microsoft.com/office/officeart/2005/8/layout/hChevron3"/>
    <dgm:cxn modelId="{4599E31A-E3E5-C14B-9125-4D6752CC68C0}" type="presOf" srcId="{53D53256-A754-4BBD-AA8A-3E51EF6B7332}" destId="{371DF444-DDBC-427E-9FEE-DFE4E6239109}"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4A601163-06E4-45AB-BBE0-F64B4A35EFEE}" srcId="{252357BE-30EA-49F7-9DBD-B5F30B4F4A9D}" destId="{78C93022-0465-4021-8276-F5832288DE5D}" srcOrd="4" destOrd="0" parTransId="{02CD0AAA-1DA7-4457-8A1B-F22D666E18DD}" sibTransId="{43D6F91D-0DFB-43FC-A63F-1D4240F7F9F4}"/>
    <dgm:cxn modelId="{9926492C-DCD5-4A7B-A2A7-46D5A9980E6C}" srcId="{252357BE-30EA-49F7-9DBD-B5F30B4F4A9D}" destId="{53D53256-A754-4BBD-AA8A-3E51EF6B7332}" srcOrd="0" destOrd="0" parTransId="{C3E4354D-F9EE-4E3F-9BA8-9DF1EB710091}" sibTransId="{4FD9CFA0-B560-4378-8716-6829ECDA22C7}"/>
    <dgm:cxn modelId="{99B65A99-BB2F-0547-9740-7967CBDC9FA4}" type="presOf" srcId="{9E0F2420-2F7C-4BC9-B3B1-41D079D7B9BA}" destId="{B6154193-CFF1-422A-A0B1-99E4EAC26EDE}" srcOrd="0" destOrd="0" presId="urn:microsoft.com/office/officeart/2005/8/layout/hChevron3"/>
    <dgm:cxn modelId="{0223B767-D5F7-E345-8398-C7E64707C4E3}" type="presParOf" srcId="{AFF030F6-8D1D-42AA-8527-70CC9827071F}" destId="{371DF444-DDBC-427E-9FEE-DFE4E6239109}" srcOrd="0" destOrd="0" presId="urn:microsoft.com/office/officeart/2005/8/layout/hChevron3"/>
    <dgm:cxn modelId="{541CC3F1-FB07-6448-B251-5C6407C73F9C}" type="presParOf" srcId="{AFF030F6-8D1D-42AA-8527-70CC9827071F}" destId="{ADC953D7-9E50-47BF-933D-60204B80E8FB}" srcOrd="1" destOrd="0" presId="urn:microsoft.com/office/officeart/2005/8/layout/hChevron3"/>
    <dgm:cxn modelId="{21222692-B095-6B4E-AC49-63E500214958}" type="presParOf" srcId="{AFF030F6-8D1D-42AA-8527-70CC9827071F}" destId="{B6154193-CFF1-422A-A0B1-99E4EAC26EDE}" srcOrd="2" destOrd="0" presId="urn:microsoft.com/office/officeart/2005/8/layout/hChevron3"/>
    <dgm:cxn modelId="{A1F550A2-F416-E84F-90C1-3C30AB686B47}" type="presParOf" srcId="{AFF030F6-8D1D-42AA-8527-70CC9827071F}" destId="{B0D14E24-9419-4779-91B2-FCCDE3A94F4A}" srcOrd="3" destOrd="0" presId="urn:microsoft.com/office/officeart/2005/8/layout/hChevron3"/>
    <dgm:cxn modelId="{30A8A68B-1F3C-E047-9985-BDA09F586FAA}" type="presParOf" srcId="{AFF030F6-8D1D-42AA-8527-70CC9827071F}" destId="{565F66ED-5189-46DB-A579-BEA28FE6D986}" srcOrd="4" destOrd="0" presId="urn:microsoft.com/office/officeart/2005/8/layout/hChevron3"/>
    <dgm:cxn modelId="{5302D2E2-5505-3840-B080-8D73C57CCAF2}" type="presParOf" srcId="{AFF030F6-8D1D-42AA-8527-70CC9827071F}" destId="{44DDB77A-C1AA-4E0B-AEB0-28CE33DC3A72}" srcOrd="5" destOrd="0" presId="urn:microsoft.com/office/officeart/2005/8/layout/hChevron3"/>
    <dgm:cxn modelId="{4806E3D3-DA42-495A-9D21-A7649165FD53}" type="presParOf" srcId="{AFF030F6-8D1D-42AA-8527-70CC9827071F}" destId="{064BFF56-AC47-42BD-B34D-5B486805362B}" srcOrd="6" destOrd="0" presId="urn:microsoft.com/office/officeart/2005/8/layout/hChevron3"/>
    <dgm:cxn modelId="{F6F09722-DC98-4586-87F5-45B134549276}" type="presParOf" srcId="{AFF030F6-8D1D-42AA-8527-70CC9827071F}" destId="{8DF100ED-F598-4A70-9976-F40741CCFAC7}" srcOrd="7" destOrd="0" presId="urn:microsoft.com/office/officeart/2005/8/layout/hChevron3"/>
    <dgm:cxn modelId="{F79C612D-599B-044A-93EF-9313C36284FC}" type="presParOf" srcId="{AFF030F6-8D1D-42AA-8527-70CC9827071F}" destId="{C36245D8-3606-4BBC-B44C-508E01E5A8A2}" srcOrd="8" destOrd="0" presId="urn:microsoft.com/office/officeart/2005/8/layout/hChevron3"/>
  </dgm:cxnLst>
  <dgm:bg/>
  <dgm:whole>
    <a:ln>
      <a:noFill/>
    </a:ln>
  </dgm:whole>
  <dgm:extLst>
    <a:ext uri="http://schemas.microsoft.com/office/drawing/2008/diagram">
      <dsp:dataModelExt xmlns:dsp="http://schemas.microsoft.com/office/drawing/2008/diagram" relId="rId7" minVer="http://schemas.openxmlformats.org/drawingml/2006/diagram"/>
    </a:ext>
  </dgm:extLst>
</dgm:dataModel>
</file>

<file path=ppt/diagrams/data21.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53D53256-A754-4BBD-AA8A-3E51EF6B7332}">
      <dgm:prSet phldrT="[文字]"/>
      <dgm:spPr>
        <a:solidFill>
          <a:schemeClr val="bg1"/>
        </a:solidFill>
        <a:ln>
          <a:solidFill>
            <a:schemeClr val="tx2">
              <a:lumMod val="25000"/>
              <a:lumOff val="75000"/>
            </a:schemeClr>
          </a:solidFill>
        </a:ln>
      </dgm:spPr>
      <dgm:t>
        <a:bodyPr/>
        <a:lstStyle/>
        <a:p>
          <a:r>
            <a:rPr lang="zh-TW" altLang="en-US" dirty="0"/>
            <a:t>傳統保險業</a:t>
          </a:r>
        </a:p>
      </dgm:t>
    </dgm:pt>
    <dgm:pt modelId="{C3E4354D-F9EE-4E3F-9BA8-9DF1EB710091}" type="parTrans" cxnId="{9926492C-DCD5-4A7B-A2A7-46D5A9980E6C}">
      <dgm:prSet/>
      <dgm:spPr/>
      <dgm:t>
        <a:bodyPr/>
        <a:lstStyle/>
        <a:p>
          <a:endParaRPr lang="zh-TW" altLang="en-US"/>
        </a:p>
      </dgm:t>
    </dgm:pt>
    <dgm:pt modelId="{4FD9CFA0-B560-4378-8716-6829ECDA22C7}" type="sibTrans" cxnId="{9926492C-DCD5-4A7B-A2A7-46D5A9980E6C}">
      <dgm:prSet/>
      <dgm:spPr/>
      <dgm:t>
        <a:bodyPr/>
        <a:lstStyle/>
        <a:p>
          <a:endParaRPr lang="zh-TW" altLang="en-US"/>
        </a:p>
      </dgm:t>
    </dgm:pt>
    <dgm:pt modelId="{9E0F2420-2F7C-4BC9-B3B1-41D079D7B9BA}">
      <dgm:prSet/>
      <dgm:spPr>
        <a:solidFill>
          <a:schemeClr val="bg1"/>
        </a:solidFill>
        <a:ln>
          <a:solidFill>
            <a:schemeClr val="tx2">
              <a:lumMod val="25000"/>
              <a:lumOff val="75000"/>
            </a:schemeClr>
          </a:solidFill>
        </a:ln>
      </dgm:spPr>
      <dgm:t>
        <a:bodyPr/>
        <a:lstStyle/>
        <a:p>
          <a:r>
            <a:rPr lang="zh-TW" altLang="en-US" dirty="0"/>
            <a:t>互聯網保險</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solidFill>
          <a:schemeClr val="tx2">
            <a:lumMod val="25000"/>
            <a:lumOff val="75000"/>
          </a:schemeClr>
        </a:solidFill>
        <a:ln>
          <a:solidFill>
            <a:schemeClr val="tx2">
              <a:lumMod val="25000"/>
              <a:lumOff val="75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78C93022-0465-4021-8276-F5832288DE5D}">
      <dgm:prSet/>
      <dgm:spPr>
        <a:ln>
          <a:solidFill>
            <a:schemeClr val="tx2">
              <a:lumMod val="25000"/>
              <a:lumOff val="75000"/>
            </a:schemeClr>
          </a:solidFill>
        </a:ln>
      </dgm:spPr>
      <dgm:t>
        <a:bodyPr/>
        <a:lstStyle/>
        <a:p>
          <a:r>
            <a:rPr lang="zh-TW" altLang="en-US" dirty="0"/>
            <a:t>機會與挑戰</a:t>
          </a:r>
        </a:p>
      </dgm:t>
    </dgm:pt>
    <dgm:pt modelId="{02CD0AAA-1DA7-4457-8A1B-F22D666E18DD}" type="parTrans" cxnId="{4A601163-06E4-45AB-BBE0-F64B4A35EFEE}">
      <dgm:prSet/>
      <dgm:spPr/>
      <dgm:t>
        <a:bodyPr/>
        <a:lstStyle/>
        <a:p>
          <a:endParaRPr lang="zh-TW" altLang="en-US"/>
        </a:p>
      </dgm:t>
    </dgm:pt>
    <dgm:pt modelId="{43D6F91D-0DFB-43FC-A63F-1D4240F7F9F4}" type="sibTrans" cxnId="{4A601163-06E4-45AB-BBE0-F64B4A35EFEE}">
      <dgm:prSet/>
      <dgm:spPr/>
      <dgm:t>
        <a:bodyPr/>
        <a:lstStyle/>
        <a:p>
          <a:endParaRPr lang="zh-TW" altLang="en-US"/>
        </a:p>
      </dgm:t>
    </dgm:pt>
    <dgm:pt modelId="{E5406759-0E0F-406F-9A84-B3B904C7ED8A}">
      <dgm:prSet/>
      <dgm:spPr>
        <a:ln>
          <a:solidFill>
            <a:schemeClr val="tx2">
              <a:lumMod val="25000"/>
              <a:lumOff val="75000"/>
            </a:schemeClr>
          </a:solidFill>
        </a:ln>
      </dgm:spPr>
      <dgm:t>
        <a:bodyPr/>
        <a:lstStyle/>
        <a:p>
          <a:r>
            <a:rPr lang="zh-TW" altLang="en-US" dirty="0"/>
            <a:t>市場與案例</a:t>
          </a:r>
        </a:p>
      </dgm:t>
    </dgm:pt>
    <dgm:pt modelId="{F82DCB37-9090-4F37-8BD2-00F05D1F4A3E}" type="parTrans" cxnId="{776D2C39-5B21-47FB-8346-936D9311C33C}">
      <dgm:prSet/>
      <dgm:spPr/>
      <dgm:t>
        <a:bodyPr/>
        <a:lstStyle/>
        <a:p>
          <a:endParaRPr lang="zh-TW" altLang="en-US"/>
        </a:p>
      </dgm:t>
    </dgm:pt>
    <dgm:pt modelId="{F230A5CA-8EC0-4B0F-A6B8-5FBE9C832B5A}" type="sibTrans" cxnId="{776D2C39-5B21-47FB-8346-936D9311C33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44DDB77A-C1AA-4E0B-AEB0-28CE33DC3A72}" type="pres">
      <dgm:prSet presAssocID="{63DC6D5B-DE3D-4B3A-83C1-ED29E1464B8B}" presName="parSpace" presStyleCnt="0"/>
      <dgm:spPr/>
    </dgm:pt>
    <dgm:pt modelId="{064BFF56-AC47-42BD-B34D-5B486805362B}" type="pres">
      <dgm:prSet presAssocID="{E5406759-0E0F-406F-9A84-B3B904C7ED8A}" presName="parTxOnly" presStyleLbl="node1" presStyleIdx="3" presStyleCnt="5">
        <dgm:presLayoutVars>
          <dgm:bulletEnabled val="1"/>
        </dgm:presLayoutVars>
      </dgm:prSet>
      <dgm:spPr/>
      <dgm:t>
        <a:bodyPr/>
        <a:lstStyle/>
        <a:p>
          <a:endParaRPr lang="zh-TW" altLang="en-US"/>
        </a:p>
      </dgm:t>
    </dgm:pt>
    <dgm:pt modelId="{8DF100ED-F598-4A70-9976-F40741CCFAC7}" type="pres">
      <dgm:prSet presAssocID="{F230A5CA-8EC0-4B0F-A6B8-5FBE9C832B5A}" presName="parSpace" presStyleCnt="0"/>
      <dgm:spPr/>
    </dgm:pt>
    <dgm:pt modelId="{C36245D8-3606-4BBC-B44C-508E01E5A8A2}" type="pres">
      <dgm:prSet presAssocID="{78C93022-0465-4021-8276-F5832288DE5D}" presName="parTxOnly" presStyleLbl="node1" presStyleIdx="4" presStyleCnt="5">
        <dgm:presLayoutVars>
          <dgm:bulletEnabled val="1"/>
        </dgm:presLayoutVars>
      </dgm:prSet>
      <dgm:spPr/>
      <dgm:t>
        <a:bodyPr/>
        <a:lstStyle/>
        <a:p>
          <a:endParaRPr lang="zh-TW" altLang="en-US"/>
        </a:p>
      </dgm:t>
    </dgm:pt>
  </dgm:ptLst>
  <dgm:cxnLst>
    <dgm:cxn modelId="{84A0EFA6-635C-8148-ACE6-F4BED4391A48}" type="presOf" srcId="{252357BE-30EA-49F7-9DBD-B5F30B4F4A9D}" destId="{AFF030F6-8D1D-42AA-8527-70CC9827071F}" srcOrd="0" destOrd="0" presId="urn:microsoft.com/office/officeart/2005/8/layout/hChevron3"/>
    <dgm:cxn modelId="{5865504F-C7A7-4C95-AC1F-C38E2396AFD2}" srcId="{252357BE-30EA-49F7-9DBD-B5F30B4F4A9D}" destId="{9E0F2420-2F7C-4BC9-B3B1-41D079D7B9BA}" srcOrd="1" destOrd="0" parTransId="{159D1B60-FDFE-45EB-96D1-3A2D0D5077E7}" sibTransId="{C7317D7E-54AF-443B-8B18-3D7BC7721E94}"/>
    <dgm:cxn modelId="{C84CDB42-81F3-4470-819E-EE747A7DA904}" type="presOf" srcId="{E5406759-0E0F-406F-9A84-B3B904C7ED8A}" destId="{064BFF56-AC47-42BD-B34D-5B486805362B}" srcOrd="0" destOrd="0" presId="urn:microsoft.com/office/officeart/2005/8/layout/hChevron3"/>
    <dgm:cxn modelId="{F8C5E7F8-74CD-6D4F-90B4-E580939896A4}" type="presOf" srcId="{5FF2D4FE-A551-4F3F-AAC9-90D5FFA8619A}" destId="{565F66ED-5189-46DB-A579-BEA28FE6D986}" srcOrd="0" destOrd="0" presId="urn:microsoft.com/office/officeart/2005/8/layout/hChevron3"/>
    <dgm:cxn modelId="{776D2C39-5B21-47FB-8346-936D9311C33C}" srcId="{252357BE-30EA-49F7-9DBD-B5F30B4F4A9D}" destId="{E5406759-0E0F-406F-9A84-B3B904C7ED8A}" srcOrd="3" destOrd="0" parTransId="{F82DCB37-9090-4F37-8BD2-00F05D1F4A3E}" sibTransId="{F230A5CA-8EC0-4B0F-A6B8-5FBE9C832B5A}"/>
    <dgm:cxn modelId="{9F808535-BD7D-D44B-81CD-CF9EE20A1335}" type="presOf" srcId="{78C93022-0465-4021-8276-F5832288DE5D}" destId="{C36245D8-3606-4BBC-B44C-508E01E5A8A2}" srcOrd="0" destOrd="0" presId="urn:microsoft.com/office/officeart/2005/8/layout/hChevron3"/>
    <dgm:cxn modelId="{4599E31A-E3E5-C14B-9125-4D6752CC68C0}" type="presOf" srcId="{53D53256-A754-4BBD-AA8A-3E51EF6B7332}" destId="{371DF444-DDBC-427E-9FEE-DFE4E6239109}"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4A601163-06E4-45AB-BBE0-F64B4A35EFEE}" srcId="{252357BE-30EA-49F7-9DBD-B5F30B4F4A9D}" destId="{78C93022-0465-4021-8276-F5832288DE5D}" srcOrd="4" destOrd="0" parTransId="{02CD0AAA-1DA7-4457-8A1B-F22D666E18DD}" sibTransId="{43D6F91D-0DFB-43FC-A63F-1D4240F7F9F4}"/>
    <dgm:cxn modelId="{9926492C-DCD5-4A7B-A2A7-46D5A9980E6C}" srcId="{252357BE-30EA-49F7-9DBD-B5F30B4F4A9D}" destId="{53D53256-A754-4BBD-AA8A-3E51EF6B7332}" srcOrd="0" destOrd="0" parTransId="{C3E4354D-F9EE-4E3F-9BA8-9DF1EB710091}" sibTransId="{4FD9CFA0-B560-4378-8716-6829ECDA22C7}"/>
    <dgm:cxn modelId="{99B65A99-BB2F-0547-9740-7967CBDC9FA4}" type="presOf" srcId="{9E0F2420-2F7C-4BC9-B3B1-41D079D7B9BA}" destId="{B6154193-CFF1-422A-A0B1-99E4EAC26EDE}" srcOrd="0" destOrd="0" presId="urn:microsoft.com/office/officeart/2005/8/layout/hChevron3"/>
    <dgm:cxn modelId="{0223B767-D5F7-E345-8398-C7E64707C4E3}" type="presParOf" srcId="{AFF030F6-8D1D-42AA-8527-70CC9827071F}" destId="{371DF444-DDBC-427E-9FEE-DFE4E6239109}" srcOrd="0" destOrd="0" presId="urn:microsoft.com/office/officeart/2005/8/layout/hChevron3"/>
    <dgm:cxn modelId="{541CC3F1-FB07-6448-B251-5C6407C73F9C}" type="presParOf" srcId="{AFF030F6-8D1D-42AA-8527-70CC9827071F}" destId="{ADC953D7-9E50-47BF-933D-60204B80E8FB}" srcOrd="1" destOrd="0" presId="urn:microsoft.com/office/officeart/2005/8/layout/hChevron3"/>
    <dgm:cxn modelId="{21222692-B095-6B4E-AC49-63E500214958}" type="presParOf" srcId="{AFF030F6-8D1D-42AA-8527-70CC9827071F}" destId="{B6154193-CFF1-422A-A0B1-99E4EAC26EDE}" srcOrd="2" destOrd="0" presId="urn:microsoft.com/office/officeart/2005/8/layout/hChevron3"/>
    <dgm:cxn modelId="{A1F550A2-F416-E84F-90C1-3C30AB686B47}" type="presParOf" srcId="{AFF030F6-8D1D-42AA-8527-70CC9827071F}" destId="{B0D14E24-9419-4779-91B2-FCCDE3A94F4A}" srcOrd="3" destOrd="0" presId="urn:microsoft.com/office/officeart/2005/8/layout/hChevron3"/>
    <dgm:cxn modelId="{30A8A68B-1F3C-E047-9985-BDA09F586FAA}" type="presParOf" srcId="{AFF030F6-8D1D-42AA-8527-70CC9827071F}" destId="{565F66ED-5189-46DB-A579-BEA28FE6D986}" srcOrd="4" destOrd="0" presId="urn:microsoft.com/office/officeart/2005/8/layout/hChevron3"/>
    <dgm:cxn modelId="{5302D2E2-5505-3840-B080-8D73C57CCAF2}" type="presParOf" srcId="{AFF030F6-8D1D-42AA-8527-70CC9827071F}" destId="{44DDB77A-C1AA-4E0B-AEB0-28CE33DC3A72}" srcOrd="5" destOrd="0" presId="urn:microsoft.com/office/officeart/2005/8/layout/hChevron3"/>
    <dgm:cxn modelId="{4806E3D3-DA42-495A-9D21-A7649165FD53}" type="presParOf" srcId="{AFF030F6-8D1D-42AA-8527-70CC9827071F}" destId="{064BFF56-AC47-42BD-B34D-5B486805362B}" srcOrd="6" destOrd="0" presId="urn:microsoft.com/office/officeart/2005/8/layout/hChevron3"/>
    <dgm:cxn modelId="{F6F09722-DC98-4586-87F5-45B134549276}" type="presParOf" srcId="{AFF030F6-8D1D-42AA-8527-70CC9827071F}" destId="{8DF100ED-F598-4A70-9976-F40741CCFAC7}" srcOrd="7" destOrd="0" presId="urn:microsoft.com/office/officeart/2005/8/layout/hChevron3"/>
    <dgm:cxn modelId="{F79C612D-599B-044A-93EF-9313C36284FC}" type="presParOf" srcId="{AFF030F6-8D1D-42AA-8527-70CC9827071F}" destId="{C36245D8-3606-4BBC-B44C-508E01E5A8A2}" srcOrd="8" destOrd="0" presId="urn:microsoft.com/office/officeart/2005/8/layout/hChevron3"/>
  </dgm:cxnLst>
  <dgm:bg/>
  <dgm:whole>
    <a:ln>
      <a:noFill/>
    </a:ln>
  </dgm:whole>
  <dgm:extLst>
    <a:ext uri="http://schemas.microsoft.com/office/drawing/2008/diagram">
      <dsp:dataModelExt xmlns:dsp="http://schemas.microsoft.com/office/drawing/2008/diagram" relId="rId7" minVer="http://schemas.openxmlformats.org/drawingml/2006/diagram"/>
    </a:ext>
  </dgm:extLst>
</dgm:dataModel>
</file>

<file path=ppt/diagrams/data22.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53D53256-A754-4BBD-AA8A-3E51EF6B7332}">
      <dgm:prSet phldrT="[文字]"/>
      <dgm:spPr>
        <a:solidFill>
          <a:schemeClr val="bg1"/>
        </a:solidFill>
        <a:ln>
          <a:solidFill>
            <a:schemeClr val="tx2">
              <a:lumMod val="25000"/>
              <a:lumOff val="75000"/>
            </a:schemeClr>
          </a:solidFill>
        </a:ln>
      </dgm:spPr>
      <dgm:t>
        <a:bodyPr/>
        <a:lstStyle/>
        <a:p>
          <a:r>
            <a:rPr lang="zh-TW" altLang="en-US" dirty="0"/>
            <a:t>傳統保險業</a:t>
          </a:r>
        </a:p>
      </dgm:t>
    </dgm:pt>
    <dgm:pt modelId="{C3E4354D-F9EE-4E3F-9BA8-9DF1EB710091}" type="parTrans" cxnId="{9926492C-DCD5-4A7B-A2A7-46D5A9980E6C}">
      <dgm:prSet/>
      <dgm:spPr/>
      <dgm:t>
        <a:bodyPr/>
        <a:lstStyle/>
        <a:p>
          <a:endParaRPr lang="zh-TW" altLang="en-US"/>
        </a:p>
      </dgm:t>
    </dgm:pt>
    <dgm:pt modelId="{4FD9CFA0-B560-4378-8716-6829ECDA22C7}" type="sibTrans" cxnId="{9926492C-DCD5-4A7B-A2A7-46D5A9980E6C}">
      <dgm:prSet/>
      <dgm:spPr/>
      <dgm:t>
        <a:bodyPr/>
        <a:lstStyle/>
        <a:p>
          <a:endParaRPr lang="zh-TW" altLang="en-US"/>
        </a:p>
      </dgm:t>
    </dgm:pt>
    <dgm:pt modelId="{9E0F2420-2F7C-4BC9-B3B1-41D079D7B9BA}">
      <dgm:prSet/>
      <dgm:spPr>
        <a:solidFill>
          <a:schemeClr val="bg1"/>
        </a:solidFill>
        <a:ln>
          <a:solidFill>
            <a:schemeClr val="tx2">
              <a:lumMod val="25000"/>
              <a:lumOff val="75000"/>
            </a:schemeClr>
          </a:solidFill>
        </a:ln>
      </dgm:spPr>
      <dgm:t>
        <a:bodyPr/>
        <a:lstStyle/>
        <a:p>
          <a:r>
            <a:rPr lang="zh-TW" altLang="en-US" dirty="0"/>
            <a:t>互聯網保險</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solidFill>
          <a:schemeClr val="tx2">
            <a:lumMod val="25000"/>
            <a:lumOff val="75000"/>
          </a:schemeClr>
        </a:solidFill>
        <a:ln>
          <a:solidFill>
            <a:schemeClr val="tx2">
              <a:lumMod val="25000"/>
              <a:lumOff val="75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78C93022-0465-4021-8276-F5832288DE5D}">
      <dgm:prSet/>
      <dgm:spPr>
        <a:ln>
          <a:solidFill>
            <a:schemeClr val="tx2">
              <a:lumMod val="25000"/>
              <a:lumOff val="75000"/>
            </a:schemeClr>
          </a:solidFill>
        </a:ln>
      </dgm:spPr>
      <dgm:t>
        <a:bodyPr/>
        <a:lstStyle/>
        <a:p>
          <a:r>
            <a:rPr lang="zh-TW" altLang="en-US" dirty="0"/>
            <a:t>機會與挑戰</a:t>
          </a:r>
        </a:p>
      </dgm:t>
    </dgm:pt>
    <dgm:pt modelId="{02CD0AAA-1DA7-4457-8A1B-F22D666E18DD}" type="parTrans" cxnId="{4A601163-06E4-45AB-BBE0-F64B4A35EFEE}">
      <dgm:prSet/>
      <dgm:spPr/>
      <dgm:t>
        <a:bodyPr/>
        <a:lstStyle/>
        <a:p>
          <a:endParaRPr lang="zh-TW" altLang="en-US"/>
        </a:p>
      </dgm:t>
    </dgm:pt>
    <dgm:pt modelId="{43D6F91D-0DFB-43FC-A63F-1D4240F7F9F4}" type="sibTrans" cxnId="{4A601163-06E4-45AB-BBE0-F64B4A35EFEE}">
      <dgm:prSet/>
      <dgm:spPr/>
      <dgm:t>
        <a:bodyPr/>
        <a:lstStyle/>
        <a:p>
          <a:endParaRPr lang="zh-TW" altLang="en-US"/>
        </a:p>
      </dgm:t>
    </dgm:pt>
    <dgm:pt modelId="{E5406759-0E0F-406F-9A84-B3B904C7ED8A}">
      <dgm:prSet/>
      <dgm:spPr>
        <a:ln>
          <a:solidFill>
            <a:schemeClr val="tx2">
              <a:lumMod val="25000"/>
              <a:lumOff val="75000"/>
            </a:schemeClr>
          </a:solidFill>
        </a:ln>
      </dgm:spPr>
      <dgm:t>
        <a:bodyPr/>
        <a:lstStyle/>
        <a:p>
          <a:r>
            <a:rPr lang="zh-TW" altLang="en-US" dirty="0"/>
            <a:t>市場與案例</a:t>
          </a:r>
        </a:p>
      </dgm:t>
    </dgm:pt>
    <dgm:pt modelId="{F82DCB37-9090-4F37-8BD2-00F05D1F4A3E}" type="parTrans" cxnId="{776D2C39-5B21-47FB-8346-936D9311C33C}">
      <dgm:prSet/>
      <dgm:spPr/>
      <dgm:t>
        <a:bodyPr/>
        <a:lstStyle/>
        <a:p>
          <a:endParaRPr lang="zh-TW" altLang="en-US"/>
        </a:p>
      </dgm:t>
    </dgm:pt>
    <dgm:pt modelId="{F230A5CA-8EC0-4B0F-A6B8-5FBE9C832B5A}" type="sibTrans" cxnId="{776D2C39-5B21-47FB-8346-936D9311C33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44DDB77A-C1AA-4E0B-AEB0-28CE33DC3A72}" type="pres">
      <dgm:prSet presAssocID="{63DC6D5B-DE3D-4B3A-83C1-ED29E1464B8B}" presName="parSpace" presStyleCnt="0"/>
      <dgm:spPr/>
    </dgm:pt>
    <dgm:pt modelId="{064BFF56-AC47-42BD-B34D-5B486805362B}" type="pres">
      <dgm:prSet presAssocID="{E5406759-0E0F-406F-9A84-B3B904C7ED8A}" presName="parTxOnly" presStyleLbl="node1" presStyleIdx="3" presStyleCnt="5">
        <dgm:presLayoutVars>
          <dgm:bulletEnabled val="1"/>
        </dgm:presLayoutVars>
      </dgm:prSet>
      <dgm:spPr/>
      <dgm:t>
        <a:bodyPr/>
        <a:lstStyle/>
        <a:p>
          <a:endParaRPr lang="zh-TW" altLang="en-US"/>
        </a:p>
      </dgm:t>
    </dgm:pt>
    <dgm:pt modelId="{8DF100ED-F598-4A70-9976-F40741CCFAC7}" type="pres">
      <dgm:prSet presAssocID="{F230A5CA-8EC0-4B0F-A6B8-5FBE9C832B5A}" presName="parSpace" presStyleCnt="0"/>
      <dgm:spPr/>
    </dgm:pt>
    <dgm:pt modelId="{C36245D8-3606-4BBC-B44C-508E01E5A8A2}" type="pres">
      <dgm:prSet presAssocID="{78C93022-0465-4021-8276-F5832288DE5D}" presName="parTxOnly" presStyleLbl="node1" presStyleIdx="4" presStyleCnt="5">
        <dgm:presLayoutVars>
          <dgm:bulletEnabled val="1"/>
        </dgm:presLayoutVars>
      </dgm:prSet>
      <dgm:spPr/>
      <dgm:t>
        <a:bodyPr/>
        <a:lstStyle/>
        <a:p>
          <a:endParaRPr lang="zh-TW" altLang="en-US"/>
        </a:p>
      </dgm:t>
    </dgm:pt>
  </dgm:ptLst>
  <dgm:cxnLst>
    <dgm:cxn modelId="{C410D0A1-F917-400B-B161-B58BFA226B14}" type="presOf" srcId="{5FF2D4FE-A551-4F3F-AAC9-90D5FFA8619A}" destId="{565F66ED-5189-46DB-A579-BEA28FE6D986}" srcOrd="0" destOrd="0" presId="urn:microsoft.com/office/officeart/2005/8/layout/hChevron3"/>
    <dgm:cxn modelId="{3D2AEB16-DCCD-453E-8B06-93E78678E7AE}" type="presOf" srcId="{53D53256-A754-4BBD-AA8A-3E51EF6B7332}" destId="{371DF444-DDBC-427E-9FEE-DFE4E6239109}" srcOrd="0" destOrd="0" presId="urn:microsoft.com/office/officeart/2005/8/layout/hChevron3"/>
    <dgm:cxn modelId="{5865504F-C7A7-4C95-AC1F-C38E2396AFD2}" srcId="{252357BE-30EA-49F7-9DBD-B5F30B4F4A9D}" destId="{9E0F2420-2F7C-4BC9-B3B1-41D079D7B9BA}" srcOrd="1" destOrd="0" parTransId="{159D1B60-FDFE-45EB-96D1-3A2D0D5077E7}" sibTransId="{C7317D7E-54AF-443B-8B18-3D7BC7721E94}"/>
    <dgm:cxn modelId="{776D2C39-5B21-47FB-8346-936D9311C33C}" srcId="{252357BE-30EA-49F7-9DBD-B5F30B4F4A9D}" destId="{E5406759-0E0F-406F-9A84-B3B904C7ED8A}" srcOrd="3" destOrd="0" parTransId="{F82DCB37-9090-4F37-8BD2-00F05D1F4A3E}" sibTransId="{F230A5CA-8EC0-4B0F-A6B8-5FBE9C832B5A}"/>
    <dgm:cxn modelId="{539CD206-FE12-4AB7-BF42-2C22157EC66A}" type="presOf" srcId="{78C93022-0465-4021-8276-F5832288DE5D}" destId="{C36245D8-3606-4BBC-B44C-508E01E5A8A2}"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4A601163-06E4-45AB-BBE0-F64B4A35EFEE}" srcId="{252357BE-30EA-49F7-9DBD-B5F30B4F4A9D}" destId="{78C93022-0465-4021-8276-F5832288DE5D}" srcOrd="4" destOrd="0" parTransId="{02CD0AAA-1DA7-4457-8A1B-F22D666E18DD}" sibTransId="{43D6F91D-0DFB-43FC-A63F-1D4240F7F9F4}"/>
    <dgm:cxn modelId="{9926492C-DCD5-4A7B-A2A7-46D5A9980E6C}" srcId="{252357BE-30EA-49F7-9DBD-B5F30B4F4A9D}" destId="{53D53256-A754-4BBD-AA8A-3E51EF6B7332}" srcOrd="0" destOrd="0" parTransId="{C3E4354D-F9EE-4E3F-9BA8-9DF1EB710091}" sibTransId="{4FD9CFA0-B560-4378-8716-6829ECDA22C7}"/>
    <dgm:cxn modelId="{E9A115B3-9547-4D75-B7AF-9769D87A1002}" type="presOf" srcId="{E5406759-0E0F-406F-9A84-B3B904C7ED8A}" destId="{064BFF56-AC47-42BD-B34D-5B486805362B}" srcOrd="0" destOrd="0" presId="urn:microsoft.com/office/officeart/2005/8/layout/hChevron3"/>
    <dgm:cxn modelId="{C8662CF1-EDC1-4E8C-A8A8-554045E65245}" type="presOf" srcId="{252357BE-30EA-49F7-9DBD-B5F30B4F4A9D}" destId="{AFF030F6-8D1D-42AA-8527-70CC9827071F}" srcOrd="0" destOrd="0" presId="urn:microsoft.com/office/officeart/2005/8/layout/hChevron3"/>
    <dgm:cxn modelId="{AC666FEE-A91B-4068-8816-7E7877AA8F16}" type="presOf" srcId="{9E0F2420-2F7C-4BC9-B3B1-41D079D7B9BA}" destId="{B6154193-CFF1-422A-A0B1-99E4EAC26EDE}" srcOrd="0" destOrd="0" presId="urn:microsoft.com/office/officeart/2005/8/layout/hChevron3"/>
    <dgm:cxn modelId="{5A484678-843A-4BDE-8DB3-7C44FC7F974E}" type="presParOf" srcId="{AFF030F6-8D1D-42AA-8527-70CC9827071F}" destId="{371DF444-DDBC-427E-9FEE-DFE4E6239109}" srcOrd="0" destOrd="0" presId="urn:microsoft.com/office/officeart/2005/8/layout/hChevron3"/>
    <dgm:cxn modelId="{7AF55514-8332-4B0E-B737-35E9E277C3A0}" type="presParOf" srcId="{AFF030F6-8D1D-42AA-8527-70CC9827071F}" destId="{ADC953D7-9E50-47BF-933D-60204B80E8FB}" srcOrd="1" destOrd="0" presId="urn:microsoft.com/office/officeart/2005/8/layout/hChevron3"/>
    <dgm:cxn modelId="{30E7674B-007C-411F-9FA7-757AEC20E61B}" type="presParOf" srcId="{AFF030F6-8D1D-42AA-8527-70CC9827071F}" destId="{B6154193-CFF1-422A-A0B1-99E4EAC26EDE}" srcOrd="2" destOrd="0" presId="urn:microsoft.com/office/officeart/2005/8/layout/hChevron3"/>
    <dgm:cxn modelId="{792AE23D-10B4-40F8-82F0-4C449751FB36}" type="presParOf" srcId="{AFF030F6-8D1D-42AA-8527-70CC9827071F}" destId="{B0D14E24-9419-4779-91B2-FCCDE3A94F4A}" srcOrd="3" destOrd="0" presId="urn:microsoft.com/office/officeart/2005/8/layout/hChevron3"/>
    <dgm:cxn modelId="{A0873D2C-6230-4CC5-9DC7-7EE80B79EF84}" type="presParOf" srcId="{AFF030F6-8D1D-42AA-8527-70CC9827071F}" destId="{565F66ED-5189-46DB-A579-BEA28FE6D986}" srcOrd="4" destOrd="0" presId="urn:microsoft.com/office/officeart/2005/8/layout/hChevron3"/>
    <dgm:cxn modelId="{E81C0DE3-0923-4F1D-B365-4809A5456B84}" type="presParOf" srcId="{AFF030F6-8D1D-42AA-8527-70CC9827071F}" destId="{44DDB77A-C1AA-4E0B-AEB0-28CE33DC3A72}" srcOrd="5" destOrd="0" presId="urn:microsoft.com/office/officeart/2005/8/layout/hChevron3"/>
    <dgm:cxn modelId="{B9A6BDBB-E90E-4085-95FE-766B484FB344}" type="presParOf" srcId="{AFF030F6-8D1D-42AA-8527-70CC9827071F}" destId="{064BFF56-AC47-42BD-B34D-5B486805362B}" srcOrd="6" destOrd="0" presId="urn:microsoft.com/office/officeart/2005/8/layout/hChevron3"/>
    <dgm:cxn modelId="{881D980A-DC8B-4560-8532-2A944B5AA239}" type="presParOf" srcId="{AFF030F6-8D1D-42AA-8527-70CC9827071F}" destId="{8DF100ED-F598-4A70-9976-F40741CCFAC7}" srcOrd="7" destOrd="0" presId="urn:microsoft.com/office/officeart/2005/8/layout/hChevron3"/>
    <dgm:cxn modelId="{C38D63FC-6BC4-4619-80D5-BAAD6A5CC908}" type="presParOf" srcId="{AFF030F6-8D1D-42AA-8527-70CC9827071F}" destId="{C36245D8-3606-4BBC-B44C-508E01E5A8A2}" srcOrd="8" destOrd="0" presId="urn:microsoft.com/office/officeart/2005/8/layout/hChevron3"/>
  </dgm:cxnLst>
  <dgm:bg/>
  <dgm:whole>
    <a:ln>
      <a:noFill/>
    </a:ln>
  </dgm:whole>
  <dgm:extLst>
    <a:ext uri="http://schemas.microsoft.com/office/drawing/2008/diagram">
      <dsp:dataModelExt xmlns:dsp="http://schemas.microsoft.com/office/drawing/2008/diagram" relId="rId9" minVer="http://schemas.openxmlformats.org/drawingml/2006/diagram"/>
    </a:ext>
  </dgm:extLst>
</dgm:dataModel>
</file>

<file path=ppt/diagrams/data23.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53D53256-A754-4BBD-AA8A-3E51EF6B7332}">
      <dgm:prSet phldrT="[文字]"/>
      <dgm:spPr>
        <a:solidFill>
          <a:schemeClr val="bg1"/>
        </a:solidFill>
        <a:ln>
          <a:solidFill>
            <a:schemeClr val="tx2">
              <a:lumMod val="25000"/>
              <a:lumOff val="75000"/>
            </a:schemeClr>
          </a:solidFill>
        </a:ln>
      </dgm:spPr>
      <dgm:t>
        <a:bodyPr/>
        <a:lstStyle/>
        <a:p>
          <a:r>
            <a:rPr lang="zh-TW" altLang="en-US" dirty="0"/>
            <a:t>傳統保險業</a:t>
          </a:r>
        </a:p>
      </dgm:t>
    </dgm:pt>
    <dgm:pt modelId="{C3E4354D-F9EE-4E3F-9BA8-9DF1EB710091}" type="parTrans" cxnId="{9926492C-DCD5-4A7B-A2A7-46D5A9980E6C}">
      <dgm:prSet/>
      <dgm:spPr/>
      <dgm:t>
        <a:bodyPr/>
        <a:lstStyle/>
        <a:p>
          <a:endParaRPr lang="zh-TW" altLang="en-US"/>
        </a:p>
      </dgm:t>
    </dgm:pt>
    <dgm:pt modelId="{4FD9CFA0-B560-4378-8716-6829ECDA22C7}" type="sibTrans" cxnId="{9926492C-DCD5-4A7B-A2A7-46D5A9980E6C}">
      <dgm:prSet/>
      <dgm:spPr/>
      <dgm:t>
        <a:bodyPr/>
        <a:lstStyle/>
        <a:p>
          <a:endParaRPr lang="zh-TW" altLang="en-US"/>
        </a:p>
      </dgm:t>
    </dgm:pt>
    <dgm:pt modelId="{9E0F2420-2F7C-4BC9-B3B1-41D079D7B9BA}">
      <dgm:prSet/>
      <dgm:spPr>
        <a:solidFill>
          <a:schemeClr val="bg1"/>
        </a:solidFill>
        <a:ln>
          <a:solidFill>
            <a:schemeClr val="tx2">
              <a:lumMod val="25000"/>
              <a:lumOff val="75000"/>
            </a:schemeClr>
          </a:solidFill>
        </a:ln>
      </dgm:spPr>
      <dgm:t>
        <a:bodyPr/>
        <a:lstStyle/>
        <a:p>
          <a:r>
            <a:rPr lang="zh-TW" altLang="en-US" dirty="0"/>
            <a:t>互聯網保險</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solidFill>
          <a:schemeClr val="tx2">
            <a:lumMod val="25000"/>
            <a:lumOff val="75000"/>
          </a:schemeClr>
        </a:solidFill>
        <a:ln>
          <a:solidFill>
            <a:schemeClr val="tx2">
              <a:lumMod val="25000"/>
              <a:lumOff val="75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78C93022-0465-4021-8276-F5832288DE5D}">
      <dgm:prSet/>
      <dgm:spPr>
        <a:ln>
          <a:solidFill>
            <a:schemeClr val="tx2">
              <a:lumMod val="25000"/>
              <a:lumOff val="75000"/>
            </a:schemeClr>
          </a:solidFill>
        </a:ln>
      </dgm:spPr>
      <dgm:t>
        <a:bodyPr/>
        <a:lstStyle/>
        <a:p>
          <a:r>
            <a:rPr lang="zh-TW" altLang="en-US" dirty="0"/>
            <a:t>機會與挑戰</a:t>
          </a:r>
        </a:p>
      </dgm:t>
    </dgm:pt>
    <dgm:pt modelId="{02CD0AAA-1DA7-4457-8A1B-F22D666E18DD}" type="parTrans" cxnId="{4A601163-06E4-45AB-BBE0-F64B4A35EFEE}">
      <dgm:prSet/>
      <dgm:spPr/>
      <dgm:t>
        <a:bodyPr/>
        <a:lstStyle/>
        <a:p>
          <a:endParaRPr lang="zh-TW" altLang="en-US"/>
        </a:p>
      </dgm:t>
    </dgm:pt>
    <dgm:pt modelId="{43D6F91D-0DFB-43FC-A63F-1D4240F7F9F4}" type="sibTrans" cxnId="{4A601163-06E4-45AB-BBE0-F64B4A35EFEE}">
      <dgm:prSet/>
      <dgm:spPr/>
      <dgm:t>
        <a:bodyPr/>
        <a:lstStyle/>
        <a:p>
          <a:endParaRPr lang="zh-TW" altLang="en-US"/>
        </a:p>
      </dgm:t>
    </dgm:pt>
    <dgm:pt modelId="{E5406759-0E0F-406F-9A84-B3B904C7ED8A}">
      <dgm:prSet/>
      <dgm:spPr>
        <a:ln>
          <a:solidFill>
            <a:schemeClr val="tx2">
              <a:lumMod val="25000"/>
              <a:lumOff val="75000"/>
            </a:schemeClr>
          </a:solidFill>
        </a:ln>
      </dgm:spPr>
      <dgm:t>
        <a:bodyPr/>
        <a:lstStyle/>
        <a:p>
          <a:r>
            <a:rPr lang="zh-TW" altLang="en-US" dirty="0"/>
            <a:t>市場與案例</a:t>
          </a:r>
        </a:p>
      </dgm:t>
    </dgm:pt>
    <dgm:pt modelId="{F82DCB37-9090-4F37-8BD2-00F05D1F4A3E}" type="parTrans" cxnId="{776D2C39-5B21-47FB-8346-936D9311C33C}">
      <dgm:prSet/>
      <dgm:spPr/>
      <dgm:t>
        <a:bodyPr/>
        <a:lstStyle/>
        <a:p>
          <a:endParaRPr lang="zh-TW" altLang="en-US"/>
        </a:p>
      </dgm:t>
    </dgm:pt>
    <dgm:pt modelId="{F230A5CA-8EC0-4B0F-A6B8-5FBE9C832B5A}" type="sibTrans" cxnId="{776D2C39-5B21-47FB-8346-936D9311C33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44DDB77A-C1AA-4E0B-AEB0-28CE33DC3A72}" type="pres">
      <dgm:prSet presAssocID="{63DC6D5B-DE3D-4B3A-83C1-ED29E1464B8B}" presName="parSpace" presStyleCnt="0"/>
      <dgm:spPr/>
    </dgm:pt>
    <dgm:pt modelId="{064BFF56-AC47-42BD-B34D-5B486805362B}" type="pres">
      <dgm:prSet presAssocID="{E5406759-0E0F-406F-9A84-B3B904C7ED8A}" presName="parTxOnly" presStyleLbl="node1" presStyleIdx="3" presStyleCnt="5">
        <dgm:presLayoutVars>
          <dgm:bulletEnabled val="1"/>
        </dgm:presLayoutVars>
      </dgm:prSet>
      <dgm:spPr/>
      <dgm:t>
        <a:bodyPr/>
        <a:lstStyle/>
        <a:p>
          <a:endParaRPr lang="zh-TW" altLang="en-US"/>
        </a:p>
      </dgm:t>
    </dgm:pt>
    <dgm:pt modelId="{8DF100ED-F598-4A70-9976-F40741CCFAC7}" type="pres">
      <dgm:prSet presAssocID="{F230A5CA-8EC0-4B0F-A6B8-5FBE9C832B5A}" presName="parSpace" presStyleCnt="0"/>
      <dgm:spPr/>
    </dgm:pt>
    <dgm:pt modelId="{C36245D8-3606-4BBC-B44C-508E01E5A8A2}" type="pres">
      <dgm:prSet presAssocID="{78C93022-0465-4021-8276-F5832288DE5D}" presName="parTxOnly" presStyleLbl="node1" presStyleIdx="4" presStyleCnt="5">
        <dgm:presLayoutVars>
          <dgm:bulletEnabled val="1"/>
        </dgm:presLayoutVars>
      </dgm:prSet>
      <dgm:spPr/>
      <dgm:t>
        <a:bodyPr/>
        <a:lstStyle/>
        <a:p>
          <a:endParaRPr lang="zh-TW" altLang="en-US"/>
        </a:p>
      </dgm:t>
    </dgm:pt>
  </dgm:ptLst>
  <dgm:cxnLst>
    <dgm:cxn modelId="{84A0EFA6-635C-8148-ACE6-F4BED4391A48}" type="presOf" srcId="{252357BE-30EA-49F7-9DBD-B5F30B4F4A9D}" destId="{AFF030F6-8D1D-42AA-8527-70CC9827071F}" srcOrd="0" destOrd="0" presId="urn:microsoft.com/office/officeart/2005/8/layout/hChevron3"/>
    <dgm:cxn modelId="{5865504F-C7A7-4C95-AC1F-C38E2396AFD2}" srcId="{252357BE-30EA-49F7-9DBD-B5F30B4F4A9D}" destId="{9E0F2420-2F7C-4BC9-B3B1-41D079D7B9BA}" srcOrd="1" destOrd="0" parTransId="{159D1B60-FDFE-45EB-96D1-3A2D0D5077E7}" sibTransId="{C7317D7E-54AF-443B-8B18-3D7BC7721E94}"/>
    <dgm:cxn modelId="{C84CDB42-81F3-4470-819E-EE747A7DA904}" type="presOf" srcId="{E5406759-0E0F-406F-9A84-B3B904C7ED8A}" destId="{064BFF56-AC47-42BD-B34D-5B486805362B}" srcOrd="0" destOrd="0" presId="urn:microsoft.com/office/officeart/2005/8/layout/hChevron3"/>
    <dgm:cxn modelId="{F8C5E7F8-74CD-6D4F-90B4-E580939896A4}" type="presOf" srcId="{5FF2D4FE-A551-4F3F-AAC9-90D5FFA8619A}" destId="{565F66ED-5189-46DB-A579-BEA28FE6D986}" srcOrd="0" destOrd="0" presId="urn:microsoft.com/office/officeart/2005/8/layout/hChevron3"/>
    <dgm:cxn modelId="{776D2C39-5B21-47FB-8346-936D9311C33C}" srcId="{252357BE-30EA-49F7-9DBD-B5F30B4F4A9D}" destId="{E5406759-0E0F-406F-9A84-B3B904C7ED8A}" srcOrd="3" destOrd="0" parTransId="{F82DCB37-9090-4F37-8BD2-00F05D1F4A3E}" sibTransId="{F230A5CA-8EC0-4B0F-A6B8-5FBE9C832B5A}"/>
    <dgm:cxn modelId="{9F808535-BD7D-D44B-81CD-CF9EE20A1335}" type="presOf" srcId="{78C93022-0465-4021-8276-F5832288DE5D}" destId="{C36245D8-3606-4BBC-B44C-508E01E5A8A2}" srcOrd="0" destOrd="0" presId="urn:microsoft.com/office/officeart/2005/8/layout/hChevron3"/>
    <dgm:cxn modelId="{4599E31A-E3E5-C14B-9125-4D6752CC68C0}" type="presOf" srcId="{53D53256-A754-4BBD-AA8A-3E51EF6B7332}" destId="{371DF444-DDBC-427E-9FEE-DFE4E6239109}"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4A601163-06E4-45AB-BBE0-F64B4A35EFEE}" srcId="{252357BE-30EA-49F7-9DBD-B5F30B4F4A9D}" destId="{78C93022-0465-4021-8276-F5832288DE5D}" srcOrd="4" destOrd="0" parTransId="{02CD0AAA-1DA7-4457-8A1B-F22D666E18DD}" sibTransId="{43D6F91D-0DFB-43FC-A63F-1D4240F7F9F4}"/>
    <dgm:cxn modelId="{9926492C-DCD5-4A7B-A2A7-46D5A9980E6C}" srcId="{252357BE-30EA-49F7-9DBD-B5F30B4F4A9D}" destId="{53D53256-A754-4BBD-AA8A-3E51EF6B7332}" srcOrd="0" destOrd="0" parTransId="{C3E4354D-F9EE-4E3F-9BA8-9DF1EB710091}" sibTransId="{4FD9CFA0-B560-4378-8716-6829ECDA22C7}"/>
    <dgm:cxn modelId="{99B65A99-BB2F-0547-9740-7967CBDC9FA4}" type="presOf" srcId="{9E0F2420-2F7C-4BC9-B3B1-41D079D7B9BA}" destId="{B6154193-CFF1-422A-A0B1-99E4EAC26EDE}" srcOrd="0" destOrd="0" presId="urn:microsoft.com/office/officeart/2005/8/layout/hChevron3"/>
    <dgm:cxn modelId="{0223B767-D5F7-E345-8398-C7E64707C4E3}" type="presParOf" srcId="{AFF030F6-8D1D-42AA-8527-70CC9827071F}" destId="{371DF444-DDBC-427E-9FEE-DFE4E6239109}" srcOrd="0" destOrd="0" presId="urn:microsoft.com/office/officeart/2005/8/layout/hChevron3"/>
    <dgm:cxn modelId="{541CC3F1-FB07-6448-B251-5C6407C73F9C}" type="presParOf" srcId="{AFF030F6-8D1D-42AA-8527-70CC9827071F}" destId="{ADC953D7-9E50-47BF-933D-60204B80E8FB}" srcOrd="1" destOrd="0" presId="urn:microsoft.com/office/officeart/2005/8/layout/hChevron3"/>
    <dgm:cxn modelId="{21222692-B095-6B4E-AC49-63E500214958}" type="presParOf" srcId="{AFF030F6-8D1D-42AA-8527-70CC9827071F}" destId="{B6154193-CFF1-422A-A0B1-99E4EAC26EDE}" srcOrd="2" destOrd="0" presId="urn:microsoft.com/office/officeart/2005/8/layout/hChevron3"/>
    <dgm:cxn modelId="{A1F550A2-F416-E84F-90C1-3C30AB686B47}" type="presParOf" srcId="{AFF030F6-8D1D-42AA-8527-70CC9827071F}" destId="{B0D14E24-9419-4779-91B2-FCCDE3A94F4A}" srcOrd="3" destOrd="0" presId="urn:microsoft.com/office/officeart/2005/8/layout/hChevron3"/>
    <dgm:cxn modelId="{30A8A68B-1F3C-E047-9985-BDA09F586FAA}" type="presParOf" srcId="{AFF030F6-8D1D-42AA-8527-70CC9827071F}" destId="{565F66ED-5189-46DB-A579-BEA28FE6D986}" srcOrd="4" destOrd="0" presId="urn:microsoft.com/office/officeart/2005/8/layout/hChevron3"/>
    <dgm:cxn modelId="{5302D2E2-5505-3840-B080-8D73C57CCAF2}" type="presParOf" srcId="{AFF030F6-8D1D-42AA-8527-70CC9827071F}" destId="{44DDB77A-C1AA-4E0B-AEB0-28CE33DC3A72}" srcOrd="5" destOrd="0" presId="urn:microsoft.com/office/officeart/2005/8/layout/hChevron3"/>
    <dgm:cxn modelId="{4806E3D3-DA42-495A-9D21-A7649165FD53}" type="presParOf" srcId="{AFF030F6-8D1D-42AA-8527-70CC9827071F}" destId="{064BFF56-AC47-42BD-B34D-5B486805362B}" srcOrd="6" destOrd="0" presId="urn:microsoft.com/office/officeart/2005/8/layout/hChevron3"/>
    <dgm:cxn modelId="{F6F09722-DC98-4586-87F5-45B134549276}" type="presParOf" srcId="{AFF030F6-8D1D-42AA-8527-70CC9827071F}" destId="{8DF100ED-F598-4A70-9976-F40741CCFAC7}" srcOrd="7" destOrd="0" presId="urn:microsoft.com/office/officeart/2005/8/layout/hChevron3"/>
    <dgm:cxn modelId="{F79C612D-599B-044A-93EF-9313C36284FC}" type="presParOf" srcId="{AFF030F6-8D1D-42AA-8527-70CC9827071F}" destId="{C36245D8-3606-4BBC-B44C-508E01E5A8A2}" srcOrd="8" destOrd="0" presId="urn:microsoft.com/office/officeart/2005/8/layout/hChevron3"/>
  </dgm:cxnLst>
  <dgm:bg/>
  <dgm:whole>
    <a:ln>
      <a:noFill/>
    </a:ln>
  </dgm:whole>
  <dgm:extLst>
    <a:ext uri="http://schemas.microsoft.com/office/drawing/2008/diagram">
      <dsp:dataModelExt xmlns:dsp="http://schemas.microsoft.com/office/drawing/2008/diagram" relId="rId6" minVer="http://schemas.openxmlformats.org/drawingml/2006/diagram"/>
    </a:ext>
  </dgm:extLst>
</dgm:dataModel>
</file>

<file path=ppt/diagrams/data24.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53D53256-A754-4BBD-AA8A-3E51EF6B7332}">
      <dgm:prSet phldrT="[文字]"/>
      <dgm:spPr>
        <a:solidFill>
          <a:schemeClr val="bg1"/>
        </a:solidFill>
        <a:ln>
          <a:solidFill>
            <a:schemeClr val="tx2">
              <a:lumMod val="25000"/>
              <a:lumOff val="75000"/>
            </a:schemeClr>
          </a:solidFill>
        </a:ln>
      </dgm:spPr>
      <dgm:t>
        <a:bodyPr/>
        <a:lstStyle/>
        <a:p>
          <a:r>
            <a:rPr lang="zh-TW" altLang="en-US" dirty="0"/>
            <a:t>傳統保險業</a:t>
          </a:r>
        </a:p>
      </dgm:t>
    </dgm:pt>
    <dgm:pt modelId="{C3E4354D-F9EE-4E3F-9BA8-9DF1EB710091}" type="parTrans" cxnId="{9926492C-DCD5-4A7B-A2A7-46D5A9980E6C}">
      <dgm:prSet/>
      <dgm:spPr/>
      <dgm:t>
        <a:bodyPr/>
        <a:lstStyle/>
        <a:p>
          <a:endParaRPr lang="zh-TW" altLang="en-US"/>
        </a:p>
      </dgm:t>
    </dgm:pt>
    <dgm:pt modelId="{4FD9CFA0-B560-4378-8716-6829ECDA22C7}" type="sibTrans" cxnId="{9926492C-DCD5-4A7B-A2A7-46D5A9980E6C}">
      <dgm:prSet/>
      <dgm:spPr/>
      <dgm:t>
        <a:bodyPr/>
        <a:lstStyle/>
        <a:p>
          <a:endParaRPr lang="zh-TW" altLang="en-US"/>
        </a:p>
      </dgm:t>
    </dgm:pt>
    <dgm:pt modelId="{9E0F2420-2F7C-4BC9-B3B1-41D079D7B9BA}">
      <dgm:prSet/>
      <dgm:spPr>
        <a:solidFill>
          <a:schemeClr val="bg1"/>
        </a:solidFill>
        <a:ln>
          <a:solidFill>
            <a:schemeClr val="tx2">
              <a:lumMod val="25000"/>
              <a:lumOff val="75000"/>
            </a:schemeClr>
          </a:solidFill>
        </a:ln>
      </dgm:spPr>
      <dgm:t>
        <a:bodyPr/>
        <a:lstStyle/>
        <a:p>
          <a:r>
            <a:rPr lang="zh-TW" altLang="en-US" dirty="0"/>
            <a:t>互聯網保險</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solidFill>
          <a:schemeClr val="tx2">
            <a:lumMod val="25000"/>
            <a:lumOff val="75000"/>
          </a:schemeClr>
        </a:solidFill>
        <a:ln>
          <a:solidFill>
            <a:schemeClr val="tx2">
              <a:lumMod val="25000"/>
              <a:lumOff val="75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78C93022-0465-4021-8276-F5832288DE5D}">
      <dgm:prSet/>
      <dgm:spPr>
        <a:ln>
          <a:solidFill>
            <a:schemeClr val="tx2">
              <a:lumMod val="25000"/>
              <a:lumOff val="75000"/>
            </a:schemeClr>
          </a:solidFill>
        </a:ln>
      </dgm:spPr>
      <dgm:t>
        <a:bodyPr/>
        <a:lstStyle/>
        <a:p>
          <a:r>
            <a:rPr lang="zh-TW" altLang="en-US" dirty="0"/>
            <a:t>機會與挑戰</a:t>
          </a:r>
        </a:p>
      </dgm:t>
    </dgm:pt>
    <dgm:pt modelId="{02CD0AAA-1DA7-4457-8A1B-F22D666E18DD}" type="parTrans" cxnId="{4A601163-06E4-45AB-BBE0-F64B4A35EFEE}">
      <dgm:prSet/>
      <dgm:spPr/>
      <dgm:t>
        <a:bodyPr/>
        <a:lstStyle/>
        <a:p>
          <a:endParaRPr lang="zh-TW" altLang="en-US"/>
        </a:p>
      </dgm:t>
    </dgm:pt>
    <dgm:pt modelId="{43D6F91D-0DFB-43FC-A63F-1D4240F7F9F4}" type="sibTrans" cxnId="{4A601163-06E4-45AB-BBE0-F64B4A35EFEE}">
      <dgm:prSet/>
      <dgm:spPr/>
      <dgm:t>
        <a:bodyPr/>
        <a:lstStyle/>
        <a:p>
          <a:endParaRPr lang="zh-TW" altLang="en-US"/>
        </a:p>
      </dgm:t>
    </dgm:pt>
    <dgm:pt modelId="{E5406759-0E0F-406F-9A84-B3B904C7ED8A}">
      <dgm:prSet/>
      <dgm:spPr>
        <a:ln>
          <a:solidFill>
            <a:schemeClr val="tx2">
              <a:lumMod val="25000"/>
              <a:lumOff val="75000"/>
            </a:schemeClr>
          </a:solidFill>
        </a:ln>
      </dgm:spPr>
      <dgm:t>
        <a:bodyPr/>
        <a:lstStyle/>
        <a:p>
          <a:r>
            <a:rPr lang="zh-TW" altLang="en-US" dirty="0"/>
            <a:t>市場與案例</a:t>
          </a:r>
        </a:p>
      </dgm:t>
    </dgm:pt>
    <dgm:pt modelId="{F82DCB37-9090-4F37-8BD2-00F05D1F4A3E}" type="parTrans" cxnId="{776D2C39-5B21-47FB-8346-936D9311C33C}">
      <dgm:prSet/>
      <dgm:spPr/>
      <dgm:t>
        <a:bodyPr/>
        <a:lstStyle/>
        <a:p>
          <a:endParaRPr lang="zh-TW" altLang="en-US"/>
        </a:p>
      </dgm:t>
    </dgm:pt>
    <dgm:pt modelId="{F230A5CA-8EC0-4B0F-A6B8-5FBE9C832B5A}" type="sibTrans" cxnId="{776D2C39-5B21-47FB-8346-936D9311C33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44DDB77A-C1AA-4E0B-AEB0-28CE33DC3A72}" type="pres">
      <dgm:prSet presAssocID="{63DC6D5B-DE3D-4B3A-83C1-ED29E1464B8B}" presName="parSpace" presStyleCnt="0"/>
      <dgm:spPr/>
    </dgm:pt>
    <dgm:pt modelId="{064BFF56-AC47-42BD-B34D-5B486805362B}" type="pres">
      <dgm:prSet presAssocID="{E5406759-0E0F-406F-9A84-B3B904C7ED8A}" presName="parTxOnly" presStyleLbl="node1" presStyleIdx="3" presStyleCnt="5">
        <dgm:presLayoutVars>
          <dgm:bulletEnabled val="1"/>
        </dgm:presLayoutVars>
      </dgm:prSet>
      <dgm:spPr/>
      <dgm:t>
        <a:bodyPr/>
        <a:lstStyle/>
        <a:p>
          <a:endParaRPr lang="zh-TW" altLang="en-US"/>
        </a:p>
      </dgm:t>
    </dgm:pt>
    <dgm:pt modelId="{8DF100ED-F598-4A70-9976-F40741CCFAC7}" type="pres">
      <dgm:prSet presAssocID="{F230A5CA-8EC0-4B0F-A6B8-5FBE9C832B5A}" presName="parSpace" presStyleCnt="0"/>
      <dgm:spPr/>
    </dgm:pt>
    <dgm:pt modelId="{C36245D8-3606-4BBC-B44C-508E01E5A8A2}" type="pres">
      <dgm:prSet presAssocID="{78C93022-0465-4021-8276-F5832288DE5D}" presName="parTxOnly" presStyleLbl="node1" presStyleIdx="4" presStyleCnt="5">
        <dgm:presLayoutVars>
          <dgm:bulletEnabled val="1"/>
        </dgm:presLayoutVars>
      </dgm:prSet>
      <dgm:spPr/>
      <dgm:t>
        <a:bodyPr/>
        <a:lstStyle/>
        <a:p>
          <a:endParaRPr lang="zh-TW" altLang="en-US"/>
        </a:p>
      </dgm:t>
    </dgm:pt>
  </dgm:ptLst>
  <dgm:cxnLst>
    <dgm:cxn modelId="{84A0EFA6-635C-8148-ACE6-F4BED4391A48}" type="presOf" srcId="{252357BE-30EA-49F7-9DBD-B5F30B4F4A9D}" destId="{AFF030F6-8D1D-42AA-8527-70CC9827071F}" srcOrd="0" destOrd="0" presId="urn:microsoft.com/office/officeart/2005/8/layout/hChevron3"/>
    <dgm:cxn modelId="{5865504F-C7A7-4C95-AC1F-C38E2396AFD2}" srcId="{252357BE-30EA-49F7-9DBD-B5F30B4F4A9D}" destId="{9E0F2420-2F7C-4BC9-B3B1-41D079D7B9BA}" srcOrd="1" destOrd="0" parTransId="{159D1B60-FDFE-45EB-96D1-3A2D0D5077E7}" sibTransId="{C7317D7E-54AF-443B-8B18-3D7BC7721E94}"/>
    <dgm:cxn modelId="{C84CDB42-81F3-4470-819E-EE747A7DA904}" type="presOf" srcId="{E5406759-0E0F-406F-9A84-B3B904C7ED8A}" destId="{064BFF56-AC47-42BD-B34D-5B486805362B}" srcOrd="0" destOrd="0" presId="urn:microsoft.com/office/officeart/2005/8/layout/hChevron3"/>
    <dgm:cxn modelId="{F8C5E7F8-74CD-6D4F-90B4-E580939896A4}" type="presOf" srcId="{5FF2D4FE-A551-4F3F-AAC9-90D5FFA8619A}" destId="{565F66ED-5189-46DB-A579-BEA28FE6D986}" srcOrd="0" destOrd="0" presId="urn:microsoft.com/office/officeart/2005/8/layout/hChevron3"/>
    <dgm:cxn modelId="{776D2C39-5B21-47FB-8346-936D9311C33C}" srcId="{252357BE-30EA-49F7-9DBD-B5F30B4F4A9D}" destId="{E5406759-0E0F-406F-9A84-B3B904C7ED8A}" srcOrd="3" destOrd="0" parTransId="{F82DCB37-9090-4F37-8BD2-00F05D1F4A3E}" sibTransId="{F230A5CA-8EC0-4B0F-A6B8-5FBE9C832B5A}"/>
    <dgm:cxn modelId="{9F808535-BD7D-D44B-81CD-CF9EE20A1335}" type="presOf" srcId="{78C93022-0465-4021-8276-F5832288DE5D}" destId="{C36245D8-3606-4BBC-B44C-508E01E5A8A2}" srcOrd="0" destOrd="0" presId="urn:microsoft.com/office/officeart/2005/8/layout/hChevron3"/>
    <dgm:cxn modelId="{4599E31A-E3E5-C14B-9125-4D6752CC68C0}" type="presOf" srcId="{53D53256-A754-4BBD-AA8A-3E51EF6B7332}" destId="{371DF444-DDBC-427E-9FEE-DFE4E6239109}"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4A601163-06E4-45AB-BBE0-F64B4A35EFEE}" srcId="{252357BE-30EA-49F7-9DBD-B5F30B4F4A9D}" destId="{78C93022-0465-4021-8276-F5832288DE5D}" srcOrd="4" destOrd="0" parTransId="{02CD0AAA-1DA7-4457-8A1B-F22D666E18DD}" sibTransId="{43D6F91D-0DFB-43FC-A63F-1D4240F7F9F4}"/>
    <dgm:cxn modelId="{9926492C-DCD5-4A7B-A2A7-46D5A9980E6C}" srcId="{252357BE-30EA-49F7-9DBD-B5F30B4F4A9D}" destId="{53D53256-A754-4BBD-AA8A-3E51EF6B7332}" srcOrd="0" destOrd="0" parTransId="{C3E4354D-F9EE-4E3F-9BA8-9DF1EB710091}" sibTransId="{4FD9CFA0-B560-4378-8716-6829ECDA22C7}"/>
    <dgm:cxn modelId="{99B65A99-BB2F-0547-9740-7967CBDC9FA4}" type="presOf" srcId="{9E0F2420-2F7C-4BC9-B3B1-41D079D7B9BA}" destId="{B6154193-CFF1-422A-A0B1-99E4EAC26EDE}" srcOrd="0" destOrd="0" presId="urn:microsoft.com/office/officeart/2005/8/layout/hChevron3"/>
    <dgm:cxn modelId="{0223B767-D5F7-E345-8398-C7E64707C4E3}" type="presParOf" srcId="{AFF030F6-8D1D-42AA-8527-70CC9827071F}" destId="{371DF444-DDBC-427E-9FEE-DFE4E6239109}" srcOrd="0" destOrd="0" presId="urn:microsoft.com/office/officeart/2005/8/layout/hChevron3"/>
    <dgm:cxn modelId="{541CC3F1-FB07-6448-B251-5C6407C73F9C}" type="presParOf" srcId="{AFF030F6-8D1D-42AA-8527-70CC9827071F}" destId="{ADC953D7-9E50-47BF-933D-60204B80E8FB}" srcOrd="1" destOrd="0" presId="urn:microsoft.com/office/officeart/2005/8/layout/hChevron3"/>
    <dgm:cxn modelId="{21222692-B095-6B4E-AC49-63E500214958}" type="presParOf" srcId="{AFF030F6-8D1D-42AA-8527-70CC9827071F}" destId="{B6154193-CFF1-422A-A0B1-99E4EAC26EDE}" srcOrd="2" destOrd="0" presId="urn:microsoft.com/office/officeart/2005/8/layout/hChevron3"/>
    <dgm:cxn modelId="{A1F550A2-F416-E84F-90C1-3C30AB686B47}" type="presParOf" srcId="{AFF030F6-8D1D-42AA-8527-70CC9827071F}" destId="{B0D14E24-9419-4779-91B2-FCCDE3A94F4A}" srcOrd="3" destOrd="0" presId="urn:microsoft.com/office/officeart/2005/8/layout/hChevron3"/>
    <dgm:cxn modelId="{30A8A68B-1F3C-E047-9985-BDA09F586FAA}" type="presParOf" srcId="{AFF030F6-8D1D-42AA-8527-70CC9827071F}" destId="{565F66ED-5189-46DB-A579-BEA28FE6D986}" srcOrd="4" destOrd="0" presId="urn:microsoft.com/office/officeart/2005/8/layout/hChevron3"/>
    <dgm:cxn modelId="{5302D2E2-5505-3840-B080-8D73C57CCAF2}" type="presParOf" srcId="{AFF030F6-8D1D-42AA-8527-70CC9827071F}" destId="{44DDB77A-C1AA-4E0B-AEB0-28CE33DC3A72}" srcOrd="5" destOrd="0" presId="urn:microsoft.com/office/officeart/2005/8/layout/hChevron3"/>
    <dgm:cxn modelId="{4806E3D3-DA42-495A-9D21-A7649165FD53}" type="presParOf" srcId="{AFF030F6-8D1D-42AA-8527-70CC9827071F}" destId="{064BFF56-AC47-42BD-B34D-5B486805362B}" srcOrd="6" destOrd="0" presId="urn:microsoft.com/office/officeart/2005/8/layout/hChevron3"/>
    <dgm:cxn modelId="{F6F09722-DC98-4586-87F5-45B134549276}" type="presParOf" srcId="{AFF030F6-8D1D-42AA-8527-70CC9827071F}" destId="{8DF100ED-F598-4A70-9976-F40741CCFAC7}" srcOrd="7" destOrd="0" presId="urn:microsoft.com/office/officeart/2005/8/layout/hChevron3"/>
    <dgm:cxn modelId="{F79C612D-599B-044A-93EF-9313C36284FC}" type="presParOf" srcId="{AFF030F6-8D1D-42AA-8527-70CC9827071F}" destId="{C36245D8-3606-4BBC-B44C-508E01E5A8A2}" srcOrd="8" destOrd="0" presId="urn:microsoft.com/office/officeart/2005/8/layout/hChevron3"/>
  </dgm:cxnLst>
  <dgm:bg/>
  <dgm:whole>
    <a:ln>
      <a:noFill/>
    </a:ln>
  </dgm:whole>
  <dgm:extLst>
    <a:ext uri="http://schemas.microsoft.com/office/drawing/2008/diagram">
      <dsp:dataModelExt xmlns:dsp="http://schemas.microsoft.com/office/drawing/2008/diagram" relId="rId8" minVer="http://schemas.openxmlformats.org/drawingml/2006/diagram"/>
    </a:ext>
  </dgm:extLst>
</dgm:dataModel>
</file>

<file path=ppt/diagrams/data25.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53D53256-A754-4BBD-AA8A-3E51EF6B7332}">
      <dgm:prSet phldrT="[文字]"/>
      <dgm:spPr>
        <a:solidFill>
          <a:schemeClr val="bg1"/>
        </a:solidFill>
        <a:ln>
          <a:solidFill>
            <a:schemeClr val="tx2">
              <a:lumMod val="25000"/>
              <a:lumOff val="75000"/>
            </a:schemeClr>
          </a:solidFill>
        </a:ln>
      </dgm:spPr>
      <dgm:t>
        <a:bodyPr/>
        <a:lstStyle/>
        <a:p>
          <a:r>
            <a:rPr lang="zh-TW" altLang="en-US" dirty="0"/>
            <a:t>傳統保險業</a:t>
          </a:r>
        </a:p>
      </dgm:t>
    </dgm:pt>
    <dgm:pt modelId="{C3E4354D-F9EE-4E3F-9BA8-9DF1EB710091}" type="parTrans" cxnId="{9926492C-DCD5-4A7B-A2A7-46D5A9980E6C}">
      <dgm:prSet/>
      <dgm:spPr/>
      <dgm:t>
        <a:bodyPr/>
        <a:lstStyle/>
        <a:p>
          <a:endParaRPr lang="zh-TW" altLang="en-US"/>
        </a:p>
      </dgm:t>
    </dgm:pt>
    <dgm:pt modelId="{4FD9CFA0-B560-4378-8716-6829ECDA22C7}" type="sibTrans" cxnId="{9926492C-DCD5-4A7B-A2A7-46D5A9980E6C}">
      <dgm:prSet/>
      <dgm:spPr/>
      <dgm:t>
        <a:bodyPr/>
        <a:lstStyle/>
        <a:p>
          <a:endParaRPr lang="zh-TW" altLang="en-US"/>
        </a:p>
      </dgm:t>
    </dgm:pt>
    <dgm:pt modelId="{9E0F2420-2F7C-4BC9-B3B1-41D079D7B9BA}">
      <dgm:prSet/>
      <dgm:spPr>
        <a:solidFill>
          <a:schemeClr val="bg1"/>
        </a:solidFill>
        <a:ln>
          <a:solidFill>
            <a:schemeClr val="tx2">
              <a:lumMod val="25000"/>
              <a:lumOff val="75000"/>
            </a:schemeClr>
          </a:solidFill>
        </a:ln>
      </dgm:spPr>
      <dgm:t>
        <a:bodyPr/>
        <a:lstStyle/>
        <a:p>
          <a:r>
            <a:rPr lang="zh-TW" altLang="en-US" dirty="0"/>
            <a:t>互聯網保險</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solidFill>
          <a:schemeClr val="tx2">
            <a:lumMod val="25000"/>
            <a:lumOff val="75000"/>
          </a:schemeClr>
        </a:solidFill>
        <a:ln>
          <a:solidFill>
            <a:schemeClr val="tx2">
              <a:lumMod val="25000"/>
              <a:lumOff val="75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78C93022-0465-4021-8276-F5832288DE5D}">
      <dgm:prSet/>
      <dgm:spPr>
        <a:ln>
          <a:solidFill>
            <a:schemeClr val="tx2">
              <a:lumMod val="25000"/>
              <a:lumOff val="75000"/>
            </a:schemeClr>
          </a:solidFill>
        </a:ln>
      </dgm:spPr>
      <dgm:t>
        <a:bodyPr/>
        <a:lstStyle/>
        <a:p>
          <a:r>
            <a:rPr lang="zh-TW" altLang="en-US" dirty="0"/>
            <a:t>機會與挑戰</a:t>
          </a:r>
        </a:p>
      </dgm:t>
    </dgm:pt>
    <dgm:pt modelId="{02CD0AAA-1DA7-4457-8A1B-F22D666E18DD}" type="parTrans" cxnId="{4A601163-06E4-45AB-BBE0-F64B4A35EFEE}">
      <dgm:prSet/>
      <dgm:spPr/>
      <dgm:t>
        <a:bodyPr/>
        <a:lstStyle/>
        <a:p>
          <a:endParaRPr lang="zh-TW" altLang="en-US"/>
        </a:p>
      </dgm:t>
    </dgm:pt>
    <dgm:pt modelId="{43D6F91D-0DFB-43FC-A63F-1D4240F7F9F4}" type="sibTrans" cxnId="{4A601163-06E4-45AB-BBE0-F64B4A35EFEE}">
      <dgm:prSet/>
      <dgm:spPr/>
      <dgm:t>
        <a:bodyPr/>
        <a:lstStyle/>
        <a:p>
          <a:endParaRPr lang="zh-TW" altLang="en-US"/>
        </a:p>
      </dgm:t>
    </dgm:pt>
    <dgm:pt modelId="{E5406759-0E0F-406F-9A84-B3B904C7ED8A}">
      <dgm:prSet/>
      <dgm:spPr>
        <a:ln>
          <a:solidFill>
            <a:schemeClr val="tx2">
              <a:lumMod val="25000"/>
              <a:lumOff val="75000"/>
            </a:schemeClr>
          </a:solidFill>
        </a:ln>
      </dgm:spPr>
      <dgm:t>
        <a:bodyPr/>
        <a:lstStyle/>
        <a:p>
          <a:r>
            <a:rPr lang="zh-TW" altLang="en-US" dirty="0"/>
            <a:t>市場與案例</a:t>
          </a:r>
        </a:p>
      </dgm:t>
    </dgm:pt>
    <dgm:pt modelId="{F82DCB37-9090-4F37-8BD2-00F05D1F4A3E}" type="parTrans" cxnId="{776D2C39-5B21-47FB-8346-936D9311C33C}">
      <dgm:prSet/>
      <dgm:spPr/>
      <dgm:t>
        <a:bodyPr/>
        <a:lstStyle/>
        <a:p>
          <a:endParaRPr lang="zh-TW" altLang="en-US"/>
        </a:p>
      </dgm:t>
    </dgm:pt>
    <dgm:pt modelId="{F230A5CA-8EC0-4B0F-A6B8-5FBE9C832B5A}" type="sibTrans" cxnId="{776D2C39-5B21-47FB-8346-936D9311C33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44DDB77A-C1AA-4E0B-AEB0-28CE33DC3A72}" type="pres">
      <dgm:prSet presAssocID="{63DC6D5B-DE3D-4B3A-83C1-ED29E1464B8B}" presName="parSpace" presStyleCnt="0"/>
      <dgm:spPr/>
    </dgm:pt>
    <dgm:pt modelId="{064BFF56-AC47-42BD-B34D-5B486805362B}" type="pres">
      <dgm:prSet presAssocID="{E5406759-0E0F-406F-9A84-B3B904C7ED8A}" presName="parTxOnly" presStyleLbl="node1" presStyleIdx="3" presStyleCnt="5">
        <dgm:presLayoutVars>
          <dgm:bulletEnabled val="1"/>
        </dgm:presLayoutVars>
      </dgm:prSet>
      <dgm:spPr/>
      <dgm:t>
        <a:bodyPr/>
        <a:lstStyle/>
        <a:p>
          <a:endParaRPr lang="zh-TW" altLang="en-US"/>
        </a:p>
      </dgm:t>
    </dgm:pt>
    <dgm:pt modelId="{8DF100ED-F598-4A70-9976-F40741CCFAC7}" type="pres">
      <dgm:prSet presAssocID="{F230A5CA-8EC0-4B0F-A6B8-5FBE9C832B5A}" presName="parSpace" presStyleCnt="0"/>
      <dgm:spPr/>
    </dgm:pt>
    <dgm:pt modelId="{C36245D8-3606-4BBC-B44C-508E01E5A8A2}" type="pres">
      <dgm:prSet presAssocID="{78C93022-0465-4021-8276-F5832288DE5D}" presName="parTxOnly" presStyleLbl="node1" presStyleIdx="4" presStyleCnt="5">
        <dgm:presLayoutVars>
          <dgm:bulletEnabled val="1"/>
        </dgm:presLayoutVars>
      </dgm:prSet>
      <dgm:spPr/>
      <dgm:t>
        <a:bodyPr/>
        <a:lstStyle/>
        <a:p>
          <a:endParaRPr lang="zh-TW" altLang="en-US"/>
        </a:p>
      </dgm:t>
    </dgm:pt>
  </dgm:ptLst>
  <dgm:cxnLst>
    <dgm:cxn modelId="{84A0EFA6-635C-8148-ACE6-F4BED4391A48}" type="presOf" srcId="{252357BE-30EA-49F7-9DBD-B5F30B4F4A9D}" destId="{AFF030F6-8D1D-42AA-8527-70CC9827071F}" srcOrd="0" destOrd="0" presId="urn:microsoft.com/office/officeart/2005/8/layout/hChevron3"/>
    <dgm:cxn modelId="{5865504F-C7A7-4C95-AC1F-C38E2396AFD2}" srcId="{252357BE-30EA-49F7-9DBD-B5F30B4F4A9D}" destId="{9E0F2420-2F7C-4BC9-B3B1-41D079D7B9BA}" srcOrd="1" destOrd="0" parTransId="{159D1B60-FDFE-45EB-96D1-3A2D0D5077E7}" sibTransId="{C7317D7E-54AF-443B-8B18-3D7BC7721E94}"/>
    <dgm:cxn modelId="{C84CDB42-81F3-4470-819E-EE747A7DA904}" type="presOf" srcId="{E5406759-0E0F-406F-9A84-B3B904C7ED8A}" destId="{064BFF56-AC47-42BD-B34D-5B486805362B}" srcOrd="0" destOrd="0" presId="urn:microsoft.com/office/officeart/2005/8/layout/hChevron3"/>
    <dgm:cxn modelId="{F8C5E7F8-74CD-6D4F-90B4-E580939896A4}" type="presOf" srcId="{5FF2D4FE-A551-4F3F-AAC9-90D5FFA8619A}" destId="{565F66ED-5189-46DB-A579-BEA28FE6D986}" srcOrd="0" destOrd="0" presId="urn:microsoft.com/office/officeart/2005/8/layout/hChevron3"/>
    <dgm:cxn modelId="{776D2C39-5B21-47FB-8346-936D9311C33C}" srcId="{252357BE-30EA-49F7-9DBD-B5F30B4F4A9D}" destId="{E5406759-0E0F-406F-9A84-B3B904C7ED8A}" srcOrd="3" destOrd="0" parTransId="{F82DCB37-9090-4F37-8BD2-00F05D1F4A3E}" sibTransId="{F230A5CA-8EC0-4B0F-A6B8-5FBE9C832B5A}"/>
    <dgm:cxn modelId="{9F808535-BD7D-D44B-81CD-CF9EE20A1335}" type="presOf" srcId="{78C93022-0465-4021-8276-F5832288DE5D}" destId="{C36245D8-3606-4BBC-B44C-508E01E5A8A2}" srcOrd="0" destOrd="0" presId="urn:microsoft.com/office/officeart/2005/8/layout/hChevron3"/>
    <dgm:cxn modelId="{4599E31A-E3E5-C14B-9125-4D6752CC68C0}" type="presOf" srcId="{53D53256-A754-4BBD-AA8A-3E51EF6B7332}" destId="{371DF444-DDBC-427E-9FEE-DFE4E6239109}"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4A601163-06E4-45AB-BBE0-F64B4A35EFEE}" srcId="{252357BE-30EA-49F7-9DBD-B5F30B4F4A9D}" destId="{78C93022-0465-4021-8276-F5832288DE5D}" srcOrd="4" destOrd="0" parTransId="{02CD0AAA-1DA7-4457-8A1B-F22D666E18DD}" sibTransId="{43D6F91D-0DFB-43FC-A63F-1D4240F7F9F4}"/>
    <dgm:cxn modelId="{9926492C-DCD5-4A7B-A2A7-46D5A9980E6C}" srcId="{252357BE-30EA-49F7-9DBD-B5F30B4F4A9D}" destId="{53D53256-A754-4BBD-AA8A-3E51EF6B7332}" srcOrd="0" destOrd="0" parTransId="{C3E4354D-F9EE-4E3F-9BA8-9DF1EB710091}" sibTransId="{4FD9CFA0-B560-4378-8716-6829ECDA22C7}"/>
    <dgm:cxn modelId="{99B65A99-BB2F-0547-9740-7967CBDC9FA4}" type="presOf" srcId="{9E0F2420-2F7C-4BC9-B3B1-41D079D7B9BA}" destId="{B6154193-CFF1-422A-A0B1-99E4EAC26EDE}" srcOrd="0" destOrd="0" presId="urn:microsoft.com/office/officeart/2005/8/layout/hChevron3"/>
    <dgm:cxn modelId="{0223B767-D5F7-E345-8398-C7E64707C4E3}" type="presParOf" srcId="{AFF030F6-8D1D-42AA-8527-70CC9827071F}" destId="{371DF444-DDBC-427E-9FEE-DFE4E6239109}" srcOrd="0" destOrd="0" presId="urn:microsoft.com/office/officeart/2005/8/layout/hChevron3"/>
    <dgm:cxn modelId="{541CC3F1-FB07-6448-B251-5C6407C73F9C}" type="presParOf" srcId="{AFF030F6-8D1D-42AA-8527-70CC9827071F}" destId="{ADC953D7-9E50-47BF-933D-60204B80E8FB}" srcOrd="1" destOrd="0" presId="urn:microsoft.com/office/officeart/2005/8/layout/hChevron3"/>
    <dgm:cxn modelId="{21222692-B095-6B4E-AC49-63E500214958}" type="presParOf" srcId="{AFF030F6-8D1D-42AA-8527-70CC9827071F}" destId="{B6154193-CFF1-422A-A0B1-99E4EAC26EDE}" srcOrd="2" destOrd="0" presId="urn:microsoft.com/office/officeart/2005/8/layout/hChevron3"/>
    <dgm:cxn modelId="{A1F550A2-F416-E84F-90C1-3C30AB686B47}" type="presParOf" srcId="{AFF030F6-8D1D-42AA-8527-70CC9827071F}" destId="{B0D14E24-9419-4779-91B2-FCCDE3A94F4A}" srcOrd="3" destOrd="0" presId="urn:microsoft.com/office/officeart/2005/8/layout/hChevron3"/>
    <dgm:cxn modelId="{30A8A68B-1F3C-E047-9985-BDA09F586FAA}" type="presParOf" srcId="{AFF030F6-8D1D-42AA-8527-70CC9827071F}" destId="{565F66ED-5189-46DB-A579-BEA28FE6D986}" srcOrd="4" destOrd="0" presId="urn:microsoft.com/office/officeart/2005/8/layout/hChevron3"/>
    <dgm:cxn modelId="{5302D2E2-5505-3840-B080-8D73C57CCAF2}" type="presParOf" srcId="{AFF030F6-8D1D-42AA-8527-70CC9827071F}" destId="{44DDB77A-C1AA-4E0B-AEB0-28CE33DC3A72}" srcOrd="5" destOrd="0" presId="urn:microsoft.com/office/officeart/2005/8/layout/hChevron3"/>
    <dgm:cxn modelId="{4806E3D3-DA42-495A-9D21-A7649165FD53}" type="presParOf" srcId="{AFF030F6-8D1D-42AA-8527-70CC9827071F}" destId="{064BFF56-AC47-42BD-B34D-5B486805362B}" srcOrd="6" destOrd="0" presId="urn:microsoft.com/office/officeart/2005/8/layout/hChevron3"/>
    <dgm:cxn modelId="{F6F09722-DC98-4586-87F5-45B134549276}" type="presParOf" srcId="{AFF030F6-8D1D-42AA-8527-70CC9827071F}" destId="{8DF100ED-F598-4A70-9976-F40741CCFAC7}" srcOrd="7" destOrd="0" presId="urn:microsoft.com/office/officeart/2005/8/layout/hChevron3"/>
    <dgm:cxn modelId="{F79C612D-599B-044A-93EF-9313C36284FC}" type="presParOf" srcId="{AFF030F6-8D1D-42AA-8527-70CC9827071F}" destId="{C36245D8-3606-4BBC-B44C-508E01E5A8A2}" srcOrd="8" destOrd="0" presId="urn:microsoft.com/office/officeart/2005/8/layout/hChevron3"/>
  </dgm:cxnLst>
  <dgm:bg/>
  <dgm:whole>
    <a:ln>
      <a:noFill/>
    </a:ln>
  </dgm:whole>
  <dgm:extLst>
    <a:ext uri="http://schemas.microsoft.com/office/drawing/2008/diagram">
      <dsp:dataModelExt xmlns:dsp="http://schemas.microsoft.com/office/drawing/2008/diagram" relId="rId7" minVer="http://schemas.openxmlformats.org/drawingml/2006/diagram"/>
    </a:ext>
  </dgm:extLst>
</dgm:dataModel>
</file>

<file path=ppt/diagrams/data26.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53D53256-A754-4BBD-AA8A-3E51EF6B7332}">
      <dgm:prSet phldrT="[文字]"/>
      <dgm:spPr>
        <a:solidFill>
          <a:schemeClr val="bg1"/>
        </a:solidFill>
        <a:ln>
          <a:solidFill>
            <a:schemeClr val="tx2">
              <a:lumMod val="25000"/>
              <a:lumOff val="75000"/>
            </a:schemeClr>
          </a:solidFill>
        </a:ln>
      </dgm:spPr>
      <dgm:t>
        <a:bodyPr/>
        <a:lstStyle/>
        <a:p>
          <a:r>
            <a:rPr lang="zh-TW" altLang="en-US" dirty="0"/>
            <a:t>傳統保險業</a:t>
          </a:r>
        </a:p>
      </dgm:t>
    </dgm:pt>
    <dgm:pt modelId="{C3E4354D-F9EE-4E3F-9BA8-9DF1EB710091}" type="parTrans" cxnId="{9926492C-DCD5-4A7B-A2A7-46D5A9980E6C}">
      <dgm:prSet/>
      <dgm:spPr/>
      <dgm:t>
        <a:bodyPr/>
        <a:lstStyle/>
        <a:p>
          <a:endParaRPr lang="zh-TW" altLang="en-US"/>
        </a:p>
      </dgm:t>
    </dgm:pt>
    <dgm:pt modelId="{4FD9CFA0-B560-4378-8716-6829ECDA22C7}" type="sibTrans" cxnId="{9926492C-DCD5-4A7B-A2A7-46D5A9980E6C}">
      <dgm:prSet/>
      <dgm:spPr/>
      <dgm:t>
        <a:bodyPr/>
        <a:lstStyle/>
        <a:p>
          <a:endParaRPr lang="zh-TW" altLang="en-US"/>
        </a:p>
      </dgm:t>
    </dgm:pt>
    <dgm:pt modelId="{9E0F2420-2F7C-4BC9-B3B1-41D079D7B9BA}">
      <dgm:prSet/>
      <dgm:spPr>
        <a:solidFill>
          <a:schemeClr val="bg1"/>
        </a:solidFill>
        <a:ln>
          <a:solidFill>
            <a:schemeClr val="tx2">
              <a:lumMod val="25000"/>
              <a:lumOff val="75000"/>
            </a:schemeClr>
          </a:solidFill>
        </a:ln>
      </dgm:spPr>
      <dgm:t>
        <a:bodyPr/>
        <a:lstStyle/>
        <a:p>
          <a:r>
            <a:rPr lang="zh-TW" altLang="en-US" dirty="0"/>
            <a:t>互聯網保險</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solidFill>
          <a:schemeClr val="tx2">
            <a:lumMod val="25000"/>
            <a:lumOff val="75000"/>
          </a:schemeClr>
        </a:solidFill>
        <a:ln>
          <a:solidFill>
            <a:schemeClr val="tx2">
              <a:lumMod val="25000"/>
              <a:lumOff val="75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78C93022-0465-4021-8276-F5832288DE5D}">
      <dgm:prSet/>
      <dgm:spPr>
        <a:ln>
          <a:solidFill>
            <a:schemeClr val="tx2">
              <a:lumMod val="25000"/>
              <a:lumOff val="75000"/>
            </a:schemeClr>
          </a:solidFill>
        </a:ln>
      </dgm:spPr>
      <dgm:t>
        <a:bodyPr/>
        <a:lstStyle/>
        <a:p>
          <a:r>
            <a:rPr lang="zh-TW" altLang="en-US" dirty="0"/>
            <a:t>機會與挑戰</a:t>
          </a:r>
        </a:p>
      </dgm:t>
    </dgm:pt>
    <dgm:pt modelId="{02CD0AAA-1DA7-4457-8A1B-F22D666E18DD}" type="parTrans" cxnId="{4A601163-06E4-45AB-BBE0-F64B4A35EFEE}">
      <dgm:prSet/>
      <dgm:spPr/>
      <dgm:t>
        <a:bodyPr/>
        <a:lstStyle/>
        <a:p>
          <a:endParaRPr lang="zh-TW" altLang="en-US"/>
        </a:p>
      </dgm:t>
    </dgm:pt>
    <dgm:pt modelId="{43D6F91D-0DFB-43FC-A63F-1D4240F7F9F4}" type="sibTrans" cxnId="{4A601163-06E4-45AB-BBE0-F64B4A35EFEE}">
      <dgm:prSet/>
      <dgm:spPr/>
      <dgm:t>
        <a:bodyPr/>
        <a:lstStyle/>
        <a:p>
          <a:endParaRPr lang="zh-TW" altLang="en-US"/>
        </a:p>
      </dgm:t>
    </dgm:pt>
    <dgm:pt modelId="{E5406759-0E0F-406F-9A84-B3B904C7ED8A}">
      <dgm:prSet/>
      <dgm:spPr>
        <a:ln>
          <a:solidFill>
            <a:schemeClr val="tx2">
              <a:lumMod val="25000"/>
              <a:lumOff val="75000"/>
            </a:schemeClr>
          </a:solidFill>
        </a:ln>
      </dgm:spPr>
      <dgm:t>
        <a:bodyPr/>
        <a:lstStyle/>
        <a:p>
          <a:r>
            <a:rPr lang="zh-TW" altLang="en-US" dirty="0"/>
            <a:t>市場與案例</a:t>
          </a:r>
        </a:p>
      </dgm:t>
    </dgm:pt>
    <dgm:pt modelId="{F82DCB37-9090-4F37-8BD2-00F05D1F4A3E}" type="parTrans" cxnId="{776D2C39-5B21-47FB-8346-936D9311C33C}">
      <dgm:prSet/>
      <dgm:spPr/>
      <dgm:t>
        <a:bodyPr/>
        <a:lstStyle/>
        <a:p>
          <a:endParaRPr lang="zh-TW" altLang="en-US"/>
        </a:p>
      </dgm:t>
    </dgm:pt>
    <dgm:pt modelId="{F230A5CA-8EC0-4B0F-A6B8-5FBE9C832B5A}" type="sibTrans" cxnId="{776D2C39-5B21-47FB-8346-936D9311C33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44DDB77A-C1AA-4E0B-AEB0-28CE33DC3A72}" type="pres">
      <dgm:prSet presAssocID="{63DC6D5B-DE3D-4B3A-83C1-ED29E1464B8B}" presName="parSpace" presStyleCnt="0"/>
      <dgm:spPr/>
    </dgm:pt>
    <dgm:pt modelId="{064BFF56-AC47-42BD-B34D-5B486805362B}" type="pres">
      <dgm:prSet presAssocID="{E5406759-0E0F-406F-9A84-B3B904C7ED8A}" presName="parTxOnly" presStyleLbl="node1" presStyleIdx="3" presStyleCnt="5">
        <dgm:presLayoutVars>
          <dgm:bulletEnabled val="1"/>
        </dgm:presLayoutVars>
      </dgm:prSet>
      <dgm:spPr/>
      <dgm:t>
        <a:bodyPr/>
        <a:lstStyle/>
        <a:p>
          <a:endParaRPr lang="zh-TW" altLang="en-US"/>
        </a:p>
      </dgm:t>
    </dgm:pt>
    <dgm:pt modelId="{8DF100ED-F598-4A70-9976-F40741CCFAC7}" type="pres">
      <dgm:prSet presAssocID="{F230A5CA-8EC0-4B0F-A6B8-5FBE9C832B5A}" presName="parSpace" presStyleCnt="0"/>
      <dgm:spPr/>
    </dgm:pt>
    <dgm:pt modelId="{C36245D8-3606-4BBC-B44C-508E01E5A8A2}" type="pres">
      <dgm:prSet presAssocID="{78C93022-0465-4021-8276-F5832288DE5D}" presName="parTxOnly" presStyleLbl="node1" presStyleIdx="4" presStyleCnt="5">
        <dgm:presLayoutVars>
          <dgm:bulletEnabled val="1"/>
        </dgm:presLayoutVars>
      </dgm:prSet>
      <dgm:spPr/>
      <dgm:t>
        <a:bodyPr/>
        <a:lstStyle/>
        <a:p>
          <a:endParaRPr lang="zh-TW" altLang="en-US"/>
        </a:p>
      </dgm:t>
    </dgm:pt>
  </dgm:ptLst>
  <dgm:cxnLst>
    <dgm:cxn modelId="{84A0EFA6-635C-8148-ACE6-F4BED4391A48}" type="presOf" srcId="{252357BE-30EA-49F7-9DBD-B5F30B4F4A9D}" destId="{AFF030F6-8D1D-42AA-8527-70CC9827071F}" srcOrd="0" destOrd="0" presId="urn:microsoft.com/office/officeart/2005/8/layout/hChevron3"/>
    <dgm:cxn modelId="{5865504F-C7A7-4C95-AC1F-C38E2396AFD2}" srcId="{252357BE-30EA-49F7-9DBD-B5F30B4F4A9D}" destId="{9E0F2420-2F7C-4BC9-B3B1-41D079D7B9BA}" srcOrd="1" destOrd="0" parTransId="{159D1B60-FDFE-45EB-96D1-3A2D0D5077E7}" sibTransId="{C7317D7E-54AF-443B-8B18-3D7BC7721E94}"/>
    <dgm:cxn modelId="{C84CDB42-81F3-4470-819E-EE747A7DA904}" type="presOf" srcId="{E5406759-0E0F-406F-9A84-B3B904C7ED8A}" destId="{064BFF56-AC47-42BD-B34D-5B486805362B}" srcOrd="0" destOrd="0" presId="urn:microsoft.com/office/officeart/2005/8/layout/hChevron3"/>
    <dgm:cxn modelId="{F8C5E7F8-74CD-6D4F-90B4-E580939896A4}" type="presOf" srcId="{5FF2D4FE-A551-4F3F-AAC9-90D5FFA8619A}" destId="{565F66ED-5189-46DB-A579-BEA28FE6D986}" srcOrd="0" destOrd="0" presId="urn:microsoft.com/office/officeart/2005/8/layout/hChevron3"/>
    <dgm:cxn modelId="{776D2C39-5B21-47FB-8346-936D9311C33C}" srcId="{252357BE-30EA-49F7-9DBD-B5F30B4F4A9D}" destId="{E5406759-0E0F-406F-9A84-B3B904C7ED8A}" srcOrd="3" destOrd="0" parTransId="{F82DCB37-9090-4F37-8BD2-00F05D1F4A3E}" sibTransId="{F230A5CA-8EC0-4B0F-A6B8-5FBE9C832B5A}"/>
    <dgm:cxn modelId="{9F808535-BD7D-D44B-81CD-CF9EE20A1335}" type="presOf" srcId="{78C93022-0465-4021-8276-F5832288DE5D}" destId="{C36245D8-3606-4BBC-B44C-508E01E5A8A2}" srcOrd="0" destOrd="0" presId="urn:microsoft.com/office/officeart/2005/8/layout/hChevron3"/>
    <dgm:cxn modelId="{4599E31A-E3E5-C14B-9125-4D6752CC68C0}" type="presOf" srcId="{53D53256-A754-4BBD-AA8A-3E51EF6B7332}" destId="{371DF444-DDBC-427E-9FEE-DFE4E6239109}"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4A601163-06E4-45AB-BBE0-F64B4A35EFEE}" srcId="{252357BE-30EA-49F7-9DBD-B5F30B4F4A9D}" destId="{78C93022-0465-4021-8276-F5832288DE5D}" srcOrd="4" destOrd="0" parTransId="{02CD0AAA-1DA7-4457-8A1B-F22D666E18DD}" sibTransId="{43D6F91D-0DFB-43FC-A63F-1D4240F7F9F4}"/>
    <dgm:cxn modelId="{9926492C-DCD5-4A7B-A2A7-46D5A9980E6C}" srcId="{252357BE-30EA-49F7-9DBD-B5F30B4F4A9D}" destId="{53D53256-A754-4BBD-AA8A-3E51EF6B7332}" srcOrd="0" destOrd="0" parTransId="{C3E4354D-F9EE-4E3F-9BA8-9DF1EB710091}" sibTransId="{4FD9CFA0-B560-4378-8716-6829ECDA22C7}"/>
    <dgm:cxn modelId="{99B65A99-BB2F-0547-9740-7967CBDC9FA4}" type="presOf" srcId="{9E0F2420-2F7C-4BC9-B3B1-41D079D7B9BA}" destId="{B6154193-CFF1-422A-A0B1-99E4EAC26EDE}" srcOrd="0" destOrd="0" presId="urn:microsoft.com/office/officeart/2005/8/layout/hChevron3"/>
    <dgm:cxn modelId="{0223B767-D5F7-E345-8398-C7E64707C4E3}" type="presParOf" srcId="{AFF030F6-8D1D-42AA-8527-70CC9827071F}" destId="{371DF444-DDBC-427E-9FEE-DFE4E6239109}" srcOrd="0" destOrd="0" presId="urn:microsoft.com/office/officeart/2005/8/layout/hChevron3"/>
    <dgm:cxn modelId="{541CC3F1-FB07-6448-B251-5C6407C73F9C}" type="presParOf" srcId="{AFF030F6-8D1D-42AA-8527-70CC9827071F}" destId="{ADC953D7-9E50-47BF-933D-60204B80E8FB}" srcOrd="1" destOrd="0" presId="urn:microsoft.com/office/officeart/2005/8/layout/hChevron3"/>
    <dgm:cxn modelId="{21222692-B095-6B4E-AC49-63E500214958}" type="presParOf" srcId="{AFF030F6-8D1D-42AA-8527-70CC9827071F}" destId="{B6154193-CFF1-422A-A0B1-99E4EAC26EDE}" srcOrd="2" destOrd="0" presId="urn:microsoft.com/office/officeart/2005/8/layout/hChevron3"/>
    <dgm:cxn modelId="{A1F550A2-F416-E84F-90C1-3C30AB686B47}" type="presParOf" srcId="{AFF030F6-8D1D-42AA-8527-70CC9827071F}" destId="{B0D14E24-9419-4779-91B2-FCCDE3A94F4A}" srcOrd="3" destOrd="0" presId="urn:microsoft.com/office/officeart/2005/8/layout/hChevron3"/>
    <dgm:cxn modelId="{30A8A68B-1F3C-E047-9985-BDA09F586FAA}" type="presParOf" srcId="{AFF030F6-8D1D-42AA-8527-70CC9827071F}" destId="{565F66ED-5189-46DB-A579-BEA28FE6D986}" srcOrd="4" destOrd="0" presId="urn:microsoft.com/office/officeart/2005/8/layout/hChevron3"/>
    <dgm:cxn modelId="{5302D2E2-5505-3840-B080-8D73C57CCAF2}" type="presParOf" srcId="{AFF030F6-8D1D-42AA-8527-70CC9827071F}" destId="{44DDB77A-C1AA-4E0B-AEB0-28CE33DC3A72}" srcOrd="5" destOrd="0" presId="urn:microsoft.com/office/officeart/2005/8/layout/hChevron3"/>
    <dgm:cxn modelId="{4806E3D3-DA42-495A-9D21-A7649165FD53}" type="presParOf" srcId="{AFF030F6-8D1D-42AA-8527-70CC9827071F}" destId="{064BFF56-AC47-42BD-B34D-5B486805362B}" srcOrd="6" destOrd="0" presId="urn:microsoft.com/office/officeart/2005/8/layout/hChevron3"/>
    <dgm:cxn modelId="{F6F09722-DC98-4586-87F5-45B134549276}" type="presParOf" srcId="{AFF030F6-8D1D-42AA-8527-70CC9827071F}" destId="{8DF100ED-F598-4A70-9976-F40741CCFAC7}" srcOrd="7" destOrd="0" presId="urn:microsoft.com/office/officeart/2005/8/layout/hChevron3"/>
    <dgm:cxn modelId="{F79C612D-599B-044A-93EF-9313C36284FC}" type="presParOf" srcId="{AFF030F6-8D1D-42AA-8527-70CC9827071F}" destId="{C36245D8-3606-4BBC-B44C-508E01E5A8A2}" srcOrd="8" destOrd="0" presId="urn:microsoft.com/office/officeart/2005/8/layout/hChevron3"/>
  </dgm:cxnLst>
  <dgm:bg/>
  <dgm:whole>
    <a:ln>
      <a:noFill/>
    </a:ln>
  </dgm:whole>
  <dgm:extLst>
    <a:ext uri="http://schemas.microsoft.com/office/drawing/2008/diagram">
      <dsp:dataModelExt xmlns:dsp="http://schemas.microsoft.com/office/drawing/2008/diagram" relId="rId9" minVer="http://schemas.openxmlformats.org/drawingml/2006/diagram"/>
    </a:ext>
  </dgm:extLst>
</dgm:dataModel>
</file>

<file path=ppt/diagrams/data27.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53D53256-A754-4BBD-AA8A-3E51EF6B7332}">
      <dgm:prSet phldrT="[文字]"/>
      <dgm:spPr>
        <a:solidFill>
          <a:schemeClr val="bg1"/>
        </a:solidFill>
        <a:ln>
          <a:solidFill>
            <a:schemeClr val="tx2">
              <a:lumMod val="25000"/>
              <a:lumOff val="75000"/>
            </a:schemeClr>
          </a:solidFill>
        </a:ln>
      </dgm:spPr>
      <dgm:t>
        <a:bodyPr/>
        <a:lstStyle/>
        <a:p>
          <a:r>
            <a:rPr lang="zh-TW" altLang="en-US" dirty="0"/>
            <a:t>傳統保險業</a:t>
          </a:r>
        </a:p>
      </dgm:t>
    </dgm:pt>
    <dgm:pt modelId="{C3E4354D-F9EE-4E3F-9BA8-9DF1EB710091}" type="parTrans" cxnId="{9926492C-DCD5-4A7B-A2A7-46D5A9980E6C}">
      <dgm:prSet/>
      <dgm:spPr/>
      <dgm:t>
        <a:bodyPr/>
        <a:lstStyle/>
        <a:p>
          <a:endParaRPr lang="zh-TW" altLang="en-US"/>
        </a:p>
      </dgm:t>
    </dgm:pt>
    <dgm:pt modelId="{4FD9CFA0-B560-4378-8716-6829ECDA22C7}" type="sibTrans" cxnId="{9926492C-DCD5-4A7B-A2A7-46D5A9980E6C}">
      <dgm:prSet/>
      <dgm:spPr/>
      <dgm:t>
        <a:bodyPr/>
        <a:lstStyle/>
        <a:p>
          <a:endParaRPr lang="zh-TW" altLang="en-US"/>
        </a:p>
      </dgm:t>
    </dgm:pt>
    <dgm:pt modelId="{9E0F2420-2F7C-4BC9-B3B1-41D079D7B9BA}">
      <dgm:prSet/>
      <dgm:spPr>
        <a:solidFill>
          <a:schemeClr val="bg1"/>
        </a:solidFill>
        <a:ln>
          <a:solidFill>
            <a:schemeClr val="tx2">
              <a:lumMod val="25000"/>
              <a:lumOff val="75000"/>
            </a:schemeClr>
          </a:solidFill>
        </a:ln>
      </dgm:spPr>
      <dgm:t>
        <a:bodyPr/>
        <a:lstStyle/>
        <a:p>
          <a:r>
            <a:rPr lang="zh-TW" altLang="en-US" dirty="0"/>
            <a:t>互聯網保險</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solidFill>
          <a:schemeClr val="bg1"/>
        </a:solidFill>
        <a:ln>
          <a:solidFill>
            <a:schemeClr val="tx2">
              <a:lumMod val="25000"/>
              <a:lumOff val="75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78C93022-0465-4021-8276-F5832288DE5D}">
      <dgm:prSet/>
      <dgm:spPr>
        <a:ln>
          <a:solidFill>
            <a:schemeClr val="tx2">
              <a:lumMod val="25000"/>
              <a:lumOff val="75000"/>
            </a:schemeClr>
          </a:solidFill>
        </a:ln>
      </dgm:spPr>
      <dgm:t>
        <a:bodyPr/>
        <a:lstStyle/>
        <a:p>
          <a:r>
            <a:rPr lang="zh-TW" altLang="en-US" dirty="0"/>
            <a:t>機會與挑戰</a:t>
          </a:r>
        </a:p>
      </dgm:t>
    </dgm:pt>
    <dgm:pt modelId="{02CD0AAA-1DA7-4457-8A1B-F22D666E18DD}" type="parTrans" cxnId="{4A601163-06E4-45AB-BBE0-F64B4A35EFEE}">
      <dgm:prSet/>
      <dgm:spPr/>
      <dgm:t>
        <a:bodyPr/>
        <a:lstStyle/>
        <a:p>
          <a:endParaRPr lang="zh-TW" altLang="en-US"/>
        </a:p>
      </dgm:t>
    </dgm:pt>
    <dgm:pt modelId="{43D6F91D-0DFB-43FC-A63F-1D4240F7F9F4}" type="sibTrans" cxnId="{4A601163-06E4-45AB-BBE0-F64B4A35EFEE}">
      <dgm:prSet/>
      <dgm:spPr/>
      <dgm:t>
        <a:bodyPr/>
        <a:lstStyle/>
        <a:p>
          <a:endParaRPr lang="zh-TW" altLang="en-US"/>
        </a:p>
      </dgm:t>
    </dgm:pt>
    <dgm:pt modelId="{E5406759-0E0F-406F-9A84-B3B904C7ED8A}">
      <dgm:prSet/>
      <dgm:spPr>
        <a:solidFill>
          <a:schemeClr val="tx2">
            <a:lumMod val="25000"/>
            <a:lumOff val="75000"/>
          </a:schemeClr>
        </a:solidFill>
        <a:ln>
          <a:solidFill>
            <a:schemeClr val="tx2">
              <a:lumMod val="25000"/>
              <a:lumOff val="75000"/>
            </a:schemeClr>
          </a:solidFill>
        </a:ln>
      </dgm:spPr>
      <dgm:t>
        <a:bodyPr/>
        <a:lstStyle/>
        <a:p>
          <a:r>
            <a:rPr lang="zh-TW" altLang="en-US" dirty="0"/>
            <a:t>市場與案例</a:t>
          </a:r>
        </a:p>
      </dgm:t>
    </dgm:pt>
    <dgm:pt modelId="{F82DCB37-9090-4F37-8BD2-00F05D1F4A3E}" type="parTrans" cxnId="{776D2C39-5B21-47FB-8346-936D9311C33C}">
      <dgm:prSet/>
      <dgm:spPr/>
      <dgm:t>
        <a:bodyPr/>
        <a:lstStyle/>
        <a:p>
          <a:endParaRPr lang="zh-TW" altLang="en-US"/>
        </a:p>
      </dgm:t>
    </dgm:pt>
    <dgm:pt modelId="{F230A5CA-8EC0-4B0F-A6B8-5FBE9C832B5A}" type="sibTrans" cxnId="{776D2C39-5B21-47FB-8346-936D9311C33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44DDB77A-C1AA-4E0B-AEB0-28CE33DC3A72}" type="pres">
      <dgm:prSet presAssocID="{63DC6D5B-DE3D-4B3A-83C1-ED29E1464B8B}" presName="parSpace" presStyleCnt="0"/>
      <dgm:spPr/>
    </dgm:pt>
    <dgm:pt modelId="{064BFF56-AC47-42BD-B34D-5B486805362B}" type="pres">
      <dgm:prSet presAssocID="{E5406759-0E0F-406F-9A84-B3B904C7ED8A}" presName="parTxOnly" presStyleLbl="node1" presStyleIdx="3" presStyleCnt="5">
        <dgm:presLayoutVars>
          <dgm:bulletEnabled val="1"/>
        </dgm:presLayoutVars>
      </dgm:prSet>
      <dgm:spPr/>
      <dgm:t>
        <a:bodyPr/>
        <a:lstStyle/>
        <a:p>
          <a:endParaRPr lang="zh-TW" altLang="en-US"/>
        </a:p>
      </dgm:t>
    </dgm:pt>
    <dgm:pt modelId="{8DF100ED-F598-4A70-9976-F40741CCFAC7}" type="pres">
      <dgm:prSet presAssocID="{F230A5CA-8EC0-4B0F-A6B8-5FBE9C832B5A}" presName="parSpace" presStyleCnt="0"/>
      <dgm:spPr/>
    </dgm:pt>
    <dgm:pt modelId="{C36245D8-3606-4BBC-B44C-508E01E5A8A2}" type="pres">
      <dgm:prSet presAssocID="{78C93022-0465-4021-8276-F5832288DE5D}" presName="parTxOnly" presStyleLbl="node1" presStyleIdx="4" presStyleCnt="5">
        <dgm:presLayoutVars>
          <dgm:bulletEnabled val="1"/>
        </dgm:presLayoutVars>
      </dgm:prSet>
      <dgm:spPr/>
      <dgm:t>
        <a:bodyPr/>
        <a:lstStyle/>
        <a:p>
          <a:endParaRPr lang="zh-TW" altLang="en-US"/>
        </a:p>
      </dgm:t>
    </dgm:pt>
  </dgm:ptLst>
  <dgm:cxnLst>
    <dgm:cxn modelId="{84A0EFA6-635C-8148-ACE6-F4BED4391A48}" type="presOf" srcId="{252357BE-30EA-49F7-9DBD-B5F30B4F4A9D}" destId="{AFF030F6-8D1D-42AA-8527-70CC9827071F}" srcOrd="0" destOrd="0" presId="urn:microsoft.com/office/officeart/2005/8/layout/hChevron3"/>
    <dgm:cxn modelId="{5865504F-C7A7-4C95-AC1F-C38E2396AFD2}" srcId="{252357BE-30EA-49F7-9DBD-B5F30B4F4A9D}" destId="{9E0F2420-2F7C-4BC9-B3B1-41D079D7B9BA}" srcOrd="1" destOrd="0" parTransId="{159D1B60-FDFE-45EB-96D1-3A2D0D5077E7}" sibTransId="{C7317D7E-54AF-443B-8B18-3D7BC7721E94}"/>
    <dgm:cxn modelId="{C84CDB42-81F3-4470-819E-EE747A7DA904}" type="presOf" srcId="{E5406759-0E0F-406F-9A84-B3B904C7ED8A}" destId="{064BFF56-AC47-42BD-B34D-5B486805362B}" srcOrd="0" destOrd="0" presId="urn:microsoft.com/office/officeart/2005/8/layout/hChevron3"/>
    <dgm:cxn modelId="{F8C5E7F8-74CD-6D4F-90B4-E580939896A4}" type="presOf" srcId="{5FF2D4FE-A551-4F3F-AAC9-90D5FFA8619A}" destId="{565F66ED-5189-46DB-A579-BEA28FE6D986}" srcOrd="0" destOrd="0" presId="urn:microsoft.com/office/officeart/2005/8/layout/hChevron3"/>
    <dgm:cxn modelId="{776D2C39-5B21-47FB-8346-936D9311C33C}" srcId="{252357BE-30EA-49F7-9DBD-B5F30B4F4A9D}" destId="{E5406759-0E0F-406F-9A84-B3B904C7ED8A}" srcOrd="3" destOrd="0" parTransId="{F82DCB37-9090-4F37-8BD2-00F05D1F4A3E}" sibTransId="{F230A5CA-8EC0-4B0F-A6B8-5FBE9C832B5A}"/>
    <dgm:cxn modelId="{9F808535-BD7D-D44B-81CD-CF9EE20A1335}" type="presOf" srcId="{78C93022-0465-4021-8276-F5832288DE5D}" destId="{C36245D8-3606-4BBC-B44C-508E01E5A8A2}" srcOrd="0" destOrd="0" presId="urn:microsoft.com/office/officeart/2005/8/layout/hChevron3"/>
    <dgm:cxn modelId="{4599E31A-E3E5-C14B-9125-4D6752CC68C0}" type="presOf" srcId="{53D53256-A754-4BBD-AA8A-3E51EF6B7332}" destId="{371DF444-DDBC-427E-9FEE-DFE4E6239109}"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4A601163-06E4-45AB-BBE0-F64B4A35EFEE}" srcId="{252357BE-30EA-49F7-9DBD-B5F30B4F4A9D}" destId="{78C93022-0465-4021-8276-F5832288DE5D}" srcOrd="4" destOrd="0" parTransId="{02CD0AAA-1DA7-4457-8A1B-F22D666E18DD}" sibTransId="{43D6F91D-0DFB-43FC-A63F-1D4240F7F9F4}"/>
    <dgm:cxn modelId="{9926492C-DCD5-4A7B-A2A7-46D5A9980E6C}" srcId="{252357BE-30EA-49F7-9DBD-B5F30B4F4A9D}" destId="{53D53256-A754-4BBD-AA8A-3E51EF6B7332}" srcOrd="0" destOrd="0" parTransId="{C3E4354D-F9EE-4E3F-9BA8-9DF1EB710091}" sibTransId="{4FD9CFA0-B560-4378-8716-6829ECDA22C7}"/>
    <dgm:cxn modelId="{99B65A99-BB2F-0547-9740-7967CBDC9FA4}" type="presOf" srcId="{9E0F2420-2F7C-4BC9-B3B1-41D079D7B9BA}" destId="{B6154193-CFF1-422A-A0B1-99E4EAC26EDE}" srcOrd="0" destOrd="0" presId="urn:microsoft.com/office/officeart/2005/8/layout/hChevron3"/>
    <dgm:cxn modelId="{0223B767-D5F7-E345-8398-C7E64707C4E3}" type="presParOf" srcId="{AFF030F6-8D1D-42AA-8527-70CC9827071F}" destId="{371DF444-DDBC-427E-9FEE-DFE4E6239109}" srcOrd="0" destOrd="0" presId="urn:microsoft.com/office/officeart/2005/8/layout/hChevron3"/>
    <dgm:cxn modelId="{541CC3F1-FB07-6448-B251-5C6407C73F9C}" type="presParOf" srcId="{AFF030F6-8D1D-42AA-8527-70CC9827071F}" destId="{ADC953D7-9E50-47BF-933D-60204B80E8FB}" srcOrd="1" destOrd="0" presId="urn:microsoft.com/office/officeart/2005/8/layout/hChevron3"/>
    <dgm:cxn modelId="{21222692-B095-6B4E-AC49-63E500214958}" type="presParOf" srcId="{AFF030F6-8D1D-42AA-8527-70CC9827071F}" destId="{B6154193-CFF1-422A-A0B1-99E4EAC26EDE}" srcOrd="2" destOrd="0" presId="urn:microsoft.com/office/officeart/2005/8/layout/hChevron3"/>
    <dgm:cxn modelId="{A1F550A2-F416-E84F-90C1-3C30AB686B47}" type="presParOf" srcId="{AFF030F6-8D1D-42AA-8527-70CC9827071F}" destId="{B0D14E24-9419-4779-91B2-FCCDE3A94F4A}" srcOrd="3" destOrd="0" presId="urn:microsoft.com/office/officeart/2005/8/layout/hChevron3"/>
    <dgm:cxn modelId="{30A8A68B-1F3C-E047-9985-BDA09F586FAA}" type="presParOf" srcId="{AFF030F6-8D1D-42AA-8527-70CC9827071F}" destId="{565F66ED-5189-46DB-A579-BEA28FE6D986}" srcOrd="4" destOrd="0" presId="urn:microsoft.com/office/officeart/2005/8/layout/hChevron3"/>
    <dgm:cxn modelId="{5302D2E2-5505-3840-B080-8D73C57CCAF2}" type="presParOf" srcId="{AFF030F6-8D1D-42AA-8527-70CC9827071F}" destId="{44DDB77A-C1AA-4E0B-AEB0-28CE33DC3A72}" srcOrd="5" destOrd="0" presId="urn:microsoft.com/office/officeart/2005/8/layout/hChevron3"/>
    <dgm:cxn modelId="{4806E3D3-DA42-495A-9D21-A7649165FD53}" type="presParOf" srcId="{AFF030F6-8D1D-42AA-8527-70CC9827071F}" destId="{064BFF56-AC47-42BD-B34D-5B486805362B}" srcOrd="6" destOrd="0" presId="urn:microsoft.com/office/officeart/2005/8/layout/hChevron3"/>
    <dgm:cxn modelId="{F6F09722-DC98-4586-87F5-45B134549276}" type="presParOf" srcId="{AFF030F6-8D1D-42AA-8527-70CC9827071F}" destId="{8DF100ED-F598-4A70-9976-F40741CCFAC7}" srcOrd="7" destOrd="0" presId="urn:microsoft.com/office/officeart/2005/8/layout/hChevron3"/>
    <dgm:cxn modelId="{F79C612D-599B-044A-93EF-9313C36284FC}" type="presParOf" srcId="{AFF030F6-8D1D-42AA-8527-70CC9827071F}" destId="{C36245D8-3606-4BBC-B44C-508E01E5A8A2}" srcOrd="8" destOrd="0" presId="urn:microsoft.com/office/officeart/2005/8/layout/hChevron3"/>
  </dgm:cxnLst>
  <dgm:bg/>
  <dgm:whole>
    <a:ln>
      <a:noFill/>
    </a:ln>
  </dgm:whole>
  <dgm:extLst>
    <a:ext uri="http://schemas.microsoft.com/office/drawing/2008/diagram">
      <dsp:dataModelExt xmlns:dsp="http://schemas.microsoft.com/office/drawing/2008/diagram" relId="rId7" minVer="http://schemas.openxmlformats.org/drawingml/2006/diagram"/>
    </a:ext>
  </dgm:extLst>
</dgm:dataModel>
</file>

<file path=ppt/diagrams/data28.xml><?xml version="1.0" encoding="utf-8"?>
<dgm:dataModel xmlns:dgm="http://schemas.openxmlformats.org/drawingml/2006/diagram" xmlns:a="http://schemas.openxmlformats.org/drawingml/2006/main">
  <dgm:ptLst>
    <dgm:pt modelId="{78D61B13-29FE-43E9-9E09-70827851B8CA}" type="doc">
      <dgm:prSet loTypeId="urn:microsoft.com/office/officeart/2008/layout/HorizontalMultiLevelHierarchy" loCatId="hierarchy" qsTypeId="urn:microsoft.com/office/officeart/2005/8/quickstyle/simple1" qsCatId="simple" csTypeId="urn:microsoft.com/office/officeart/2005/8/colors/accent0_1" csCatId="mainScheme" phldr="1"/>
      <dgm:spPr/>
      <dgm:t>
        <a:bodyPr/>
        <a:lstStyle/>
        <a:p>
          <a:endParaRPr lang="zh-TW" altLang="en-US"/>
        </a:p>
      </dgm:t>
    </dgm:pt>
    <dgm:pt modelId="{0AFC6FB1-484F-4AF0-A20A-FAC85211C2E5}">
      <dgm:prSet phldrT="[文字]"/>
      <dgm:spPr/>
      <dgm:t>
        <a:bodyPr vert="vert"/>
        <a:lstStyle/>
        <a:p>
          <a:r>
            <a:rPr lang="zh-TW" altLang="en-US" dirty="0"/>
            <a:t>網路保險</a:t>
          </a:r>
        </a:p>
      </dgm:t>
    </dgm:pt>
    <dgm:pt modelId="{45774851-68A6-4B10-BF21-0B22CC5A2D46}" type="parTrans" cxnId="{2D60D803-EDA8-4730-A124-5A3574D9A40A}">
      <dgm:prSet/>
      <dgm:spPr/>
      <dgm:t>
        <a:bodyPr/>
        <a:lstStyle/>
        <a:p>
          <a:endParaRPr lang="zh-TW" altLang="en-US"/>
        </a:p>
      </dgm:t>
    </dgm:pt>
    <dgm:pt modelId="{943C8EA7-A550-4482-AAF2-B852E442A86E}" type="sibTrans" cxnId="{2D60D803-EDA8-4730-A124-5A3574D9A40A}">
      <dgm:prSet/>
      <dgm:spPr/>
      <dgm:t>
        <a:bodyPr/>
        <a:lstStyle/>
        <a:p>
          <a:endParaRPr lang="zh-TW" altLang="en-US"/>
        </a:p>
      </dgm:t>
    </dgm:pt>
    <dgm:pt modelId="{6AAF480C-FD98-4F53-87B2-3CBBB8E710BC}">
      <dgm:prSet phldrT="[文字]"/>
      <dgm:spPr/>
      <dgm:t>
        <a:bodyPr/>
        <a:lstStyle/>
        <a:p>
          <a:r>
            <a:rPr lang="zh-TW" altLang="en-US" dirty="0"/>
            <a:t>保險公司網站</a:t>
          </a:r>
        </a:p>
      </dgm:t>
    </dgm:pt>
    <dgm:pt modelId="{A76BE046-BF24-4CC1-B885-744FB65D85E1}" type="parTrans" cxnId="{A0C08D55-2680-4E0A-B5EE-64480C34DC17}">
      <dgm:prSet/>
      <dgm:spPr/>
      <dgm:t>
        <a:bodyPr/>
        <a:lstStyle/>
        <a:p>
          <a:endParaRPr lang="zh-TW" altLang="en-US"/>
        </a:p>
      </dgm:t>
    </dgm:pt>
    <dgm:pt modelId="{C9B2F956-B7FB-4A35-9FBE-BEDC058CA2D3}" type="sibTrans" cxnId="{A0C08D55-2680-4E0A-B5EE-64480C34DC17}">
      <dgm:prSet/>
      <dgm:spPr/>
      <dgm:t>
        <a:bodyPr/>
        <a:lstStyle/>
        <a:p>
          <a:endParaRPr lang="zh-TW" altLang="en-US"/>
        </a:p>
      </dgm:t>
    </dgm:pt>
    <dgm:pt modelId="{EC71CB75-1115-4536-B926-D9C361ADF309}">
      <dgm:prSet phldrT="[文字]"/>
      <dgm:spPr/>
      <dgm:t>
        <a:bodyPr/>
        <a:lstStyle/>
        <a:p>
          <a:r>
            <a:rPr lang="zh-TW" altLang="en-US" dirty="0"/>
            <a:t>電子商務網站</a:t>
          </a:r>
        </a:p>
      </dgm:t>
    </dgm:pt>
    <dgm:pt modelId="{AA47BF59-F637-4765-AEB2-FB2906DE9E62}" type="parTrans" cxnId="{A4D61F1B-0351-43CC-A0F7-A959799A6804}">
      <dgm:prSet/>
      <dgm:spPr/>
      <dgm:t>
        <a:bodyPr/>
        <a:lstStyle/>
        <a:p>
          <a:endParaRPr lang="zh-TW" altLang="en-US"/>
        </a:p>
      </dgm:t>
    </dgm:pt>
    <dgm:pt modelId="{B0A5021D-942C-4CB3-97B4-55F2AD96D256}" type="sibTrans" cxnId="{A4D61F1B-0351-43CC-A0F7-A959799A6804}">
      <dgm:prSet/>
      <dgm:spPr/>
      <dgm:t>
        <a:bodyPr/>
        <a:lstStyle/>
        <a:p>
          <a:endParaRPr lang="zh-TW" altLang="en-US"/>
        </a:p>
      </dgm:t>
    </dgm:pt>
    <dgm:pt modelId="{CEC12E30-E0CF-498A-8562-EAFA9C19E7F8}">
      <dgm:prSet phldrT="[文字]"/>
      <dgm:spPr/>
      <dgm:t>
        <a:bodyPr/>
        <a:lstStyle/>
        <a:p>
          <a:r>
            <a:rPr lang="zh-TW" altLang="en-US" dirty="0"/>
            <a:t>第三方支付平台</a:t>
          </a:r>
        </a:p>
      </dgm:t>
    </dgm:pt>
    <dgm:pt modelId="{4C5A0E49-5A17-482A-9489-579F4CB27D3B}" type="parTrans" cxnId="{00365C73-F41B-43ED-9FFD-DCE39AD5D87C}">
      <dgm:prSet/>
      <dgm:spPr/>
      <dgm:t>
        <a:bodyPr/>
        <a:lstStyle/>
        <a:p>
          <a:endParaRPr lang="zh-TW" altLang="en-US"/>
        </a:p>
      </dgm:t>
    </dgm:pt>
    <dgm:pt modelId="{EDEC19D8-FA9E-4ACD-81E8-95A822687130}" type="sibTrans" cxnId="{00365C73-F41B-43ED-9FFD-DCE39AD5D87C}">
      <dgm:prSet/>
      <dgm:spPr/>
      <dgm:t>
        <a:bodyPr/>
        <a:lstStyle/>
        <a:p>
          <a:endParaRPr lang="zh-TW" altLang="en-US"/>
        </a:p>
      </dgm:t>
    </dgm:pt>
    <dgm:pt modelId="{E478CC1F-5EF0-46FD-8683-97297DEE40ED}">
      <dgm:prSet phldrT="[文字]"/>
      <dgm:spPr/>
      <dgm:t>
        <a:bodyPr/>
        <a:lstStyle/>
        <a:p>
          <a:r>
            <a:rPr lang="zh-TW" altLang="en-US" dirty="0"/>
            <a:t>中國平安</a:t>
          </a:r>
        </a:p>
      </dgm:t>
    </dgm:pt>
    <dgm:pt modelId="{6ACEA273-84BE-4D68-98E5-C9FC7C0B63A4}" type="parTrans" cxnId="{AC4A8F25-7C84-4007-BE66-ADAEE0D6EEBD}">
      <dgm:prSet/>
      <dgm:spPr/>
      <dgm:t>
        <a:bodyPr/>
        <a:lstStyle/>
        <a:p>
          <a:endParaRPr lang="zh-TW" altLang="en-US"/>
        </a:p>
      </dgm:t>
    </dgm:pt>
    <dgm:pt modelId="{D88C61FD-A1D7-4A4C-B865-6DD86DC9356A}" type="sibTrans" cxnId="{AC4A8F25-7C84-4007-BE66-ADAEE0D6EEBD}">
      <dgm:prSet/>
      <dgm:spPr/>
      <dgm:t>
        <a:bodyPr/>
        <a:lstStyle/>
        <a:p>
          <a:endParaRPr lang="zh-TW" altLang="en-US"/>
        </a:p>
      </dgm:t>
    </dgm:pt>
    <dgm:pt modelId="{886361FC-95FD-4CE4-BF28-8E4A948B2DE9}">
      <dgm:prSet phldrT="[文字]"/>
      <dgm:spPr/>
      <dgm:t>
        <a:bodyPr/>
        <a:lstStyle/>
        <a:p>
          <a:r>
            <a:rPr lang="zh-TW" altLang="en-US" dirty="0"/>
            <a:t>太平洋保險</a:t>
          </a:r>
        </a:p>
      </dgm:t>
    </dgm:pt>
    <dgm:pt modelId="{401CB640-983A-41D6-A70D-6E2F9DB699EA}" type="parTrans" cxnId="{145CB35A-3FD8-4295-BF90-925E0A2EDA48}">
      <dgm:prSet/>
      <dgm:spPr/>
      <dgm:t>
        <a:bodyPr/>
        <a:lstStyle/>
        <a:p>
          <a:endParaRPr lang="zh-TW" altLang="en-US"/>
        </a:p>
      </dgm:t>
    </dgm:pt>
    <dgm:pt modelId="{B1BB7DC5-0E61-4E43-B24C-E90DC867FFE2}" type="sibTrans" cxnId="{145CB35A-3FD8-4295-BF90-925E0A2EDA48}">
      <dgm:prSet/>
      <dgm:spPr/>
      <dgm:t>
        <a:bodyPr/>
        <a:lstStyle/>
        <a:p>
          <a:endParaRPr lang="zh-TW" altLang="en-US"/>
        </a:p>
      </dgm:t>
    </dgm:pt>
    <dgm:pt modelId="{31C12A6F-FC33-4DF1-8675-A07985501D43}">
      <dgm:prSet phldrT="[文字]"/>
      <dgm:spPr/>
      <dgm:t>
        <a:bodyPr/>
        <a:lstStyle/>
        <a:p>
          <a:r>
            <a:rPr lang="zh-TW" altLang="en-US" dirty="0"/>
            <a:t>中國人壽</a:t>
          </a:r>
        </a:p>
      </dgm:t>
    </dgm:pt>
    <dgm:pt modelId="{083C3840-C00F-417B-BD13-3BEAF3282E10}" type="parTrans" cxnId="{8CBD9D64-1079-4BE5-B92C-9E9747848B51}">
      <dgm:prSet/>
      <dgm:spPr/>
      <dgm:t>
        <a:bodyPr/>
        <a:lstStyle/>
        <a:p>
          <a:endParaRPr lang="zh-TW" altLang="en-US"/>
        </a:p>
      </dgm:t>
    </dgm:pt>
    <dgm:pt modelId="{FDABE558-1247-4B9C-8B0F-6CCA222EF645}" type="sibTrans" cxnId="{8CBD9D64-1079-4BE5-B92C-9E9747848B51}">
      <dgm:prSet/>
      <dgm:spPr/>
      <dgm:t>
        <a:bodyPr/>
        <a:lstStyle/>
        <a:p>
          <a:endParaRPr lang="zh-TW" altLang="en-US"/>
        </a:p>
      </dgm:t>
    </dgm:pt>
    <dgm:pt modelId="{84A10DA7-C9CA-403D-B059-201081199E92}">
      <dgm:prSet phldrT="[文字]"/>
      <dgm:spPr/>
      <dgm:t>
        <a:bodyPr/>
        <a:lstStyle/>
        <a:p>
          <a:r>
            <a:rPr lang="zh-TW" altLang="en-US" dirty="0"/>
            <a:t>買保險網</a:t>
          </a:r>
        </a:p>
      </dgm:t>
    </dgm:pt>
    <dgm:pt modelId="{DED99E4E-5A1E-4F25-8AEE-ACCDE82D7EA8}" type="parTrans" cxnId="{5956846A-7AF8-456F-AA36-FE05D5721547}">
      <dgm:prSet/>
      <dgm:spPr/>
      <dgm:t>
        <a:bodyPr/>
        <a:lstStyle/>
        <a:p>
          <a:endParaRPr lang="zh-TW" altLang="en-US"/>
        </a:p>
      </dgm:t>
    </dgm:pt>
    <dgm:pt modelId="{235F3CD8-8B76-4178-925A-15A7A3FF8B45}" type="sibTrans" cxnId="{5956846A-7AF8-456F-AA36-FE05D5721547}">
      <dgm:prSet/>
      <dgm:spPr/>
      <dgm:t>
        <a:bodyPr/>
        <a:lstStyle/>
        <a:p>
          <a:endParaRPr lang="zh-TW" altLang="en-US"/>
        </a:p>
      </dgm:t>
    </dgm:pt>
    <dgm:pt modelId="{0DC29F0D-F5B1-40A9-BC77-B9251D13A3B8}">
      <dgm:prSet phldrT="[文字]"/>
      <dgm:spPr/>
      <dgm:t>
        <a:bodyPr/>
        <a:lstStyle/>
        <a:p>
          <a:r>
            <a:rPr lang="zh-TW" altLang="en-US" dirty="0"/>
            <a:t>中民保險網</a:t>
          </a:r>
        </a:p>
      </dgm:t>
    </dgm:pt>
    <dgm:pt modelId="{048D0D49-1D70-4BD5-98A5-E1D134AAE21E}" type="parTrans" cxnId="{18E00503-410E-49F4-9B00-F414DDD21632}">
      <dgm:prSet/>
      <dgm:spPr/>
      <dgm:t>
        <a:bodyPr/>
        <a:lstStyle/>
        <a:p>
          <a:endParaRPr lang="zh-TW" altLang="en-US"/>
        </a:p>
      </dgm:t>
    </dgm:pt>
    <dgm:pt modelId="{84AA8D7A-1485-4832-BBED-BB4B089E74CF}" type="sibTrans" cxnId="{18E00503-410E-49F4-9B00-F414DDD21632}">
      <dgm:prSet/>
      <dgm:spPr/>
      <dgm:t>
        <a:bodyPr/>
        <a:lstStyle/>
        <a:p>
          <a:endParaRPr lang="zh-TW" altLang="en-US"/>
        </a:p>
      </dgm:t>
    </dgm:pt>
    <dgm:pt modelId="{A286643F-15DA-4B60-A8BF-DE904F1FBEF1}">
      <dgm:prSet phldrT="[文字]"/>
      <dgm:spPr/>
      <dgm:t>
        <a:bodyPr/>
        <a:lstStyle/>
        <a:p>
          <a:r>
            <a:rPr lang="zh-TW" altLang="en-US" dirty="0"/>
            <a:t>慧擇保險網</a:t>
          </a:r>
        </a:p>
      </dgm:t>
    </dgm:pt>
    <dgm:pt modelId="{D075A360-A60E-4462-BAF0-540932C6AB28}" type="parTrans" cxnId="{D976617A-C6AA-49A5-8DEC-368FCBC315A0}">
      <dgm:prSet/>
      <dgm:spPr/>
      <dgm:t>
        <a:bodyPr/>
        <a:lstStyle/>
        <a:p>
          <a:endParaRPr lang="zh-TW" altLang="en-US"/>
        </a:p>
      </dgm:t>
    </dgm:pt>
    <dgm:pt modelId="{ABC7C7E6-B1A6-4C19-B2DE-FAC24A16D4E4}" type="sibTrans" cxnId="{D976617A-C6AA-49A5-8DEC-368FCBC315A0}">
      <dgm:prSet/>
      <dgm:spPr/>
      <dgm:t>
        <a:bodyPr/>
        <a:lstStyle/>
        <a:p>
          <a:endParaRPr lang="zh-TW" altLang="en-US"/>
        </a:p>
      </dgm:t>
    </dgm:pt>
    <dgm:pt modelId="{135B8B90-C220-4B97-8616-3EC4DE0262D2}">
      <dgm:prSet phldrT="[文字]"/>
      <dgm:spPr/>
      <dgm:t>
        <a:bodyPr/>
        <a:lstStyle/>
        <a:p>
          <a:r>
            <a:rPr lang="zh-TW" altLang="en-US" dirty="0"/>
            <a:t>搜狐理財</a:t>
          </a:r>
        </a:p>
      </dgm:t>
    </dgm:pt>
    <dgm:pt modelId="{5476CBE0-D28E-4A29-B5E9-970B1795817C}" type="parTrans" cxnId="{311F9B17-04E1-4829-BF45-E5EF95A6D015}">
      <dgm:prSet/>
      <dgm:spPr/>
      <dgm:t>
        <a:bodyPr/>
        <a:lstStyle/>
        <a:p>
          <a:endParaRPr lang="zh-TW" altLang="en-US"/>
        </a:p>
      </dgm:t>
    </dgm:pt>
    <dgm:pt modelId="{98E2DACB-8500-40CB-93E9-EB5753780A4A}" type="sibTrans" cxnId="{311F9B17-04E1-4829-BF45-E5EF95A6D015}">
      <dgm:prSet/>
      <dgm:spPr/>
      <dgm:t>
        <a:bodyPr/>
        <a:lstStyle/>
        <a:p>
          <a:endParaRPr lang="zh-TW" altLang="en-US"/>
        </a:p>
      </dgm:t>
    </dgm:pt>
    <dgm:pt modelId="{E62E9C47-E63B-4850-8E21-C9EF8FDC505D}">
      <dgm:prSet phldrT="[文字]"/>
      <dgm:spPr/>
      <dgm:t>
        <a:bodyPr/>
        <a:lstStyle/>
        <a:p>
          <a:r>
            <a:rPr lang="zh-TW" altLang="en-US" dirty="0"/>
            <a:t>淘寶網</a:t>
          </a:r>
          <a:r>
            <a:rPr lang="en-US" altLang="zh-TW" dirty="0"/>
            <a:t>(</a:t>
          </a:r>
          <a:r>
            <a:rPr lang="zh-TW" altLang="en-US" dirty="0"/>
            <a:t>支付寶</a:t>
          </a:r>
          <a:r>
            <a:rPr lang="en-US" altLang="zh-TW" dirty="0"/>
            <a:t>)</a:t>
          </a:r>
          <a:endParaRPr lang="zh-TW" altLang="en-US" dirty="0"/>
        </a:p>
      </dgm:t>
    </dgm:pt>
    <dgm:pt modelId="{C1144137-E44E-42DD-8F19-C6405226EE5E}" type="parTrans" cxnId="{0F3F8988-EABB-4211-84E8-6292F883C474}">
      <dgm:prSet/>
      <dgm:spPr/>
      <dgm:t>
        <a:bodyPr/>
        <a:lstStyle/>
        <a:p>
          <a:endParaRPr lang="zh-TW" altLang="en-US"/>
        </a:p>
      </dgm:t>
    </dgm:pt>
    <dgm:pt modelId="{61FEBEEC-8884-4455-BE05-C9FE816C4B04}" type="sibTrans" cxnId="{0F3F8988-EABB-4211-84E8-6292F883C474}">
      <dgm:prSet/>
      <dgm:spPr/>
      <dgm:t>
        <a:bodyPr/>
        <a:lstStyle/>
        <a:p>
          <a:endParaRPr lang="zh-TW" altLang="en-US"/>
        </a:p>
      </dgm:t>
    </dgm:pt>
    <dgm:pt modelId="{4B57A24D-7E53-463A-AD5E-60DDA1B662F1}" type="pres">
      <dgm:prSet presAssocID="{78D61B13-29FE-43E9-9E09-70827851B8CA}" presName="Name0" presStyleCnt="0">
        <dgm:presLayoutVars>
          <dgm:chPref val="1"/>
          <dgm:dir/>
          <dgm:animOne val="branch"/>
          <dgm:animLvl val="lvl"/>
          <dgm:resizeHandles val="exact"/>
        </dgm:presLayoutVars>
      </dgm:prSet>
      <dgm:spPr/>
      <dgm:t>
        <a:bodyPr/>
        <a:lstStyle/>
        <a:p>
          <a:endParaRPr lang="zh-TW" altLang="en-US"/>
        </a:p>
      </dgm:t>
    </dgm:pt>
    <dgm:pt modelId="{27A4D5B0-D1C8-4AE9-A169-89581E718DA6}" type="pres">
      <dgm:prSet presAssocID="{0AFC6FB1-484F-4AF0-A20A-FAC85211C2E5}" presName="root1" presStyleCnt="0"/>
      <dgm:spPr/>
    </dgm:pt>
    <dgm:pt modelId="{4792DBE4-2C1A-4D56-8881-BC7D0EC16150}" type="pres">
      <dgm:prSet presAssocID="{0AFC6FB1-484F-4AF0-A20A-FAC85211C2E5}" presName="LevelOneTextNode" presStyleLbl="node0" presStyleIdx="0" presStyleCnt="1">
        <dgm:presLayoutVars>
          <dgm:chPref val="3"/>
        </dgm:presLayoutVars>
      </dgm:prSet>
      <dgm:spPr/>
      <dgm:t>
        <a:bodyPr/>
        <a:lstStyle/>
        <a:p>
          <a:endParaRPr lang="zh-TW" altLang="en-US"/>
        </a:p>
      </dgm:t>
    </dgm:pt>
    <dgm:pt modelId="{E1F3671C-3872-4044-BC89-E8017731577F}" type="pres">
      <dgm:prSet presAssocID="{0AFC6FB1-484F-4AF0-A20A-FAC85211C2E5}" presName="level2hierChild" presStyleCnt="0"/>
      <dgm:spPr/>
    </dgm:pt>
    <dgm:pt modelId="{C3DF49BB-9E3E-4704-96A8-7B49386F8072}" type="pres">
      <dgm:prSet presAssocID="{A76BE046-BF24-4CC1-B885-744FB65D85E1}" presName="conn2-1" presStyleLbl="parChTrans1D2" presStyleIdx="0" presStyleCnt="3"/>
      <dgm:spPr/>
      <dgm:t>
        <a:bodyPr/>
        <a:lstStyle/>
        <a:p>
          <a:endParaRPr lang="zh-TW" altLang="en-US"/>
        </a:p>
      </dgm:t>
    </dgm:pt>
    <dgm:pt modelId="{C14C8CCB-4988-49B4-8643-B10AA1E00A0B}" type="pres">
      <dgm:prSet presAssocID="{A76BE046-BF24-4CC1-B885-744FB65D85E1}" presName="connTx" presStyleLbl="parChTrans1D2" presStyleIdx="0" presStyleCnt="3"/>
      <dgm:spPr/>
      <dgm:t>
        <a:bodyPr/>
        <a:lstStyle/>
        <a:p>
          <a:endParaRPr lang="zh-TW" altLang="en-US"/>
        </a:p>
      </dgm:t>
    </dgm:pt>
    <dgm:pt modelId="{F3D46AEC-A7E5-4514-9A30-52DD8832EA0F}" type="pres">
      <dgm:prSet presAssocID="{6AAF480C-FD98-4F53-87B2-3CBBB8E710BC}" presName="root2" presStyleCnt="0"/>
      <dgm:spPr/>
    </dgm:pt>
    <dgm:pt modelId="{EB8490A9-EC37-4211-8E18-418F34DE99AA}" type="pres">
      <dgm:prSet presAssocID="{6AAF480C-FD98-4F53-87B2-3CBBB8E710BC}" presName="LevelTwoTextNode" presStyleLbl="node2" presStyleIdx="0" presStyleCnt="3">
        <dgm:presLayoutVars>
          <dgm:chPref val="3"/>
        </dgm:presLayoutVars>
      </dgm:prSet>
      <dgm:spPr/>
      <dgm:t>
        <a:bodyPr/>
        <a:lstStyle/>
        <a:p>
          <a:endParaRPr lang="zh-TW" altLang="en-US"/>
        </a:p>
      </dgm:t>
    </dgm:pt>
    <dgm:pt modelId="{029E5754-17D2-4C89-9F1A-C881ADF10F98}" type="pres">
      <dgm:prSet presAssocID="{6AAF480C-FD98-4F53-87B2-3CBBB8E710BC}" presName="level3hierChild" presStyleCnt="0"/>
      <dgm:spPr/>
    </dgm:pt>
    <dgm:pt modelId="{1C3A157E-320A-4133-A1C8-055A94E75921}" type="pres">
      <dgm:prSet presAssocID="{6ACEA273-84BE-4D68-98E5-C9FC7C0B63A4}" presName="conn2-1" presStyleLbl="parChTrans1D3" presStyleIdx="0" presStyleCnt="8"/>
      <dgm:spPr/>
      <dgm:t>
        <a:bodyPr/>
        <a:lstStyle/>
        <a:p>
          <a:endParaRPr lang="zh-TW" altLang="en-US"/>
        </a:p>
      </dgm:t>
    </dgm:pt>
    <dgm:pt modelId="{28A2519C-15C5-4CE9-BDE2-681E150776F1}" type="pres">
      <dgm:prSet presAssocID="{6ACEA273-84BE-4D68-98E5-C9FC7C0B63A4}" presName="connTx" presStyleLbl="parChTrans1D3" presStyleIdx="0" presStyleCnt="8"/>
      <dgm:spPr/>
      <dgm:t>
        <a:bodyPr/>
        <a:lstStyle/>
        <a:p>
          <a:endParaRPr lang="zh-TW" altLang="en-US"/>
        </a:p>
      </dgm:t>
    </dgm:pt>
    <dgm:pt modelId="{10CF8FEC-9961-4AE8-9A86-368BC3A88408}" type="pres">
      <dgm:prSet presAssocID="{E478CC1F-5EF0-46FD-8683-97297DEE40ED}" presName="root2" presStyleCnt="0"/>
      <dgm:spPr/>
    </dgm:pt>
    <dgm:pt modelId="{71400167-B56B-4354-B911-18112B492C25}" type="pres">
      <dgm:prSet presAssocID="{E478CC1F-5EF0-46FD-8683-97297DEE40ED}" presName="LevelTwoTextNode" presStyleLbl="node3" presStyleIdx="0" presStyleCnt="8">
        <dgm:presLayoutVars>
          <dgm:chPref val="3"/>
        </dgm:presLayoutVars>
      </dgm:prSet>
      <dgm:spPr/>
      <dgm:t>
        <a:bodyPr/>
        <a:lstStyle/>
        <a:p>
          <a:endParaRPr lang="zh-TW" altLang="en-US"/>
        </a:p>
      </dgm:t>
    </dgm:pt>
    <dgm:pt modelId="{52A61188-9B14-4B7D-B818-27D8C027A49F}" type="pres">
      <dgm:prSet presAssocID="{E478CC1F-5EF0-46FD-8683-97297DEE40ED}" presName="level3hierChild" presStyleCnt="0"/>
      <dgm:spPr/>
    </dgm:pt>
    <dgm:pt modelId="{541E4EFB-DC0D-4F2E-9CAB-65B1A7226346}" type="pres">
      <dgm:prSet presAssocID="{401CB640-983A-41D6-A70D-6E2F9DB699EA}" presName="conn2-1" presStyleLbl="parChTrans1D3" presStyleIdx="1" presStyleCnt="8"/>
      <dgm:spPr/>
      <dgm:t>
        <a:bodyPr/>
        <a:lstStyle/>
        <a:p>
          <a:endParaRPr lang="zh-TW" altLang="en-US"/>
        </a:p>
      </dgm:t>
    </dgm:pt>
    <dgm:pt modelId="{AE575B79-0A65-41EF-8418-9A39812BA50A}" type="pres">
      <dgm:prSet presAssocID="{401CB640-983A-41D6-A70D-6E2F9DB699EA}" presName="connTx" presStyleLbl="parChTrans1D3" presStyleIdx="1" presStyleCnt="8"/>
      <dgm:spPr/>
      <dgm:t>
        <a:bodyPr/>
        <a:lstStyle/>
        <a:p>
          <a:endParaRPr lang="zh-TW" altLang="en-US"/>
        </a:p>
      </dgm:t>
    </dgm:pt>
    <dgm:pt modelId="{6E3AB347-00FC-4F69-A7B8-28271493624A}" type="pres">
      <dgm:prSet presAssocID="{886361FC-95FD-4CE4-BF28-8E4A948B2DE9}" presName="root2" presStyleCnt="0"/>
      <dgm:spPr/>
    </dgm:pt>
    <dgm:pt modelId="{20CC2352-B383-4300-B7D5-9E3837AB920A}" type="pres">
      <dgm:prSet presAssocID="{886361FC-95FD-4CE4-BF28-8E4A948B2DE9}" presName="LevelTwoTextNode" presStyleLbl="node3" presStyleIdx="1" presStyleCnt="8">
        <dgm:presLayoutVars>
          <dgm:chPref val="3"/>
        </dgm:presLayoutVars>
      </dgm:prSet>
      <dgm:spPr/>
      <dgm:t>
        <a:bodyPr/>
        <a:lstStyle/>
        <a:p>
          <a:endParaRPr lang="zh-TW" altLang="en-US"/>
        </a:p>
      </dgm:t>
    </dgm:pt>
    <dgm:pt modelId="{06567ED3-B33A-44D1-AE04-9DF0E199228E}" type="pres">
      <dgm:prSet presAssocID="{886361FC-95FD-4CE4-BF28-8E4A948B2DE9}" presName="level3hierChild" presStyleCnt="0"/>
      <dgm:spPr/>
    </dgm:pt>
    <dgm:pt modelId="{CC19D055-4363-4BB3-AABC-0D9821A65BAC}" type="pres">
      <dgm:prSet presAssocID="{083C3840-C00F-417B-BD13-3BEAF3282E10}" presName="conn2-1" presStyleLbl="parChTrans1D3" presStyleIdx="2" presStyleCnt="8"/>
      <dgm:spPr/>
      <dgm:t>
        <a:bodyPr/>
        <a:lstStyle/>
        <a:p>
          <a:endParaRPr lang="zh-TW" altLang="en-US"/>
        </a:p>
      </dgm:t>
    </dgm:pt>
    <dgm:pt modelId="{F87A9E16-24B6-4BDA-8EB0-76B132CA10DB}" type="pres">
      <dgm:prSet presAssocID="{083C3840-C00F-417B-BD13-3BEAF3282E10}" presName="connTx" presStyleLbl="parChTrans1D3" presStyleIdx="2" presStyleCnt="8"/>
      <dgm:spPr/>
      <dgm:t>
        <a:bodyPr/>
        <a:lstStyle/>
        <a:p>
          <a:endParaRPr lang="zh-TW" altLang="en-US"/>
        </a:p>
      </dgm:t>
    </dgm:pt>
    <dgm:pt modelId="{E0E70303-3344-403B-8601-6C514C8AFCA4}" type="pres">
      <dgm:prSet presAssocID="{31C12A6F-FC33-4DF1-8675-A07985501D43}" presName="root2" presStyleCnt="0"/>
      <dgm:spPr/>
    </dgm:pt>
    <dgm:pt modelId="{90FEC99E-3C9B-4D75-86B1-76AB6347EC0E}" type="pres">
      <dgm:prSet presAssocID="{31C12A6F-FC33-4DF1-8675-A07985501D43}" presName="LevelTwoTextNode" presStyleLbl="node3" presStyleIdx="2" presStyleCnt="8">
        <dgm:presLayoutVars>
          <dgm:chPref val="3"/>
        </dgm:presLayoutVars>
      </dgm:prSet>
      <dgm:spPr/>
      <dgm:t>
        <a:bodyPr/>
        <a:lstStyle/>
        <a:p>
          <a:endParaRPr lang="zh-TW" altLang="en-US"/>
        </a:p>
      </dgm:t>
    </dgm:pt>
    <dgm:pt modelId="{AA0BE721-82DB-410D-BE7C-7906DEFFFABA}" type="pres">
      <dgm:prSet presAssocID="{31C12A6F-FC33-4DF1-8675-A07985501D43}" presName="level3hierChild" presStyleCnt="0"/>
      <dgm:spPr/>
    </dgm:pt>
    <dgm:pt modelId="{0668B502-73B5-4A09-8298-CB3F26A12DF1}" type="pres">
      <dgm:prSet presAssocID="{AA47BF59-F637-4765-AEB2-FB2906DE9E62}" presName="conn2-1" presStyleLbl="parChTrans1D2" presStyleIdx="1" presStyleCnt="3"/>
      <dgm:spPr/>
      <dgm:t>
        <a:bodyPr/>
        <a:lstStyle/>
        <a:p>
          <a:endParaRPr lang="zh-TW" altLang="en-US"/>
        </a:p>
      </dgm:t>
    </dgm:pt>
    <dgm:pt modelId="{8C3549D0-D3C0-4779-AE2F-98A96BD32CF5}" type="pres">
      <dgm:prSet presAssocID="{AA47BF59-F637-4765-AEB2-FB2906DE9E62}" presName="connTx" presStyleLbl="parChTrans1D2" presStyleIdx="1" presStyleCnt="3"/>
      <dgm:spPr/>
      <dgm:t>
        <a:bodyPr/>
        <a:lstStyle/>
        <a:p>
          <a:endParaRPr lang="zh-TW" altLang="en-US"/>
        </a:p>
      </dgm:t>
    </dgm:pt>
    <dgm:pt modelId="{FC311FED-108C-4C1E-BC41-856C58154EC9}" type="pres">
      <dgm:prSet presAssocID="{EC71CB75-1115-4536-B926-D9C361ADF309}" presName="root2" presStyleCnt="0"/>
      <dgm:spPr/>
    </dgm:pt>
    <dgm:pt modelId="{EE6F8EA9-80A1-492F-8385-F45DE2B1AFE9}" type="pres">
      <dgm:prSet presAssocID="{EC71CB75-1115-4536-B926-D9C361ADF309}" presName="LevelTwoTextNode" presStyleLbl="node2" presStyleIdx="1" presStyleCnt="3">
        <dgm:presLayoutVars>
          <dgm:chPref val="3"/>
        </dgm:presLayoutVars>
      </dgm:prSet>
      <dgm:spPr/>
      <dgm:t>
        <a:bodyPr/>
        <a:lstStyle/>
        <a:p>
          <a:endParaRPr lang="zh-TW" altLang="en-US"/>
        </a:p>
      </dgm:t>
    </dgm:pt>
    <dgm:pt modelId="{8C6B634B-6BA2-4449-ACF7-157414F6A767}" type="pres">
      <dgm:prSet presAssocID="{EC71CB75-1115-4536-B926-D9C361ADF309}" presName="level3hierChild" presStyleCnt="0"/>
      <dgm:spPr/>
    </dgm:pt>
    <dgm:pt modelId="{98B49490-7AD4-42E8-877F-5C4826EE9DFE}" type="pres">
      <dgm:prSet presAssocID="{DED99E4E-5A1E-4F25-8AEE-ACCDE82D7EA8}" presName="conn2-1" presStyleLbl="parChTrans1D3" presStyleIdx="3" presStyleCnt="8"/>
      <dgm:spPr/>
      <dgm:t>
        <a:bodyPr/>
        <a:lstStyle/>
        <a:p>
          <a:endParaRPr lang="zh-TW" altLang="en-US"/>
        </a:p>
      </dgm:t>
    </dgm:pt>
    <dgm:pt modelId="{D2FA15F5-36C9-499D-91CA-B60CBB7B4644}" type="pres">
      <dgm:prSet presAssocID="{DED99E4E-5A1E-4F25-8AEE-ACCDE82D7EA8}" presName="connTx" presStyleLbl="parChTrans1D3" presStyleIdx="3" presStyleCnt="8"/>
      <dgm:spPr/>
      <dgm:t>
        <a:bodyPr/>
        <a:lstStyle/>
        <a:p>
          <a:endParaRPr lang="zh-TW" altLang="en-US"/>
        </a:p>
      </dgm:t>
    </dgm:pt>
    <dgm:pt modelId="{0D1E7897-B2EC-45A1-A878-4BF992273047}" type="pres">
      <dgm:prSet presAssocID="{84A10DA7-C9CA-403D-B059-201081199E92}" presName="root2" presStyleCnt="0"/>
      <dgm:spPr/>
    </dgm:pt>
    <dgm:pt modelId="{896360F7-860C-4C42-B840-504E7F656C28}" type="pres">
      <dgm:prSet presAssocID="{84A10DA7-C9CA-403D-B059-201081199E92}" presName="LevelTwoTextNode" presStyleLbl="node3" presStyleIdx="3" presStyleCnt="8">
        <dgm:presLayoutVars>
          <dgm:chPref val="3"/>
        </dgm:presLayoutVars>
      </dgm:prSet>
      <dgm:spPr/>
      <dgm:t>
        <a:bodyPr/>
        <a:lstStyle/>
        <a:p>
          <a:endParaRPr lang="zh-TW" altLang="en-US"/>
        </a:p>
      </dgm:t>
    </dgm:pt>
    <dgm:pt modelId="{C9619383-D1E6-422D-B0A2-50A56AF8E221}" type="pres">
      <dgm:prSet presAssocID="{84A10DA7-C9CA-403D-B059-201081199E92}" presName="level3hierChild" presStyleCnt="0"/>
      <dgm:spPr/>
    </dgm:pt>
    <dgm:pt modelId="{FB12BDAD-99D4-426C-8C42-2DEEEE253679}" type="pres">
      <dgm:prSet presAssocID="{048D0D49-1D70-4BD5-98A5-E1D134AAE21E}" presName="conn2-1" presStyleLbl="parChTrans1D3" presStyleIdx="4" presStyleCnt="8"/>
      <dgm:spPr/>
      <dgm:t>
        <a:bodyPr/>
        <a:lstStyle/>
        <a:p>
          <a:endParaRPr lang="zh-TW" altLang="en-US"/>
        </a:p>
      </dgm:t>
    </dgm:pt>
    <dgm:pt modelId="{53F3C939-B1FD-40F6-8135-D570AF14F85F}" type="pres">
      <dgm:prSet presAssocID="{048D0D49-1D70-4BD5-98A5-E1D134AAE21E}" presName="connTx" presStyleLbl="parChTrans1D3" presStyleIdx="4" presStyleCnt="8"/>
      <dgm:spPr/>
      <dgm:t>
        <a:bodyPr/>
        <a:lstStyle/>
        <a:p>
          <a:endParaRPr lang="zh-TW" altLang="en-US"/>
        </a:p>
      </dgm:t>
    </dgm:pt>
    <dgm:pt modelId="{AC358746-15B4-4C5E-8198-06C4B3385CEE}" type="pres">
      <dgm:prSet presAssocID="{0DC29F0D-F5B1-40A9-BC77-B9251D13A3B8}" presName="root2" presStyleCnt="0"/>
      <dgm:spPr/>
    </dgm:pt>
    <dgm:pt modelId="{A96230FC-BF1A-4A72-84D2-CFC2ECC6BA6A}" type="pres">
      <dgm:prSet presAssocID="{0DC29F0D-F5B1-40A9-BC77-B9251D13A3B8}" presName="LevelTwoTextNode" presStyleLbl="node3" presStyleIdx="4" presStyleCnt="8">
        <dgm:presLayoutVars>
          <dgm:chPref val="3"/>
        </dgm:presLayoutVars>
      </dgm:prSet>
      <dgm:spPr/>
      <dgm:t>
        <a:bodyPr/>
        <a:lstStyle/>
        <a:p>
          <a:endParaRPr lang="zh-TW" altLang="en-US"/>
        </a:p>
      </dgm:t>
    </dgm:pt>
    <dgm:pt modelId="{1EB69817-A3BC-43FD-BC34-049B51B79123}" type="pres">
      <dgm:prSet presAssocID="{0DC29F0D-F5B1-40A9-BC77-B9251D13A3B8}" presName="level3hierChild" presStyleCnt="0"/>
      <dgm:spPr/>
    </dgm:pt>
    <dgm:pt modelId="{1A13B902-04F6-4C16-8FE5-4CB2CC34635B}" type="pres">
      <dgm:prSet presAssocID="{D075A360-A60E-4462-BAF0-540932C6AB28}" presName="conn2-1" presStyleLbl="parChTrans1D3" presStyleIdx="5" presStyleCnt="8"/>
      <dgm:spPr/>
      <dgm:t>
        <a:bodyPr/>
        <a:lstStyle/>
        <a:p>
          <a:endParaRPr lang="zh-TW" altLang="en-US"/>
        </a:p>
      </dgm:t>
    </dgm:pt>
    <dgm:pt modelId="{2BFF1EBE-93A5-4F84-AE1B-D949E2BA4843}" type="pres">
      <dgm:prSet presAssocID="{D075A360-A60E-4462-BAF0-540932C6AB28}" presName="connTx" presStyleLbl="parChTrans1D3" presStyleIdx="5" presStyleCnt="8"/>
      <dgm:spPr/>
      <dgm:t>
        <a:bodyPr/>
        <a:lstStyle/>
        <a:p>
          <a:endParaRPr lang="zh-TW" altLang="en-US"/>
        </a:p>
      </dgm:t>
    </dgm:pt>
    <dgm:pt modelId="{6F03CC7C-ED64-45F4-B11B-39AB2D4C5997}" type="pres">
      <dgm:prSet presAssocID="{A286643F-15DA-4B60-A8BF-DE904F1FBEF1}" presName="root2" presStyleCnt="0"/>
      <dgm:spPr/>
    </dgm:pt>
    <dgm:pt modelId="{9866C4C0-45A9-426A-BA5D-34E0F05C748D}" type="pres">
      <dgm:prSet presAssocID="{A286643F-15DA-4B60-A8BF-DE904F1FBEF1}" presName="LevelTwoTextNode" presStyleLbl="node3" presStyleIdx="5" presStyleCnt="8">
        <dgm:presLayoutVars>
          <dgm:chPref val="3"/>
        </dgm:presLayoutVars>
      </dgm:prSet>
      <dgm:spPr/>
      <dgm:t>
        <a:bodyPr/>
        <a:lstStyle/>
        <a:p>
          <a:endParaRPr lang="zh-TW" altLang="en-US"/>
        </a:p>
      </dgm:t>
    </dgm:pt>
    <dgm:pt modelId="{C36CA090-BAC6-4BB5-9840-5EAC80B0A2BF}" type="pres">
      <dgm:prSet presAssocID="{A286643F-15DA-4B60-A8BF-DE904F1FBEF1}" presName="level3hierChild" presStyleCnt="0"/>
      <dgm:spPr/>
    </dgm:pt>
    <dgm:pt modelId="{DAB6EDB9-0655-4101-8AB0-3FCA6B390C1C}" type="pres">
      <dgm:prSet presAssocID="{4C5A0E49-5A17-482A-9489-579F4CB27D3B}" presName="conn2-1" presStyleLbl="parChTrans1D2" presStyleIdx="2" presStyleCnt="3"/>
      <dgm:spPr/>
      <dgm:t>
        <a:bodyPr/>
        <a:lstStyle/>
        <a:p>
          <a:endParaRPr lang="zh-TW" altLang="en-US"/>
        </a:p>
      </dgm:t>
    </dgm:pt>
    <dgm:pt modelId="{219C0B69-D556-41FB-B553-B655552F8D0B}" type="pres">
      <dgm:prSet presAssocID="{4C5A0E49-5A17-482A-9489-579F4CB27D3B}" presName="connTx" presStyleLbl="parChTrans1D2" presStyleIdx="2" presStyleCnt="3"/>
      <dgm:spPr/>
      <dgm:t>
        <a:bodyPr/>
        <a:lstStyle/>
        <a:p>
          <a:endParaRPr lang="zh-TW" altLang="en-US"/>
        </a:p>
      </dgm:t>
    </dgm:pt>
    <dgm:pt modelId="{CE93DA16-0AC5-43C4-B4D9-50A5CCBB317D}" type="pres">
      <dgm:prSet presAssocID="{CEC12E30-E0CF-498A-8562-EAFA9C19E7F8}" presName="root2" presStyleCnt="0"/>
      <dgm:spPr/>
    </dgm:pt>
    <dgm:pt modelId="{2120BF93-B49E-4241-8C47-BC70C6C1182E}" type="pres">
      <dgm:prSet presAssocID="{CEC12E30-E0CF-498A-8562-EAFA9C19E7F8}" presName="LevelTwoTextNode" presStyleLbl="node2" presStyleIdx="2" presStyleCnt="3">
        <dgm:presLayoutVars>
          <dgm:chPref val="3"/>
        </dgm:presLayoutVars>
      </dgm:prSet>
      <dgm:spPr/>
      <dgm:t>
        <a:bodyPr/>
        <a:lstStyle/>
        <a:p>
          <a:endParaRPr lang="zh-TW" altLang="en-US"/>
        </a:p>
      </dgm:t>
    </dgm:pt>
    <dgm:pt modelId="{8F75E09A-721C-47E4-B40F-09356EE9D67A}" type="pres">
      <dgm:prSet presAssocID="{CEC12E30-E0CF-498A-8562-EAFA9C19E7F8}" presName="level3hierChild" presStyleCnt="0"/>
      <dgm:spPr/>
    </dgm:pt>
    <dgm:pt modelId="{DC1E0C76-98BD-4D1F-B7BA-1D241AFBB3C4}" type="pres">
      <dgm:prSet presAssocID="{5476CBE0-D28E-4A29-B5E9-970B1795817C}" presName="conn2-1" presStyleLbl="parChTrans1D3" presStyleIdx="6" presStyleCnt="8"/>
      <dgm:spPr/>
      <dgm:t>
        <a:bodyPr/>
        <a:lstStyle/>
        <a:p>
          <a:endParaRPr lang="zh-TW" altLang="en-US"/>
        </a:p>
      </dgm:t>
    </dgm:pt>
    <dgm:pt modelId="{0B905DF2-6D7F-4472-82A8-F45558080563}" type="pres">
      <dgm:prSet presAssocID="{5476CBE0-D28E-4A29-B5E9-970B1795817C}" presName="connTx" presStyleLbl="parChTrans1D3" presStyleIdx="6" presStyleCnt="8"/>
      <dgm:spPr/>
      <dgm:t>
        <a:bodyPr/>
        <a:lstStyle/>
        <a:p>
          <a:endParaRPr lang="zh-TW" altLang="en-US"/>
        </a:p>
      </dgm:t>
    </dgm:pt>
    <dgm:pt modelId="{6927EB85-B71E-44D7-AAC6-C96E07D2F89C}" type="pres">
      <dgm:prSet presAssocID="{135B8B90-C220-4B97-8616-3EC4DE0262D2}" presName="root2" presStyleCnt="0"/>
      <dgm:spPr/>
    </dgm:pt>
    <dgm:pt modelId="{60C38261-BEE5-4ABA-A13D-997A40ED68A3}" type="pres">
      <dgm:prSet presAssocID="{135B8B90-C220-4B97-8616-3EC4DE0262D2}" presName="LevelTwoTextNode" presStyleLbl="node3" presStyleIdx="6" presStyleCnt="8">
        <dgm:presLayoutVars>
          <dgm:chPref val="3"/>
        </dgm:presLayoutVars>
      </dgm:prSet>
      <dgm:spPr/>
      <dgm:t>
        <a:bodyPr/>
        <a:lstStyle/>
        <a:p>
          <a:endParaRPr lang="zh-TW" altLang="en-US"/>
        </a:p>
      </dgm:t>
    </dgm:pt>
    <dgm:pt modelId="{A624574F-4021-4FF9-8FE0-5F4DCD3BB970}" type="pres">
      <dgm:prSet presAssocID="{135B8B90-C220-4B97-8616-3EC4DE0262D2}" presName="level3hierChild" presStyleCnt="0"/>
      <dgm:spPr/>
    </dgm:pt>
    <dgm:pt modelId="{76FB9E00-79BD-4D16-9D03-BC64F3BB9F1B}" type="pres">
      <dgm:prSet presAssocID="{C1144137-E44E-42DD-8F19-C6405226EE5E}" presName="conn2-1" presStyleLbl="parChTrans1D3" presStyleIdx="7" presStyleCnt="8"/>
      <dgm:spPr/>
      <dgm:t>
        <a:bodyPr/>
        <a:lstStyle/>
        <a:p>
          <a:endParaRPr lang="zh-TW" altLang="en-US"/>
        </a:p>
      </dgm:t>
    </dgm:pt>
    <dgm:pt modelId="{FD70FA50-E3C6-4D65-98AB-91D46F0C38BE}" type="pres">
      <dgm:prSet presAssocID="{C1144137-E44E-42DD-8F19-C6405226EE5E}" presName="connTx" presStyleLbl="parChTrans1D3" presStyleIdx="7" presStyleCnt="8"/>
      <dgm:spPr/>
      <dgm:t>
        <a:bodyPr/>
        <a:lstStyle/>
        <a:p>
          <a:endParaRPr lang="zh-TW" altLang="en-US"/>
        </a:p>
      </dgm:t>
    </dgm:pt>
    <dgm:pt modelId="{DEE88B98-F926-480A-B087-730D61440001}" type="pres">
      <dgm:prSet presAssocID="{E62E9C47-E63B-4850-8E21-C9EF8FDC505D}" presName="root2" presStyleCnt="0"/>
      <dgm:spPr/>
    </dgm:pt>
    <dgm:pt modelId="{46DBB01C-7084-4F02-928C-A9FC5F666B5A}" type="pres">
      <dgm:prSet presAssocID="{E62E9C47-E63B-4850-8E21-C9EF8FDC505D}" presName="LevelTwoTextNode" presStyleLbl="node3" presStyleIdx="7" presStyleCnt="8">
        <dgm:presLayoutVars>
          <dgm:chPref val="3"/>
        </dgm:presLayoutVars>
      </dgm:prSet>
      <dgm:spPr/>
      <dgm:t>
        <a:bodyPr/>
        <a:lstStyle/>
        <a:p>
          <a:endParaRPr lang="zh-TW" altLang="en-US"/>
        </a:p>
      </dgm:t>
    </dgm:pt>
    <dgm:pt modelId="{DDA4875D-BD9E-4460-B857-7BA671DDDE56}" type="pres">
      <dgm:prSet presAssocID="{E62E9C47-E63B-4850-8E21-C9EF8FDC505D}" presName="level3hierChild" presStyleCnt="0"/>
      <dgm:spPr/>
    </dgm:pt>
  </dgm:ptLst>
  <dgm:cxnLst>
    <dgm:cxn modelId="{0F210B09-8B79-4317-9C48-83A25119D9D2}" type="presOf" srcId="{31C12A6F-FC33-4DF1-8675-A07985501D43}" destId="{90FEC99E-3C9B-4D75-86B1-76AB6347EC0E}" srcOrd="0" destOrd="0" presId="urn:microsoft.com/office/officeart/2008/layout/HorizontalMultiLevelHierarchy"/>
    <dgm:cxn modelId="{13A5C831-59D1-45DF-90D6-496903F5F65A}" type="presOf" srcId="{DED99E4E-5A1E-4F25-8AEE-ACCDE82D7EA8}" destId="{98B49490-7AD4-42E8-877F-5C4826EE9DFE}" srcOrd="0" destOrd="0" presId="urn:microsoft.com/office/officeart/2008/layout/HorizontalMultiLevelHierarchy"/>
    <dgm:cxn modelId="{8CBD9D64-1079-4BE5-B92C-9E9747848B51}" srcId="{6AAF480C-FD98-4F53-87B2-3CBBB8E710BC}" destId="{31C12A6F-FC33-4DF1-8675-A07985501D43}" srcOrd="2" destOrd="0" parTransId="{083C3840-C00F-417B-BD13-3BEAF3282E10}" sibTransId="{FDABE558-1247-4B9C-8B0F-6CCA222EF645}"/>
    <dgm:cxn modelId="{08421FE2-2BBB-4720-B059-A51B841D6821}" type="presOf" srcId="{6AAF480C-FD98-4F53-87B2-3CBBB8E710BC}" destId="{EB8490A9-EC37-4211-8E18-418F34DE99AA}" srcOrd="0" destOrd="0" presId="urn:microsoft.com/office/officeart/2008/layout/HorizontalMultiLevelHierarchy"/>
    <dgm:cxn modelId="{2D60D803-EDA8-4730-A124-5A3574D9A40A}" srcId="{78D61B13-29FE-43E9-9E09-70827851B8CA}" destId="{0AFC6FB1-484F-4AF0-A20A-FAC85211C2E5}" srcOrd="0" destOrd="0" parTransId="{45774851-68A6-4B10-BF21-0B22CC5A2D46}" sibTransId="{943C8EA7-A550-4482-AAF2-B852E442A86E}"/>
    <dgm:cxn modelId="{AE123F9E-D7F5-49DE-BB9A-9949FAB82E49}" type="presOf" srcId="{C1144137-E44E-42DD-8F19-C6405226EE5E}" destId="{FD70FA50-E3C6-4D65-98AB-91D46F0C38BE}" srcOrd="1" destOrd="0" presId="urn:microsoft.com/office/officeart/2008/layout/HorizontalMultiLevelHierarchy"/>
    <dgm:cxn modelId="{145CB35A-3FD8-4295-BF90-925E0A2EDA48}" srcId="{6AAF480C-FD98-4F53-87B2-3CBBB8E710BC}" destId="{886361FC-95FD-4CE4-BF28-8E4A948B2DE9}" srcOrd="1" destOrd="0" parTransId="{401CB640-983A-41D6-A70D-6E2F9DB699EA}" sibTransId="{B1BB7DC5-0E61-4E43-B24C-E90DC867FFE2}"/>
    <dgm:cxn modelId="{A58A6A10-4CA8-4F3D-84A4-2D05DEA8DA9B}" type="presOf" srcId="{AA47BF59-F637-4765-AEB2-FB2906DE9E62}" destId="{0668B502-73B5-4A09-8298-CB3F26A12DF1}" srcOrd="0" destOrd="0" presId="urn:microsoft.com/office/officeart/2008/layout/HorizontalMultiLevelHierarchy"/>
    <dgm:cxn modelId="{495C3CFF-4DA2-4514-BBC7-42BC61F01696}" type="presOf" srcId="{DED99E4E-5A1E-4F25-8AEE-ACCDE82D7EA8}" destId="{D2FA15F5-36C9-499D-91CA-B60CBB7B4644}" srcOrd="1" destOrd="0" presId="urn:microsoft.com/office/officeart/2008/layout/HorizontalMultiLevelHierarchy"/>
    <dgm:cxn modelId="{58BD0610-71E4-4BBF-9B0E-19BDC059093E}" type="presOf" srcId="{C1144137-E44E-42DD-8F19-C6405226EE5E}" destId="{76FB9E00-79BD-4D16-9D03-BC64F3BB9F1B}" srcOrd="0" destOrd="0" presId="urn:microsoft.com/office/officeart/2008/layout/HorizontalMultiLevelHierarchy"/>
    <dgm:cxn modelId="{648E25E3-CA8C-4787-9907-EC333E7AB9D0}" type="presOf" srcId="{048D0D49-1D70-4BD5-98A5-E1D134AAE21E}" destId="{53F3C939-B1FD-40F6-8135-D570AF14F85F}" srcOrd="1" destOrd="0" presId="urn:microsoft.com/office/officeart/2008/layout/HorizontalMultiLevelHierarchy"/>
    <dgm:cxn modelId="{8F2FD009-ECEA-47FB-9FB2-F7B517EC53B9}" type="presOf" srcId="{78D61B13-29FE-43E9-9E09-70827851B8CA}" destId="{4B57A24D-7E53-463A-AD5E-60DDA1B662F1}" srcOrd="0" destOrd="0" presId="urn:microsoft.com/office/officeart/2008/layout/HorizontalMultiLevelHierarchy"/>
    <dgm:cxn modelId="{DD292978-1CC4-48B5-B778-8987E4AE1CA3}" type="presOf" srcId="{A76BE046-BF24-4CC1-B885-744FB65D85E1}" destId="{C3DF49BB-9E3E-4704-96A8-7B49386F8072}" srcOrd="0" destOrd="0" presId="urn:microsoft.com/office/officeart/2008/layout/HorizontalMultiLevelHierarchy"/>
    <dgm:cxn modelId="{E82FFD9C-EC6F-45F1-9F9E-F0A73117C1BD}" type="presOf" srcId="{886361FC-95FD-4CE4-BF28-8E4A948B2DE9}" destId="{20CC2352-B383-4300-B7D5-9E3837AB920A}" srcOrd="0" destOrd="0" presId="urn:microsoft.com/office/officeart/2008/layout/HorizontalMultiLevelHierarchy"/>
    <dgm:cxn modelId="{00E40570-A9C7-41C6-AE86-CBFF9057447A}" type="presOf" srcId="{A76BE046-BF24-4CC1-B885-744FB65D85E1}" destId="{C14C8CCB-4988-49B4-8643-B10AA1E00A0B}" srcOrd="1" destOrd="0" presId="urn:microsoft.com/office/officeart/2008/layout/HorizontalMultiLevelHierarchy"/>
    <dgm:cxn modelId="{4F54D47F-3872-4B59-8B78-11F3CF9784D1}" type="presOf" srcId="{E478CC1F-5EF0-46FD-8683-97297DEE40ED}" destId="{71400167-B56B-4354-B911-18112B492C25}" srcOrd="0" destOrd="0" presId="urn:microsoft.com/office/officeart/2008/layout/HorizontalMultiLevelHierarchy"/>
    <dgm:cxn modelId="{BD92A736-8401-4BA8-A6BE-79962000DE04}" type="presOf" srcId="{401CB640-983A-41D6-A70D-6E2F9DB699EA}" destId="{541E4EFB-DC0D-4F2E-9CAB-65B1A7226346}" srcOrd="0" destOrd="0" presId="urn:microsoft.com/office/officeart/2008/layout/HorizontalMultiLevelHierarchy"/>
    <dgm:cxn modelId="{C76B0BDD-9234-4DA6-B41C-1BC6182A66AB}" type="presOf" srcId="{D075A360-A60E-4462-BAF0-540932C6AB28}" destId="{1A13B902-04F6-4C16-8FE5-4CB2CC34635B}" srcOrd="0" destOrd="0" presId="urn:microsoft.com/office/officeart/2008/layout/HorizontalMultiLevelHierarchy"/>
    <dgm:cxn modelId="{A0386741-40D5-448B-8807-D88918E98D53}" type="presOf" srcId="{4C5A0E49-5A17-482A-9489-579F4CB27D3B}" destId="{DAB6EDB9-0655-4101-8AB0-3FCA6B390C1C}" srcOrd="0" destOrd="0" presId="urn:microsoft.com/office/officeart/2008/layout/HorizontalMultiLevelHierarchy"/>
    <dgm:cxn modelId="{F7DF7C60-010D-4B4D-8FD6-729ADAC4499B}" type="presOf" srcId="{EC71CB75-1115-4536-B926-D9C361ADF309}" destId="{EE6F8EA9-80A1-492F-8385-F45DE2B1AFE9}" srcOrd="0" destOrd="0" presId="urn:microsoft.com/office/officeart/2008/layout/HorizontalMultiLevelHierarchy"/>
    <dgm:cxn modelId="{7A3467CE-0F47-47FD-A794-6AF49CEB93C2}" type="presOf" srcId="{5476CBE0-D28E-4A29-B5E9-970B1795817C}" destId="{DC1E0C76-98BD-4D1F-B7BA-1D241AFBB3C4}" srcOrd="0" destOrd="0" presId="urn:microsoft.com/office/officeart/2008/layout/HorizontalMultiLevelHierarchy"/>
    <dgm:cxn modelId="{7D34B4FE-A675-487B-854F-D97D40FC3819}" type="presOf" srcId="{4C5A0E49-5A17-482A-9489-579F4CB27D3B}" destId="{219C0B69-D556-41FB-B553-B655552F8D0B}" srcOrd="1" destOrd="0" presId="urn:microsoft.com/office/officeart/2008/layout/HorizontalMultiLevelHierarchy"/>
    <dgm:cxn modelId="{9A91930B-F1A6-4960-B862-0D5D9A13A867}" type="presOf" srcId="{E62E9C47-E63B-4850-8E21-C9EF8FDC505D}" destId="{46DBB01C-7084-4F02-928C-A9FC5F666B5A}" srcOrd="0" destOrd="0" presId="urn:microsoft.com/office/officeart/2008/layout/HorizontalMultiLevelHierarchy"/>
    <dgm:cxn modelId="{F32AE8EB-821C-4FF6-B3C1-ED5D954B412B}" type="presOf" srcId="{401CB640-983A-41D6-A70D-6E2F9DB699EA}" destId="{AE575B79-0A65-41EF-8418-9A39812BA50A}" srcOrd="1" destOrd="0" presId="urn:microsoft.com/office/officeart/2008/layout/HorizontalMultiLevelHierarchy"/>
    <dgm:cxn modelId="{5956846A-7AF8-456F-AA36-FE05D5721547}" srcId="{EC71CB75-1115-4536-B926-D9C361ADF309}" destId="{84A10DA7-C9CA-403D-B059-201081199E92}" srcOrd="0" destOrd="0" parTransId="{DED99E4E-5A1E-4F25-8AEE-ACCDE82D7EA8}" sibTransId="{235F3CD8-8B76-4178-925A-15A7A3FF8B45}"/>
    <dgm:cxn modelId="{00365C73-F41B-43ED-9FFD-DCE39AD5D87C}" srcId="{0AFC6FB1-484F-4AF0-A20A-FAC85211C2E5}" destId="{CEC12E30-E0CF-498A-8562-EAFA9C19E7F8}" srcOrd="2" destOrd="0" parTransId="{4C5A0E49-5A17-482A-9489-579F4CB27D3B}" sibTransId="{EDEC19D8-FA9E-4ACD-81E8-95A822687130}"/>
    <dgm:cxn modelId="{40C5B9B8-22AA-4446-A50D-823CEEB51C28}" type="presOf" srcId="{083C3840-C00F-417B-BD13-3BEAF3282E10}" destId="{CC19D055-4363-4BB3-AABC-0D9821A65BAC}" srcOrd="0" destOrd="0" presId="urn:microsoft.com/office/officeart/2008/layout/HorizontalMultiLevelHierarchy"/>
    <dgm:cxn modelId="{311F9B17-04E1-4829-BF45-E5EF95A6D015}" srcId="{CEC12E30-E0CF-498A-8562-EAFA9C19E7F8}" destId="{135B8B90-C220-4B97-8616-3EC4DE0262D2}" srcOrd="0" destOrd="0" parTransId="{5476CBE0-D28E-4A29-B5E9-970B1795817C}" sibTransId="{98E2DACB-8500-40CB-93E9-EB5753780A4A}"/>
    <dgm:cxn modelId="{863B3A0B-A089-4612-AB95-42BFC36713D3}" type="presOf" srcId="{D075A360-A60E-4462-BAF0-540932C6AB28}" destId="{2BFF1EBE-93A5-4F84-AE1B-D949E2BA4843}" srcOrd="1" destOrd="0" presId="urn:microsoft.com/office/officeart/2008/layout/HorizontalMultiLevelHierarchy"/>
    <dgm:cxn modelId="{44DCDCA7-B61A-4AF6-A77F-E704381B49B3}" type="presOf" srcId="{AA47BF59-F637-4765-AEB2-FB2906DE9E62}" destId="{8C3549D0-D3C0-4779-AE2F-98A96BD32CF5}" srcOrd="1" destOrd="0" presId="urn:microsoft.com/office/officeart/2008/layout/HorizontalMultiLevelHierarchy"/>
    <dgm:cxn modelId="{D976617A-C6AA-49A5-8DEC-368FCBC315A0}" srcId="{EC71CB75-1115-4536-B926-D9C361ADF309}" destId="{A286643F-15DA-4B60-A8BF-DE904F1FBEF1}" srcOrd="2" destOrd="0" parTransId="{D075A360-A60E-4462-BAF0-540932C6AB28}" sibTransId="{ABC7C7E6-B1A6-4C19-B2DE-FAC24A16D4E4}"/>
    <dgm:cxn modelId="{2B96F83E-BFB0-48D0-AA56-969D6AA9F63F}" type="presOf" srcId="{083C3840-C00F-417B-BD13-3BEAF3282E10}" destId="{F87A9E16-24B6-4BDA-8EB0-76B132CA10DB}" srcOrd="1" destOrd="0" presId="urn:microsoft.com/office/officeart/2008/layout/HorizontalMultiLevelHierarchy"/>
    <dgm:cxn modelId="{A4D61F1B-0351-43CC-A0F7-A959799A6804}" srcId="{0AFC6FB1-484F-4AF0-A20A-FAC85211C2E5}" destId="{EC71CB75-1115-4536-B926-D9C361ADF309}" srcOrd="1" destOrd="0" parTransId="{AA47BF59-F637-4765-AEB2-FB2906DE9E62}" sibTransId="{B0A5021D-942C-4CB3-97B4-55F2AD96D256}"/>
    <dgm:cxn modelId="{99B4F9CB-87DC-49AA-BF62-B75443142B92}" type="presOf" srcId="{0AFC6FB1-484F-4AF0-A20A-FAC85211C2E5}" destId="{4792DBE4-2C1A-4D56-8881-BC7D0EC16150}" srcOrd="0" destOrd="0" presId="urn:microsoft.com/office/officeart/2008/layout/HorizontalMultiLevelHierarchy"/>
    <dgm:cxn modelId="{27E58168-227C-49E7-B99E-2191DF960603}" type="presOf" srcId="{A286643F-15DA-4B60-A8BF-DE904F1FBEF1}" destId="{9866C4C0-45A9-426A-BA5D-34E0F05C748D}" srcOrd="0" destOrd="0" presId="urn:microsoft.com/office/officeart/2008/layout/HorizontalMultiLevelHierarchy"/>
    <dgm:cxn modelId="{A0C08D55-2680-4E0A-B5EE-64480C34DC17}" srcId="{0AFC6FB1-484F-4AF0-A20A-FAC85211C2E5}" destId="{6AAF480C-FD98-4F53-87B2-3CBBB8E710BC}" srcOrd="0" destOrd="0" parTransId="{A76BE046-BF24-4CC1-B885-744FB65D85E1}" sibTransId="{C9B2F956-B7FB-4A35-9FBE-BEDC058CA2D3}"/>
    <dgm:cxn modelId="{4F3CD210-C548-4273-A5F9-FA8A9BE08D11}" type="presOf" srcId="{5476CBE0-D28E-4A29-B5E9-970B1795817C}" destId="{0B905DF2-6D7F-4472-82A8-F45558080563}" srcOrd="1" destOrd="0" presId="urn:microsoft.com/office/officeart/2008/layout/HorizontalMultiLevelHierarchy"/>
    <dgm:cxn modelId="{18E00503-410E-49F4-9B00-F414DDD21632}" srcId="{EC71CB75-1115-4536-B926-D9C361ADF309}" destId="{0DC29F0D-F5B1-40A9-BC77-B9251D13A3B8}" srcOrd="1" destOrd="0" parTransId="{048D0D49-1D70-4BD5-98A5-E1D134AAE21E}" sibTransId="{84AA8D7A-1485-4832-BBED-BB4B089E74CF}"/>
    <dgm:cxn modelId="{0F3F8988-EABB-4211-84E8-6292F883C474}" srcId="{CEC12E30-E0CF-498A-8562-EAFA9C19E7F8}" destId="{E62E9C47-E63B-4850-8E21-C9EF8FDC505D}" srcOrd="1" destOrd="0" parTransId="{C1144137-E44E-42DD-8F19-C6405226EE5E}" sibTransId="{61FEBEEC-8884-4455-BE05-C9FE816C4B04}"/>
    <dgm:cxn modelId="{AC4A8F25-7C84-4007-BE66-ADAEE0D6EEBD}" srcId="{6AAF480C-FD98-4F53-87B2-3CBBB8E710BC}" destId="{E478CC1F-5EF0-46FD-8683-97297DEE40ED}" srcOrd="0" destOrd="0" parTransId="{6ACEA273-84BE-4D68-98E5-C9FC7C0B63A4}" sibTransId="{D88C61FD-A1D7-4A4C-B865-6DD86DC9356A}"/>
    <dgm:cxn modelId="{9C0F4866-435E-43E2-A4A7-A979C2651BCA}" type="presOf" srcId="{CEC12E30-E0CF-498A-8562-EAFA9C19E7F8}" destId="{2120BF93-B49E-4241-8C47-BC70C6C1182E}" srcOrd="0" destOrd="0" presId="urn:microsoft.com/office/officeart/2008/layout/HorizontalMultiLevelHierarchy"/>
    <dgm:cxn modelId="{E9F4988E-E704-4264-AFDE-D56B87A08397}" type="presOf" srcId="{048D0D49-1D70-4BD5-98A5-E1D134AAE21E}" destId="{FB12BDAD-99D4-426C-8C42-2DEEEE253679}" srcOrd="0" destOrd="0" presId="urn:microsoft.com/office/officeart/2008/layout/HorizontalMultiLevelHierarchy"/>
    <dgm:cxn modelId="{D629AB80-B403-4F47-93C6-2BBE49C5CF8C}" type="presOf" srcId="{135B8B90-C220-4B97-8616-3EC4DE0262D2}" destId="{60C38261-BEE5-4ABA-A13D-997A40ED68A3}" srcOrd="0" destOrd="0" presId="urn:microsoft.com/office/officeart/2008/layout/HorizontalMultiLevelHierarchy"/>
    <dgm:cxn modelId="{8EFFABB2-2FD0-44D5-B431-BFAF3B5E1AD3}" type="presOf" srcId="{6ACEA273-84BE-4D68-98E5-C9FC7C0B63A4}" destId="{28A2519C-15C5-4CE9-BDE2-681E150776F1}" srcOrd="1" destOrd="0" presId="urn:microsoft.com/office/officeart/2008/layout/HorizontalMultiLevelHierarchy"/>
    <dgm:cxn modelId="{5D67DD5B-566A-4595-BD59-5BB3D58A633A}" type="presOf" srcId="{84A10DA7-C9CA-403D-B059-201081199E92}" destId="{896360F7-860C-4C42-B840-504E7F656C28}" srcOrd="0" destOrd="0" presId="urn:microsoft.com/office/officeart/2008/layout/HorizontalMultiLevelHierarchy"/>
    <dgm:cxn modelId="{694822CF-9725-4B94-91F9-5D58CDAD97EA}" type="presOf" srcId="{6ACEA273-84BE-4D68-98E5-C9FC7C0B63A4}" destId="{1C3A157E-320A-4133-A1C8-055A94E75921}" srcOrd="0" destOrd="0" presId="urn:microsoft.com/office/officeart/2008/layout/HorizontalMultiLevelHierarchy"/>
    <dgm:cxn modelId="{DE2A7A82-4233-4BB0-8E34-7DE18929EB10}" type="presOf" srcId="{0DC29F0D-F5B1-40A9-BC77-B9251D13A3B8}" destId="{A96230FC-BF1A-4A72-84D2-CFC2ECC6BA6A}" srcOrd="0" destOrd="0" presId="urn:microsoft.com/office/officeart/2008/layout/HorizontalMultiLevelHierarchy"/>
    <dgm:cxn modelId="{CF4883BD-4616-466D-877C-102F062064F6}" type="presParOf" srcId="{4B57A24D-7E53-463A-AD5E-60DDA1B662F1}" destId="{27A4D5B0-D1C8-4AE9-A169-89581E718DA6}" srcOrd="0" destOrd="0" presId="urn:microsoft.com/office/officeart/2008/layout/HorizontalMultiLevelHierarchy"/>
    <dgm:cxn modelId="{3B005EC7-69D3-41EE-B7B6-CFAA98DB88DC}" type="presParOf" srcId="{27A4D5B0-D1C8-4AE9-A169-89581E718DA6}" destId="{4792DBE4-2C1A-4D56-8881-BC7D0EC16150}" srcOrd="0" destOrd="0" presId="urn:microsoft.com/office/officeart/2008/layout/HorizontalMultiLevelHierarchy"/>
    <dgm:cxn modelId="{7917858A-BF85-440A-8CEF-91DF5BE5603E}" type="presParOf" srcId="{27A4D5B0-D1C8-4AE9-A169-89581E718DA6}" destId="{E1F3671C-3872-4044-BC89-E8017731577F}" srcOrd="1" destOrd="0" presId="urn:microsoft.com/office/officeart/2008/layout/HorizontalMultiLevelHierarchy"/>
    <dgm:cxn modelId="{4FB06A1E-F72C-4DD9-B82D-E028888E559E}" type="presParOf" srcId="{E1F3671C-3872-4044-BC89-E8017731577F}" destId="{C3DF49BB-9E3E-4704-96A8-7B49386F8072}" srcOrd="0" destOrd="0" presId="urn:microsoft.com/office/officeart/2008/layout/HorizontalMultiLevelHierarchy"/>
    <dgm:cxn modelId="{33D15350-B858-47FB-BC85-BF4059A61346}" type="presParOf" srcId="{C3DF49BB-9E3E-4704-96A8-7B49386F8072}" destId="{C14C8CCB-4988-49B4-8643-B10AA1E00A0B}" srcOrd="0" destOrd="0" presId="urn:microsoft.com/office/officeart/2008/layout/HorizontalMultiLevelHierarchy"/>
    <dgm:cxn modelId="{34086501-E72D-4E98-B7E5-C10B917DB710}" type="presParOf" srcId="{E1F3671C-3872-4044-BC89-E8017731577F}" destId="{F3D46AEC-A7E5-4514-9A30-52DD8832EA0F}" srcOrd="1" destOrd="0" presId="urn:microsoft.com/office/officeart/2008/layout/HorizontalMultiLevelHierarchy"/>
    <dgm:cxn modelId="{8C69008D-C9A9-477D-A928-A065360F5268}" type="presParOf" srcId="{F3D46AEC-A7E5-4514-9A30-52DD8832EA0F}" destId="{EB8490A9-EC37-4211-8E18-418F34DE99AA}" srcOrd="0" destOrd="0" presId="urn:microsoft.com/office/officeart/2008/layout/HorizontalMultiLevelHierarchy"/>
    <dgm:cxn modelId="{F63E97D8-BD83-436E-BDC2-440A8F563545}" type="presParOf" srcId="{F3D46AEC-A7E5-4514-9A30-52DD8832EA0F}" destId="{029E5754-17D2-4C89-9F1A-C881ADF10F98}" srcOrd="1" destOrd="0" presId="urn:microsoft.com/office/officeart/2008/layout/HorizontalMultiLevelHierarchy"/>
    <dgm:cxn modelId="{518A9368-71D6-4A59-8B4B-60ADEE49B2FA}" type="presParOf" srcId="{029E5754-17D2-4C89-9F1A-C881ADF10F98}" destId="{1C3A157E-320A-4133-A1C8-055A94E75921}" srcOrd="0" destOrd="0" presId="urn:microsoft.com/office/officeart/2008/layout/HorizontalMultiLevelHierarchy"/>
    <dgm:cxn modelId="{85F19CF2-F66A-4361-A52E-D45B5CB73698}" type="presParOf" srcId="{1C3A157E-320A-4133-A1C8-055A94E75921}" destId="{28A2519C-15C5-4CE9-BDE2-681E150776F1}" srcOrd="0" destOrd="0" presId="urn:microsoft.com/office/officeart/2008/layout/HorizontalMultiLevelHierarchy"/>
    <dgm:cxn modelId="{2EACCF8D-F42A-42CE-828B-2F1769EDC740}" type="presParOf" srcId="{029E5754-17D2-4C89-9F1A-C881ADF10F98}" destId="{10CF8FEC-9961-4AE8-9A86-368BC3A88408}" srcOrd="1" destOrd="0" presId="urn:microsoft.com/office/officeart/2008/layout/HorizontalMultiLevelHierarchy"/>
    <dgm:cxn modelId="{EF8FEE75-D1DD-433A-A740-2ACE31AD7557}" type="presParOf" srcId="{10CF8FEC-9961-4AE8-9A86-368BC3A88408}" destId="{71400167-B56B-4354-B911-18112B492C25}" srcOrd="0" destOrd="0" presId="urn:microsoft.com/office/officeart/2008/layout/HorizontalMultiLevelHierarchy"/>
    <dgm:cxn modelId="{EF83620B-7B61-42F9-9724-BB054E86F068}" type="presParOf" srcId="{10CF8FEC-9961-4AE8-9A86-368BC3A88408}" destId="{52A61188-9B14-4B7D-B818-27D8C027A49F}" srcOrd="1" destOrd="0" presId="urn:microsoft.com/office/officeart/2008/layout/HorizontalMultiLevelHierarchy"/>
    <dgm:cxn modelId="{2B62AF45-D39C-4951-A70F-CB823BCA6713}" type="presParOf" srcId="{029E5754-17D2-4C89-9F1A-C881ADF10F98}" destId="{541E4EFB-DC0D-4F2E-9CAB-65B1A7226346}" srcOrd="2" destOrd="0" presId="urn:microsoft.com/office/officeart/2008/layout/HorizontalMultiLevelHierarchy"/>
    <dgm:cxn modelId="{343CDC16-EB03-4C52-816D-943C83777F7D}" type="presParOf" srcId="{541E4EFB-DC0D-4F2E-9CAB-65B1A7226346}" destId="{AE575B79-0A65-41EF-8418-9A39812BA50A}" srcOrd="0" destOrd="0" presId="urn:microsoft.com/office/officeart/2008/layout/HorizontalMultiLevelHierarchy"/>
    <dgm:cxn modelId="{8E92383A-FB75-4EE1-B329-98D870CE8C66}" type="presParOf" srcId="{029E5754-17D2-4C89-9F1A-C881ADF10F98}" destId="{6E3AB347-00FC-4F69-A7B8-28271493624A}" srcOrd="3" destOrd="0" presId="urn:microsoft.com/office/officeart/2008/layout/HorizontalMultiLevelHierarchy"/>
    <dgm:cxn modelId="{6E743863-2FB2-41CF-8383-04D2D52D8D0D}" type="presParOf" srcId="{6E3AB347-00FC-4F69-A7B8-28271493624A}" destId="{20CC2352-B383-4300-B7D5-9E3837AB920A}" srcOrd="0" destOrd="0" presId="urn:microsoft.com/office/officeart/2008/layout/HorizontalMultiLevelHierarchy"/>
    <dgm:cxn modelId="{7346365B-6654-4D60-8202-A181308E6326}" type="presParOf" srcId="{6E3AB347-00FC-4F69-A7B8-28271493624A}" destId="{06567ED3-B33A-44D1-AE04-9DF0E199228E}" srcOrd="1" destOrd="0" presId="urn:microsoft.com/office/officeart/2008/layout/HorizontalMultiLevelHierarchy"/>
    <dgm:cxn modelId="{553A4280-A83E-4BBF-BCED-67AA4CBB9918}" type="presParOf" srcId="{029E5754-17D2-4C89-9F1A-C881ADF10F98}" destId="{CC19D055-4363-4BB3-AABC-0D9821A65BAC}" srcOrd="4" destOrd="0" presId="urn:microsoft.com/office/officeart/2008/layout/HorizontalMultiLevelHierarchy"/>
    <dgm:cxn modelId="{C099E11E-1CB2-4AB0-8513-B09BD5F069F2}" type="presParOf" srcId="{CC19D055-4363-4BB3-AABC-0D9821A65BAC}" destId="{F87A9E16-24B6-4BDA-8EB0-76B132CA10DB}" srcOrd="0" destOrd="0" presId="urn:microsoft.com/office/officeart/2008/layout/HorizontalMultiLevelHierarchy"/>
    <dgm:cxn modelId="{4E97F9CB-6E99-4044-92F0-6B8DA54923F6}" type="presParOf" srcId="{029E5754-17D2-4C89-9F1A-C881ADF10F98}" destId="{E0E70303-3344-403B-8601-6C514C8AFCA4}" srcOrd="5" destOrd="0" presId="urn:microsoft.com/office/officeart/2008/layout/HorizontalMultiLevelHierarchy"/>
    <dgm:cxn modelId="{A9479C74-4B1D-4DA1-A9C3-F3E96C462A90}" type="presParOf" srcId="{E0E70303-3344-403B-8601-6C514C8AFCA4}" destId="{90FEC99E-3C9B-4D75-86B1-76AB6347EC0E}" srcOrd="0" destOrd="0" presId="urn:microsoft.com/office/officeart/2008/layout/HorizontalMultiLevelHierarchy"/>
    <dgm:cxn modelId="{7B80F761-DEBB-43C9-BC35-1E9CA55F7AC7}" type="presParOf" srcId="{E0E70303-3344-403B-8601-6C514C8AFCA4}" destId="{AA0BE721-82DB-410D-BE7C-7906DEFFFABA}" srcOrd="1" destOrd="0" presId="urn:microsoft.com/office/officeart/2008/layout/HorizontalMultiLevelHierarchy"/>
    <dgm:cxn modelId="{CE6891D6-7FC4-4300-A865-B1BD0D4F6A43}" type="presParOf" srcId="{E1F3671C-3872-4044-BC89-E8017731577F}" destId="{0668B502-73B5-4A09-8298-CB3F26A12DF1}" srcOrd="2" destOrd="0" presId="urn:microsoft.com/office/officeart/2008/layout/HorizontalMultiLevelHierarchy"/>
    <dgm:cxn modelId="{04BE8633-F067-42DD-91CB-A99B7170157A}" type="presParOf" srcId="{0668B502-73B5-4A09-8298-CB3F26A12DF1}" destId="{8C3549D0-D3C0-4779-AE2F-98A96BD32CF5}" srcOrd="0" destOrd="0" presId="urn:microsoft.com/office/officeart/2008/layout/HorizontalMultiLevelHierarchy"/>
    <dgm:cxn modelId="{86EBE924-C51F-4CAB-A8DB-760EE4747A4B}" type="presParOf" srcId="{E1F3671C-3872-4044-BC89-E8017731577F}" destId="{FC311FED-108C-4C1E-BC41-856C58154EC9}" srcOrd="3" destOrd="0" presId="urn:microsoft.com/office/officeart/2008/layout/HorizontalMultiLevelHierarchy"/>
    <dgm:cxn modelId="{EB5F02C0-D019-4153-A2D1-8475F3E51970}" type="presParOf" srcId="{FC311FED-108C-4C1E-BC41-856C58154EC9}" destId="{EE6F8EA9-80A1-492F-8385-F45DE2B1AFE9}" srcOrd="0" destOrd="0" presId="urn:microsoft.com/office/officeart/2008/layout/HorizontalMultiLevelHierarchy"/>
    <dgm:cxn modelId="{900B0080-81B2-45DF-A962-F55184D69A8F}" type="presParOf" srcId="{FC311FED-108C-4C1E-BC41-856C58154EC9}" destId="{8C6B634B-6BA2-4449-ACF7-157414F6A767}" srcOrd="1" destOrd="0" presId="urn:microsoft.com/office/officeart/2008/layout/HorizontalMultiLevelHierarchy"/>
    <dgm:cxn modelId="{E41C64B2-C8C5-46A4-B7DC-541D495083D2}" type="presParOf" srcId="{8C6B634B-6BA2-4449-ACF7-157414F6A767}" destId="{98B49490-7AD4-42E8-877F-5C4826EE9DFE}" srcOrd="0" destOrd="0" presId="urn:microsoft.com/office/officeart/2008/layout/HorizontalMultiLevelHierarchy"/>
    <dgm:cxn modelId="{E922649C-49C1-4D4E-A168-550671430110}" type="presParOf" srcId="{98B49490-7AD4-42E8-877F-5C4826EE9DFE}" destId="{D2FA15F5-36C9-499D-91CA-B60CBB7B4644}" srcOrd="0" destOrd="0" presId="urn:microsoft.com/office/officeart/2008/layout/HorizontalMultiLevelHierarchy"/>
    <dgm:cxn modelId="{872D94A3-CEE8-437E-9FFC-25508CE32D55}" type="presParOf" srcId="{8C6B634B-6BA2-4449-ACF7-157414F6A767}" destId="{0D1E7897-B2EC-45A1-A878-4BF992273047}" srcOrd="1" destOrd="0" presId="urn:microsoft.com/office/officeart/2008/layout/HorizontalMultiLevelHierarchy"/>
    <dgm:cxn modelId="{42507153-E0AA-4BEB-9254-9D59FFA558E3}" type="presParOf" srcId="{0D1E7897-B2EC-45A1-A878-4BF992273047}" destId="{896360F7-860C-4C42-B840-504E7F656C28}" srcOrd="0" destOrd="0" presId="urn:microsoft.com/office/officeart/2008/layout/HorizontalMultiLevelHierarchy"/>
    <dgm:cxn modelId="{1BA7C36C-8784-4F67-A040-255416AB23C3}" type="presParOf" srcId="{0D1E7897-B2EC-45A1-A878-4BF992273047}" destId="{C9619383-D1E6-422D-B0A2-50A56AF8E221}" srcOrd="1" destOrd="0" presId="urn:microsoft.com/office/officeart/2008/layout/HorizontalMultiLevelHierarchy"/>
    <dgm:cxn modelId="{81799460-62EB-4B27-BC54-DEDFA08AB05C}" type="presParOf" srcId="{8C6B634B-6BA2-4449-ACF7-157414F6A767}" destId="{FB12BDAD-99D4-426C-8C42-2DEEEE253679}" srcOrd="2" destOrd="0" presId="urn:microsoft.com/office/officeart/2008/layout/HorizontalMultiLevelHierarchy"/>
    <dgm:cxn modelId="{07BE2852-9C50-4521-89BC-DBEF75752E5E}" type="presParOf" srcId="{FB12BDAD-99D4-426C-8C42-2DEEEE253679}" destId="{53F3C939-B1FD-40F6-8135-D570AF14F85F}" srcOrd="0" destOrd="0" presId="urn:microsoft.com/office/officeart/2008/layout/HorizontalMultiLevelHierarchy"/>
    <dgm:cxn modelId="{D2386F66-648C-452D-A3E4-887BB36B24A5}" type="presParOf" srcId="{8C6B634B-6BA2-4449-ACF7-157414F6A767}" destId="{AC358746-15B4-4C5E-8198-06C4B3385CEE}" srcOrd="3" destOrd="0" presId="urn:microsoft.com/office/officeart/2008/layout/HorizontalMultiLevelHierarchy"/>
    <dgm:cxn modelId="{AE20BF7A-B667-416F-ABA3-523920748820}" type="presParOf" srcId="{AC358746-15B4-4C5E-8198-06C4B3385CEE}" destId="{A96230FC-BF1A-4A72-84D2-CFC2ECC6BA6A}" srcOrd="0" destOrd="0" presId="urn:microsoft.com/office/officeart/2008/layout/HorizontalMultiLevelHierarchy"/>
    <dgm:cxn modelId="{581F8CB0-6DA5-42A2-816C-F90D4ED72501}" type="presParOf" srcId="{AC358746-15B4-4C5E-8198-06C4B3385CEE}" destId="{1EB69817-A3BC-43FD-BC34-049B51B79123}" srcOrd="1" destOrd="0" presId="urn:microsoft.com/office/officeart/2008/layout/HorizontalMultiLevelHierarchy"/>
    <dgm:cxn modelId="{5D16CDCB-4500-4EBD-A97D-015DDD674A4B}" type="presParOf" srcId="{8C6B634B-6BA2-4449-ACF7-157414F6A767}" destId="{1A13B902-04F6-4C16-8FE5-4CB2CC34635B}" srcOrd="4" destOrd="0" presId="urn:microsoft.com/office/officeart/2008/layout/HorizontalMultiLevelHierarchy"/>
    <dgm:cxn modelId="{DD85B692-0AFD-4814-93C6-AFAC27B60E98}" type="presParOf" srcId="{1A13B902-04F6-4C16-8FE5-4CB2CC34635B}" destId="{2BFF1EBE-93A5-4F84-AE1B-D949E2BA4843}" srcOrd="0" destOrd="0" presId="urn:microsoft.com/office/officeart/2008/layout/HorizontalMultiLevelHierarchy"/>
    <dgm:cxn modelId="{C9E2255E-80D2-41FA-BA30-6AEAA155BA60}" type="presParOf" srcId="{8C6B634B-6BA2-4449-ACF7-157414F6A767}" destId="{6F03CC7C-ED64-45F4-B11B-39AB2D4C5997}" srcOrd="5" destOrd="0" presId="urn:microsoft.com/office/officeart/2008/layout/HorizontalMultiLevelHierarchy"/>
    <dgm:cxn modelId="{91CB3AEC-D79B-4153-830A-51F3B3E4A506}" type="presParOf" srcId="{6F03CC7C-ED64-45F4-B11B-39AB2D4C5997}" destId="{9866C4C0-45A9-426A-BA5D-34E0F05C748D}" srcOrd="0" destOrd="0" presId="urn:microsoft.com/office/officeart/2008/layout/HorizontalMultiLevelHierarchy"/>
    <dgm:cxn modelId="{B4E5E7C7-CBB5-41FE-BCBB-50CBAEAB32A4}" type="presParOf" srcId="{6F03CC7C-ED64-45F4-B11B-39AB2D4C5997}" destId="{C36CA090-BAC6-4BB5-9840-5EAC80B0A2BF}" srcOrd="1" destOrd="0" presId="urn:microsoft.com/office/officeart/2008/layout/HorizontalMultiLevelHierarchy"/>
    <dgm:cxn modelId="{E1CDD425-275B-4B27-9E29-80D292AEBE31}" type="presParOf" srcId="{E1F3671C-3872-4044-BC89-E8017731577F}" destId="{DAB6EDB9-0655-4101-8AB0-3FCA6B390C1C}" srcOrd="4" destOrd="0" presId="urn:microsoft.com/office/officeart/2008/layout/HorizontalMultiLevelHierarchy"/>
    <dgm:cxn modelId="{996C5D06-816E-40B4-B157-FD2AAEB1A93A}" type="presParOf" srcId="{DAB6EDB9-0655-4101-8AB0-3FCA6B390C1C}" destId="{219C0B69-D556-41FB-B553-B655552F8D0B}" srcOrd="0" destOrd="0" presId="urn:microsoft.com/office/officeart/2008/layout/HorizontalMultiLevelHierarchy"/>
    <dgm:cxn modelId="{A215B0DC-9BA3-4067-8E82-33015E9D4781}" type="presParOf" srcId="{E1F3671C-3872-4044-BC89-E8017731577F}" destId="{CE93DA16-0AC5-43C4-B4D9-50A5CCBB317D}" srcOrd="5" destOrd="0" presId="urn:microsoft.com/office/officeart/2008/layout/HorizontalMultiLevelHierarchy"/>
    <dgm:cxn modelId="{9198E8A1-0EB3-4169-B9A8-A636B4A957F1}" type="presParOf" srcId="{CE93DA16-0AC5-43C4-B4D9-50A5CCBB317D}" destId="{2120BF93-B49E-4241-8C47-BC70C6C1182E}" srcOrd="0" destOrd="0" presId="urn:microsoft.com/office/officeart/2008/layout/HorizontalMultiLevelHierarchy"/>
    <dgm:cxn modelId="{07878D18-82BE-4E26-B579-EC6F14C30808}" type="presParOf" srcId="{CE93DA16-0AC5-43C4-B4D9-50A5CCBB317D}" destId="{8F75E09A-721C-47E4-B40F-09356EE9D67A}" srcOrd="1" destOrd="0" presId="urn:microsoft.com/office/officeart/2008/layout/HorizontalMultiLevelHierarchy"/>
    <dgm:cxn modelId="{EC84E90B-235E-4872-82B0-D3958B592593}" type="presParOf" srcId="{8F75E09A-721C-47E4-B40F-09356EE9D67A}" destId="{DC1E0C76-98BD-4D1F-B7BA-1D241AFBB3C4}" srcOrd="0" destOrd="0" presId="urn:microsoft.com/office/officeart/2008/layout/HorizontalMultiLevelHierarchy"/>
    <dgm:cxn modelId="{3D9340FB-BED9-491B-9B59-6AF302088186}" type="presParOf" srcId="{DC1E0C76-98BD-4D1F-B7BA-1D241AFBB3C4}" destId="{0B905DF2-6D7F-4472-82A8-F45558080563}" srcOrd="0" destOrd="0" presId="urn:microsoft.com/office/officeart/2008/layout/HorizontalMultiLevelHierarchy"/>
    <dgm:cxn modelId="{D6623DE6-DBDC-45B8-85DD-7F083F6ADEDF}" type="presParOf" srcId="{8F75E09A-721C-47E4-B40F-09356EE9D67A}" destId="{6927EB85-B71E-44D7-AAC6-C96E07D2F89C}" srcOrd="1" destOrd="0" presId="urn:microsoft.com/office/officeart/2008/layout/HorizontalMultiLevelHierarchy"/>
    <dgm:cxn modelId="{2E804C60-262C-498D-9572-EED5CC3D46CE}" type="presParOf" srcId="{6927EB85-B71E-44D7-AAC6-C96E07D2F89C}" destId="{60C38261-BEE5-4ABA-A13D-997A40ED68A3}" srcOrd="0" destOrd="0" presId="urn:microsoft.com/office/officeart/2008/layout/HorizontalMultiLevelHierarchy"/>
    <dgm:cxn modelId="{723DD38E-5595-46B3-915D-BAC8CE1A0872}" type="presParOf" srcId="{6927EB85-B71E-44D7-AAC6-C96E07D2F89C}" destId="{A624574F-4021-4FF9-8FE0-5F4DCD3BB970}" srcOrd="1" destOrd="0" presId="urn:microsoft.com/office/officeart/2008/layout/HorizontalMultiLevelHierarchy"/>
    <dgm:cxn modelId="{A0C0D3D3-32CA-42DA-9BBD-ABDDD410E49C}" type="presParOf" srcId="{8F75E09A-721C-47E4-B40F-09356EE9D67A}" destId="{76FB9E00-79BD-4D16-9D03-BC64F3BB9F1B}" srcOrd="2" destOrd="0" presId="urn:microsoft.com/office/officeart/2008/layout/HorizontalMultiLevelHierarchy"/>
    <dgm:cxn modelId="{60C73CD8-A446-456B-A6F7-AEB66561DEEE}" type="presParOf" srcId="{76FB9E00-79BD-4D16-9D03-BC64F3BB9F1B}" destId="{FD70FA50-E3C6-4D65-98AB-91D46F0C38BE}" srcOrd="0" destOrd="0" presId="urn:microsoft.com/office/officeart/2008/layout/HorizontalMultiLevelHierarchy"/>
    <dgm:cxn modelId="{675F125D-A9F4-413A-ACCF-D213C64715C9}" type="presParOf" srcId="{8F75E09A-721C-47E4-B40F-09356EE9D67A}" destId="{DEE88B98-F926-480A-B087-730D61440001}" srcOrd="3" destOrd="0" presId="urn:microsoft.com/office/officeart/2008/layout/HorizontalMultiLevelHierarchy"/>
    <dgm:cxn modelId="{46F4A47A-9C2F-4C9E-B1CA-839FC49215D6}" type="presParOf" srcId="{DEE88B98-F926-480A-B087-730D61440001}" destId="{46DBB01C-7084-4F02-928C-A9FC5F666B5A}" srcOrd="0" destOrd="0" presId="urn:microsoft.com/office/officeart/2008/layout/HorizontalMultiLevelHierarchy"/>
    <dgm:cxn modelId="{E0A8DFA7-A216-40BE-B20C-75E4F41625AF}" type="presParOf" srcId="{DEE88B98-F926-480A-B087-730D61440001}" destId="{DDA4875D-BD9E-4460-B857-7BA671DDDE56}" srcOrd="1" destOrd="0" presId="urn:microsoft.com/office/officeart/2008/layout/HorizontalMultiLevelHierarchy"/>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9.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53D53256-A754-4BBD-AA8A-3E51EF6B7332}">
      <dgm:prSet phldrT="[文字]"/>
      <dgm:spPr>
        <a:solidFill>
          <a:schemeClr val="bg1"/>
        </a:solidFill>
        <a:ln>
          <a:solidFill>
            <a:schemeClr val="tx2">
              <a:lumMod val="25000"/>
              <a:lumOff val="75000"/>
            </a:schemeClr>
          </a:solidFill>
        </a:ln>
      </dgm:spPr>
      <dgm:t>
        <a:bodyPr/>
        <a:lstStyle/>
        <a:p>
          <a:r>
            <a:rPr lang="zh-TW" altLang="en-US" dirty="0"/>
            <a:t>傳統保險業</a:t>
          </a:r>
        </a:p>
      </dgm:t>
    </dgm:pt>
    <dgm:pt modelId="{C3E4354D-F9EE-4E3F-9BA8-9DF1EB710091}" type="parTrans" cxnId="{9926492C-DCD5-4A7B-A2A7-46D5A9980E6C}">
      <dgm:prSet/>
      <dgm:spPr/>
      <dgm:t>
        <a:bodyPr/>
        <a:lstStyle/>
        <a:p>
          <a:endParaRPr lang="zh-TW" altLang="en-US"/>
        </a:p>
      </dgm:t>
    </dgm:pt>
    <dgm:pt modelId="{4FD9CFA0-B560-4378-8716-6829ECDA22C7}" type="sibTrans" cxnId="{9926492C-DCD5-4A7B-A2A7-46D5A9980E6C}">
      <dgm:prSet/>
      <dgm:spPr/>
      <dgm:t>
        <a:bodyPr/>
        <a:lstStyle/>
        <a:p>
          <a:endParaRPr lang="zh-TW" altLang="en-US"/>
        </a:p>
      </dgm:t>
    </dgm:pt>
    <dgm:pt modelId="{9E0F2420-2F7C-4BC9-B3B1-41D079D7B9BA}">
      <dgm:prSet/>
      <dgm:spPr>
        <a:solidFill>
          <a:schemeClr val="bg1"/>
        </a:solidFill>
        <a:ln>
          <a:solidFill>
            <a:schemeClr val="tx2">
              <a:lumMod val="25000"/>
              <a:lumOff val="75000"/>
            </a:schemeClr>
          </a:solidFill>
        </a:ln>
      </dgm:spPr>
      <dgm:t>
        <a:bodyPr/>
        <a:lstStyle/>
        <a:p>
          <a:r>
            <a:rPr lang="zh-TW" altLang="en-US" dirty="0"/>
            <a:t>互聯網保險</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solidFill>
          <a:schemeClr val="bg1"/>
        </a:solidFill>
        <a:ln>
          <a:solidFill>
            <a:schemeClr val="tx2">
              <a:lumMod val="25000"/>
              <a:lumOff val="75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78C93022-0465-4021-8276-F5832288DE5D}">
      <dgm:prSet/>
      <dgm:spPr>
        <a:ln>
          <a:solidFill>
            <a:schemeClr val="tx2">
              <a:lumMod val="25000"/>
              <a:lumOff val="75000"/>
            </a:schemeClr>
          </a:solidFill>
        </a:ln>
      </dgm:spPr>
      <dgm:t>
        <a:bodyPr/>
        <a:lstStyle/>
        <a:p>
          <a:r>
            <a:rPr lang="zh-TW" altLang="en-US" dirty="0"/>
            <a:t>機會與挑戰</a:t>
          </a:r>
        </a:p>
      </dgm:t>
    </dgm:pt>
    <dgm:pt modelId="{02CD0AAA-1DA7-4457-8A1B-F22D666E18DD}" type="parTrans" cxnId="{4A601163-06E4-45AB-BBE0-F64B4A35EFEE}">
      <dgm:prSet/>
      <dgm:spPr/>
      <dgm:t>
        <a:bodyPr/>
        <a:lstStyle/>
        <a:p>
          <a:endParaRPr lang="zh-TW" altLang="en-US"/>
        </a:p>
      </dgm:t>
    </dgm:pt>
    <dgm:pt modelId="{43D6F91D-0DFB-43FC-A63F-1D4240F7F9F4}" type="sibTrans" cxnId="{4A601163-06E4-45AB-BBE0-F64B4A35EFEE}">
      <dgm:prSet/>
      <dgm:spPr/>
      <dgm:t>
        <a:bodyPr/>
        <a:lstStyle/>
        <a:p>
          <a:endParaRPr lang="zh-TW" altLang="en-US"/>
        </a:p>
      </dgm:t>
    </dgm:pt>
    <dgm:pt modelId="{E5406759-0E0F-406F-9A84-B3B904C7ED8A}">
      <dgm:prSet/>
      <dgm:spPr>
        <a:solidFill>
          <a:schemeClr val="tx2">
            <a:lumMod val="25000"/>
            <a:lumOff val="75000"/>
          </a:schemeClr>
        </a:solidFill>
        <a:ln>
          <a:solidFill>
            <a:schemeClr val="tx2">
              <a:lumMod val="25000"/>
              <a:lumOff val="75000"/>
            </a:schemeClr>
          </a:solidFill>
        </a:ln>
      </dgm:spPr>
      <dgm:t>
        <a:bodyPr/>
        <a:lstStyle/>
        <a:p>
          <a:r>
            <a:rPr lang="zh-TW" altLang="en-US" dirty="0"/>
            <a:t>市場與案例</a:t>
          </a:r>
        </a:p>
      </dgm:t>
    </dgm:pt>
    <dgm:pt modelId="{F82DCB37-9090-4F37-8BD2-00F05D1F4A3E}" type="parTrans" cxnId="{776D2C39-5B21-47FB-8346-936D9311C33C}">
      <dgm:prSet/>
      <dgm:spPr/>
      <dgm:t>
        <a:bodyPr/>
        <a:lstStyle/>
        <a:p>
          <a:endParaRPr lang="zh-TW" altLang="en-US"/>
        </a:p>
      </dgm:t>
    </dgm:pt>
    <dgm:pt modelId="{F230A5CA-8EC0-4B0F-A6B8-5FBE9C832B5A}" type="sibTrans" cxnId="{776D2C39-5B21-47FB-8346-936D9311C33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44DDB77A-C1AA-4E0B-AEB0-28CE33DC3A72}" type="pres">
      <dgm:prSet presAssocID="{63DC6D5B-DE3D-4B3A-83C1-ED29E1464B8B}" presName="parSpace" presStyleCnt="0"/>
      <dgm:spPr/>
    </dgm:pt>
    <dgm:pt modelId="{064BFF56-AC47-42BD-B34D-5B486805362B}" type="pres">
      <dgm:prSet presAssocID="{E5406759-0E0F-406F-9A84-B3B904C7ED8A}" presName="parTxOnly" presStyleLbl="node1" presStyleIdx="3" presStyleCnt="5">
        <dgm:presLayoutVars>
          <dgm:bulletEnabled val="1"/>
        </dgm:presLayoutVars>
      </dgm:prSet>
      <dgm:spPr/>
      <dgm:t>
        <a:bodyPr/>
        <a:lstStyle/>
        <a:p>
          <a:endParaRPr lang="zh-TW" altLang="en-US"/>
        </a:p>
      </dgm:t>
    </dgm:pt>
    <dgm:pt modelId="{8DF100ED-F598-4A70-9976-F40741CCFAC7}" type="pres">
      <dgm:prSet presAssocID="{F230A5CA-8EC0-4B0F-A6B8-5FBE9C832B5A}" presName="parSpace" presStyleCnt="0"/>
      <dgm:spPr/>
    </dgm:pt>
    <dgm:pt modelId="{C36245D8-3606-4BBC-B44C-508E01E5A8A2}" type="pres">
      <dgm:prSet presAssocID="{78C93022-0465-4021-8276-F5832288DE5D}" presName="parTxOnly" presStyleLbl="node1" presStyleIdx="4" presStyleCnt="5">
        <dgm:presLayoutVars>
          <dgm:bulletEnabled val="1"/>
        </dgm:presLayoutVars>
      </dgm:prSet>
      <dgm:spPr/>
      <dgm:t>
        <a:bodyPr/>
        <a:lstStyle/>
        <a:p>
          <a:endParaRPr lang="zh-TW" altLang="en-US"/>
        </a:p>
      </dgm:t>
    </dgm:pt>
  </dgm:ptLst>
  <dgm:cxnLst>
    <dgm:cxn modelId="{84A0EFA6-635C-8148-ACE6-F4BED4391A48}" type="presOf" srcId="{252357BE-30EA-49F7-9DBD-B5F30B4F4A9D}" destId="{AFF030F6-8D1D-42AA-8527-70CC9827071F}" srcOrd="0" destOrd="0" presId="urn:microsoft.com/office/officeart/2005/8/layout/hChevron3"/>
    <dgm:cxn modelId="{5865504F-C7A7-4C95-AC1F-C38E2396AFD2}" srcId="{252357BE-30EA-49F7-9DBD-B5F30B4F4A9D}" destId="{9E0F2420-2F7C-4BC9-B3B1-41D079D7B9BA}" srcOrd="1" destOrd="0" parTransId="{159D1B60-FDFE-45EB-96D1-3A2D0D5077E7}" sibTransId="{C7317D7E-54AF-443B-8B18-3D7BC7721E94}"/>
    <dgm:cxn modelId="{C84CDB42-81F3-4470-819E-EE747A7DA904}" type="presOf" srcId="{E5406759-0E0F-406F-9A84-B3B904C7ED8A}" destId="{064BFF56-AC47-42BD-B34D-5B486805362B}" srcOrd="0" destOrd="0" presId="urn:microsoft.com/office/officeart/2005/8/layout/hChevron3"/>
    <dgm:cxn modelId="{F8C5E7F8-74CD-6D4F-90B4-E580939896A4}" type="presOf" srcId="{5FF2D4FE-A551-4F3F-AAC9-90D5FFA8619A}" destId="{565F66ED-5189-46DB-A579-BEA28FE6D986}" srcOrd="0" destOrd="0" presId="urn:microsoft.com/office/officeart/2005/8/layout/hChevron3"/>
    <dgm:cxn modelId="{776D2C39-5B21-47FB-8346-936D9311C33C}" srcId="{252357BE-30EA-49F7-9DBD-B5F30B4F4A9D}" destId="{E5406759-0E0F-406F-9A84-B3B904C7ED8A}" srcOrd="3" destOrd="0" parTransId="{F82DCB37-9090-4F37-8BD2-00F05D1F4A3E}" sibTransId="{F230A5CA-8EC0-4B0F-A6B8-5FBE9C832B5A}"/>
    <dgm:cxn modelId="{9F808535-BD7D-D44B-81CD-CF9EE20A1335}" type="presOf" srcId="{78C93022-0465-4021-8276-F5832288DE5D}" destId="{C36245D8-3606-4BBC-B44C-508E01E5A8A2}" srcOrd="0" destOrd="0" presId="urn:microsoft.com/office/officeart/2005/8/layout/hChevron3"/>
    <dgm:cxn modelId="{4599E31A-E3E5-C14B-9125-4D6752CC68C0}" type="presOf" srcId="{53D53256-A754-4BBD-AA8A-3E51EF6B7332}" destId="{371DF444-DDBC-427E-9FEE-DFE4E6239109}"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4A601163-06E4-45AB-BBE0-F64B4A35EFEE}" srcId="{252357BE-30EA-49F7-9DBD-B5F30B4F4A9D}" destId="{78C93022-0465-4021-8276-F5832288DE5D}" srcOrd="4" destOrd="0" parTransId="{02CD0AAA-1DA7-4457-8A1B-F22D666E18DD}" sibTransId="{43D6F91D-0DFB-43FC-A63F-1D4240F7F9F4}"/>
    <dgm:cxn modelId="{9926492C-DCD5-4A7B-A2A7-46D5A9980E6C}" srcId="{252357BE-30EA-49F7-9DBD-B5F30B4F4A9D}" destId="{53D53256-A754-4BBD-AA8A-3E51EF6B7332}" srcOrd="0" destOrd="0" parTransId="{C3E4354D-F9EE-4E3F-9BA8-9DF1EB710091}" sibTransId="{4FD9CFA0-B560-4378-8716-6829ECDA22C7}"/>
    <dgm:cxn modelId="{99B65A99-BB2F-0547-9740-7967CBDC9FA4}" type="presOf" srcId="{9E0F2420-2F7C-4BC9-B3B1-41D079D7B9BA}" destId="{B6154193-CFF1-422A-A0B1-99E4EAC26EDE}" srcOrd="0" destOrd="0" presId="urn:microsoft.com/office/officeart/2005/8/layout/hChevron3"/>
    <dgm:cxn modelId="{0223B767-D5F7-E345-8398-C7E64707C4E3}" type="presParOf" srcId="{AFF030F6-8D1D-42AA-8527-70CC9827071F}" destId="{371DF444-DDBC-427E-9FEE-DFE4E6239109}" srcOrd="0" destOrd="0" presId="urn:microsoft.com/office/officeart/2005/8/layout/hChevron3"/>
    <dgm:cxn modelId="{541CC3F1-FB07-6448-B251-5C6407C73F9C}" type="presParOf" srcId="{AFF030F6-8D1D-42AA-8527-70CC9827071F}" destId="{ADC953D7-9E50-47BF-933D-60204B80E8FB}" srcOrd="1" destOrd="0" presId="urn:microsoft.com/office/officeart/2005/8/layout/hChevron3"/>
    <dgm:cxn modelId="{21222692-B095-6B4E-AC49-63E500214958}" type="presParOf" srcId="{AFF030F6-8D1D-42AA-8527-70CC9827071F}" destId="{B6154193-CFF1-422A-A0B1-99E4EAC26EDE}" srcOrd="2" destOrd="0" presId="urn:microsoft.com/office/officeart/2005/8/layout/hChevron3"/>
    <dgm:cxn modelId="{A1F550A2-F416-E84F-90C1-3C30AB686B47}" type="presParOf" srcId="{AFF030F6-8D1D-42AA-8527-70CC9827071F}" destId="{B0D14E24-9419-4779-91B2-FCCDE3A94F4A}" srcOrd="3" destOrd="0" presId="urn:microsoft.com/office/officeart/2005/8/layout/hChevron3"/>
    <dgm:cxn modelId="{30A8A68B-1F3C-E047-9985-BDA09F586FAA}" type="presParOf" srcId="{AFF030F6-8D1D-42AA-8527-70CC9827071F}" destId="{565F66ED-5189-46DB-A579-BEA28FE6D986}" srcOrd="4" destOrd="0" presId="urn:microsoft.com/office/officeart/2005/8/layout/hChevron3"/>
    <dgm:cxn modelId="{5302D2E2-5505-3840-B080-8D73C57CCAF2}" type="presParOf" srcId="{AFF030F6-8D1D-42AA-8527-70CC9827071F}" destId="{44DDB77A-C1AA-4E0B-AEB0-28CE33DC3A72}" srcOrd="5" destOrd="0" presId="urn:microsoft.com/office/officeart/2005/8/layout/hChevron3"/>
    <dgm:cxn modelId="{4806E3D3-DA42-495A-9D21-A7649165FD53}" type="presParOf" srcId="{AFF030F6-8D1D-42AA-8527-70CC9827071F}" destId="{064BFF56-AC47-42BD-B34D-5B486805362B}" srcOrd="6" destOrd="0" presId="urn:microsoft.com/office/officeart/2005/8/layout/hChevron3"/>
    <dgm:cxn modelId="{F6F09722-DC98-4586-87F5-45B134549276}" type="presParOf" srcId="{AFF030F6-8D1D-42AA-8527-70CC9827071F}" destId="{8DF100ED-F598-4A70-9976-F40741CCFAC7}" srcOrd="7" destOrd="0" presId="urn:microsoft.com/office/officeart/2005/8/layout/hChevron3"/>
    <dgm:cxn modelId="{F79C612D-599B-044A-93EF-9313C36284FC}" type="presParOf" srcId="{AFF030F6-8D1D-42AA-8527-70CC9827071F}" destId="{C36245D8-3606-4BBC-B44C-508E01E5A8A2}" srcOrd="8" destOrd="0" presId="urn:microsoft.com/office/officeart/2005/8/layout/hChevron3"/>
  </dgm:cxnLst>
  <dgm:bg/>
  <dgm:whole>
    <a:ln>
      <a:noFill/>
    </a:ln>
  </dgm:whole>
  <dgm:extLst>
    <a:ext uri="http://schemas.microsoft.com/office/drawing/2008/diagram">
      <dsp:dataModelExt xmlns:dsp="http://schemas.microsoft.com/office/drawing/2008/diagram" relId="rId12"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53D53256-A754-4BBD-AA8A-3E51EF6B7332}">
      <dgm:prSet phldrT="[文字]"/>
      <dgm:spPr>
        <a:solidFill>
          <a:schemeClr val="tx2">
            <a:lumMod val="25000"/>
            <a:lumOff val="75000"/>
          </a:schemeClr>
        </a:solidFill>
        <a:ln>
          <a:solidFill>
            <a:schemeClr val="tx2">
              <a:lumMod val="25000"/>
              <a:lumOff val="75000"/>
            </a:schemeClr>
          </a:solidFill>
        </a:ln>
      </dgm:spPr>
      <dgm:t>
        <a:bodyPr/>
        <a:lstStyle/>
        <a:p>
          <a:r>
            <a:rPr lang="zh-TW" altLang="en-US" dirty="0"/>
            <a:t>傳統保險業</a:t>
          </a:r>
        </a:p>
      </dgm:t>
    </dgm:pt>
    <dgm:pt modelId="{C3E4354D-F9EE-4E3F-9BA8-9DF1EB710091}" type="parTrans" cxnId="{9926492C-DCD5-4A7B-A2A7-46D5A9980E6C}">
      <dgm:prSet/>
      <dgm:spPr/>
      <dgm:t>
        <a:bodyPr/>
        <a:lstStyle/>
        <a:p>
          <a:endParaRPr lang="zh-TW" altLang="en-US"/>
        </a:p>
      </dgm:t>
    </dgm:pt>
    <dgm:pt modelId="{4FD9CFA0-B560-4378-8716-6829ECDA22C7}" type="sibTrans" cxnId="{9926492C-DCD5-4A7B-A2A7-46D5A9980E6C}">
      <dgm:prSet/>
      <dgm:spPr/>
      <dgm:t>
        <a:bodyPr/>
        <a:lstStyle/>
        <a:p>
          <a:endParaRPr lang="zh-TW" altLang="en-US"/>
        </a:p>
      </dgm:t>
    </dgm:pt>
    <dgm:pt modelId="{9E0F2420-2F7C-4BC9-B3B1-41D079D7B9BA}">
      <dgm:prSet/>
      <dgm:spPr>
        <a:ln>
          <a:solidFill>
            <a:schemeClr val="tx2">
              <a:lumMod val="25000"/>
              <a:lumOff val="75000"/>
            </a:schemeClr>
          </a:solidFill>
        </a:ln>
      </dgm:spPr>
      <dgm:t>
        <a:bodyPr/>
        <a:lstStyle/>
        <a:p>
          <a:r>
            <a:rPr lang="zh-TW" altLang="en-US" dirty="0"/>
            <a:t>互聯網保險</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ln>
          <a:solidFill>
            <a:schemeClr val="tx2">
              <a:lumMod val="25000"/>
              <a:lumOff val="75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78C93022-0465-4021-8276-F5832288DE5D}">
      <dgm:prSet/>
      <dgm:spPr>
        <a:ln>
          <a:solidFill>
            <a:schemeClr val="tx2">
              <a:lumMod val="25000"/>
              <a:lumOff val="75000"/>
            </a:schemeClr>
          </a:solidFill>
        </a:ln>
      </dgm:spPr>
      <dgm:t>
        <a:bodyPr/>
        <a:lstStyle/>
        <a:p>
          <a:r>
            <a:rPr lang="zh-TW" altLang="en-US" dirty="0"/>
            <a:t>機會與挑戰</a:t>
          </a:r>
        </a:p>
      </dgm:t>
    </dgm:pt>
    <dgm:pt modelId="{02CD0AAA-1DA7-4457-8A1B-F22D666E18DD}" type="parTrans" cxnId="{4A601163-06E4-45AB-BBE0-F64B4A35EFEE}">
      <dgm:prSet/>
      <dgm:spPr/>
      <dgm:t>
        <a:bodyPr/>
        <a:lstStyle/>
        <a:p>
          <a:endParaRPr lang="zh-TW" altLang="en-US"/>
        </a:p>
      </dgm:t>
    </dgm:pt>
    <dgm:pt modelId="{43D6F91D-0DFB-43FC-A63F-1D4240F7F9F4}" type="sibTrans" cxnId="{4A601163-06E4-45AB-BBE0-F64B4A35EFEE}">
      <dgm:prSet/>
      <dgm:spPr/>
      <dgm:t>
        <a:bodyPr/>
        <a:lstStyle/>
        <a:p>
          <a:endParaRPr lang="zh-TW" altLang="en-US"/>
        </a:p>
      </dgm:t>
    </dgm:pt>
    <dgm:pt modelId="{E5406759-0E0F-406F-9A84-B3B904C7ED8A}">
      <dgm:prSet/>
      <dgm:spPr>
        <a:ln>
          <a:solidFill>
            <a:schemeClr val="tx2">
              <a:lumMod val="25000"/>
              <a:lumOff val="75000"/>
            </a:schemeClr>
          </a:solidFill>
        </a:ln>
      </dgm:spPr>
      <dgm:t>
        <a:bodyPr/>
        <a:lstStyle/>
        <a:p>
          <a:r>
            <a:rPr lang="zh-TW" altLang="en-US" dirty="0"/>
            <a:t>市場與案例</a:t>
          </a:r>
        </a:p>
      </dgm:t>
    </dgm:pt>
    <dgm:pt modelId="{F82DCB37-9090-4F37-8BD2-00F05D1F4A3E}" type="parTrans" cxnId="{776D2C39-5B21-47FB-8346-936D9311C33C}">
      <dgm:prSet/>
      <dgm:spPr/>
      <dgm:t>
        <a:bodyPr/>
        <a:lstStyle/>
        <a:p>
          <a:endParaRPr lang="zh-TW" altLang="en-US"/>
        </a:p>
      </dgm:t>
    </dgm:pt>
    <dgm:pt modelId="{F230A5CA-8EC0-4B0F-A6B8-5FBE9C832B5A}" type="sibTrans" cxnId="{776D2C39-5B21-47FB-8346-936D9311C33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44DDB77A-C1AA-4E0B-AEB0-28CE33DC3A72}" type="pres">
      <dgm:prSet presAssocID="{63DC6D5B-DE3D-4B3A-83C1-ED29E1464B8B}" presName="parSpace" presStyleCnt="0"/>
      <dgm:spPr/>
    </dgm:pt>
    <dgm:pt modelId="{064BFF56-AC47-42BD-B34D-5B486805362B}" type="pres">
      <dgm:prSet presAssocID="{E5406759-0E0F-406F-9A84-B3B904C7ED8A}" presName="parTxOnly" presStyleLbl="node1" presStyleIdx="3" presStyleCnt="5">
        <dgm:presLayoutVars>
          <dgm:bulletEnabled val="1"/>
        </dgm:presLayoutVars>
      </dgm:prSet>
      <dgm:spPr/>
      <dgm:t>
        <a:bodyPr/>
        <a:lstStyle/>
        <a:p>
          <a:endParaRPr lang="zh-TW" altLang="en-US"/>
        </a:p>
      </dgm:t>
    </dgm:pt>
    <dgm:pt modelId="{8DF100ED-F598-4A70-9976-F40741CCFAC7}" type="pres">
      <dgm:prSet presAssocID="{F230A5CA-8EC0-4B0F-A6B8-5FBE9C832B5A}" presName="parSpace" presStyleCnt="0"/>
      <dgm:spPr/>
    </dgm:pt>
    <dgm:pt modelId="{C36245D8-3606-4BBC-B44C-508E01E5A8A2}" type="pres">
      <dgm:prSet presAssocID="{78C93022-0465-4021-8276-F5832288DE5D}" presName="parTxOnly" presStyleLbl="node1" presStyleIdx="4" presStyleCnt="5">
        <dgm:presLayoutVars>
          <dgm:bulletEnabled val="1"/>
        </dgm:presLayoutVars>
      </dgm:prSet>
      <dgm:spPr/>
      <dgm:t>
        <a:bodyPr/>
        <a:lstStyle/>
        <a:p>
          <a:endParaRPr lang="zh-TW" altLang="en-US"/>
        </a:p>
      </dgm:t>
    </dgm:pt>
  </dgm:ptLst>
  <dgm:cxnLst>
    <dgm:cxn modelId="{84A0EFA6-635C-8148-ACE6-F4BED4391A48}" type="presOf" srcId="{252357BE-30EA-49F7-9DBD-B5F30B4F4A9D}" destId="{AFF030F6-8D1D-42AA-8527-70CC9827071F}" srcOrd="0" destOrd="0" presId="urn:microsoft.com/office/officeart/2005/8/layout/hChevron3"/>
    <dgm:cxn modelId="{5865504F-C7A7-4C95-AC1F-C38E2396AFD2}" srcId="{252357BE-30EA-49F7-9DBD-B5F30B4F4A9D}" destId="{9E0F2420-2F7C-4BC9-B3B1-41D079D7B9BA}" srcOrd="1" destOrd="0" parTransId="{159D1B60-FDFE-45EB-96D1-3A2D0D5077E7}" sibTransId="{C7317D7E-54AF-443B-8B18-3D7BC7721E94}"/>
    <dgm:cxn modelId="{C84CDB42-81F3-4470-819E-EE747A7DA904}" type="presOf" srcId="{E5406759-0E0F-406F-9A84-B3B904C7ED8A}" destId="{064BFF56-AC47-42BD-B34D-5B486805362B}" srcOrd="0" destOrd="0" presId="urn:microsoft.com/office/officeart/2005/8/layout/hChevron3"/>
    <dgm:cxn modelId="{F8C5E7F8-74CD-6D4F-90B4-E580939896A4}" type="presOf" srcId="{5FF2D4FE-A551-4F3F-AAC9-90D5FFA8619A}" destId="{565F66ED-5189-46DB-A579-BEA28FE6D986}" srcOrd="0" destOrd="0" presId="urn:microsoft.com/office/officeart/2005/8/layout/hChevron3"/>
    <dgm:cxn modelId="{776D2C39-5B21-47FB-8346-936D9311C33C}" srcId="{252357BE-30EA-49F7-9DBD-B5F30B4F4A9D}" destId="{E5406759-0E0F-406F-9A84-B3B904C7ED8A}" srcOrd="3" destOrd="0" parTransId="{F82DCB37-9090-4F37-8BD2-00F05D1F4A3E}" sibTransId="{F230A5CA-8EC0-4B0F-A6B8-5FBE9C832B5A}"/>
    <dgm:cxn modelId="{9F808535-BD7D-D44B-81CD-CF9EE20A1335}" type="presOf" srcId="{78C93022-0465-4021-8276-F5832288DE5D}" destId="{C36245D8-3606-4BBC-B44C-508E01E5A8A2}" srcOrd="0" destOrd="0" presId="urn:microsoft.com/office/officeart/2005/8/layout/hChevron3"/>
    <dgm:cxn modelId="{4599E31A-E3E5-C14B-9125-4D6752CC68C0}" type="presOf" srcId="{53D53256-A754-4BBD-AA8A-3E51EF6B7332}" destId="{371DF444-DDBC-427E-9FEE-DFE4E6239109}"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4A601163-06E4-45AB-BBE0-F64B4A35EFEE}" srcId="{252357BE-30EA-49F7-9DBD-B5F30B4F4A9D}" destId="{78C93022-0465-4021-8276-F5832288DE5D}" srcOrd="4" destOrd="0" parTransId="{02CD0AAA-1DA7-4457-8A1B-F22D666E18DD}" sibTransId="{43D6F91D-0DFB-43FC-A63F-1D4240F7F9F4}"/>
    <dgm:cxn modelId="{9926492C-DCD5-4A7B-A2A7-46D5A9980E6C}" srcId="{252357BE-30EA-49F7-9DBD-B5F30B4F4A9D}" destId="{53D53256-A754-4BBD-AA8A-3E51EF6B7332}" srcOrd="0" destOrd="0" parTransId="{C3E4354D-F9EE-4E3F-9BA8-9DF1EB710091}" sibTransId="{4FD9CFA0-B560-4378-8716-6829ECDA22C7}"/>
    <dgm:cxn modelId="{99B65A99-BB2F-0547-9740-7967CBDC9FA4}" type="presOf" srcId="{9E0F2420-2F7C-4BC9-B3B1-41D079D7B9BA}" destId="{B6154193-CFF1-422A-A0B1-99E4EAC26EDE}" srcOrd="0" destOrd="0" presId="urn:microsoft.com/office/officeart/2005/8/layout/hChevron3"/>
    <dgm:cxn modelId="{0223B767-D5F7-E345-8398-C7E64707C4E3}" type="presParOf" srcId="{AFF030F6-8D1D-42AA-8527-70CC9827071F}" destId="{371DF444-DDBC-427E-9FEE-DFE4E6239109}" srcOrd="0" destOrd="0" presId="urn:microsoft.com/office/officeart/2005/8/layout/hChevron3"/>
    <dgm:cxn modelId="{541CC3F1-FB07-6448-B251-5C6407C73F9C}" type="presParOf" srcId="{AFF030F6-8D1D-42AA-8527-70CC9827071F}" destId="{ADC953D7-9E50-47BF-933D-60204B80E8FB}" srcOrd="1" destOrd="0" presId="urn:microsoft.com/office/officeart/2005/8/layout/hChevron3"/>
    <dgm:cxn modelId="{21222692-B095-6B4E-AC49-63E500214958}" type="presParOf" srcId="{AFF030F6-8D1D-42AA-8527-70CC9827071F}" destId="{B6154193-CFF1-422A-A0B1-99E4EAC26EDE}" srcOrd="2" destOrd="0" presId="urn:microsoft.com/office/officeart/2005/8/layout/hChevron3"/>
    <dgm:cxn modelId="{A1F550A2-F416-E84F-90C1-3C30AB686B47}" type="presParOf" srcId="{AFF030F6-8D1D-42AA-8527-70CC9827071F}" destId="{B0D14E24-9419-4779-91B2-FCCDE3A94F4A}" srcOrd="3" destOrd="0" presId="urn:microsoft.com/office/officeart/2005/8/layout/hChevron3"/>
    <dgm:cxn modelId="{30A8A68B-1F3C-E047-9985-BDA09F586FAA}" type="presParOf" srcId="{AFF030F6-8D1D-42AA-8527-70CC9827071F}" destId="{565F66ED-5189-46DB-A579-BEA28FE6D986}" srcOrd="4" destOrd="0" presId="urn:microsoft.com/office/officeart/2005/8/layout/hChevron3"/>
    <dgm:cxn modelId="{5302D2E2-5505-3840-B080-8D73C57CCAF2}" type="presParOf" srcId="{AFF030F6-8D1D-42AA-8527-70CC9827071F}" destId="{44DDB77A-C1AA-4E0B-AEB0-28CE33DC3A72}" srcOrd="5" destOrd="0" presId="urn:microsoft.com/office/officeart/2005/8/layout/hChevron3"/>
    <dgm:cxn modelId="{4806E3D3-DA42-495A-9D21-A7649165FD53}" type="presParOf" srcId="{AFF030F6-8D1D-42AA-8527-70CC9827071F}" destId="{064BFF56-AC47-42BD-B34D-5B486805362B}" srcOrd="6" destOrd="0" presId="urn:microsoft.com/office/officeart/2005/8/layout/hChevron3"/>
    <dgm:cxn modelId="{F6F09722-DC98-4586-87F5-45B134549276}" type="presParOf" srcId="{AFF030F6-8D1D-42AA-8527-70CC9827071F}" destId="{8DF100ED-F598-4A70-9976-F40741CCFAC7}" srcOrd="7" destOrd="0" presId="urn:microsoft.com/office/officeart/2005/8/layout/hChevron3"/>
    <dgm:cxn modelId="{F79C612D-599B-044A-93EF-9313C36284FC}" type="presParOf" srcId="{AFF030F6-8D1D-42AA-8527-70CC9827071F}" destId="{C36245D8-3606-4BBC-B44C-508E01E5A8A2}" srcOrd="8" destOrd="0" presId="urn:microsoft.com/office/officeart/2005/8/layout/hChevron3"/>
  </dgm:cxnLst>
  <dgm:bg/>
  <dgm:whole>
    <a:ln>
      <a:noFill/>
    </a:ln>
  </dgm:whole>
  <dgm:extLst>
    <a:ext uri="http://schemas.microsoft.com/office/drawing/2008/diagram">
      <dsp:dataModelExt xmlns:dsp="http://schemas.microsoft.com/office/drawing/2008/diagram" relId="rId7" minVer="http://schemas.openxmlformats.org/drawingml/2006/diagram"/>
    </a:ext>
  </dgm:extLst>
</dgm:dataModel>
</file>

<file path=ppt/diagrams/data30.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53D53256-A754-4BBD-AA8A-3E51EF6B7332}">
      <dgm:prSet phldrT="[文字]"/>
      <dgm:spPr>
        <a:solidFill>
          <a:schemeClr val="bg1"/>
        </a:solidFill>
        <a:ln>
          <a:solidFill>
            <a:schemeClr val="tx2">
              <a:lumMod val="25000"/>
              <a:lumOff val="75000"/>
            </a:schemeClr>
          </a:solidFill>
        </a:ln>
      </dgm:spPr>
      <dgm:t>
        <a:bodyPr/>
        <a:lstStyle/>
        <a:p>
          <a:r>
            <a:rPr lang="zh-TW" altLang="en-US" dirty="0"/>
            <a:t>傳統保險業</a:t>
          </a:r>
        </a:p>
      </dgm:t>
    </dgm:pt>
    <dgm:pt modelId="{C3E4354D-F9EE-4E3F-9BA8-9DF1EB710091}" type="parTrans" cxnId="{9926492C-DCD5-4A7B-A2A7-46D5A9980E6C}">
      <dgm:prSet/>
      <dgm:spPr/>
      <dgm:t>
        <a:bodyPr/>
        <a:lstStyle/>
        <a:p>
          <a:endParaRPr lang="zh-TW" altLang="en-US"/>
        </a:p>
      </dgm:t>
    </dgm:pt>
    <dgm:pt modelId="{4FD9CFA0-B560-4378-8716-6829ECDA22C7}" type="sibTrans" cxnId="{9926492C-DCD5-4A7B-A2A7-46D5A9980E6C}">
      <dgm:prSet/>
      <dgm:spPr/>
      <dgm:t>
        <a:bodyPr/>
        <a:lstStyle/>
        <a:p>
          <a:endParaRPr lang="zh-TW" altLang="en-US"/>
        </a:p>
      </dgm:t>
    </dgm:pt>
    <dgm:pt modelId="{9E0F2420-2F7C-4BC9-B3B1-41D079D7B9BA}">
      <dgm:prSet/>
      <dgm:spPr>
        <a:solidFill>
          <a:schemeClr val="bg1"/>
        </a:solidFill>
        <a:ln>
          <a:solidFill>
            <a:schemeClr val="tx2">
              <a:lumMod val="25000"/>
              <a:lumOff val="75000"/>
            </a:schemeClr>
          </a:solidFill>
        </a:ln>
      </dgm:spPr>
      <dgm:t>
        <a:bodyPr/>
        <a:lstStyle/>
        <a:p>
          <a:r>
            <a:rPr lang="zh-TW" altLang="en-US" dirty="0"/>
            <a:t>互聯網保險</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solidFill>
          <a:schemeClr val="bg1"/>
        </a:solidFill>
        <a:ln>
          <a:solidFill>
            <a:schemeClr val="tx2">
              <a:lumMod val="25000"/>
              <a:lumOff val="75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78C93022-0465-4021-8276-F5832288DE5D}">
      <dgm:prSet/>
      <dgm:spPr>
        <a:ln>
          <a:solidFill>
            <a:schemeClr val="tx2">
              <a:lumMod val="25000"/>
              <a:lumOff val="75000"/>
            </a:schemeClr>
          </a:solidFill>
        </a:ln>
      </dgm:spPr>
      <dgm:t>
        <a:bodyPr/>
        <a:lstStyle/>
        <a:p>
          <a:r>
            <a:rPr lang="zh-TW" altLang="en-US" dirty="0"/>
            <a:t>機會與挑戰</a:t>
          </a:r>
        </a:p>
      </dgm:t>
    </dgm:pt>
    <dgm:pt modelId="{02CD0AAA-1DA7-4457-8A1B-F22D666E18DD}" type="parTrans" cxnId="{4A601163-06E4-45AB-BBE0-F64B4A35EFEE}">
      <dgm:prSet/>
      <dgm:spPr/>
      <dgm:t>
        <a:bodyPr/>
        <a:lstStyle/>
        <a:p>
          <a:endParaRPr lang="zh-TW" altLang="en-US"/>
        </a:p>
      </dgm:t>
    </dgm:pt>
    <dgm:pt modelId="{43D6F91D-0DFB-43FC-A63F-1D4240F7F9F4}" type="sibTrans" cxnId="{4A601163-06E4-45AB-BBE0-F64B4A35EFEE}">
      <dgm:prSet/>
      <dgm:spPr/>
      <dgm:t>
        <a:bodyPr/>
        <a:lstStyle/>
        <a:p>
          <a:endParaRPr lang="zh-TW" altLang="en-US"/>
        </a:p>
      </dgm:t>
    </dgm:pt>
    <dgm:pt modelId="{E5406759-0E0F-406F-9A84-B3B904C7ED8A}">
      <dgm:prSet/>
      <dgm:spPr>
        <a:solidFill>
          <a:schemeClr val="tx2">
            <a:lumMod val="25000"/>
            <a:lumOff val="75000"/>
          </a:schemeClr>
        </a:solidFill>
        <a:ln>
          <a:solidFill>
            <a:schemeClr val="tx2">
              <a:lumMod val="25000"/>
              <a:lumOff val="75000"/>
            </a:schemeClr>
          </a:solidFill>
        </a:ln>
      </dgm:spPr>
      <dgm:t>
        <a:bodyPr/>
        <a:lstStyle/>
        <a:p>
          <a:r>
            <a:rPr lang="zh-TW" altLang="en-US" dirty="0"/>
            <a:t>市場與案例</a:t>
          </a:r>
        </a:p>
      </dgm:t>
    </dgm:pt>
    <dgm:pt modelId="{F82DCB37-9090-4F37-8BD2-00F05D1F4A3E}" type="parTrans" cxnId="{776D2C39-5B21-47FB-8346-936D9311C33C}">
      <dgm:prSet/>
      <dgm:spPr/>
      <dgm:t>
        <a:bodyPr/>
        <a:lstStyle/>
        <a:p>
          <a:endParaRPr lang="zh-TW" altLang="en-US"/>
        </a:p>
      </dgm:t>
    </dgm:pt>
    <dgm:pt modelId="{F230A5CA-8EC0-4B0F-A6B8-5FBE9C832B5A}" type="sibTrans" cxnId="{776D2C39-5B21-47FB-8346-936D9311C33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44DDB77A-C1AA-4E0B-AEB0-28CE33DC3A72}" type="pres">
      <dgm:prSet presAssocID="{63DC6D5B-DE3D-4B3A-83C1-ED29E1464B8B}" presName="parSpace" presStyleCnt="0"/>
      <dgm:spPr/>
    </dgm:pt>
    <dgm:pt modelId="{064BFF56-AC47-42BD-B34D-5B486805362B}" type="pres">
      <dgm:prSet presAssocID="{E5406759-0E0F-406F-9A84-B3B904C7ED8A}" presName="parTxOnly" presStyleLbl="node1" presStyleIdx="3" presStyleCnt="5">
        <dgm:presLayoutVars>
          <dgm:bulletEnabled val="1"/>
        </dgm:presLayoutVars>
      </dgm:prSet>
      <dgm:spPr/>
      <dgm:t>
        <a:bodyPr/>
        <a:lstStyle/>
        <a:p>
          <a:endParaRPr lang="zh-TW" altLang="en-US"/>
        </a:p>
      </dgm:t>
    </dgm:pt>
    <dgm:pt modelId="{8DF100ED-F598-4A70-9976-F40741CCFAC7}" type="pres">
      <dgm:prSet presAssocID="{F230A5CA-8EC0-4B0F-A6B8-5FBE9C832B5A}" presName="parSpace" presStyleCnt="0"/>
      <dgm:spPr/>
    </dgm:pt>
    <dgm:pt modelId="{C36245D8-3606-4BBC-B44C-508E01E5A8A2}" type="pres">
      <dgm:prSet presAssocID="{78C93022-0465-4021-8276-F5832288DE5D}" presName="parTxOnly" presStyleLbl="node1" presStyleIdx="4" presStyleCnt="5">
        <dgm:presLayoutVars>
          <dgm:bulletEnabled val="1"/>
        </dgm:presLayoutVars>
      </dgm:prSet>
      <dgm:spPr/>
      <dgm:t>
        <a:bodyPr/>
        <a:lstStyle/>
        <a:p>
          <a:endParaRPr lang="zh-TW" altLang="en-US"/>
        </a:p>
      </dgm:t>
    </dgm:pt>
  </dgm:ptLst>
  <dgm:cxnLst>
    <dgm:cxn modelId="{84A0EFA6-635C-8148-ACE6-F4BED4391A48}" type="presOf" srcId="{252357BE-30EA-49F7-9DBD-B5F30B4F4A9D}" destId="{AFF030F6-8D1D-42AA-8527-70CC9827071F}" srcOrd="0" destOrd="0" presId="urn:microsoft.com/office/officeart/2005/8/layout/hChevron3"/>
    <dgm:cxn modelId="{5865504F-C7A7-4C95-AC1F-C38E2396AFD2}" srcId="{252357BE-30EA-49F7-9DBD-B5F30B4F4A9D}" destId="{9E0F2420-2F7C-4BC9-B3B1-41D079D7B9BA}" srcOrd="1" destOrd="0" parTransId="{159D1B60-FDFE-45EB-96D1-3A2D0D5077E7}" sibTransId="{C7317D7E-54AF-443B-8B18-3D7BC7721E94}"/>
    <dgm:cxn modelId="{C84CDB42-81F3-4470-819E-EE747A7DA904}" type="presOf" srcId="{E5406759-0E0F-406F-9A84-B3B904C7ED8A}" destId="{064BFF56-AC47-42BD-B34D-5B486805362B}" srcOrd="0" destOrd="0" presId="urn:microsoft.com/office/officeart/2005/8/layout/hChevron3"/>
    <dgm:cxn modelId="{F8C5E7F8-74CD-6D4F-90B4-E580939896A4}" type="presOf" srcId="{5FF2D4FE-A551-4F3F-AAC9-90D5FFA8619A}" destId="{565F66ED-5189-46DB-A579-BEA28FE6D986}" srcOrd="0" destOrd="0" presId="urn:microsoft.com/office/officeart/2005/8/layout/hChevron3"/>
    <dgm:cxn modelId="{776D2C39-5B21-47FB-8346-936D9311C33C}" srcId="{252357BE-30EA-49F7-9DBD-B5F30B4F4A9D}" destId="{E5406759-0E0F-406F-9A84-B3B904C7ED8A}" srcOrd="3" destOrd="0" parTransId="{F82DCB37-9090-4F37-8BD2-00F05D1F4A3E}" sibTransId="{F230A5CA-8EC0-4B0F-A6B8-5FBE9C832B5A}"/>
    <dgm:cxn modelId="{9F808535-BD7D-D44B-81CD-CF9EE20A1335}" type="presOf" srcId="{78C93022-0465-4021-8276-F5832288DE5D}" destId="{C36245D8-3606-4BBC-B44C-508E01E5A8A2}" srcOrd="0" destOrd="0" presId="urn:microsoft.com/office/officeart/2005/8/layout/hChevron3"/>
    <dgm:cxn modelId="{4599E31A-E3E5-C14B-9125-4D6752CC68C0}" type="presOf" srcId="{53D53256-A754-4BBD-AA8A-3E51EF6B7332}" destId="{371DF444-DDBC-427E-9FEE-DFE4E6239109}"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4A601163-06E4-45AB-BBE0-F64B4A35EFEE}" srcId="{252357BE-30EA-49F7-9DBD-B5F30B4F4A9D}" destId="{78C93022-0465-4021-8276-F5832288DE5D}" srcOrd="4" destOrd="0" parTransId="{02CD0AAA-1DA7-4457-8A1B-F22D666E18DD}" sibTransId="{43D6F91D-0DFB-43FC-A63F-1D4240F7F9F4}"/>
    <dgm:cxn modelId="{9926492C-DCD5-4A7B-A2A7-46D5A9980E6C}" srcId="{252357BE-30EA-49F7-9DBD-B5F30B4F4A9D}" destId="{53D53256-A754-4BBD-AA8A-3E51EF6B7332}" srcOrd="0" destOrd="0" parTransId="{C3E4354D-F9EE-4E3F-9BA8-9DF1EB710091}" sibTransId="{4FD9CFA0-B560-4378-8716-6829ECDA22C7}"/>
    <dgm:cxn modelId="{99B65A99-BB2F-0547-9740-7967CBDC9FA4}" type="presOf" srcId="{9E0F2420-2F7C-4BC9-B3B1-41D079D7B9BA}" destId="{B6154193-CFF1-422A-A0B1-99E4EAC26EDE}" srcOrd="0" destOrd="0" presId="urn:microsoft.com/office/officeart/2005/8/layout/hChevron3"/>
    <dgm:cxn modelId="{0223B767-D5F7-E345-8398-C7E64707C4E3}" type="presParOf" srcId="{AFF030F6-8D1D-42AA-8527-70CC9827071F}" destId="{371DF444-DDBC-427E-9FEE-DFE4E6239109}" srcOrd="0" destOrd="0" presId="urn:microsoft.com/office/officeart/2005/8/layout/hChevron3"/>
    <dgm:cxn modelId="{541CC3F1-FB07-6448-B251-5C6407C73F9C}" type="presParOf" srcId="{AFF030F6-8D1D-42AA-8527-70CC9827071F}" destId="{ADC953D7-9E50-47BF-933D-60204B80E8FB}" srcOrd="1" destOrd="0" presId="urn:microsoft.com/office/officeart/2005/8/layout/hChevron3"/>
    <dgm:cxn modelId="{21222692-B095-6B4E-AC49-63E500214958}" type="presParOf" srcId="{AFF030F6-8D1D-42AA-8527-70CC9827071F}" destId="{B6154193-CFF1-422A-A0B1-99E4EAC26EDE}" srcOrd="2" destOrd="0" presId="urn:microsoft.com/office/officeart/2005/8/layout/hChevron3"/>
    <dgm:cxn modelId="{A1F550A2-F416-E84F-90C1-3C30AB686B47}" type="presParOf" srcId="{AFF030F6-8D1D-42AA-8527-70CC9827071F}" destId="{B0D14E24-9419-4779-91B2-FCCDE3A94F4A}" srcOrd="3" destOrd="0" presId="urn:microsoft.com/office/officeart/2005/8/layout/hChevron3"/>
    <dgm:cxn modelId="{30A8A68B-1F3C-E047-9985-BDA09F586FAA}" type="presParOf" srcId="{AFF030F6-8D1D-42AA-8527-70CC9827071F}" destId="{565F66ED-5189-46DB-A579-BEA28FE6D986}" srcOrd="4" destOrd="0" presId="urn:microsoft.com/office/officeart/2005/8/layout/hChevron3"/>
    <dgm:cxn modelId="{5302D2E2-5505-3840-B080-8D73C57CCAF2}" type="presParOf" srcId="{AFF030F6-8D1D-42AA-8527-70CC9827071F}" destId="{44DDB77A-C1AA-4E0B-AEB0-28CE33DC3A72}" srcOrd="5" destOrd="0" presId="urn:microsoft.com/office/officeart/2005/8/layout/hChevron3"/>
    <dgm:cxn modelId="{4806E3D3-DA42-495A-9D21-A7649165FD53}" type="presParOf" srcId="{AFF030F6-8D1D-42AA-8527-70CC9827071F}" destId="{064BFF56-AC47-42BD-B34D-5B486805362B}" srcOrd="6" destOrd="0" presId="urn:microsoft.com/office/officeart/2005/8/layout/hChevron3"/>
    <dgm:cxn modelId="{F6F09722-DC98-4586-87F5-45B134549276}" type="presParOf" srcId="{AFF030F6-8D1D-42AA-8527-70CC9827071F}" destId="{8DF100ED-F598-4A70-9976-F40741CCFAC7}" srcOrd="7" destOrd="0" presId="urn:microsoft.com/office/officeart/2005/8/layout/hChevron3"/>
    <dgm:cxn modelId="{F79C612D-599B-044A-93EF-9313C36284FC}" type="presParOf" srcId="{AFF030F6-8D1D-42AA-8527-70CC9827071F}" destId="{C36245D8-3606-4BBC-B44C-508E01E5A8A2}" srcOrd="8" destOrd="0" presId="urn:microsoft.com/office/officeart/2005/8/layout/hChevron3"/>
  </dgm:cxnLst>
  <dgm:bg/>
  <dgm:whole>
    <a:ln>
      <a:noFill/>
    </a:ln>
  </dgm:whole>
  <dgm:extLst>
    <a:ext uri="http://schemas.microsoft.com/office/drawing/2008/diagram">
      <dsp:dataModelExt xmlns:dsp="http://schemas.microsoft.com/office/drawing/2008/diagram" relId="rId7" minVer="http://schemas.openxmlformats.org/drawingml/2006/diagram"/>
    </a:ext>
  </dgm:extLst>
</dgm:dataModel>
</file>

<file path=ppt/diagrams/data31.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53D53256-A754-4BBD-AA8A-3E51EF6B7332}">
      <dgm:prSet phldrT="[文字]"/>
      <dgm:spPr>
        <a:solidFill>
          <a:schemeClr val="bg1"/>
        </a:solidFill>
        <a:ln>
          <a:solidFill>
            <a:schemeClr val="tx2">
              <a:lumMod val="25000"/>
              <a:lumOff val="75000"/>
            </a:schemeClr>
          </a:solidFill>
        </a:ln>
      </dgm:spPr>
      <dgm:t>
        <a:bodyPr/>
        <a:lstStyle/>
        <a:p>
          <a:r>
            <a:rPr lang="zh-TW" altLang="en-US" dirty="0"/>
            <a:t>傳統保險業</a:t>
          </a:r>
        </a:p>
      </dgm:t>
    </dgm:pt>
    <dgm:pt modelId="{C3E4354D-F9EE-4E3F-9BA8-9DF1EB710091}" type="parTrans" cxnId="{9926492C-DCD5-4A7B-A2A7-46D5A9980E6C}">
      <dgm:prSet/>
      <dgm:spPr/>
      <dgm:t>
        <a:bodyPr/>
        <a:lstStyle/>
        <a:p>
          <a:endParaRPr lang="zh-TW" altLang="en-US"/>
        </a:p>
      </dgm:t>
    </dgm:pt>
    <dgm:pt modelId="{4FD9CFA0-B560-4378-8716-6829ECDA22C7}" type="sibTrans" cxnId="{9926492C-DCD5-4A7B-A2A7-46D5A9980E6C}">
      <dgm:prSet/>
      <dgm:spPr/>
      <dgm:t>
        <a:bodyPr/>
        <a:lstStyle/>
        <a:p>
          <a:endParaRPr lang="zh-TW" altLang="en-US"/>
        </a:p>
      </dgm:t>
    </dgm:pt>
    <dgm:pt modelId="{9E0F2420-2F7C-4BC9-B3B1-41D079D7B9BA}">
      <dgm:prSet/>
      <dgm:spPr>
        <a:solidFill>
          <a:schemeClr val="bg1"/>
        </a:solidFill>
        <a:ln>
          <a:solidFill>
            <a:schemeClr val="tx2">
              <a:lumMod val="25000"/>
              <a:lumOff val="75000"/>
            </a:schemeClr>
          </a:solidFill>
        </a:ln>
      </dgm:spPr>
      <dgm:t>
        <a:bodyPr/>
        <a:lstStyle/>
        <a:p>
          <a:r>
            <a:rPr lang="zh-TW" altLang="en-US" dirty="0"/>
            <a:t>互聯網保險</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solidFill>
          <a:schemeClr val="bg1"/>
        </a:solidFill>
        <a:ln>
          <a:solidFill>
            <a:schemeClr val="tx2">
              <a:lumMod val="25000"/>
              <a:lumOff val="75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78C93022-0465-4021-8276-F5832288DE5D}">
      <dgm:prSet/>
      <dgm:spPr>
        <a:solidFill>
          <a:schemeClr val="tx2">
            <a:lumMod val="25000"/>
            <a:lumOff val="75000"/>
          </a:schemeClr>
        </a:solidFill>
        <a:ln>
          <a:solidFill>
            <a:schemeClr val="tx2">
              <a:lumMod val="25000"/>
              <a:lumOff val="75000"/>
            </a:schemeClr>
          </a:solidFill>
        </a:ln>
      </dgm:spPr>
      <dgm:t>
        <a:bodyPr/>
        <a:lstStyle/>
        <a:p>
          <a:r>
            <a:rPr lang="zh-TW" altLang="en-US" dirty="0"/>
            <a:t>機會與挑戰</a:t>
          </a:r>
        </a:p>
      </dgm:t>
    </dgm:pt>
    <dgm:pt modelId="{02CD0AAA-1DA7-4457-8A1B-F22D666E18DD}" type="parTrans" cxnId="{4A601163-06E4-45AB-BBE0-F64B4A35EFEE}">
      <dgm:prSet/>
      <dgm:spPr/>
      <dgm:t>
        <a:bodyPr/>
        <a:lstStyle/>
        <a:p>
          <a:endParaRPr lang="zh-TW" altLang="en-US"/>
        </a:p>
      </dgm:t>
    </dgm:pt>
    <dgm:pt modelId="{43D6F91D-0DFB-43FC-A63F-1D4240F7F9F4}" type="sibTrans" cxnId="{4A601163-06E4-45AB-BBE0-F64B4A35EFEE}">
      <dgm:prSet/>
      <dgm:spPr/>
      <dgm:t>
        <a:bodyPr/>
        <a:lstStyle/>
        <a:p>
          <a:endParaRPr lang="zh-TW" altLang="en-US"/>
        </a:p>
      </dgm:t>
    </dgm:pt>
    <dgm:pt modelId="{E5406759-0E0F-406F-9A84-B3B904C7ED8A}">
      <dgm:prSet/>
      <dgm:spPr>
        <a:ln>
          <a:solidFill>
            <a:schemeClr val="tx2">
              <a:lumMod val="25000"/>
              <a:lumOff val="75000"/>
            </a:schemeClr>
          </a:solidFill>
        </a:ln>
      </dgm:spPr>
      <dgm:t>
        <a:bodyPr/>
        <a:lstStyle/>
        <a:p>
          <a:r>
            <a:rPr lang="zh-TW" altLang="en-US" dirty="0"/>
            <a:t>市場與案例</a:t>
          </a:r>
        </a:p>
      </dgm:t>
    </dgm:pt>
    <dgm:pt modelId="{F82DCB37-9090-4F37-8BD2-00F05D1F4A3E}" type="parTrans" cxnId="{776D2C39-5B21-47FB-8346-936D9311C33C}">
      <dgm:prSet/>
      <dgm:spPr/>
      <dgm:t>
        <a:bodyPr/>
        <a:lstStyle/>
        <a:p>
          <a:endParaRPr lang="zh-TW" altLang="en-US"/>
        </a:p>
      </dgm:t>
    </dgm:pt>
    <dgm:pt modelId="{F230A5CA-8EC0-4B0F-A6B8-5FBE9C832B5A}" type="sibTrans" cxnId="{776D2C39-5B21-47FB-8346-936D9311C33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44DDB77A-C1AA-4E0B-AEB0-28CE33DC3A72}" type="pres">
      <dgm:prSet presAssocID="{63DC6D5B-DE3D-4B3A-83C1-ED29E1464B8B}" presName="parSpace" presStyleCnt="0"/>
      <dgm:spPr/>
    </dgm:pt>
    <dgm:pt modelId="{064BFF56-AC47-42BD-B34D-5B486805362B}" type="pres">
      <dgm:prSet presAssocID="{E5406759-0E0F-406F-9A84-B3B904C7ED8A}" presName="parTxOnly" presStyleLbl="node1" presStyleIdx="3" presStyleCnt="5">
        <dgm:presLayoutVars>
          <dgm:bulletEnabled val="1"/>
        </dgm:presLayoutVars>
      </dgm:prSet>
      <dgm:spPr/>
      <dgm:t>
        <a:bodyPr/>
        <a:lstStyle/>
        <a:p>
          <a:endParaRPr lang="zh-TW" altLang="en-US"/>
        </a:p>
      </dgm:t>
    </dgm:pt>
    <dgm:pt modelId="{8DF100ED-F598-4A70-9976-F40741CCFAC7}" type="pres">
      <dgm:prSet presAssocID="{F230A5CA-8EC0-4B0F-A6B8-5FBE9C832B5A}" presName="parSpace" presStyleCnt="0"/>
      <dgm:spPr/>
    </dgm:pt>
    <dgm:pt modelId="{C36245D8-3606-4BBC-B44C-508E01E5A8A2}" type="pres">
      <dgm:prSet presAssocID="{78C93022-0465-4021-8276-F5832288DE5D}" presName="parTxOnly" presStyleLbl="node1" presStyleIdx="4" presStyleCnt="5">
        <dgm:presLayoutVars>
          <dgm:bulletEnabled val="1"/>
        </dgm:presLayoutVars>
      </dgm:prSet>
      <dgm:spPr/>
      <dgm:t>
        <a:bodyPr/>
        <a:lstStyle/>
        <a:p>
          <a:endParaRPr lang="zh-TW" altLang="en-US"/>
        </a:p>
      </dgm:t>
    </dgm:pt>
  </dgm:ptLst>
  <dgm:cxnLst>
    <dgm:cxn modelId="{84A0EFA6-635C-8148-ACE6-F4BED4391A48}" type="presOf" srcId="{252357BE-30EA-49F7-9DBD-B5F30B4F4A9D}" destId="{AFF030F6-8D1D-42AA-8527-70CC9827071F}" srcOrd="0" destOrd="0" presId="urn:microsoft.com/office/officeart/2005/8/layout/hChevron3"/>
    <dgm:cxn modelId="{5865504F-C7A7-4C95-AC1F-C38E2396AFD2}" srcId="{252357BE-30EA-49F7-9DBD-B5F30B4F4A9D}" destId="{9E0F2420-2F7C-4BC9-B3B1-41D079D7B9BA}" srcOrd="1" destOrd="0" parTransId="{159D1B60-FDFE-45EB-96D1-3A2D0D5077E7}" sibTransId="{C7317D7E-54AF-443B-8B18-3D7BC7721E94}"/>
    <dgm:cxn modelId="{C84CDB42-81F3-4470-819E-EE747A7DA904}" type="presOf" srcId="{E5406759-0E0F-406F-9A84-B3B904C7ED8A}" destId="{064BFF56-AC47-42BD-B34D-5B486805362B}" srcOrd="0" destOrd="0" presId="urn:microsoft.com/office/officeart/2005/8/layout/hChevron3"/>
    <dgm:cxn modelId="{F8C5E7F8-74CD-6D4F-90B4-E580939896A4}" type="presOf" srcId="{5FF2D4FE-A551-4F3F-AAC9-90D5FFA8619A}" destId="{565F66ED-5189-46DB-A579-BEA28FE6D986}" srcOrd="0" destOrd="0" presId="urn:microsoft.com/office/officeart/2005/8/layout/hChevron3"/>
    <dgm:cxn modelId="{776D2C39-5B21-47FB-8346-936D9311C33C}" srcId="{252357BE-30EA-49F7-9DBD-B5F30B4F4A9D}" destId="{E5406759-0E0F-406F-9A84-B3B904C7ED8A}" srcOrd="3" destOrd="0" parTransId="{F82DCB37-9090-4F37-8BD2-00F05D1F4A3E}" sibTransId="{F230A5CA-8EC0-4B0F-A6B8-5FBE9C832B5A}"/>
    <dgm:cxn modelId="{9F808535-BD7D-D44B-81CD-CF9EE20A1335}" type="presOf" srcId="{78C93022-0465-4021-8276-F5832288DE5D}" destId="{C36245D8-3606-4BBC-B44C-508E01E5A8A2}" srcOrd="0" destOrd="0" presId="urn:microsoft.com/office/officeart/2005/8/layout/hChevron3"/>
    <dgm:cxn modelId="{4599E31A-E3E5-C14B-9125-4D6752CC68C0}" type="presOf" srcId="{53D53256-A754-4BBD-AA8A-3E51EF6B7332}" destId="{371DF444-DDBC-427E-9FEE-DFE4E6239109}"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4A601163-06E4-45AB-BBE0-F64B4A35EFEE}" srcId="{252357BE-30EA-49F7-9DBD-B5F30B4F4A9D}" destId="{78C93022-0465-4021-8276-F5832288DE5D}" srcOrd="4" destOrd="0" parTransId="{02CD0AAA-1DA7-4457-8A1B-F22D666E18DD}" sibTransId="{43D6F91D-0DFB-43FC-A63F-1D4240F7F9F4}"/>
    <dgm:cxn modelId="{9926492C-DCD5-4A7B-A2A7-46D5A9980E6C}" srcId="{252357BE-30EA-49F7-9DBD-B5F30B4F4A9D}" destId="{53D53256-A754-4BBD-AA8A-3E51EF6B7332}" srcOrd="0" destOrd="0" parTransId="{C3E4354D-F9EE-4E3F-9BA8-9DF1EB710091}" sibTransId="{4FD9CFA0-B560-4378-8716-6829ECDA22C7}"/>
    <dgm:cxn modelId="{99B65A99-BB2F-0547-9740-7967CBDC9FA4}" type="presOf" srcId="{9E0F2420-2F7C-4BC9-B3B1-41D079D7B9BA}" destId="{B6154193-CFF1-422A-A0B1-99E4EAC26EDE}" srcOrd="0" destOrd="0" presId="urn:microsoft.com/office/officeart/2005/8/layout/hChevron3"/>
    <dgm:cxn modelId="{0223B767-D5F7-E345-8398-C7E64707C4E3}" type="presParOf" srcId="{AFF030F6-8D1D-42AA-8527-70CC9827071F}" destId="{371DF444-DDBC-427E-9FEE-DFE4E6239109}" srcOrd="0" destOrd="0" presId="urn:microsoft.com/office/officeart/2005/8/layout/hChevron3"/>
    <dgm:cxn modelId="{541CC3F1-FB07-6448-B251-5C6407C73F9C}" type="presParOf" srcId="{AFF030F6-8D1D-42AA-8527-70CC9827071F}" destId="{ADC953D7-9E50-47BF-933D-60204B80E8FB}" srcOrd="1" destOrd="0" presId="urn:microsoft.com/office/officeart/2005/8/layout/hChevron3"/>
    <dgm:cxn modelId="{21222692-B095-6B4E-AC49-63E500214958}" type="presParOf" srcId="{AFF030F6-8D1D-42AA-8527-70CC9827071F}" destId="{B6154193-CFF1-422A-A0B1-99E4EAC26EDE}" srcOrd="2" destOrd="0" presId="urn:microsoft.com/office/officeart/2005/8/layout/hChevron3"/>
    <dgm:cxn modelId="{A1F550A2-F416-E84F-90C1-3C30AB686B47}" type="presParOf" srcId="{AFF030F6-8D1D-42AA-8527-70CC9827071F}" destId="{B0D14E24-9419-4779-91B2-FCCDE3A94F4A}" srcOrd="3" destOrd="0" presId="urn:microsoft.com/office/officeart/2005/8/layout/hChevron3"/>
    <dgm:cxn modelId="{30A8A68B-1F3C-E047-9985-BDA09F586FAA}" type="presParOf" srcId="{AFF030F6-8D1D-42AA-8527-70CC9827071F}" destId="{565F66ED-5189-46DB-A579-BEA28FE6D986}" srcOrd="4" destOrd="0" presId="urn:microsoft.com/office/officeart/2005/8/layout/hChevron3"/>
    <dgm:cxn modelId="{5302D2E2-5505-3840-B080-8D73C57CCAF2}" type="presParOf" srcId="{AFF030F6-8D1D-42AA-8527-70CC9827071F}" destId="{44DDB77A-C1AA-4E0B-AEB0-28CE33DC3A72}" srcOrd="5" destOrd="0" presId="urn:microsoft.com/office/officeart/2005/8/layout/hChevron3"/>
    <dgm:cxn modelId="{4806E3D3-DA42-495A-9D21-A7649165FD53}" type="presParOf" srcId="{AFF030F6-8D1D-42AA-8527-70CC9827071F}" destId="{064BFF56-AC47-42BD-B34D-5B486805362B}" srcOrd="6" destOrd="0" presId="urn:microsoft.com/office/officeart/2005/8/layout/hChevron3"/>
    <dgm:cxn modelId="{F6F09722-DC98-4586-87F5-45B134549276}" type="presParOf" srcId="{AFF030F6-8D1D-42AA-8527-70CC9827071F}" destId="{8DF100ED-F598-4A70-9976-F40741CCFAC7}" srcOrd="7" destOrd="0" presId="urn:microsoft.com/office/officeart/2005/8/layout/hChevron3"/>
    <dgm:cxn modelId="{F79C612D-599B-044A-93EF-9313C36284FC}" type="presParOf" srcId="{AFF030F6-8D1D-42AA-8527-70CC9827071F}" destId="{C36245D8-3606-4BBC-B44C-508E01E5A8A2}" srcOrd="8" destOrd="0" presId="urn:microsoft.com/office/officeart/2005/8/layout/hChevron3"/>
  </dgm:cxnLst>
  <dgm:bg/>
  <dgm:whole>
    <a:ln>
      <a:noFill/>
    </a:ln>
  </dgm:whole>
  <dgm:extLst>
    <a:ext uri="http://schemas.microsoft.com/office/drawing/2008/diagram">
      <dsp:dataModelExt xmlns:dsp="http://schemas.microsoft.com/office/drawing/2008/diagram" relId="rId6" minVer="http://schemas.openxmlformats.org/drawingml/2006/diagram"/>
    </a:ext>
  </dgm:extLst>
</dgm:dataModel>
</file>

<file path=ppt/diagrams/data32.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53D53256-A754-4BBD-AA8A-3E51EF6B7332}">
      <dgm:prSet phldrT="[文字]"/>
      <dgm:spPr>
        <a:solidFill>
          <a:schemeClr val="bg1"/>
        </a:solidFill>
        <a:ln>
          <a:solidFill>
            <a:schemeClr val="tx2">
              <a:lumMod val="25000"/>
              <a:lumOff val="75000"/>
            </a:schemeClr>
          </a:solidFill>
        </a:ln>
      </dgm:spPr>
      <dgm:t>
        <a:bodyPr/>
        <a:lstStyle/>
        <a:p>
          <a:r>
            <a:rPr lang="zh-TW" altLang="en-US" dirty="0"/>
            <a:t>傳統保險業</a:t>
          </a:r>
        </a:p>
      </dgm:t>
    </dgm:pt>
    <dgm:pt modelId="{C3E4354D-F9EE-4E3F-9BA8-9DF1EB710091}" type="parTrans" cxnId="{9926492C-DCD5-4A7B-A2A7-46D5A9980E6C}">
      <dgm:prSet/>
      <dgm:spPr/>
      <dgm:t>
        <a:bodyPr/>
        <a:lstStyle/>
        <a:p>
          <a:endParaRPr lang="zh-TW" altLang="en-US"/>
        </a:p>
      </dgm:t>
    </dgm:pt>
    <dgm:pt modelId="{4FD9CFA0-B560-4378-8716-6829ECDA22C7}" type="sibTrans" cxnId="{9926492C-DCD5-4A7B-A2A7-46D5A9980E6C}">
      <dgm:prSet/>
      <dgm:spPr/>
      <dgm:t>
        <a:bodyPr/>
        <a:lstStyle/>
        <a:p>
          <a:endParaRPr lang="zh-TW" altLang="en-US"/>
        </a:p>
      </dgm:t>
    </dgm:pt>
    <dgm:pt modelId="{9E0F2420-2F7C-4BC9-B3B1-41D079D7B9BA}">
      <dgm:prSet/>
      <dgm:spPr>
        <a:solidFill>
          <a:schemeClr val="bg1"/>
        </a:solidFill>
        <a:ln>
          <a:solidFill>
            <a:schemeClr val="tx2">
              <a:lumMod val="25000"/>
              <a:lumOff val="75000"/>
            </a:schemeClr>
          </a:solidFill>
        </a:ln>
      </dgm:spPr>
      <dgm:t>
        <a:bodyPr/>
        <a:lstStyle/>
        <a:p>
          <a:r>
            <a:rPr lang="zh-TW" altLang="en-US" dirty="0"/>
            <a:t>互聯網保險</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solidFill>
          <a:schemeClr val="bg1"/>
        </a:solidFill>
        <a:ln>
          <a:solidFill>
            <a:schemeClr val="tx2">
              <a:lumMod val="25000"/>
              <a:lumOff val="75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78C93022-0465-4021-8276-F5832288DE5D}">
      <dgm:prSet/>
      <dgm:spPr>
        <a:solidFill>
          <a:schemeClr val="tx2">
            <a:lumMod val="25000"/>
            <a:lumOff val="75000"/>
          </a:schemeClr>
        </a:solidFill>
        <a:ln>
          <a:solidFill>
            <a:schemeClr val="tx2">
              <a:lumMod val="25000"/>
              <a:lumOff val="75000"/>
            </a:schemeClr>
          </a:solidFill>
        </a:ln>
      </dgm:spPr>
      <dgm:t>
        <a:bodyPr/>
        <a:lstStyle/>
        <a:p>
          <a:r>
            <a:rPr lang="zh-TW" altLang="en-US" dirty="0"/>
            <a:t>機會與挑戰</a:t>
          </a:r>
        </a:p>
      </dgm:t>
    </dgm:pt>
    <dgm:pt modelId="{02CD0AAA-1DA7-4457-8A1B-F22D666E18DD}" type="parTrans" cxnId="{4A601163-06E4-45AB-BBE0-F64B4A35EFEE}">
      <dgm:prSet/>
      <dgm:spPr/>
      <dgm:t>
        <a:bodyPr/>
        <a:lstStyle/>
        <a:p>
          <a:endParaRPr lang="zh-TW" altLang="en-US"/>
        </a:p>
      </dgm:t>
    </dgm:pt>
    <dgm:pt modelId="{43D6F91D-0DFB-43FC-A63F-1D4240F7F9F4}" type="sibTrans" cxnId="{4A601163-06E4-45AB-BBE0-F64B4A35EFEE}">
      <dgm:prSet/>
      <dgm:spPr/>
      <dgm:t>
        <a:bodyPr/>
        <a:lstStyle/>
        <a:p>
          <a:endParaRPr lang="zh-TW" altLang="en-US"/>
        </a:p>
      </dgm:t>
    </dgm:pt>
    <dgm:pt modelId="{E5406759-0E0F-406F-9A84-B3B904C7ED8A}">
      <dgm:prSet/>
      <dgm:spPr>
        <a:ln>
          <a:solidFill>
            <a:schemeClr val="tx2">
              <a:lumMod val="25000"/>
              <a:lumOff val="75000"/>
            </a:schemeClr>
          </a:solidFill>
        </a:ln>
      </dgm:spPr>
      <dgm:t>
        <a:bodyPr/>
        <a:lstStyle/>
        <a:p>
          <a:r>
            <a:rPr lang="zh-TW" altLang="en-US" dirty="0"/>
            <a:t>市場與案例</a:t>
          </a:r>
        </a:p>
      </dgm:t>
    </dgm:pt>
    <dgm:pt modelId="{F82DCB37-9090-4F37-8BD2-00F05D1F4A3E}" type="parTrans" cxnId="{776D2C39-5B21-47FB-8346-936D9311C33C}">
      <dgm:prSet/>
      <dgm:spPr/>
      <dgm:t>
        <a:bodyPr/>
        <a:lstStyle/>
        <a:p>
          <a:endParaRPr lang="zh-TW" altLang="en-US"/>
        </a:p>
      </dgm:t>
    </dgm:pt>
    <dgm:pt modelId="{F230A5CA-8EC0-4B0F-A6B8-5FBE9C832B5A}" type="sibTrans" cxnId="{776D2C39-5B21-47FB-8346-936D9311C33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44DDB77A-C1AA-4E0B-AEB0-28CE33DC3A72}" type="pres">
      <dgm:prSet presAssocID="{63DC6D5B-DE3D-4B3A-83C1-ED29E1464B8B}" presName="parSpace" presStyleCnt="0"/>
      <dgm:spPr/>
    </dgm:pt>
    <dgm:pt modelId="{064BFF56-AC47-42BD-B34D-5B486805362B}" type="pres">
      <dgm:prSet presAssocID="{E5406759-0E0F-406F-9A84-B3B904C7ED8A}" presName="parTxOnly" presStyleLbl="node1" presStyleIdx="3" presStyleCnt="5">
        <dgm:presLayoutVars>
          <dgm:bulletEnabled val="1"/>
        </dgm:presLayoutVars>
      </dgm:prSet>
      <dgm:spPr/>
      <dgm:t>
        <a:bodyPr/>
        <a:lstStyle/>
        <a:p>
          <a:endParaRPr lang="zh-TW" altLang="en-US"/>
        </a:p>
      </dgm:t>
    </dgm:pt>
    <dgm:pt modelId="{8DF100ED-F598-4A70-9976-F40741CCFAC7}" type="pres">
      <dgm:prSet presAssocID="{F230A5CA-8EC0-4B0F-A6B8-5FBE9C832B5A}" presName="parSpace" presStyleCnt="0"/>
      <dgm:spPr/>
    </dgm:pt>
    <dgm:pt modelId="{C36245D8-3606-4BBC-B44C-508E01E5A8A2}" type="pres">
      <dgm:prSet presAssocID="{78C93022-0465-4021-8276-F5832288DE5D}" presName="parTxOnly" presStyleLbl="node1" presStyleIdx="4" presStyleCnt="5">
        <dgm:presLayoutVars>
          <dgm:bulletEnabled val="1"/>
        </dgm:presLayoutVars>
      </dgm:prSet>
      <dgm:spPr/>
      <dgm:t>
        <a:bodyPr/>
        <a:lstStyle/>
        <a:p>
          <a:endParaRPr lang="zh-TW" altLang="en-US"/>
        </a:p>
      </dgm:t>
    </dgm:pt>
  </dgm:ptLst>
  <dgm:cxnLst>
    <dgm:cxn modelId="{84A0EFA6-635C-8148-ACE6-F4BED4391A48}" type="presOf" srcId="{252357BE-30EA-49F7-9DBD-B5F30B4F4A9D}" destId="{AFF030F6-8D1D-42AA-8527-70CC9827071F}" srcOrd="0" destOrd="0" presId="urn:microsoft.com/office/officeart/2005/8/layout/hChevron3"/>
    <dgm:cxn modelId="{5865504F-C7A7-4C95-AC1F-C38E2396AFD2}" srcId="{252357BE-30EA-49F7-9DBD-B5F30B4F4A9D}" destId="{9E0F2420-2F7C-4BC9-B3B1-41D079D7B9BA}" srcOrd="1" destOrd="0" parTransId="{159D1B60-FDFE-45EB-96D1-3A2D0D5077E7}" sibTransId="{C7317D7E-54AF-443B-8B18-3D7BC7721E94}"/>
    <dgm:cxn modelId="{C84CDB42-81F3-4470-819E-EE747A7DA904}" type="presOf" srcId="{E5406759-0E0F-406F-9A84-B3B904C7ED8A}" destId="{064BFF56-AC47-42BD-B34D-5B486805362B}" srcOrd="0" destOrd="0" presId="urn:microsoft.com/office/officeart/2005/8/layout/hChevron3"/>
    <dgm:cxn modelId="{F8C5E7F8-74CD-6D4F-90B4-E580939896A4}" type="presOf" srcId="{5FF2D4FE-A551-4F3F-AAC9-90D5FFA8619A}" destId="{565F66ED-5189-46DB-A579-BEA28FE6D986}" srcOrd="0" destOrd="0" presId="urn:microsoft.com/office/officeart/2005/8/layout/hChevron3"/>
    <dgm:cxn modelId="{776D2C39-5B21-47FB-8346-936D9311C33C}" srcId="{252357BE-30EA-49F7-9DBD-B5F30B4F4A9D}" destId="{E5406759-0E0F-406F-9A84-B3B904C7ED8A}" srcOrd="3" destOrd="0" parTransId="{F82DCB37-9090-4F37-8BD2-00F05D1F4A3E}" sibTransId="{F230A5CA-8EC0-4B0F-A6B8-5FBE9C832B5A}"/>
    <dgm:cxn modelId="{9F808535-BD7D-D44B-81CD-CF9EE20A1335}" type="presOf" srcId="{78C93022-0465-4021-8276-F5832288DE5D}" destId="{C36245D8-3606-4BBC-B44C-508E01E5A8A2}" srcOrd="0" destOrd="0" presId="urn:microsoft.com/office/officeart/2005/8/layout/hChevron3"/>
    <dgm:cxn modelId="{4599E31A-E3E5-C14B-9125-4D6752CC68C0}" type="presOf" srcId="{53D53256-A754-4BBD-AA8A-3E51EF6B7332}" destId="{371DF444-DDBC-427E-9FEE-DFE4E6239109}"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4A601163-06E4-45AB-BBE0-F64B4A35EFEE}" srcId="{252357BE-30EA-49F7-9DBD-B5F30B4F4A9D}" destId="{78C93022-0465-4021-8276-F5832288DE5D}" srcOrd="4" destOrd="0" parTransId="{02CD0AAA-1DA7-4457-8A1B-F22D666E18DD}" sibTransId="{43D6F91D-0DFB-43FC-A63F-1D4240F7F9F4}"/>
    <dgm:cxn modelId="{9926492C-DCD5-4A7B-A2A7-46D5A9980E6C}" srcId="{252357BE-30EA-49F7-9DBD-B5F30B4F4A9D}" destId="{53D53256-A754-4BBD-AA8A-3E51EF6B7332}" srcOrd="0" destOrd="0" parTransId="{C3E4354D-F9EE-4E3F-9BA8-9DF1EB710091}" sibTransId="{4FD9CFA0-B560-4378-8716-6829ECDA22C7}"/>
    <dgm:cxn modelId="{99B65A99-BB2F-0547-9740-7967CBDC9FA4}" type="presOf" srcId="{9E0F2420-2F7C-4BC9-B3B1-41D079D7B9BA}" destId="{B6154193-CFF1-422A-A0B1-99E4EAC26EDE}" srcOrd="0" destOrd="0" presId="urn:microsoft.com/office/officeart/2005/8/layout/hChevron3"/>
    <dgm:cxn modelId="{0223B767-D5F7-E345-8398-C7E64707C4E3}" type="presParOf" srcId="{AFF030F6-8D1D-42AA-8527-70CC9827071F}" destId="{371DF444-DDBC-427E-9FEE-DFE4E6239109}" srcOrd="0" destOrd="0" presId="urn:microsoft.com/office/officeart/2005/8/layout/hChevron3"/>
    <dgm:cxn modelId="{541CC3F1-FB07-6448-B251-5C6407C73F9C}" type="presParOf" srcId="{AFF030F6-8D1D-42AA-8527-70CC9827071F}" destId="{ADC953D7-9E50-47BF-933D-60204B80E8FB}" srcOrd="1" destOrd="0" presId="urn:microsoft.com/office/officeart/2005/8/layout/hChevron3"/>
    <dgm:cxn modelId="{21222692-B095-6B4E-AC49-63E500214958}" type="presParOf" srcId="{AFF030F6-8D1D-42AA-8527-70CC9827071F}" destId="{B6154193-CFF1-422A-A0B1-99E4EAC26EDE}" srcOrd="2" destOrd="0" presId="urn:microsoft.com/office/officeart/2005/8/layout/hChevron3"/>
    <dgm:cxn modelId="{A1F550A2-F416-E84F-90C1-3C30AB686B47}" type="presParOf" srcId="{AFF030F6-8D1D-42AA-8527-70CC9827071F}" destId="{B0D14E24-9419-4779-91B2-FCCDE3A94F4A}" srcOrd="3" destOrd="0" presId="urn:microsoft.com/office/officeart/2005/8/layout/hChevron3"/>
    <dgm:cxn modelId="{30A8A68B-1F3C-E047-9985-BDA09F586FAA}" type="presParOf" srcId="{AFF030F6-8D1D-42AA-8527-70CC9827071F}" destId="{565F66ED-5189-46DB-A579-BEA28FE6D986}" srcOrd="4" destOrd="0" presId="urn:microsoft.com/office/officeart/2005/8/layout/hChevron3"/>
    <dgm:cxn modelId="{5302D2E2-5505-3840-B080-8D73C57CCAF2}" type="presParOf" srcId="{AFF030F6-8D1D-42AA-8527-70CC9827071F}" destId="{44DDB77A-C1AA-4E0B-AEB0-28CE33DC3A72}" srcOrd="5" destOrd="0" presId="urn:microsoft.com/office/officeart/2005/8/layout/hChevron3"/>
    <dgm:cxn modelId="{4806E3D3-DA42-495A-9D21-A7649165FD53}" type="presParOf" srcId="{AFF030F6-8D1D-42AA-8527-70CC9827071F}" destId="{064BFF56-AC47-42BD-B34D-5B486805362B}" srcOrd="6" destOrd="0" presId="urn:microsoft.com/office/officeart/2005/8/layout/hChevron3"/>
    <dgm:cxn modelId="{F6F09722-DC98-4586-87F5-45B134549276}" type="presParOf" srcId="{AFF030F6-8D1D-42AA-8527-70CC9827071F}" destId="{8DF100ED-F598-4A70-9976-F40741CCFAC7}" srcOrd="7" destOrd="0" presId="urn:microsoft.com/office/officeart/2005/8/layout/hChevron3"/>
    <dgm:cxn modelId="{F79C612D-599B-044A-93EF-9313C36284FC}" type="presParOf" srcId="{AFF030F6-8D1D-42AA-8527-70CC9827071F}" destId="{C36245D8-3606-4BBC-B44C-508E01E5A8A2}" srcOrd="8" destOrd="0" presId="urn:microsoft.com/office/officeart/2005/8/layout/hChevron3"/>
  </dgm:cxnLst>
  <dgm:bg/>
  <dgm:whole>
    <a:ln>
      <a:noFill/>
    </a:ln>
  </dgm:whole>
  <dgm:extLst>
    <a:ext uri="http://schemas.microsoft.com/office/drawing/2008/diagram">
      <dsp:dataModelExt xmlns:dsp="http://schemas.microsoft.com/office/drawing/2008/diagram" relId="rId7" minVer="http://schemas.openxmlformats.org/drawingml/2006/diagram"/>
    </a:ext>
  </dgm:extLst>
</dgm:dataModel>
</file>

<file path=ppt/diagrams/data33.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53D53256-A754-4BBD-AA8A-3E51EF6B7332}">
      <dgm:prSet phldrT="[文字]"/>
      <dgm:spPr>
        <a:solidFill>
          <a:schemeClr val="bg1"/>
        </a:solidFill>
        <a:ln>
          <a:solidFill>
            <a:schemeClr val="tx2">
              <a:lumMod val="25000"/>
              <a:lumOff val="75000"/>
            </a:schemeClr>
          </a:solidFill>
        </a:ln>
      </dgm:spPr>
      <dgm:t>
        <a:bodyPr/>
        <a:lstStyle/>
        <a:p>
          <a:r>
            <a:rPr lang="zh-TW" altLang="en-US" dirty="0"/>
            <a:t>傳統保險業</a:t>
          </a:r>
        </a:p>
      </dgm:t>
    </dgm:pt>
    <dgm:pt modelId="{C3E4354D-F9EE-4E3F-9BA8-9DF1EB710091}" type="parTrans" cxnId="{9926492C-DCD5-4A7B-A2A7-46D5A9980E6C}">
      <dgm:prSet/>
      <dgm:spPr/>
      <dgm:t>
        <a:bodyPr/>
        <a:lstStyle/>
        <a:p>
          <a:endParaRPr lang="zh-TW" altLang="en-US"/>
        </a:p>
      </dgm:t>
    </dgm:pt>
    <dgm:pt modelId="{4FD9CFA0-B560-4378-8716-6829ECDA22C7}" type="sibTrans" cxnId="{9926492C-DCD5-4A7B-A2A7-46D5A9980E6C}">
      <dgm:prSet/>
      <dgm:spPr/>
      <dgm:t>
        <a:bodyPr/>
        <a:lstStyle/>
        <a:p>
          <a:endParaRPr lang="zh-TW" altLang="en-US"/>
        </a:p>
      </dgm:t>
    </dgm:pt>
    <dgm:pt modelId="{9E0F2420-2F7C-4BC9-B3B1-41D079D7B9BA}">
      <dgm:prSet/>
      <dgm:spPr>
        <a:solidFill>
          <a:schemeClr val="bg1"/>
        </a:solidFill>
        <a:ln>
          <a:solidFill>
            <a:schemeClr val="tx2">
              <a:lumMod val="25000"/>
              <a:lumOff val="75000"/>
            </a:schemeClr>
          </a:solidFill>
        </a:ln>
      </dgm:spPr>
      <dgm:t>
        <a:bodyPr/>
        <a:lstStyle/>
        <a:p>
          <a:r>
            <a:rPr lang="zh-TW" altLang="en-US" dirty="0"/>
            <a:t>互聯網保險</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solidFill>
          <a:schemeClr val="bg1"/>
        </a:solidFill>
        <a:ln>
          <a:solidFill>
            <a:schemeClr val="tx2">
              <a:lumMod val="25000"/>
              <a:lumOff val="75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78C93022-0465-4021-8276-F5832288DE5D}">
      <dgm:prSet/>
      <dgm:spPr>
        <a:solidFill>
          <a:schemeClr val="tx2">
            <a:lumMod val="25000"/>
            <a:lumOff val="75000"/>
          </a:schemeClr>
        </a:solidFill>
        <a:ln>
          <a:solidFill>
            <a:schemeClr val="tx2">
              <a:lumMod val="25000"/>
              <a:lumOff val="75000"/>
            </a:schemeClr>
          </a:solidFill>
        </a:ln>
      </dgm:spPr>
      <dgm:t>
        <a:bodyPr/>
        <a:lstStyle/>
        <a:p>
          <a:r>
            <a:rPr lang="zh-TW" altLang="en-US" dirty="0"/>
            <a:t>機會與挑戰</a:t>
          </a:r>
        </a:p>
      </dgm:t>
    </dgm:pt>
    <dgm:pt modelId="{02CD0AAA-1DA7-4457-8A1B-F22D666E18DD}" type="parTrans" cxnId="{4A601163-06E4-45AB-BBE0-F64B4A35EFEE}">
      <dgm:prSet/>
      <dgm:spPr/>
      <dgm:t>
        <a:bodyPr/>
        <a:lstStyle/>
        <a:p>
          <a:endParaRPr lang="zh-TW" altLang="en-US"/>
        </a:p>
      </dgm:t>
    </dgm:pt>
    <dgm:pt modelId="{43D6F91D-0DFB-43FC-A63F-1D4240F7F9F4}" type="sibTrans" cxnId="{4A601163-06E4-45AB-BBE0-F64B4A35EFEE}">
      <dgm:prSet/>
      <dgm:spPr/>
      <dgm:t>
        <a:bodyPr/>
        <a:lstStyle/>
        <a:p>
          <a:endParaRPr lang="zh-TW" altLang="en-US"/>
        </a:p>
      </dgm:t>
    </dgm:pt>
    <dgm:pt modelId="{E5406759-0E0F-406F-9A84-B3B904C7ED8A}">
      <dgm:prSet/>
      <dgm:spPr>
        <a:ln>
          <a:solidFill>
            <a:schemeClr val="tx2">
              <a:lumMod val="25000"/>
              <a:lumOff val="75000"/>
            </a:schemeClr>
          </a:solidFill>
        </a:ln>
      </dgm:spPr>
      <dgm:t>
        <a:bodyPr/>
        <a:lstStyle/>
        <a:p>
          <a:r>
            <a:rPr lang="zh-TW" altLang="en-US" dirty="0"/>
            <a:t>市場與案例</a:t>
          </a:r>
        </a:p>
      </dgm:t>
    </dgm:pt>
    <dgm:pt modelId="{F82DCB37-9090-4F37-8BD2-00F05D1F4A3E}" type="parTrans" cxnId="{776D2C39-5B21-47FB-8346-936D9311C33C}">
      <dgm:prSet/>
      <dgm:spPr/>
      <dgm:t>
        <a:bodyPr/>
        <a:lstStyle/>
        <a:p>
          <a:endParaRPr lang="zh-TW" altLang="en-US"/>
        </a:p>
      </dgm:t>
    </dgm:pt>
    <dgm:pt modelId="{F230A5CA-8EC0-4B0F-A6B8-5FBE9C832B5A}" type="sibTrans" cxnId="{776D2C39-5B21-47FB-8346-936D9311C33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44DDB77A-C1AA-4E0B-AEB0-28CE33DC3A72}" type="pres">
      <dgm:prSet presAssocID="{63DC6D5B-DE3D-4B3A-83C1-ED29E1464B8B}" presName="parSpace" presStyleCnt="0"/>
      <dgm:spPr/>
    </dgm:pt>
    <dgm:pt modelId="{064BFF56-AC47-42BD-B34D-5B486805362B}" type="pres">
      <dgm:prSet presAssocID="{E5406759-0E0F-406F-9A84-B3B904C7ED8A}" presName="parTxOnly" presStyleLbl="node1" presStyleIdx="3" presStyleCnt="5">
        <dgm:presLayoutVars>
          <dgm:bulletEnabled val="1"/>
        </dgm:presLayoutVars>
      </dgm:prSet>
      <dgm:spPr/>
      <dgm:t>
        <a:bodyPr/>
        <a:lstStyle/>
        <a:p>
          <a:endParaRPr lang="zh-TW" altLang="en-US"/>
        </a:p>
      </dgm:t>
    </dgm:pt>
    <dgm:pt modelId="{8DF100ED-F598-4A70-9976-F40741CCFAC7}" type="pres">
      <dgm:prSet presAssocID="{F230A5CA-8EC0-4B0F-A6B8-5FBE9C832B5A}" presName="parSpace" presStyleCnt="0"/>
      <dgm:spPr/>
    </dgm:pt>
    <dgm:pt modelId="{C36245D8-3606-4BBC-B44C-508E01E5A8A2}" type="pres">
      <dgm:prSet presAssocID="{78C93022-0465-4021-8276-F5832288DE5D}" presName="parTxOnly" presStyleLbl="node1" presStyleIdx="4" presStyleCnt="5">
        <dgm:presLayoutVars>
          <dgm:bulletEnabled val="1"/>
        </dgm:presLayoutVars>
      </dgm:prSet>
      <dgm:spPr/>
      <dgm:t>
        <a:bodyPr/>
        <a:lstStyle/>
        <a:p>
          <a:endParaRPr lang="zh-TW" altLang="en-US"/>
        </a:p>
      </dgm:t>
    </dgm:pt>
  </dgm:ptLst>
  <dgm:cxnLst>
    <dgm:cxn modelId="{84A0EFA6-635C-8148-ACE6-F4BED4391A48}" type="presOf" srcId="{252357BE-30EA-49F7-9DBD-B5F30B4F4A9D}" destId="{AFF030F6-8D1D-42AA-8527-70CC9827071F}" srcOrd="0" destOrd="0" presId="urn:microsoft.com/office/officeart/2005/8/layout/hChevron3"/>
    <dgm:cxn modelId="{5865504F-C7A7-4C95-AC1F-C38E2396AFD2}" srcId="{252357BE-30EA-49F7-9DBD-B5F30B4F4A9D}" destId="{9E0F2420-2F7C-4BC9-B3B1-41D079D7B9BA}" srcOrd="1" destOrd="0" parTransId="{159D1B60-FDFE-45EB-96D1-3A2D0D5077E7}" sibTransId="{C7317D7E-54AF-443B-8B18-3D7BC7721E94}"/>
    <dgm:cxn modelId="{C84CDB42-81F3-4470-819E-EE747A7DA904}" type="presOf" srcId="{E5406759-0E0F-406F-9A84-B3B904C7ED8A}" destId="{064BFF56-AC47-42BD-B34D-5B486805362B}" srcOrd="0" destOrd="0" presId="urn:microsoft.com/office/officeart/2005/8/layout/hChevron3"/>
    <dgm:cxn modelId="{F8C5E7F8-74CD-6D4F-90B4-E580939896A4}" type="presOf" srcId="{5FF2D4FE-A551-4F3F-AAC9-90D5FFA8619A}" destId="{565F66ED-5189-46DB-A579-BEA28FE6D986}" srcOrd="0" destOrd="0" presId="urn:microsoft.com/office/officeart/2005/8/layout/hChevron3"/>
    <dgm:cxn modelId="{776D2C39-5B21-47FB-8346-936D9311C33C}" srcId="{252357BE-30EA-49F7-9DBD-B5F30B4F4A9D}" destId="{E5406759-0E0F-406F-9A84-B3B904C7ED8A}" srcOrd="3" destOrd="0" parTransId="{F82DCB37-9090-4F37-8BD2-00F05D1F4A3E}" sibTransId="{F230A5CA-8EC0-4B0F-A6B8-5FBE9C832B5A}"/>
    <dgm:cxn modelId="{9F808535-BD7D-D44B-81CD-CF9EE20A1335}" type="presOf" srcId="{78C93022-0465-4021-8276-F5832288DE5D}" destId="{C36245D8-3606-4BBC-B44C-508E01E5A8A2}" srcOrd="0" destOrd="0" presId="urn:microsoft.com/office/officeart/2005/8/layout/hChevron3"/>
    <dgm:cxn modelId="{4599E31A-E3E5-C14B-9125-4D6752CC68C0}" type="presOf" srcId="{53D53256-A754-4BBD-AA8A-3E51EF6B7332}" destId="{371DF444-DDBC-427E-9FEE-DFE4E6239109}"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4A601163-06E4-45AB-BBE0-F64B4A35EFEE}" srcId="{252357BE-30EA-49F7-9DBD-B5F30B4F4A9D}" destId="{78C93022-0465-4021-8276-F5832288DE5D}" srcOrd="4" destOrd="0" parTransId="{02CD0AAA-1DA7-4457-8A1B-F22D666E18DD}" sibTransId="{43D6F91D-0DFB-43FC-A63F-1D4240F7F9F4}"/>
    <dgm:cxn modelId="{9926492C-DCD5-4A7B-A2A7-46D5A9980E6C}" srcId="{252357BE-30EA-49F7-9DBD-B5F30B4F4A9D}" destId="{53D53256-A754-4BBD-AA8A-3E51EF6B7332}" srcOrd="0" destOrd="0" parTransId="{C3E4354D-F9EE-4E3F-9BA8-9DF1EB710091}" sibTransId="{4FD9CFA0-B560-4378-8716-6829ECDA22C7}"/>
    <dgm:cxn modelId="{99B65A99-BB2F-0547-9740-7967CBDC9FA4}" type="presOf" srcId="{9E0F2420-2F7C-4BC9-B3B1-41D079D7B9BA}" destId="{B6154193-CFF1-422A-A0B1-99E4EAC26EDE}" srcOrd="0" destOrd="0" presId="urn:microsoft.com/office/officeart/2005/8/layout/hChevron3"/>
    <dgm:cxn modelId="{0223B767-D5F7-E345-8398-C7E64707C4E3}" type="presParOf" srcId="{AFF030F6-8D1D-42AA-8527-70CC9827071F}" destId="{371DF444-DDBC-427E-9FEE-DFE4E6239109}" srcOrd="0" destOrd="0" presId="urn:microsoft.com/office/officeart/2005/8/layout/hChevron3"/>
    <dgm:cxn modelId="{541CC3F1-FB07-6448-B251-5C6407C73F9C}" type="presParOf" srcId="{AFF030F6-8D1D-42AA-8527-70CC9827071F}" destId="{ADC953D7-9E50-47BF-933D-60204B80E8FB}" srcOrd="1" destOrd="0" presId="urn:microsoft.com/office/officeart/2005/8/layout/hChevron3"/>
    <dgm:cxn modelId="{21222692-B095-6B4E-AC49-63E500214958}" type="presParOf" srcId="{AFF030F6-8D1D-42AA-8527-70CC9827071F}" destId="{B6154193-CFF1-422A-A0B1-99E4EAC26EDE}" srcOrd="2" destOrd="0" presId="urn:microsoft.com/office/officeart/2005/8/layout/hChevron3"/>
    <dgm:cxn modelId="{A1F550A2-F416-E84F-90C1-3C30AB686B47}" type="presParOf" srcId="{AFF030F6-8D1D-42AA-8527-70CC9827071F}" destId="{B0D14E24-9419-4779-91B2-FCCDE3A94F4A}" srcOrd="3" destOrd="0" presId="urn:microsoft.com/office/officeart/2005/8/layout/hChevron3"/>
    <dgm:cxn modelId="{30A8A68B-1F3C-E047-9985-BDA09F586FAA}" type="presParOf" srcId="{AFF030F6-8D1D-42AA-8527-70CC9827071F}" destId="{565F66ED-5189-46DB-A579-BEA28FE6D986}" srcOrd="4" destOrd="0" presId="urn:microsoft.com/office/officeart/2005/8/layout/hChevron3"/>
    <dgm:cxn modelId="{5302D2E2-5505-3840-B080-8D73C57CCAF2}" type="presParOf" srcId="{AFF030F6-8D1D-42AA-8527-70CC9827071F}" destId="{44DDB77A-C1AA-4E0B-AEB0-28CE33DC3A72}" srcOrd="5" destOrd="0" presId="urn:microsoft.com/office/officeart/2005/8/layout/hChevron3"/>
    <dgm:cxn modelId="{4806E3D3-DA42-495A-9D21-A7649165FD53}" type="presParOf" srcId="{AFF030F6-8D1D-42AA-8527-70CC9827071F}" destId="{064BFF56-AC47-42BD-B34D-5B486805362B}" srcOrd="6" destOrd="0" presId="urn:microsoft.com/office/officeart/2005/8/layout/hChevron3"/>
    <dgm:cxn modelId="{F6F09722-DC98-4586-87F5-45B134549276}" type="presParOf" srcId="{AFF030F6-8D1D-42AA-8527-70CC9827071F}" destId="{8DF100ED-F598-4A70-9976-F40741CCFAC7}" srcOrd="7" destOrd="0" presId="urn:microsoft.com/office/officeart/2005/8/layout/hChevron3"/>
    <dgm:cxn modelId="{F79C612D-599B-044A-93EF-9313C36284FC}" type="presParOf" srcId="{AFF030F6-8D1D-42AA-8527-70CC9827071F}" destId="{C36245D8-3606-4BBC-B44C-508E01E5A8A2}" srcOrd="8" destOrd="0" presId="urn:microsoft.com/office/officeart/2005/8/layout/hChevron3"/>
  </dgm:cxnLst>
  <dgm:bg/>
  <dgm:whole>
    <a:ln>
      <a:noFill/>
    </a:ln>
  </dgm:whole>
  <dgm:extLst>
    <a:ext uri="http://schemas.microsoft.com/office/drawing/2008/diagram">
      <dsp:dataModelExt xmlns:dsp="http://schemas.microsoft.com/office/drawing/2008/diagram" relId="rId7" minVer="http://schemas.openxmlformats.org/drawingml/2006/diagram"/>
    </a:ext>
  </dgm:extLst>
</dgm:dataModel>
</file>

<file path=ppt/diagrams/data34.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53D53256-A754-4BBD-AA8A-3E51EF6B7332}">
      <dgm:prSet phldrT="[文字]"/>
      <dgm:spPr>
        <a:solidFill>
          <a:schemeClr val="bg1"/>
        </a:solidFill>
        <a:ln>
          <a:solidFill>
            <a:schemeClr val="tx2">
              <a:lumMod val="25000"/>
              <a:lumOff val="75000"/>
            </a:schemeClr>
          </a:solidFill>
        </a:ln>
      </dgm:spPr>
      <dgm:t>
        <a:bodyPr/>
        <a:lstStyle/>
        <a:p>
          <a:r>
            <a:rPr lang="zh-TW" altLang="en-US" dirty="0"/>
            <a:t>傳統保險業</a:t>
          </a:r>
        </a:p>
      </dgm:t>
    </dgm:pt>
    <dgm:pt modelId="{C3E4354D-F9EE-4E3F-9BA8-9DF1EB710091}" type="parTrans" cxnId="{9926492C-DCD5-4A7B-A2A7-46D5A9980E6C}">
      <dgm:prSet/>
      <dgm:spPr/>
      <dgm:t>
        <a:bodyPr/>
        <a:lstStyle/>
        <a:p>
          <a:endParaRPr lang="zh-TW" altLang="en-US"/>
        </a:p>
      </dgm:t>
    </dgm:pt>
    <dgm:pt modelId="{4FD9CFA0-B560-4378-8716-6829ECDA22C7}" type="sibTrans" cxnId="{9926492C-DCD5-4A7B-A2A7-46D5A9980E6C}">
      <dgm:prSet/>
      <dgm:spPr/>
      <dgm:t>
        <a:bodyPr/>
        <a:lstStyle/>
        <a:p>
          <a:endParaRPr lang="zh-TW" altLang="en-US"/>
        </a:p>
      </dgm:t>
    </dgm:pt>
    <dgm:pt modelId="{9E0F2420-2F7C-4BC9-B3B1-41D079D7B9BA}">
      <dgm:prSet/>
      <dgm:spPr>
        <a:solidFill>
          <a:schemeClr val="bg1"/>
        </a:solidFill>
        <a:ln>
          <a:solidFill>
            <a:schemeClr val="tx2">
              <a:lumMod val="25000"/>
              <a:lumOff val="75000"/>
            </a:schemeClr>
          </a:solidFill>
        </a:ln>
      </dgm:spPr>
      <dgm:t>
        <a:bodyPr/>
        <a:lstStyle/>
        <a:p>
          <a:r>
            <a:rPr lang="zh-TW" altLang="en-US" dirty="0"/>
            <a:t>互聯網保險</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solidFill>
          <a:schemeClr val="bg1"/>
        </a:solidFill>
        <a:ln>
          <a:solidFill>
            <a:schemeClr val="tx2">
              <a:lumMod val="25000"/>
              <a:lumOff val="75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78C93022-0465-4021-8276-F5832288DE5D}">
      <dgm:prSet/>
      <dgm:spPr>
        <a:solidFill>
          <a:schemeClr val="tx2">
            <a:lumMod val="25000"/>
            <a:lumOff val="75000"/>
          </a:schemeClr>
        </a:solidFill>
        <a:ln>
          <a:solidFill>
            <a:schemeClr val="tx2">
              <a:lumMod val="25000"/>
              <a:lumOff val="75000"/>
            </a:schemeClr>
          </a:solidFill>
        </a:ln>
      </dgm:spPr>
      <dgm:t>
        <a:bodyPr/>
        <a:lstStyle/>
        <a:p>
          <a:r>
            <a:rPr lang="zh-TW" altLang="en-US" dirty="0"/>
            <a:t>機會與挑戰</a:t>
          </a:r>
        </a:p>
      </dgm:t>
    </dgm:pt>
    <dgm:pt modelId="{02CD0AAA-1DA7-4457-8A1B-F22D666E18DD}" type="parTrans" cxnId="{4A601163-06E4-45AB-BBE0-F64B4A35EFEE}">
      <dgm:prSet/>
      <dgm:spPr/>
      <dgm:t>
        <a:bodyPr/>
        <a:lstStyle/>
        <a:p>
          <a:endParaRPr lang="zh-TW" altLang="en-US"/>
        </a:p>
      </dgm:t>
    </dgm:pt>
    <dgm:pt modelId="{43D6F91D-0DFB-43FC-A63F-1D4240F7F9F4}" type="sibTrans" cxnId="{4A601163-06E4-45AB-BBE0-F64B4A35EFEE}">
      <dgm:prSet/>
      <dgm:spPr/>
      <dgm:t>
        <a:bodyPr/>
        <a:lstStyle/>
        <a:p>
          <a:endParaRPr lang="zh-TW" altLang="en-US"/>
        </a:p>
      </dgm:t>
    </dgm:pt>
    <dgm:pt modelId="{E5406759-0E0F-406F-9A84-B3B904C7ED8A}">
      <dgm:prSet/>
      <dgm:spPr>
        <a:ln>
          <a:solidFill>
            <a:schemeClr val="tx2">
              <a:lumMod val="25000"/>
              <a:lumOff val="75000"/>
            </a:schemeClr>
          </a:solidFill>
        </a:ln>
      </dgm:spPr>
      <dgm:t>
        <a:bodyPr/>
        <a:lstStyle/>
        <a:p>
          <a:r>
            <a:rPr lang="zh-TW" altLang="en-US" dirty="0"/>
            <a:t>市場與案例</a:t>
          </a:r>
        </a:p>
      </dgm:t>
    </dgm:pt>
    <dgm:pt modelId="{F82DCB37-9090-4F37-8BD2-00F05D1F4A3E}" type="parTrans" cxnId="{776D2C39-5B21-47FB-8346-936D9311C33C}">
      <dgm:prSet/>
      <dgm:spPr/>
      <dgm:t>
        <a:bodyPr/>
        <a:lstStyle/>
        <a:p>
          <a:endParaRPr lang="zh-TW" altLang="en-US"/>
        </a:p>
      </dgm:t>
    </dgm:pt>
    <dgm:pt modelId="{F230A5CA-8EC0-4B0F-A6B8-5FBE9C832B5A}" type="sibTrans" cxnId="{776D2C39-5B21-47FB-8346-936D9311C33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44DDB77A-C1AA-4E0B-AEB0-28CE33DC3A72}" type="pres">
      <dgm:prSet presAssocID="{63DC6D5B-DE3D-4B3A-83C1-ED29E1464B8B}" presName="parSpace" presStyleCnt="0"/>
      <dgm:spPr/>
    </dgm:pt>
    <dgm:pt modelId="{064BFF56-AC47-42BD-B34D-5B486805362B}" type="pres">
      <dgm:prSet presAssocID="{E5406759-0E0F-406F-9A84-B3B904C7ED8A}" presName="parTxOnly" presStyleLbl="node1" presStyleIdx="3" presStyleCnt="5">
        <dgm:presLayoutVars>
          <dgm:bulletEnabled val="1"/>
        </dgm:presLayoutVars>
      </dgm:prSet>
      <dgm:spPr/>
      <dgm:t>
        <a:bodyPr/>
        <a:lstStyle/>
        <a:p>
          <a:endParaRPr lang="zh-TW" altLang="en-US"/>
        </a:p>
      </dgm:t>
    </dgm:pt>
    <dgm:pt modelId="{8DF100ED-F598-4A70-9976-F40741CCFAC7}" type="pres">
      <dgm:prSet presAssocID="{F230A5CA-8EC0-4B0F-A6B8-5FBE9C832B5A}" presName="parSpace" presStyleCnt="0"/>
      <dgm:spPr/>
    </dgm:pt>
    <dgm:pt modelId="{C36245D8-3606-4BBC-B44C-508E01E5A8A2}" type="pres">
      <dgm:prSet presAssocID="{78C93022-0465-4021-8276-F5832288DE5D}" presName="parTxOnly" presStyleLbl="node1" presStyleIdx="4" presStyleCnt="5">
        <dgm:presLayoutVars>
          <dgm:bulletEnabled val="1"/>
        </dgm:presLayoutVars>
      </dgm:prSet>
      <dgm:spPr/>
      <dgm:t>
        <a:bodyPr/>
        <a:lstStyle/>
        <a:p>
          <a:endParaRPr lang="zh-TW" altLang="en-US"/>
        </a:p>
      </dgm:t>
    </dgm:pt>
  </dgm:ptLst>
  <dgm:cxnLst>
    <dgm:cxn modelId="{84A0EFA6-635C-8148-ACE6-F4BED4391A48}" type="presOf" srcId="{252357BE-30EA-49F7-9DBD-B5F30B4F4A9D}" destId="{AFF030F6-8D1D-42AA-8527-70CC9827071F}" srcOrd="0" destOrd="0" presId="urn:microsoft.com/office/officeart/2005/8/layout/hChevron3"/>
    <dgm:cxn modelId="{5865504F-C7A7-4C95-AC1F-C38E2396AFD2}" srcId="{252357BE-30EA-49F7-9DBD-B5F30B4F4A9D}" destId="{9E0F2420-2F7C-4BC9-B3B1-41D079D7B9BA}" srcOrd="1" destOrd="0" parTransId="{159D1B60-FDFE-45EB-96D1-3A2D0D5077E7}" sibTransId="{C7317D7E-54AF-443B-8B18-3D7BC7721E94}"/>
    <dgm:cxn modelId="{C84CDB42-81F3-4470-819E-EE747A7DA904}" type="presOf" srcId="{E5406759-0E0F-406F-9A84-B3B904C7ED8A}" destId="{064BFF56-AC47-42BD-B34D-5B486805362B}" srcOrd="0" destOrd="0" presId="urn:microsoft.com/office/officeart/2005/8/layout/hChevron3"/>
    <dgm:cxn modelId="{F8C5E7F8-74CD-6D4F-90B4-E580939896A4}" type="presOf" srcId="{5FF2D4FE-A551-4F3F-AAC9-90D5FFA8619A}" destId="{565F66ED-5189-46DB-A579-BEA28FE6D986}" srcOrd="0" destOrd="0" presId="urn:microsoft.com/office/officeart/2005/8/layout/hChevron3"/>
    <dgm:cxn modelId="{776D2C39-5B21-47FB-8346-936D9311C33C}" srcId="{252357BE-30EA-49F7-9DBD-B5F30B4F4A9D}" destId="{E5406759-0E0F-406F-9A84-B3B904C7ED8A}" srcOrd="3" destOrd="0" parTransId="{F82DCB37-9090-4F37-8BD2-00F05D1F4A3E}" sibTransId="{F230A5CA-8EC0-4B0F-A6B8-5FBE9C832B5A}"/>
    <dgm:cxn modelId="{9F808535-BD7D-D44B-81CD-CF9EE20A1335}" type="presOf" srcId="{78C93022-0465-4021-8276-F5832288DE5D}" destId="{C36245D8-3606-4BBC-B44C-508E01E5A8A2}" srcOrd="0" destOrd="0" presId="urn:microsoft.com/office/officeart/2005/8/layout/hChevron3"/>
    <dgm:cxn modelId="{4599E31A-E3E5-C14B-9125-4D6752CC68C0}" type="presOf" srcId="{53D53256-A754-4BBD-AA8A-3E51EF6B7332}" destId="{371DF444-DDBC-427E-9FEE-DFE4E6239109}"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4A601163-06E4-45AB-BBE0-F64B4A35EFEE}" srcId="{252357BE-30EA-49F7-9DBD-B5F30B4F4A9D}" destId="{78C93022-0465-4021-8276-F5832288DE5D}" srcOrd="4" destOrd="0" parTransId="{02CD0AAA-1DA7-4457-8A1B-F22D666E18DD}" sibTransId="{43D6F91D-0DFB-43FC-A63F-1D4240F7F9F4}"/>
    <dgm:cxn modelId="{9926492C-DCD5-4A7B-A2A7-46D5A9980E6C}" srcId="{252357BE-30EA-49F7-9DBD-B5F30B4F4A9D}" destId="{53D53256-A754-4BBD-AA8A-3E51EF6B7332}" srcOrd="0" destOrd="0" parTransId="{C3E4354D-F9EE-4E3F-9BA8-9DF1EB710091}" sibTransId="{4FD9CFA0-B560-4378-8716-6829ECDA22C7}"/>
    <dgm:cxn modelId="{99B65A99-BB2F-0547-9740-7967CBDC9FA4}" type="presOf" srcId="{9E0F2420-2F7C-4BC9-B3B1-41D079D7B9BA}" destId="{B6154193-CFF1-422A-A0B1-99E4EAC26EDE}" srcOrd="0" destOrd="0" presId="urn:microsoft.com/office/officeart/2005/8/layout/hChevron3"/>
    <dgm:cxn modelId="{0223B767-D5F7-E345-8398-C7E64707C4E3}" type="presParOf" srcId="{AFF030F6-8D1D-42AA-8527-70CC9827071F}" destId="{371DF444-DDBC-427E-9FEE-DFE4E6239109}" srcOrd="0" destOrd="0" presId="urn:microsoft.com/office/officeart/2005/8/layout/hChevron3"/>
    <dgm:cxn modelId="{541CC3F1-FB07-6448-B251-5C6407C73F9C}" type="presParOf" srcId="{AFF030F6-8D1D-42AA-8527-70CC9827071F}" destId="{ADC953D7-9E50-47BF-933D-60204B80E8FB}" srcOrd="1" destOrd="0" presId="urn:microsoft.com/office/officeart/2005/8/layout/hChevron3"/>
    <dgm:cxn modelId="{21222692-B095-6B4E-AC49-63E500214958}" type="presParOf" srcId="{AFF030F6-8D1D-42AA-8527-70CC9827071F}" destId="{B6154193-CFF1-422A-A0B1-99E4EAC26EDE}" srcOrd="2" destOrd="0" presId="urn:microsoft.com/office/officeart/2005/8/layout/hChevron3"/>
    <dgm:cxn modelId="{A1F550A2-F416-E84F-90C1-3C30AB686B47}" type="presParOf" srcId="{AFF030F6-8D1D-42AA-8527-70CC9827071F}" destId="{B0D14E24-9419-4779-91B2-FCCDE3A94F4A}" srcOrd="3" destOrd="0" presId="urn:microsoft.com/office/officeart/2005/8/layout/hChevron3"/>
    <dgm:cxn modelId="{30A8A68B-1F3C-E047-9985-BDA09F586FAA}" type="presParOf" srcId="{AFF030F6-8D1D-42AA-8527-70CC9827071F}" destId="{565F66ED-5189-46DB-A579-BEA28FE6D986}" srcOrd="4" destOrd="0" presId="urn:microsoft.com/office/officeart/2005/8/layout/hChevron3"/>
    <dgm:cxn modelId="{5302D2E2-5505-3840-B080-8D73C57CCAF2}" type="presParOf" srcId="{AFF030F6-8D1D-42AA-8527-70CC9827071F}" destId="{44DDB77A-C1AA-4E0B-AEB0-28CE33DC3A72}" srcOrd="5" destOrd="0" presId="urn:microsoft.com/office/officeart/2005/8/layout/hChevron3"/>
    <dgm:cxn modelId="{4806E3D3-DA42-495A-9D21-A7649165FD53}" type="presParOf" srcId="{AFF030F6-8D1D-42AA-8527-70CC9827071F}" destId="{064BFF56-AC47-42BD-B34D-5B486805362B}" srcOrd="6" destOrd="0" presId="urn:microsoft.com/office/officeart/2005/8/layout/hChevron3"/>
    <dgm:cxn modelId="{F6F09722-DC98-4586-87F5-45B134549276}" type="presParOf" srcId="{AFF030F6-8D1D-42AA-8527-70CC9827071F}" destId="{8DF100ED-F598-4A70-9976-F40741CCFAC7}" srcOrd="7" destOrd="0" presId="urn:microsoft.com/office/officeart/2005/8/layout/hChevron3"/>
    <dgm:cxn modelId="{F79C612D-599B-044A-93EF-9313C36284FC}" type="presParOf" srcId="{AFF030F6-8D1D-42AA-8527-70CC9827071F}" destId="{C36245D8-3606-4BBC-B44C-508E01E5A8A2}" srcOrd="8" destOrd="0" presId="urn:microsoft.com/office/officeart/2005/8/layout/hChevron3"/>
  </dgm:cxnLst>
  <dgm:bg/>
  <dgm:whole>
    <a:ln>
      <a:noFill/>
    </a:ln>
  </dgm:whole>
  <dgm:extLst>
    <a:ext uri="http://schemas.microsoft.com/office/drawing/2008/diagram">
      <dsp:dataModelExt xmlns:dsp="http://schemas.microsoft.com/office/drawing/2008/diagram" relId="rId6" minVer="http://schemas.openxmlformats.org/drawingml/2006/diagram"/>
    </a:ext>
  </dgm:extLst>
</dgm:dataModel>
</file>

<file path=ppt/diagrams/data35.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53D53256-A754-4BBD-AA8A-3E51EF6B7332}">
      <dgm:prSet phldrT="[文字]"/>
      <dgm:spPr>
        <a:solidFill>
          <a:schemeClr val="bg1"/>
        </a:solidFill>
        <a:ln>
          <a:solidFill>
            <a:schemeClr val="tx2">
              <a:lumMod val="25000"/>
              <a:lumOff val="75000"/>
            </a:schemeClr>
          </a:solidFill>
        </a:ln>
      </dgm:spPr>
      <dgm:t>
        <a:bodyPr/>
        <a:lstStyle/>
        <a:p>
          <a:r>
            <a:rPr lang="zh-TW" altLang="en-US" dirty="0"/>
            <a:t>傳統保險業</a:t>
          </a:r>
        </a:p>
      </dgm:t>
    </dgm:pt>
    <dgm:pt modelId="{C3E4354D-F9EE-4E3F-9BA8-9DF1EB710091}" type="parTrans" cxnId="{9926492C-DCD5-4A7B-A2A7-46D5A9980E6C}">
      <dgm:prSet/>
      <dgm:spPr/>
      <dgm:t>
        <a:bodyPr/>
        <a:lstStyle/>
        <a:p>
          <a:endParaRPr lang="zh-TW" altLang="en-US"/>
        </a:p>
      </dgm:t>
    </dgm:pt>
    <dgm:pt modelId="{4FD9CFA0-B560-4378-8716-6829ECDA22C7}" type="sibTrans" cxnId="{9926492C-DCD5-4A7B-A2A7-46D5A9980E6C}">
      <dgm:prSet/>
      <dgm:spPr/>
      <dgm:t>
        <a:bodyPr/>
        <a:lstStyle/>
        <a:p>
          <a:endParaRPr lang="zh-TW" altLang="en-US"/>
        </a:p>
      </dgm:t>
    </dgm:pt>
    <dgm:pt modelId="{9E0F2420-2F7C-4BC9-B3B1-41D079D7B9BA}">
      <dgm:prSet/>
      <dgm:spPr>
        <a:solidFill>
          <a:schemeClr val="bg1"/>
        </a:solidFill>
        <a:ln>
          <a:solidFill>
            <a:schemeClr val="tx2">
              <a:lumMod val="25000"/>
              <a:lumOff val="75000"/>
            </a:schemeClr>
          </a:solidFill>
        </a:ln>
      </dgm:spPr>
      <dgm:t>
        <a:bodyPr/>
        <a:lstStyle/>
        <a:p>
          <a:r>
            <a:rPr lang="zh-TW" altLang="en-US" dirty="0"/>
            <a:t>互聯網保險</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solidFill>
          <a:schemeClr val="bg1"/>
        </a:solidFill>
        <a:ln>
          <a:solidFill>
            <a:schemeClr val="tx2">
              <a:lumMod val="25000"/>
              <a:lumOff val="75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78C93022-0465-4021-8276-F5832288DE5D}">
      <dgm:prSet/>
      <dgm:spPr>
        <a:solidFill>
          <a:schemeClr val="tx2">
            <a:lumMod val="25000"/>
            <a:lumOff val="75000"/>
          </a:schemeClr>
        </a:solidFill>
        <a:ln>
          <a:solidFill>
            <a:schemeClr val="tx2">
              <a:lumMod val="25000"/>
              <a:lumOff val="75000"/>
            </a:schemeClr>
          </a:solidFill>
        </a:ln>
      </dgm:spPr>
      <dgm:t>
        <a:bodyPr/>
        <a:lstStyle/>
        <a:p>
          <a:r>
            <a:rPr lang="zh-TW" altLang="en-US" dirty="0"/>
            <a:t>機會與挑戰</a:t>
          </a:r>
        </a:p>
      </dgm:t>
    </dgm:pt>
    <dgm:pt modelId="{02CD0AAA-1DA7-4457-8A1B-F22D666E18DD}" type="parTrans" cxnId="{4A601163-06E4-45AB-BBE0-F64B4A35EFEE}">
      <dgm:prSet/>
      <dgm:spPr/>
      <dgm:t>
        <a:bodyPr/>
        <a:lstStyle/>
        <a:p>
          <a:endParaRPr lang="zh-TW" altLang="en-US"/>
        </a:p>
      </dgm:t>
    </dgm:pt>
    <dgm:pt modelId="{43D6F91D-0DFB-43FC-A63F-1D4240F7F9F4}" type="sibTrans" cxnId="{4A601163-06E4-45AB-BBE0-F64B4A35EFEE}">
      <dgm:prSet/>
      <dgm:spPr/>
      <dgm:t>
        <a:bodyPr/>
        <a:lstStyle/>
        <a:p>
          <a:endParaRPr lang="zh-TW" altLang="en-US"/>
        </a:p>
      </dgm:t>
    </dgm:pt>
    <dgm:pt modelId="{E5406759-0E0F-406F-9A84-B3B904C7ED8A}">
      <dgm:prSet/>
      <dgm:spPr>
        <a:ln>
          <a:solidFill>
            <a:schemeClr val="tx2">
              <a:lumMod val="25000"/>
              <a:lumOff val="75000"/>
            </a:schemeClr>
          </a:solidFill>
        </a:ln>
      </dgm:spPr>
      <dgm:t>
        <a:bodyPr/>
        <a:lstStyle/>
        <a:p>
          <a:r>
            <a:rPr lang="zh-TW" altLang="en-US" dirty="0"/>
            <a:t>市場與案例</a:t>
          </a:r>
        </a:p>
      </dgm:t>
    </dgm:pt>
    <dgm:pt modelId="{F82DCB37-9090-4F37-8BD2-00F05D1F4A3E}" type="parTrans" cxnId="{776D2C39-5B21-47FB-8346-936D9311C33C}">
      <dgm:prSet/>
      <dgm:spPr/>
      <dgm:t>
        <a:bodyPr/>
        <a:lstStyle/>
        <a:p>
          <a:endParaRPr lang="zh-TW" altLang="en-US"/>
        </a:p>
      </dgm:t>
    </dgm:pt>
    <dgm:pt modelId="{F230A5CA-8EC0-4B0F-A6B8-5FBE9C832B5A}" type="sibTrans" cxnId="{776D2C39-5B21-47FB-8346-936D9311C33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44DDB77A-C1AA-4E0B-AEB0-28CE33DC3A72}" type="pres">
      <dgm:prSet presAssocID="{63DC6D5B-DE3D-4B3A-83C1-ED29E1464B8B}" presName="parSpace" presStyleCnt="0"/>
      <dgm:spPr/>
    </dgm:pt>
    <dgm:pt modelId="{064BFF56-AC47-42BD-B34D-5B486805362B}" type="pres">
      <dgm:prSet presAssocID="{E5406759-0E0F-406F-9A84-B3B904C7ED8A}" presName="parTxOnly" presStyleLbl="node1" presStyleIdx="3" presStyleCnt="5">
        <dgm:presLayoutVars>
          <dgm:bulletEnabled val="1"/>
        </dgm:presLayoutVars>
      </dgm:prSet>
      <dgm:spPr/>
      <dgm:t>
        <a:bodyPr/>
        <a:lstStyle/>
        <a:p>
          <a:endParaRPr lang="zh-TW" altLang="en-US"/>
        </a:p>
      </dgm:t>
    </dgm:pt>
    <dgm:pt modelId="{8DF100ED-F598-4A70-9976-F40741CCFAC7}" type="pres">
      <dgm:prSet presAssocID="{F230A5CA-8EC0-4B0F-A6B8-5FBE9C832B5A}" presName="parSpace" presStyleCnt="0"/>
      <dgm:spPr/>
    </dgm:pt>
    <dgm:pt modelId="{C36245D8-3606-4BBC-B44C-508E01E5A8A2}" type="pres">
      <dgm:prSet presAssocID="{78C93022-0465-4021-8276-F5832288DE5D}" presName="parTxOnly" presStyleLbl="node1" presStyleIdx="4" presStyleCnt="5">
        <dgm:presLayoutVars>
          <dgm:bulletEnabled val="1"/>
        </dgm:presLayoutVars>
      </dgm:prSet>
      <dgm:spPr/>
      <dgm:t>
        <a:bodyPr/>
        <a:lstStyle/>
        <a:p>
          <a:endParaRPr lang="zh-TW" altLang="en-US"/>
        </a:p>
      </dgm:t>
    </dgm:pt>
  </dgm:ptLst>
  <dgm:cxnLst>
    <dgm:cxn modelId="{84A0EFA6-635C-8148-ACE6-F4BED4391A48}" type="presOf" srcId="{252357BE-30EA-49F7-9DBD-B5F30B4F4A9D}" destId="{AFF030F6-8D1D-42AA-8527-70CC9827071F}" srcOrd="0" destOrd="0" presId="urn:microsoft.com/office/officeart/2005/8/layout/hChevron3"/>
    <dgm:cxn modelId="{5865504F-C7A7-4C95-AC1F-C38E2396AFD2}" srcId="{252357BE-30EA-49F7-9DBD-B5F30B4F4A9D}" destId="{9E0F2420-2F7C-4BC9-B3B1-41D079D7B9BA}" srcOrd="1" destOrd="0" parTransId="{159D1B60-FDFE-45EB-96D1-3A2D0D5077E7}" sibTransId="{C7317D7E-54AF-443B-8B18-3D7BC7721E94}"/>
    <dgm:cxn modelId="{C84CDB42-81F3-4470-819E-EE747A7DA904}" type="presOf" srcId="{E5406759-0E0F-406F-9A84-B3B904C7ED8A}" destId="{064BFF56-AC47-42BD-B34D-5B486805362B}" srcOrd="0" destOrd="0" presId="urn:microsoft.com/office/officeart/2005/8/layout/hChevron3"/>
    <dgm:cxn modelId="{F8C5E7F8-74CD-6D4F-90B4-E580939896A4}" type="presOf" srcId="{5FF2D4FE-A551-4F3F-AAC9-90D5FFA8619A}" destId="{565F66ED-5189-46DB-A579-BEA28FE6D986}" srcOrd="0" destOrd="0" presId="urn:microsoft.com/office/officeart/2005/8/layout/hChevron3"/>
    <dgm:cxn modelId="{776D2C39-5B21-47FB-8346-936D9311C33C}" srcId="{252357BE-30EA-49F7-9DBD-B5F30B4F4A9D}" destId="{E5406759-0E0F-406F-9A84-B3B904C7ED8A}" srcOrd="3" destOrd="0" parTransId="{F82DCB37-9090-4F37-8BD2-00F05D1F4A3E}" sibTransId="{F230A5CA-8EC0-4B0F-A6B8-5FBE9C832B5A}"/>
    <dgm:cxn modelId="{9F808535-BD7D-D44B-81CD-CF9EE20A1335}" type="presOf" srcId="{78C93022-0465-4021-8276-F5832288DE5D}" destId="{C36245D8-3606-4BBC-B44C-508E01E5A8A2}" srcOrd="0" destOrd="0" presId="urn:microsoft.com/office/officeart/2005/8/layout/hChevron3"/>
    <dgm:cxn modelId="{4599E31A-E3E5-C14B-9125-4D6752CC68C0}" type="presOf" srcId="{53D53256-A754-4BBD-AA8A-3E51EF6B7332}" destId="{371DF444-DDBC-427E-9FEE-DFE4E6239109}"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4A601163-06E4-45AB-BBE0-F64B4A35EFEE}" srcId="{252357BE-30EA-49F7-9DBD-B5F30B4F4A9D}" destId="{78C93022-0465-4021-8276-F5832288DE5D}" srcOrd="4" destOrd="0" parTransId="{02CD0AAA-1DA7-4457-8A1B-F22D666E18DD}" sibTransId="{43D6F91D-0DFB-43FC-A63F-1D4240F7F9F4}"/>
    <dgm:cxn modelId="{9926492C-DCD5-4A7B-A2A7-46D5A9980E6C}" srcId="{252357BE-30EA-49F7-9DBD-B5F30B4F4A9D}" destId="{53D53256-A754-4BBD-AA8A-3E51EF6B7332}" srcOrd="0" destOrd="0" parTransId="{C3E4354D-F9EE-4E3F-9BA8-9DF1EB710091}" sibTransId="{4FD9CFA0-B560-4378-8716-6829ECDA22C7}"/>
    <dgm:cxn modelId="{99B65A99-BB2F-0547-9740-7967CBDC9FA4}" type="presOf" srcId="{9E0F2420-2F7C-4BC9-B3B1-41D079D7B9BA}" destId="{B6154193-CFF1-422A-A0B1-99E4EAC26EDE}" srcOrd="0" destOrd="0" presId="urn:microsoft.com/office/officeart/2005/8/layout/hChevron3"/>
    <dgm:cxn modelId="{0223B767-D5F7-E345-8398-C7E64707C4E3}" type="presParOf" srcId="{AFF030F6-8D1D-42AA-8527-70CC9827071F}" destId="{371DF444-DDBC-427E-9FEE-DFE4E6239109}" srcOrd="0" destOrd="0" presId="urn:microsoft.com/office/officeart/2005/8/layout/hChevron3"/>
    <dgm:cxn modelId="{541CC3F1-FB07-6448-B251-5C6407C73F9C}" type="presParOf" srcId="{AFF030F6-8D1D-42AA-8527-70CC9827071F}" destId="{ADC953D7-9E50-47BF-933D-60204B80E8FB}" srcOrd="1" destOrd="0" presId="urn:microsoft.com/office/officeart/2005/8/layout/hChevron3"/>
    <dgm:cxn modelId="{21222692-B095-6B4E-AC49-63E500214958}" type="presParOf" srcId="{AFF030F6-8D1D-42AA-8527-70CC9827071F}" destId="{B6154193-CFF1-422A-A0B1-99E4EAC26EDE}" srcOrd="2" destOrd="0" presId="urn:microsoft.com/office/officeart/2005/8/layout/hChevron3"/>
    <dgm:cxn modelId="{A1F550A2-F416-E84F-90C1-3C30AB686B47}" type="presParOf" srcId="{AFF030F6-8D1D-42AA-8527-70CC9827071F}" destId="{B0D14E24-9419-4779-91B2-FCCDE3A94F4A}" srcOrd="3" destOrd="0" presId="urn:microsoft.com/office/officeart/2005/8/layout/hChevron3"/>
    <dgm:cxn modelId="{30A8A68B-1F3C-E047-9985-BDA09F586FAA}" type="presParOf" srcId="{AFF030F6-8D1D-42AA-8527-70CC9827071F}" destId="{565F66ED-5189-46DB-A579-BEA28FE6D986}" srcOrd="4" destOrd="0" presId="urn:microsoft.com/office/officeart/2005/8/layout/hChevron3"/>
    <dgm:cxn modelId="{5302D2E2-5505-3840-B080-8D73C57CCAF2}" type="presParOf" srcId="{AFF030F6-8D1D-42AA-8527-70CC9827071F}" destId="{44DDB77A-C1AA-4E0B-AEB0-28CE33DC3A72}" srcOrd="5" destOrd="0" presId="urn:microsoft.com/office/officeart/2005/8/layout/hChevron3"/>
    <dgm:cxn modelId="{4806E3D3-DA42-495A-9D21-A7649165FD53}" type="presParOf" srcId="{AFF030F6-8D1D-42AA-8527-70CC9827071F}" destId="{064BFF56-AC47-42BD-B34D-5B486805362B}" srcOrd="6" destOrd="0" presId="urn:microsoft.com/office/officeart/2005/8/layout/hChevron3"/>
    <dgm:cxn modelId="{F6F09722-DC98-4586-87F5-45B134549276}" type="presParOf" srcId="{AFF030F6-8D1D-42AA-8527-70CC9827071F}" destId="{8DF100ED-F598-4A70-9976-F40741CCFAC7}" srcOrd="7" destOrd="0" presId="urn:microsoft.com/office/officeart/2005/8/layout/hChevron3"/>
    <dgm:cxn modelId="{F79C612D-599B-044A-93EF-9313C36284FC}" type="presParOf" srcId="{AFF030F6-8D1D-42AA-8527-70CC9827071F}" destId="{C36245D8-3606-4BBC-B44C-508E01E5A8A2}" srcOrd="8" destOrd="0" presId="urn:microsoft.com/office/officeart/2005/8/layout/hChevron3"/>
  </dgm:cxnLst>
  <dgm:bg/>
  <dgm:whole>
    <a:ln>
      <a:noFill/>
    </a:ln>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53D53256-A754-4BBD-AA8A-3E51EF6B7332}">
      <dgm:prSet phldrT="[文字]"/>
      <dgm:spPr>
        <a:solidFill>
          <a:schemeClr val="tx2">
            <a:lumMod val="25000"/>
            <a:lumOff val="75000"/>
          </a:schemeClr>
        </a:solidFill>
        <a:ln>
          <a:solidFill>
            <a:schemeClr val="tx2">
              <a:lumMod val="25000"/>
              <a:lumOff val="75000"/>
            </a:schemeClr>
          </a:solidFill>
        </a:ln>
      </dgm:spPr>
      <dgm:t>
        <a:bodyPr/>
        <a:lstStyle/>
        <a:p>
          <a:r>
            <a:rPr lang="zh-TW" altLang="en-US" dirty="0"/>
            <a:t>傳統保險業</a:t>
          </a:r>
        </a:p>
      </dgm:t>
    </dgm:pt>
    <dgm:pt modelId="{C3E4354D-F9EE-4E3F-9BA8-9DF1EB710091}" type="parTrans" cxnId="{9926492C-DCD5-4A7B-A2A7-46D5A9980E6C}">
      <dgm:prSet/>
      <dgm:spPr/>
      <dgm:t>
        <a:bodyPr/>
        <a:lstStyle/>
        <a:p>
          <a:endParaRPr lang="zh-TW" altLang="en-US"/>
        </a:p>
      </dgm:t>
    </dgm:pt>
    <dgm:pt modelId="{4FD9CFA0-B560-4378-8716-6829ECDA22C7}" type="sibTrans" cxnId="{9926492C-DCD5-4A7B-A2A7-46D5A9980E6C}">
      <dgm:prSet/>
      <dgm:spPr/>
      <dgm:t>
        <a:bodyPr/>
        <a:lstStyle/>
        <a:p>
          <a:endParaRPr lang="zh-TW" altLang="en-US"/>
        </a:p>
      </dgm:t>
    </dgm:pt>
    <dgm:pt modelId="{9E0F2420-2F7C-4BC9-B3B1-41D079D7B9BA}">
      <dgm:prSet/>
      <dgm:spPr>
        <a:ln>
          <a:solidFill>
            <a:schemeClr val="tx2">
              <a:lumMod val="25000"/>
              <a:lumOff val="75000"/>
            </a:schemeClr>
          </a:solidFill>
        </a:ln>
      </dgm:spPr>
      <dgm:t>
        <a:bodyPr/>
        <a:lstStyle/>
        <a:p>
          <a:r>
            <a:rPr lang="zh-TW" altLang="en-US" dirty="0"/>
            <a:t>互聯網保險</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ln>
          <a:solidFill>
            <a:schemeClr val="tx2">
              <a:lumMod val="25000"/>
              <a:lumOff val="75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78C93022-0465-4021-8276-F5832288DE5D}">
      <dgm:prSet/>
      <dgm:spPr>
        <a:ln>
          <a:solidFill>
            <a:schemeClr val="tx2">
              <a:lumMod val="25000"/>
              <a:lumOff val="75000"/>
            </a:schemeClr>
          </a:solidFill>
        </a:ln>
      </dgm:spPr>
      <dgm:t>
        <a:bodyPr/>
        <a:lstStyle/>
        <a:p>
          <a:r>
            <a:rPr lang="zh-TW" altLang="en-US" dirty="0"/>
            <a:t>機會與挑戰</a:t>
          </a:r>
        </a:p>
      </dgm:t>
    </dgm:pt>
    <dgm:pt modelId="{02CD0AAA-1DA7-4457-8A1B-F22D666E18DD}" type="parTrans" cxnId="{4A601163-06E4-45AB-BBE0-F64B4A35EFEE}">
      <dgm:prSet/>
      <dgm:spPr/>
      <dgm:t>
        <a:bodyPr/>
        <a:lstStyle/>
        <a:p>
          <a:endParaRPr lang="zh-TW" altLang="en-US"/>
        </a:p>
      </dgm:t>
    </dgm:pt>
    <dgm:pt modelId="{43D6F91D-0DFB-43FC-A63F-1D4240F7F9F4}" type="sibTrans" cxnId="{4A601163-06E4-45AB-BBE0-F64B4A35EFEE}">
      <dgm:prSet/>
      <dgm:spPr/>
      <dgm:t>
        <a:bodyPr/>
        <a:lstStyle/>
        <a:p>
          <a:endParaRPr lang="zh-TW" altLang="en-US"/>
        </a:p>
      </dgm:t>
    </dgm:pt>
    <dgm:pt modelId="{E5406759-0E0F-406F-9A84-B3B904C7ED8A}">
      <dgm:prSet/>
      <dgm:spPr>
        <a:ln>
          <a:solidFill>
            <a:schemeClr val="tx2">
              <a:lumMod val="25000"/>
              <a:lumOff val="75000"/>
            </a:schemeClr>
          </a:solidFill>
        </a:ln>
      </dgm:spPr>
      <dgm:t>
        <a:bodyPr/>
        <a:lstStyle/>
        <a:p>
          <a:r>
            <a:rPr lang="zh-TW" altLang="en-US" dirty="0"/>
            <a:t>市場與案例</a:t>
          </a:r>
        </a:p>
      </dgm:t>
    </dgm:pt>
    <dgm:pt modelId="{F82DCB37-9090-4F37-8BD2-00F05D1F4A3E}" type="parTrans" cxnId="{776D2C39-5B21-47FB-8346-936D9311C33C}">
      <dgm:prSet/>
      <dgm:spPr/>
      <dgm:t>
        <a:bodyPr/>
        <a:lstStyle/>
        <a:p>
          <a:endParaRPr lang="zh-TW" altLang="en-US"/>
        </a:p>
      </dgm:t>
    </dgm:pt>
    <dgm:pt modelId="{F230A5CA-8EC0-4B0F-A6B8-5FBE9C832B5A}" type="sibTrans" cxnId="{776D2C39-5B21-47FB-8346-936D9311C33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44DDB77A-C1AA-4E0B-AEB0-28CE33DC3A72}" type="pres">
      <dgm:prSet presAssocID="{63DC6D5B-DE3D-4B3A-83C1-ED29E1464B8B}" presName="parSpace" presStyleCnt="0"/>
      <dgm:spPr/>
    </dgm:pt>
    <dgm:pt modelId="{064BFF56-AC47-42BD-B34D-5B486805362B}" type="pres">
      <dgm:prSet presAssocID="{E5406759-0E0F-406F-9A84-B3B904C7ED8A}" presName="parTxOnly" presStyleLbl="node1" presStyleIdx="3" presStyleCnt="5">
        <dgm:presLayoutVars>
          <dgm:bulletEnabled val="1"/>
        </dgm:presLayoutVars>
      </dgm:prSet>
      <dgm:spPr/>
      <dgm:t>
        <a:bodyPr/>
        <a:lstStyle/>
        <a:p>
          <a:endParaRPr lang="zh-TW" altLang="en-US"/>
        </a:p>
      </dgm:t>
    </dgm:pt>
    <dgm:pt modelId="{8DF100ED-F598-4A70-9976-F40741CCFAC7}" type="pres">
      <dgm:prSet presAssocID="{F230A5CA-8EC0-4B0F-A6B8-5FBE9C832B5A}" presName="parSpace" presStyleCnt="0"/>
      <dgm:spPr/>
    </dgm:pt>
    <dgm:pt modelId="{C36245D8-3606-4BBC-B44C-508E01E5A8A2}" type="pres">
      <dgm:prSet presAssocID="{78C93022-0465-4021-8276-F5832288DE5D}" presName="parTxOnly" presStyleLbl="node1" presStyleIdx="4" presStyleCnt="5">
        <dgm:presLayoutVars>
          <dgm:bulletEnabled val="1"/>
        </dgm:presLayoutVars>
      </dgm:prSet>
      <dgm:spPr/>
      <dgm:t>
        <a:bodyPr/>
        <a:lstStyle/>
        <a:p>
          <a:endParaRPr lang="zh-TW" altLang="en-US"/>
        </a:p>
      </dgm:t>
    </dgm:pt>
  </dgm:ptLst>
  <dgm:cxnLst>
    <dgm:cxn modelId="{84A0EFA6-635C-8148-ACE6-F4BED4391A48}" type="presOf" srcId="{252357BE-30EA-49F7-9DBD-B5F30B4F4A9D}" destId="{AFF030F6-8D1D-42AA-8527-70CC9827071F}" srcOrd="0" destOrd="0" presId="urn:microsoft.com/office/officeart/2005/8/layout/hChevron3"/>
    <dgm:cxn modelId="{5865504F-C7A7-4C95-AC1F-C38E2396AFD2}" srcId="{252357BE-30EA-49F7-9DBD-B5F30B4F4A9D}" destId="{9E0F2420-2F7C-4BC9-B3B1-41D079D7B9BA}" srcOrd="1" destOrd="0" parTransId="{159D1B60-FDFE-45EB-96D1-3A2D0D5077E7}" sibTransId="{C7317D7E-54AF-443B-8B18-3D7BC7721E94}"/>
    <dgm:cxn modelId="{C84CDB42-81F3-4470-819E-EE747A7DA904}" type="presOf" srcId="{E5406759-0E0F-406F-9A84-B3B904C7ED8A}" destId="{064BFF56-AC47-42BD-B34D-5B486805362B}" srcOrd="0" destOrd="0" presId="urn:microsoft.com/office/officeart/2005/8/layout/hChevron3"/>
    <dgm:cxn modelId="{F8C5E7F8-74CD-6D4F-90B4-E580939896A4}" type="presOf" srcId="{5FF2D4FE-A551-4F3F-AAC9-90D5FFA8619A}" destId="{565F66ED-5189-46DB-A579-BEA28FE6D986}" srcOrd="0" destOrd="0" presId="urn:microsoft.com/office/officeart/2005/8/layout/hChevron3"/>
    <dgm:cxn modelId="{776D2C39-5B21-47FB-8346-936D9311C33C}" srcId="{252357BE-30EA-49F7-9DBD-B5F30B4F4A9D}" destId="{E5406759-0E0F-406F-9A84-B3B904C7ED8A}" srcOrd="3" destOrd="0" parTransId="{F82DCB37-9090-4F37-8BD2-00F05D1F4A3E}" sibTransId="{F230A5CA-8EC0-4B0F-A6B8-5FBE9C832B5A}"/>
    <dgm:cxn modelId="{9F808535-BD7D-D44B-81CD-CF9EE20A1335}" type="presOf" srcId="{78C93022-0465-4021-8276-F5832288DE5D}" destId="{C36245D8-3606-4BBC-B44C-508E01E5A8A2}" srcOrd="0" destOrd="0" presId="urn:microsoft.com/office/officeart/2005/8/layout/hChevron3"/>
    <dgm:cxn modelId="{4599E31A-E3E5-C14B-9125-4D6752CC68C0}" type="presOf" srcId="{53D53256-A754-4BBD-AA8A-3E51EF6B7332}" destId="{371DF444-DDBC-427E-9FEE-DFE4E6239109}"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4A601163-06E4-45AB-BBE0-F64B4A35EFEE}" srcId="{252357BE-30EA-49F7-9DBD-B5F30B4F4A9D}" destId="{78C93022-0465-4021-8276-F5832288DE5D}" srcOrd="4" destOrd="0" parTransId="{02CD0AAA-1DA7-4457-8A1B-F22D666E18DD}" sibTransId="{43D6F91D-0DFB-43FC-A63F-1D4240F7F9F4}"/>
    <dgm:cxn modelId="{9926492C-DCD5-4A7B-A2A7-46D5A9980E6C}" srcId="{252357BE-30EA-49F7-9DBD-B5F30B4F4A9D}" destId="{53D53256-A754-4BBD-AA8A-3E51EF6B7332}" srcOrd="0" destOrd="0" parTransId="{C3E4354D-F9EE-4E3F-9BA8-9DF1EB710091}" sibTransId="{4FD9CFA0-B560-4378-8716-6829ECDA22C7}"/>
    <dgm:cxn modelId="{99B65A99-BB2F-0547-9740-7967CBDC9FA4}" type="presOf" srcId="{9E0F2420-2F7C-4BC9-B3B1-41D079D7B9BA}" destId="{B6154193-CFF1-422A-A0B1-99E4EAC26EDE}" srcOrd="0" destOrd="0" presId="urn:microsoft.com/office/officeart/2005/8/layout/hChevron3"/>
    <dgm:cxn modelId="{0223B767-D5F7-E345-8398-C7E64707C4E3}" type="presParOf" srcId="{AFF030F6-8D1D-42AA-8527-70CC9827071F}" destId="{371DF444-DDBC-427E-9FEE-DFE4E6239109}" srcOrd="0" destOrd="0" presId="urn:microsoft.com/office/officeart/2005/8/layout/hChevron3"/>
    <dgm:cxn modelId="{541CC3F1-FB07-6448-B251-5C6407C73F9C}" type="presParOf" srcId="{AFF030F6-8D1D-42AA-8527-70CC9827071F}" destId="{ADC953D7-9E50-47BF-933D-60204B80E8FB}" srcOrd="1" destOrd="0" presId="urn:microsoft.com/office/officeart/2005/8/layout/hChevron3"/>
    <dgm:cxn modelId="{21222692-B095-6B4E-AC49-63E500214958}" type="presParOf" srcId="{AFF030F6-8D1D-42AA-8527-70CC9827071F}" destId="{B6154193-CFF1-422A-A0B1-99E4EAC26EDE}" srcOrd="2" destOrd="0" presId="urn:microsoft.com/office/officeart/2005/8/layout/hChevron3"/>
    <dgm:cxn modelId="{A1F550A2-F416-E84F-90C1-3C30AB686B47}" type="presParOf" srcId="{AFF030F6-8D1D-42AA-8527-70CC9827071F}" destId="{B0D14E24-9419-4779-91B2-FCCDE3A94F4A}" srcOrd="3" destOrd="0" presId="urn:microsoft.com/office/officeart/2005/8/layout/hChevron3"/>
    <dgm:cxn modelId="{30A8A68B-1F3C-E047-9985-BDA09F586FAA}" type="presParOf" srcId="{AFF030F6-8D1D-42AA-8527-70CC9827071F}" destId="{565F66ED-5189-46DB-A579-BEA28FE6D986}" srcOrd="4" destOrd="0" presId="urn:microsoft.com/office/officeart/2005/8/layout/hChevron3"/>
    <dgm:cxn modelId="{5302D2E2-5505-3840-B080-8D73C57CCAF2}" type="presParOf" srcId="{AFF030F6-8D1D-42AA-8527-70CC9827071F}" destId="{44DDB77A-C1AA-4E0B-AEB0-28CE33DC3A72}" srcOrd="5" destOrd="0" presId="urn:microsoft.com/office/officeart/2005/8/layout/hChevron3"/>
    <dgm:cxn modelId="{4806E3D3-DA42-495A-9D21-A7649165FD53}" type="presParOf" srcId="{AFF030F6-8D1D-42AA-8527-70CC9827071F}" destId="{064BFF56-AC47-42BD-B34D-5B486805362B}" srcOrd="6" destOrd="0" presId="urn:microsoft.com/office/officeart/2005/8/layout/hChevron3"/>
    <dgm:cxn modelId="{F6F09722-DC98-4586-87F5-45B134549276}" type="presParOf" srcId="{AFF030F6-8D1D-42AA-8527-70CC9827071F}" destId="{8DF100ED-F598-4A70-9976-F40741CCFAC7}" srcOrd="7" destOrd="0" presId="urn:microsoft.com/office/officeart/2005/8/layout/hChevron3"/>
    <dgm:cxn modelId="{F79C612D-599B-044A-93EF-9313C36284FC}" type="presParOf" srcId="{AFF030F6-8D1D-42AA-8527-70CC9827071F}" destId="{C36245D8-3606-4BBC-B44C-508E01E5A8A2}" srcOrd="8" destOrd="0" presId="urn:microsoft.com/office/officeart/2005/8/layout/hChevron3"/>
  </dgm:cxnLst>
  <dgm:bg/>
  <dgm:whole>
    <a:ln>
      <a:noFill/>
    </a:ln>
  </dgm:whole>
  <dgm:extLst>
    <a:ext uri="http://schemas.microsoft.com/office/drawing/2008/diagram">
      <dsp:dataModelExt xmlns:dsp="http://schemas.microsoft.com/office/drawing/2008/diagram" relId="rId8"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53D53256-A754-4BBD-AA8A-3E51EF6B7332}">
      <dgm:prSet phldrT="[文字]"/>
      <dgm:spPr>
        <a:solidFill>
          <a:schemeClr val="tx2">
            <a:lumMod val="25000"/>
            <a:lumOff val="75000"/>
          </a:schemeClr>
        </a:solidFill>
        <a:ln>
          <a:solidFill>
            <a:schemeClr val="tx2">
              <a:lumMod val="25000"/>
              <a:lumOff val="75000"/>
            </a:schemeClr>
          </a:solidFill>
        </a:ln>
      </dgm:spPr>
      <dgm:t>
        <a:bodyPr/>
        <a:lstStyle/>
        <a:p>
          <a:r>
            <a:rPr lang="zh-TW" altLang="en-US" dirty="0"/>
            <a:t>傳統保險業</a:t>
          </a:r>
        </a:p>
      </dgm:t>
    </dgm:pt>
    <dgm:pt modelId="{C3E4354D-F9EE-4E3F-9BA8-9DF1EB710091}" type="parTrans" cxnId="{9926492C-DCD5-4A7B-A2A7-46D5A9980E6C}">
      <dgm:prSet/>
      <dgm:spPr/>
      <dgm:t>
        <a:bodyPr/>
        <a:lstStyle/>
        <a:p>
          <a:endParaRPr lang="zh-TW" altLang="en-US"/>
        </a:p>
      </dgm:t>
    </dgm:pt>
    <dgm:pt modelId="{4FD9CFA0-B560-4378-8716-6829ECDA22C7}" type="sibTrans" cxnId="{9926492C-DCD5-4A7B-A2A7-46D5A9980E6C}">
      <dgm:prSet/>
      <dgm:spPr/>
      <dgm:t>
        <a:bodyPr/>
        <a:lstStyle/>
        <a:p>
          <a:endParaRPr lang="zh-TW" altLang="en-US"/>
        </a:p>
      </dgm:t>
    </dgm:pt>
    <dgm:pt modelId="{9E0F2420-2F7C-4BC9-B3B1-41D079D7B9BA}">
      <dgm:prSet/>
      <dgm:spPr>
        <a:ln>
          <a:solidFill>
            <a:schemeClr val="tx2">
              <a:lumMod val="25000"/>
              <a:lumOff val="75000"/>
            </a:schemeClr>
          </a:solidFill>
        </a:ln>
      </dgm:spPr>
      <dgm:t>
        <a:bodyPr/>
        <a:lstStyle/>
        <a:p>
          <a:r>
            <a:rPr lang="zh-TW" altLang="en-US" dirty="0"/>
            <a:t>互聯網保險</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ln>
          <a:solidFill>
            <a:schemeClr val="tx2">
              <a:lumMod val="25000"/>
              <a:lumOff val="75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78C93022-0465-4021-8276-F5832288DE5D}">
      <dgm:prSet/>
      <dgm:spPr>
        <a:ln>
          <a:solidFill>
            <a:schemeClr val="tx2">
              <a:lumMod val="25000"/>
              <a:lumOff val="75000"/>
            </a:schemeClr>
          </a:solidFill>
        </a:ln>
      </dgm:spPr>
      <dgm:t>
        <a:bodyPr/>
        <a:lstStyle/>
        <a:p>
          <a:r>
            <a:rPr lang="zh-TW" altLang="en-US" dirty="0"/>
            <a:t>機會與挑戰</a:t>
          </a:r>
        </a:p>
      </dgm:t>
    </dgm:pt>
    <dgm:pt modelId="{02CD0AAA-1DA7-4457-8A1B-F22D666E18DD}" type="parTrans" cxnId="{4A601163-06E4-45AB-BBE0-F64B4A35EFEE}">
      <dgm:prSet/>
      <dgm:spPr/>
      <dgm:t>
        <a:bodyPr/>
        <a:lstStyle/>
        <a:p>
          <a:endParaRPr lang="zh-TW" altLang="en-US"/>
        </a:p>
      </dgm:t>
    </dgm:pt>
    <dgm:pt modelId="{43D6F91D-0DFB-43FC-A63F-1D4240F7F9F4}" type="sibTrans" cxnId="{4A601163-06E4-45AB-BBE0-F64B4A35EFEE}">
      <dgm:prSet/>
      <dgm:spPr/>
      <dgm:t>
        <a:bodyPr/>
        <a:lstStyle/>
        <a:p>
          <a:endParaRPr lang="zh-TW" altLang="en-US"/>
        </a:p>
      </dgm:t>
    </dgm:pt>
    <dgm:pt modelId="{E5406759-0E0F-406F-9A84-B3B904C7ED8A}">
      <dgm:prSet/>
      <dgm:spPr>
        <a:ln>
          <a:solidFill>
            <a:schemeClr val="tx2">
              <a:lumMod val="25000"/>
              <a:lumOff val="75000"/>
            </a:schemeClr>
          </a:solidFill>
        </a:ln>
      </dgm:spPr>
      <dgm:t>
        <a:bodyPr/>
        <a:lstStyle/>
        <a:p>
          <a:r>
            <a:rPr lang="zh-TW" altLang="en-US" dirty="0"/>
            <a:t>市場與案例</a:t>
          </a:r>
        </a:p>
      </dgm:t>
    </dgm:pt>
    <dgm:pt modelId="{F82DCB37-9090-4F37-8BD2-00F05D1F4A3E}" type="parTrans" cxnId="{776D2C39-5B21-47FB-8346-936D9311C33C}">
      <dgm:prSet/>
      <dgm:spPr/>
      <dgm:t>
        <a:bodyPr/>
        <a:lstStyle/>
        <a:p>
          <a:endParaRPr lang="zh-TW" altLang="en-US"/>
        </a:p>
      </dgm:t>
    </dgm:pt>
    <dgm:pt modelId="{F230A5CA-8EC0-4B0F-A6B8-5FBE9C832B5A}" type="sibTrans" cxnId="{776D2C39-5B21-47FB-8346-936D9311C33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44DDB77A-C1AA-4E0B-AEB0-28CE33DC3A72}" type="pres">
      <dgm:prSet presAssocID="{63DC6D5B-DE3D-4B3A-83C1-ED29E1464B8B}" presName="parSpace" presStyleCnt="0"/>
      <dgm:spPr/>
    </dgm:pt>
    <dgm:pt modelId="{064BFF56-AC47-42BD-B34D-5B486805362B}" type="pres">
      <dgm:prSet presAssocID="{E5406759-0E0F-406F-9A84-B3B904C7ED8A}" presName="parTxOnly" presStyleLbl="node1" presStyleIdx="3" presStyleCnt="5">
        <dgm:presLayoutVars>
          <dgm:bulletEnabled val="1"/>
        </dgm:presLayoutVars>
      </dgm:prSet>
      <dgm:spPr/>
      <dgm:t>
        <a:bodyPr/>
        <a:lstStyle/>
        <a:p>
          <a:endParaRPr lang="zh-TW" altLang="en-US"/>
        </a:p>
      </dgm:t>
    </dgm:pt>
    <dgm:pt modelId="{8DF100ED-F598-4A70-9976-F40741CCFAC7}" type="pres">
      <dgm:prSet presAssocID="{F230A5CA-8EC0-4B0F-A6B8-5FBE9C832B5A}" presName="parSpace" presStyleCnt="0"/>
      <dgm:spPr/>
    </dgm:pt>
    <dgm:pt modelId="{C36245D8-3606-4BBC-B44C-508E01E5A8A2}" type="pres">
      <dgm:prSet presAssocID="{78C93022-0465-4021-8276-F5832288DE5D}" presName="parTxOnly" presStyleLbl="node1" presStyleIdx="4" presStyleCnt="5">
        <dgm:presLayoutVars>
          <dgm:bulletEnabled val="1"/>
        </dgm:presLayoutVars>
      </dgm:prSet>
      <dgm:spPr/>
      <dgm:t>
        <a:bodyPr/>
        <a:lstStyle/>
        <a:p>
          <a:endParaRPr lang="zh-TW" altLang="en-US"/>
        </a:p>
      </dgm:t>
    </dgm:pt>
  </dgm:ptLst>
  <dgm:cxnLst>
    <dgm:cxn modelId="{84A0EFA6-635C-8148-ACE6-F4BED4391A48}" type="presOf" srcId="{252357BE-30EA-49F7-9DBD-B5F30B4F4A9D}" destId="{AFF030F6-8D1D-42AA-8527-70CC9827071F}" srcOrd="0" destOrd="0" presId="urn:microsoft.com/office/officeart/2005/8/layout/hChevron3"/>
    <dgm:cxn modelId="{5865504F-C7A7-4C95-AC1F-C38E2396AFD2}" srcId="{252357BE-30EA-49F7-9DBD-B5F30B4F4A9D}" destId="{9E0F2420-2F7C-4BC9-B3B1-41D079D7B9BA}" srcOrd="1" destOrd="0" parTransId="{159D1B60-FDFE-45EB-96D1-3A2D0D5077E7}" sibTransId="{C7317D7E-54AF-443B-8B18-3D7BC7721E94}"/>
    <dgm:cxn modelId="{C84CDB42-81F3-4470-819E-EE747A7DA904}" type="presOf" srcId="{E5406759-0E0F-406F-9A84-B3B904C7ED8A}" destId="{064BFF56-AC47-42BD-B34D-5B486805362B}" srcOrd="0" destOrd="0" presId="urn:microsoft.com/office/officeart/2005/8/layout/hChevron3"/>
    <dgm:cxn modelId="{F8C5E7F8-74CD-6D4F-90B4-E580939896A4}" type="presOf" srcId="{5FF2D4FE-A551-4F3F-AAC9-90D5FFA8619A}" destId="{565F66ED-5189-46DB-A579-BEA28FE6D986}" srcOrd="0" destOrd="0" presId="urn:microsoft.com/office/officeart/2005/8/layout/hChevron3"/>
    <dgm:cxn modelId="{776D2C39-5B21-47FB-8346-936D9311C33C}" srcId="{252357BE-30EA-49F7-9DBD-B5F30B4F4A9D}" destId="{E5406759-0E0F-406F-9A84-B3B904C7ED8A}" srcOrd="3" destOrd="0" parTransId="{F82DCB37-9090-4F37-8BD2-00F05D1F4A3E}" sibTransId="{F230A5CA-8EC0-4B0F-A6B8-5FBE9C832B5A}"/>
    <dgm:cxn modelId="{9F808535-BD7D-D44B-81CD-CF9EE20A1335}" type="presOf" srcId="{78C93022-0465-4021-8276-F5832288DE5D}" destId="{C36245D8-3606-4BBC-B44C-508E01E5A8A2}" srcOrd="0" destOrd="0" presId="urn:microsoft.com/office/officeart/2005/8/layout/hChevron3"/>
    <dgm:cxn modelId="{4599E31A-E3E5-C14B-9125-4D6752CC68C0}" type="presOf" srcId="{53D53256-A754-4BBD-AA8A-3E51EF6B7332}" destId="{371DF444-DDBC-427E-9FEE-DFE4E6239109}"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4A601163-06E4-45AB-BBE0-F64B4A35EFEE}" srcId="{252357BE-30EA-49F7-9DBD-B5F30B4F4A9D}" destId="{78C93022-0465-4021-8276-F5832288DE5D}" srcOrd="4" destOrd="0" parTransId="{02CD0AAA-1DA7-4457-8A1B-F22D666E18DD}" sibTransId="{43D6F91D-0DFB-43FC-A63F-1D4240F7F9F4}"/>
    <dgm:cxn modelId="{9926492C-DCD5-4A7B-A2A7-46D5A9980E6C}" srcId="{252357BE-30EA-49F7-9DBD-B5F30B4F4A9D}" destId="{53D53256-A754-4BBD-AA8A-3E51EF6B7332}" srcOrd="0" destOrd="0" parTransId="{C3E4354D-F9EE-4E3F-9BA8-9DF1EB710091}" sibTransId="{4FD9CFA0-B560-4378-8716-6829ECDA22C7}"/>
    <dgm:cxn modelId="{99B65A99-BB2F-0547-9740-7967CBDC9FA4}" type="presOf" srcId="{9E0F2420-2F7C-4BC9-B3B1-41D079D7B9BA}" destId="{B6154193-CFF1-422A-A0B1-99E4EAC26EDE}" srcOrd="0" destOrd="0" presId="urn:microsoft.com/office/officeart/2005/8/layout/hChevron3"/>
    <dgm:cxn modelId="{0223B767-D5F7-E345-8398-C7E64707C4E3}" type="presParOf" srcId="{AFF030F6-8D1D-42AA-8527-70CC9827071F}" destId="{371DF444-DDBC-427E-9FEE-DFE4E6239109}" srcOrd="0" destOrd="0" presId="urn:microsoft.com/office/officeart/2005/8/layout/hChevron3"/>
    <dgm:cxn modelId="{541CC3F1-FB07-6448-B251-5C6407C73F9C}" type="presParOf" srcId="{AFF030F6-8D1D-42AA-8527-70CC9827071F}" destId="{ADC953D7-9E50-47BF-933D-60204B80E8FB}" srcOrd="1" destOrd="0" presId="urn:microsoft.com/office/officeart/2005/8/layout/hChevron3"/>
    <dgm:cxn modelId="{21222692-B095-6B4E-AC49-63E500214958}" type="presParOf" srcId="{AFF030F6-8D1D-42AA-8527-70CC9827071F}" destId="{B6154193-CFF1-422A-A0B1-99E4EAC26EDE}" srcOrd="2" destOrd="0" presId="urn:microsoft.com/office/officeart/2005/8/layout/hChevron3"/>
    <dgm:cxn modelId="{A1F550A2-F416-E84F-90C1-3C30AB686B47}" type="presParOf" srcId="{AFF030F6-8D1D-42AA-8527-70CC9827071F}" destId="{B0D14E24-9419-4779-91B2-FCCDE3A94F4A}" srcOrd="3" destOrd="0" presId="urn:microsoft.com/office/officeart/2005/8/layout/hChevron3"/>
    <dgm:cxn modelId="{30A8A68B-1F3C-E047-9985-BDA09F586FAA}" type="presParOf" srcId="{AFF030F6-8D1D-42AA-8527-70CC9827071F}" destId="{565F66ED-5189-46DB-A579-BEA28FE6D986}" srcOrd="4" destOrd="0" presId="urn:microsoft.com/office/officeart/2005/8/layout/hChevron3"/>
    <dgm:cxn modelId="{5302D2E2-5505-3840-B080-8D73C57CCAF2}" type="presParOf" srcId="{AFF030F6-8D1D-42AA-8527-70CC9827071F}" destId="{44DDB77A-C1AA-4E0B-AEB0-28CE33DC3A72}" srcOrd="5" destOrd="0" presId="urn:microsoft.com/office/officeart/2005/8/layout/hChevron3"/>
    <dgm:cxn modelId="{4806E3D3-DA42-495A-9D21-A7649165FD53}" type="presParOf" srcId="{AFF030F6-8D1D-42AA-8527-70CC9827071F}" destId="{064BFF56-AC47-42BD-B34D-5B486805362B}" srcOrd="6" destOrd="0" presId="urn:microsoft.com/office/officeart/2005/8/layout/hChevron3"/>
    <dgm:cxn modelId="{F6F09722-DC98-4586-87F5-45B134549276}" type="presParOf" srcId="{AFF030F6-8D1D-42AA-8527-70CC9827071F}" destId="{8DF100ED-F598-4A70-9976-F40741CCFAC7}" srcOrd="7" destOrd="0" presId="urn:microsoft.com/office/officeart/2005/8/layout/hChevron3"/>
    <dgm:cxn modelId="{F79C612D-599B-044A-93EF-9313C36284FC}" type="presParOf" srcId="{AFF030F6-8D1D-42AA-8527-70CC9827071F}" destId="{C36245D8-3606-4BBC-B44C-508E01E5A8A2}" srcOrd="8" destOrd="0" presId="urn:microsoft.com/office/officeart/2005/8/layout/hChevron3"/>
  </dgm:cxnLst>
  <dgm:bg/>
  <dgm:whole>
    <a:ln>
      <a:noFill/>
    </a:ln>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53D53256-A754-4BBD-AA8A-3E51EF6B7332}">
      <dgm:prSet phldrT="[文字]"/>
      <dgm:spPr>
        <a:solidFill>
          <a:schemeClr val="tx2">
            <a:lumMod val="25000"/>
            <a:lumOff val="75000"/>
          </a:schemeClr>
        </a:solidFill>
        <a:ln>
          <a:solidFill>
            <a:schemeClr val="tx2">
              <a:lumMod val="25000"/>
              <a:lumOff val="75000"/>
            </a:schemeClr>
          </a:solidFill>
        </a:ln>
      </dgm:spPr>
      <dgm:t>
        <a:bodyPr/>
        <a:lstStyle/>
        <a:p>
          <a:r>
            <a:rPr lang="zh-TW" altLang="en-US" dirty="0"/>
            <a:t>傳統保險業</a:t>
          </a:r>
        </a:p>
      </dgm:t>
    </dgm:pt>
    <dgm:pt modelId="{C3E4354D-F9EE-4E3F-9BA8-9DF1EB710091}" type="parTrans" cxnId="{9926492C-DCD5-4A7B-A2A7-46D5A9980E6C}">
      <dgm:prSet/>
      <dgm:spPr/>
      <dgm:t>
        <a:bodyPr/>
        <a:lstStyle/>
        <a:p>
          <a:endParaRPr lang="zh-TW" altLang="en-US"/>
        </a:p>
      </dgm:t>
    </dgm:pt>
    <dgm:pt modelId="{4FD9CFA0-B560-4378-8716-6829ECDA22C7}" type="sibTrans" cxnId="{9926492C-DCD5-4A7B-A2A7-46D5A9980E6C}">
      <dgm:prSet/>
      <dgm:spPr/>
      <dgm:t>
        <a:bodyPr/>
        <a:lstStyle/>
        <a:p>
          <a:endParaRPr lang="zh-TW" altLang="en-US"/>
        </a:p>
      </dgm:t>
    </dgm:pt>
    <dgm:pt modelId="{9E0F2420-2F7C-4BC9-B3B1-41D079D7B9BA}">
      <dgm:prSet/>
      <dgm:spPr>
        <a:ln>
          <a:solidFill>
            <a:schemeClr val="tx2">
              <a:lumMod val="25000"/>
              <a:lumOff val="75000"/>
            </a:schemeClr>
          </a:solidFill>
        </a:ln>
      </dgm:spPr>
      <dgm:t>
        <a:bodyPr/>
        <a:lstStyle/>
        <a:p>
          <a:r>
            <a:rPr lang="zh-TW" altLang="en-US" dirty="0"/>
            <a:t>互聯網保險</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ln>
          <a:solidFill>
            <a:schemeClr val="tx2">
              <a:lumMod val="25000"/>
              <a:lumOff val="75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78C93022-0465-4021-8276-F5832288DE5D}">
      <dgm:prSet/>
      <dgm:spPr>
        <a:ln>
          <a:solidFill>
            <a:schemeClr val="tx2">
              <a:lumMod val="25000"/>
              <a:lumOff val="75000"/>
            </a:schemeClr>
          </a:solidFill>
        </a:ln>
      </dgm:spPr>
      <dgm:t>
        <a:bodyPr/>
        <a:lstStyle/>
        <a:p>
          <a:r>
            <a:rPr lang="zh-TW" altLang="en-US" dirty="0"/>
            <a:t>機會與挑戰</a:t>
          </a:r>
        </a:p>
      </dgm:t>
    </dgm:pt>
    <dgm:pt modelId="{02CD0AAA-1DA7-4457-8A1B-F22D666E18DD}" type="parTrans" cxnId="{4A601163-06E4-45AB-BBE0-F64B4A35EFEE}">
      <dgm:prSet/>
      <dgm:spPr/>
      <dgm:t>
        <a:bodyPr/>
        <a:lstStyle/>
        <a:p>
          <a:endParaRPr lang="zh-TW" altLang="en-US"/>
        </a:p>
      </dgm:t>
    </dgm:pt>
    <dgm:pt modelId="{43D6F91D-0DFB-43FC-A63F-1D4240F7F9F4}" type="sibTrans" cxnId="{4A601163-06E4-45AB-BBE0-F64B4A35EFEE}">
      <dgm:prSet/>
      <dgm:spPr/>
      <dgm:t>
        <a:bodyPr/>
        <a:lstStyle/>
        <a:p>
          <a:endParaRPr lang="zh-TW" altLang="en-US"/>
        </a:p>
      </dgm:t>
    </dgm:pt>
    <dgm:pt modelId="{E5406759-0E0F-406F-9A84-B3B904C7ED8A}">
      <dgm:prSet/>
      <dgm:spPr>
        <a:ln>
          <a:solidFill>
            <a:schemeClr val="tx2">
              <a:lumMod val="25000"/>
              <a:lumOff val="75000"/>
            </a:schemeClr>
          </a:solidFill>
        </a:ln>
      </dgm:spPr>
      <dgm:t>
        <a:bodyPr/>
        <a:lstStyle/>
        <a:p>
          <a:r>
            <a:rPr lang="zh-TW" altLang="en-US" dirty="0"/>
            <a:t>市場與案例</a:t>
          </a:r>
        </a:p>
      </dgm:t>
    </dgm:pt>
    <dgm:pt modelId="{F82DCB37-9090-4F37-8BD2-00F05D1F4A3E}" type="parTrans" cxnId="{776D2C39-5B21-47FB-8346-936D9311C33C}">
      <dgm:prSet/>
      <dgm:spPr/>
      <dgm:t>
        <a:bodyPr/>
        <a:lstStyle/>
        <a:p>
          <a:endParaRPr lang="zh-TW" altLang="en-US"/>
        </a:p>
      </dgm:t>
    </dgm:pt>
    <dgm:pt modelId="{F230A5CA-8EC0-4B0F-A6B8-5FBE9C832B5A}" type="sibTrans" cxnId="{776D2C39-5B21-47FB-8346-936D9311C33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44DDB77A-C1AA-4E0B-AEB0-28CE33DC3A72}" type="pres">
      <dgm:prSet presAssocID="{63DC6D5B-DE3D-4B3A-83C1-ED29E1464B8B}" presName="parSpace" presStyleCnt="0"/>
      <dgm:spPr/>
    </dgm:pt>
    <dgm:pt modelId="{064BFF56-AC47-42BD-B34D-5B486805362B}" type="pres">
      <dgm:prSet presAssocID="{E5406759-0E0F-406F-9A84-B3B904C7ED8A}" presName="parTxOnly" presStyleLbl="node1" presStyleIdx="3" presStyleCnt="5">
        <dgm:presLayoutVars>
          <dgm:bulletEnabled val="1"/>
        </dgm:presLayoutVars>
      </dgm:prSet>
      <dgm:spPr/>
      <dgm:t>
        <a:bodyPr/>
        <a:lstStyle/>
        <a:p>
          <a:endParaRPr lang="zh-TW" altLang="en-US"/>
        </a:p>
      </dgm:t>
    </dgm:pt>
    <dgm:pt modelId="{8DF100ED-F598-4A70-9976-F40741CCFAC7}" type="pres">
      <dgm:prSet presAssocID="{F230A5CA-8EC0-4B0F-A6B8-5FBE9C832B5A}" presName="parSpace" presStyleCnt="0"/>
      <dgm:spPr/>
    </dgm:pt>
    <dgm:pt modelId="{C36245D8-3606-4BBC-B44C-508E01E5A8A2}" type="pres">
      <dgm:prSet presAssocID="{78C93022-0465-4021-8276-F5832288DE5D}" presName="parTxOnly" presStyleLbl="node1" presStyleIdx="4" presStyleCnt="5">
        <dgm:presLayoutVars>
          <dgm:bulletEnabled val="1"/>
        </dgm:presLayoutVars>
      </dgm:prSet>
      <dgm:spPr/>
      <dgm:t>
        <a:bodyPr/>
        <a:lstStyle/>
        <a:p>
          <a:endParaRPr lang="zh-TW" altLang="en-US"/>
        </a:p>
      </dgm:t>
    </dgm:pt>
  </dgm:ptLst>
  <dgm:cxnLst>
    <dgm:cxn modelId="{84A0EFA6-635C-8148-ACE6-F4BED4391A48}" type="presOf" srcId="{252357BE-30EA-49F7-9DBD-B5F30B4F4A9D}" destId="{AFF030F6-8D1D-42AA-8527-70CC9827071F}" srcOrd="0" destOrd="0" presId="urn:microsoft.com/office/officeart/2005/8/layout/hChevron3"/>
    <dgm:cxn modelId="{5865504F-C7A7-4C95-AC1F-C38E2396AFD2}" srcId="{252357BE-30EA-49F7-9DBD-B5F30B4F4A9D}" destId="{9E0F2420-2F7C-4BC9-B3B1-41D079D7B9BA}" srcOrd="1" destOrd="0" parTransId="{159D1B60-FDFE-45EB-96D1-3A2D0D5077E7}" sibTransId="{C7317D7E-54AF-443B-8B18-3D7BC7721E94}"/>
    <dgm:cxn modelId="{C84CDB42-81F3-4470-819E-EE747A7DA904}" type="presOf" srcId="{E5406759-0E0F-406F-9A84-B3B904C7ED8A}" destId="{064BFF56-AC47-42BD-B34D-5B486805362B}" srcOrd="0" destOrd="0" presId="urn:microsoft.com/office/officeart/2005/8/layout/hChevron3"/>
    <dgm:cxn modelId="{F8C5E7F8-74CD-6D4F-90B4-E580939896A4}" type="presOf" srcId="{5FF2D4FE-A551-4F3F-AAC9-90D5FFA8619A}" destId="{565F66ED-5189-46DB-A579-BEA28FE6D986}" srcOrd="0" destOrd="0" presId="urn:microsoft.com/office/officeart/2005/8/layout/hChevron3"/>
    <dgm:cxn modelId="{776D2C39-5B21-47FB-8346-936D9311C33C}" srcId="{252357BE-30EA-49F7-9DBD-B5F30B4F4A9D}" destId="{E5406759-0E0F-406F-9A84-B3B904C7ED8A}" srcOrd="3" destOrd="0" parTransId="{F82DCB37-9090-4F37-8BD2-00F05D1F4A3E}" sibTransId="{F230A5CA-8EC0-4B0F-A6B8-5FBE9C832B5A}"/>
    <dgm:cxn modelId="{9F808535-BD7D-D44B-81CD-CF9EE20A1335}" type="presOf" srcId="{78C93022-0465-4021-8276-F5832288DE5D}" destId="{C36245D8-3606-4BBC-B44C-508E01E5A8A2}" srcOrd="0" destOrd="0" presId="urn:microsoft.com/office/officeart/2005/8/layout/hChevron3"/>
    <dgm:cxn modelId="{4599E31A-E3E5-C14B-9125-4D6752CC68C0}" type="presOf" srcId="{53D53256-A754-4BBD-AA8A-3E51EF6B7332}" destId="{371DF444-DDBC-427E-9FEE-DFE4E6239109}"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4A601163-06E4-45AB-BBE0-F64B4A35EFEE}" srcId="{252357BE-30EA-49F7-9DBD-B5F30B4F4A9D}" destId="{78C93022-0465-4021-8276-F5832288DE5D}" srcOrd="4" destOrd="0" parTransId="{02CD0AAA-1DA7-4457-8A1B-F22D666E18DD}" sibTransId="{43D6F91D-0DFB-43FC-A63F-1D4240F7F9F4}"/>
    <dgm:cxn modelId="{9926492C-DCD5-4A7B-A2A7-46D5A9980E6C}" srcId="{252357BE-30EA-49F7-9DBD-B5F30B4F4A9D}" destId="{53D53256-A754-4BBD-AA8A-3E51EF6B7332}" srcOrd="0" destOrd="0" parTransId="{C3E4354D-F9EE-4E3F-9BA8-9DF1EB710091}" sibTransId="{4FD9CFA0-B560-4378-8716-6829ECDA22C7}"/>
    <dgm:cxn modelId="{99B65A99-BB2F-0547-9740-7967CBDC9FA4}" type="presOf" srcId="{9E0F2420-2F7C-4BC9-B3B1-41D079D7B9BA}" destId="{B6154193-CFF1-422A-A0B1-99E4EAC26EDE}" srcOrd="0" destOrd="0" presId="urn:microsoft.com/office/officeart/2005/8/layout/hChevron3"/>
    <dgm:cxn modelId="{0223B767-D5F7-E345-8398-C7E64707C4E3}" type="presParOf" srcId="{AFF030F6-8D1D-42AA-8527-70CC9827071F}" destId="{371DF444-DDBC-427E-9FEE-DFE4E6239109}" srcOrd="0" destOrd="0" presId="urn:microsoft.com/office/officeart/2005/8/layout/hChevron3"/>
    <dgm:cxn modelId="{541CC3F1-FB07-6448-B251-5C6407C73F9C}" type="presParOf" srcId="{AFF030F6-8D1D-42AA-8527-70CC9827071F}" destId="{ADC953D7-9E50-47BF-933D-60204B80E8FB}" srcOrd="1" destOrd="0" presId="urn:microsoft.com/office/officeart/2005/8/layout/hChevron3"/>
    <dgm:cxn modelId="{21222692-B095-6B4E-AC49-63E500214958}" type="presParOf" srcId="{AFF030F6-8D1D-42AA-8527-70CC9827071F}" destId="{B6154193-CFF1-422A-A0B1-99E4EAC26EDE}" srcOrd="2" destOrd="0" presId="urn:microsoft.com/office/officeart/2005/8/layout/hChevron3"/>
    <dgm:cxn modelId="{A1F550A2-F416-E84F-90C1-3C30AB686B47}" type="presParOf" srcId="{AFF030F6-8D1D-42AA-8527-70CC9827071F}" destId="{B0D14E24-9419-4779-91B2-FCCDE3A94F4A}" srcOrd="3" destOrd="0" presId="urn:microsoft.com/office/officeart/2005/8/layout/hChevron3"/>
    <dgm:cxn modelId="{30A8A68B-1F3C-E047-9985-BDA09F586FAA}" type="presParOf" srcId="{AFF030F6-8D1D-42AA-8527-70CC9827071F}" destId="{565F66ED-5189-46DB-A579-BEA28FE6D986}" srcOrd="4" destOrd="0" presId="urn:microsoft.com/office/officeart/2005/8/layout/hChevron3"/>
    <dgm:cxn modelId="{5302D2E2-5505-3840-B080-8D73C57CCAF2}" type="presParOf" srcId="{AFF030F6-8D1D-42AA-8527-70CC9827071F}" destId="{44DDB77A-C1AA-4E0B-AEB0-28CE33DC3A72}" srcOrd="5" destOrd="0" presId="urn:microsoft.com/office/officeart/2005/8/layout/hChevron3"/>
    <dgm:cxn modelId="{4806E3D3-DA42-495A-9D21-A7649165FD53}" type="presParOf" srcId="{AFF030F6-8D1D-42AA-8527-70CC9827071F}" destId="{064BFF56-AC47-42BD-B34D-5B486805362B}" srcOrd="6" destOrd="0" presId="urn:microsoft.com/office/officeart/2005/8/layout/hChevron3"/>
    <dgm:cxn modelId="{F6F09722-DC98-4586-87F5-45B134549276}" type="presParOf" srcId="{AFF030F6-8D1D-42AA-8527-70CC9827071F}" destId="{8DF100ED-F598-4A70-9976-F40741CCFAC7}" srcOrd="7" destOrd="0" presId="urn:microsoft.com/office/officeart/2005/8/layout/hChevron3"/>
    <dgm:cxn modelId="{F79C612D-599B-044A-93EF-9313C36284FC}" type="presParOf" srcId="{AFF030F6-8D1D-42AA-8527-70CC9827071F}" destId="{C36245D8-3606-4BBC-B44C-508E01E5A8A2}" srcOrd="8" destOrd="0" presId="urn:microsoft.com/office/officeart/2005/8/layout/hChevron3"/>
  </dgm:cxnLst>
  <dgm:bg/>
  <dgm:whole>
    <a:ln>
      <a:noFill/>
    </a:ln>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53D53256-A754-4BBD-AA8A-3E51EF6B7332}">
      <dgm:prSet phldrT="[文字]"/>
      <dgm:spPr>
        <a:solidFill>
          <a:schemeClr val="tx2">
            <a:lumMod val="25000"/>
            <a:lumOff val="75000"/>
          </a:schemeClr>
        </a:solidFill>
        <a:ln>
          <a:solidFill>
            <a:schemeClr val="tx2">
              <a:lumMod val="25000"/>
              <a:lumOff val="75000"/>
            </a:schemeClr>
          </a:solidFill>
        </a:ln>
      </dgm:spPr>
      <dgm:t>
        <a:bodyPr/>
        <a:lstStyle/>
        <a:p>
          <a:r>
            <a:rPr lang="zh-TW" altLang="en-US" dirty="0"/>
            <a:t>傳統保險業</a:t>
          </a:r>
        </a:p>
      </dgm:t>
    </dgm:pt>
    <dgm:pt modelId="{C3E4354D-F9EE-4E3F-9BA8-9DF1EB710091}" type="parTrans" cxnId="{9926492C-DCD5-4A7B-A2A7-46D5A9980E6C}">
      <dgm:prSet/>
      <dgm:spPr/>
      <dgm:t>
        <a:bodyPr/>
        <a:lstStyle/>
        <a:p>
          <a:endParaRPr lang="zh-TW" altLang="en-US"/>
        </a:p>
      </dgm:t>
    </dgm:pt>
    <dgm:pt modelId="{4FD9CFA0-B560-4378-8716-6829ECDA22C7}" type="sibTrans" cxnId="{9926492C-DCD5-4A7B-A2A7-46D5A9980E6C}">
      <dgm:prSet/>
      <dgm:spPr/>
      <dgm:t>
        <a:bodyPr/>
        <a:lstStyle/>
        <a:p>
          <a:endParaRPr lang="zh-TW" altLang="en-US"/>
        </a:p>
      </dgm:t>
    </dgm:pt>
    <dgm:pt modelId="{9E0F2420-2F7C-4BC9-B3B1-41D079D7B9BA}">
      <dgm:prSet/>
      <dgm:spPr>
        <a:ln>
          <a:solidFill>
            <a:schemeClr val="tx2">
              <a:lumMod val="25000"/>
              <a:lumOff val="75000"/>
            </a:schemeClr>
          </a:solidFill>
        </a:ln>
      </dgm:spPr>
      <dgm:t>
        <a:bodyPr/>
        <a:lstStyle/>
        <a:p>
          <a:r>
            <a:rPr lang="zh-TW" altLang="en-US" dirty="0"/>
            <a:t>互聯網保險</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ln>
          <a:solidFill>
            <a:schemeClr val="tx2">
              <a:lumMod val="25000"/>
              <a:lumOff val="75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78C93022-0465-4021-8276-F5832288DE5D}">
      <dgm:prSet/>
      <dgm:spPr>
        <a:ln>
          <a:solidFill>
            <a:schemeClr val="tx2">
              <a:lumMod val="25000"/>
              <a:lumOff val="75000"/>
            </a:schemeClr>
          </a:solidFill>
        </a:ln>
      </dgm:spPr>
      <dgm:t>
        <a:bodyPr/>
        <a:lstStyle/>
        <a:p>
          <a:r>
            <a:rPr lang="zh-TW" altLang="en-US" dirty="0"/>
            <a:t>機會與挑戰</a:t>
          </a:r>
        </a:p>
      </dgm:t>
    </dgm:pt>
    <dgm:pt modelId="{02CD0AAA-1DA7-4457-8A1B-F22D666E18DD}" type="parTrans" cxnId="{4A601163-06E4-45AB-BBE0-F64B4A35EFEE}">
      <dgm:prSet/>
      <dgm:spPr/>
      <dgm:t>
        <a:bodyPr/>
        <a:lstStyle/>
        <a:p>
          <a:endParaRPr lang="zh-TW" altLang="en-US"/>
        </a:p>
      </dgm:t>
    </dgm:pt>
    <dgm:pt modelId="{43D6F91D-0DFB-43FC-A63F-1D4240F7F9F4}" type="sibTrans" cxnId="{4A601163-06E4-45AB-BBE0-F64B4A35EFEE}">
      <dgm:prSet/>
      <dgm:spPr/>
      <dgm:t>
        <a:bodyPr/>
        <a:lstStyle/>
        <a:p>
          <a:endParaRPr lang="zh-TW" altLang="en-US"/>
        </a:p>
      </dgm:t>
    </dgm:pt>
    <dgm:pt modelId="{E5406759-0E0F-406F-9A84-B3B904C7ED8A}">
      <dgm:prSet/>
      <dgm:spPr>
        <a:ln>
          <a:solidFill>
            <a:schemeClr val="tx2">
              <a:lumMod val="25000"/>
              <a:lumOff val="75000"/>
            </a:schemeClr>
          </a:solidFill>
        </a:ln>
      </dgm:spPr>
      <dgm:t>
        <a:bodyPr/>
        <a:lstStyle/>
        <a:p>
          <a:r>
            <a:rPr lang="zh-TW" altLang="en-US" dirty="0"/>
            <a:t>市場與案例</a:t>
          </a:r>
        </a:p>
      </dgm:t>
    </dgm:pt>
    <dgm:pt modelId="{F82DCB37-9090-4F37-8BD2-00F05D1F4A3E}" type="parTrans" cxnId="{776D2C39-5B21-47FB-8346-936D9311C33C}">
      <dgm:prSet/>
      <dgm:spPr/>
      <dgm:t>
        <a:bodyPr/>
        <a:lstStyle/>
        <a:p>
          <a:endParaRPr lang="zh-TW" altLang="en-US"/>
        </a:p>
      </dgm:t>
    </dgm:pt>
    <dgm:pt modelId="{F230A5CA-8EC0-4B0F-A6B8-5FBE9C832B5A}" type="sibTrans" cxnId="{776D2C39-5B21-47FB-8346-936D9311C33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44DDB77A-C1AA-4E0B-AEB0-28CE33DC3A72}" type="pres">
      <dgm:prSet presAssocID="{63DC6D5B-DE3D-4B3A-83C1-ED29E1464B8B}" presName="parSpace" presStyleCnt="0"/>
      <dgm:spPr/>
    </dgm:pt>
    <dgm:pt modelId="{064BFF56-AC47-42BD-B34D-5B486805362B}" type="pres">
      <dgm:prSet presAssocID="{E5406759-0E0F-406F-9A84-B3B904C7ED8A}" presName="parTxOnly" presStyleLbl="node1" presStyleIdx="3" presStyleCnt="5">
        <dgm:presLayoutVars>
          <dgm:bulletEnabled val="1"/>
        </dgm:presLayoutVars>
      </dgm:prSet>
      <dgm:spPr/>
      <dgm:t>
        <a:bodyPr/>
        <a:lstStyle/>
        <a:p>
          <a:endParaRPr lang="zh-TW" altLang="en-US"/>
        </a:p>
      </dgm:t>
    </dgm:pt>
    <dgm:pt modelId="{8DF100ED-F598-4A70-9976-F40741CCFAC7}" type="pres">
      <dgm:prSet presAssocID="{F230A5CA-8EC0-4B0F-A6B8-5FBE9C832B5A}" presName="parSpace" presStyleCnt="0"/>
      <dgm:spPr/>
    </dgm:pt>
    <dgm:pt modelId="{C36245D8-3606-4BBC-B44C-508E01E5A8A2}" type="pres">
      <dgm:prSet presAssocID="{78C93022-0465-4021-8276-F5832288DE5D}" presName="parTxOnly" presStyleLbl="node1" presStyleIdx="4" presStyleCnt="5">
        <dgm:presLayoutVars>
          <dgm:bulletEnabled val="1"/>
        </dgm:presLayoutVars>
      </dgm:prSet>
      <dgm:spPr/>
      <dgm:t>
        <a:bodyPr/>
        <a:lstStyle/>
        <a:p>
          <a:endParaRPr lang="zh-TW" altLang="en-US"/>
        </a:p>
      </dgm:t>
    </dgm:pt>
  </dgm:ptLst>
  <dgm:cxnLst>
    <dgm:cxn modelId="{84A0EFA6-635C-8148-ACE6-F4BED4391A48}" type="presOf" srcId="{252357BE-30EA-49F7-9DBD-B5F30B4F4A9D}" destId="{AFF030F6-8D1D-42AA-8527-70CC9827071F}" srcOrd="0" destOrd="0" presId="urn:microsoft.com/office/officeart/2005/8/layout/hChevron3"/>
    <dgm:cxn modelId="{5865504F-C7A7-4C95-AC1F-C38E2396AFD2}" srcId="{252357BE-30EA-49F7-9DBD-B5F30B4F4A9D}" destId="{9E0F2420-2F7C-4BC9-B3B1-41D079D7B9BA}" srcOrd="1" destOrd="0" parTransId="{159D1B60-FDFE-45EB-96D1-3A2D0D5077E7}" sibTransId="{C7317D7E-54AF-443B-8B18-3D7BC7721E94}"/>
    <dgm:cxn modelId="{C84CDB42-81F3-4470-819E-EE747A7DA904}" type="presOf" srcId="{E5406759-0E0F-406F-9A84-B3B904C7ED8A}" destId="{064BFF56-AC47-42BD-B34D-5B486805362B}" srcOrd="0" destOrd="0" presId="urn:microsoft.com/office/officeart/2005/8/layout/hChevron3"/>
    <dgm:cxn modelId="{F8C5E7F8-74CD-6D4F-90B4-E580939896A4}" type="presOf" srcId="{5FF2D4FE-A551-4F3F-AAC9-90D5FFA8619A}" destId="{565F66ED-5189-46DB-A579-BEA28FE6D986}" srcOrd="0" destOrd="0" presId="urn:microsoft.com/office/officeart/2005/8/layout/hChevron3"/>
    <dgm:cxn modelId="{776D2C39-5B21-47FB-8346-936D9311C33C}" srcId="{252357BE-30EA-49F7-9DBD-B5F30B4F4A9D}" destId="{E5406759-0E0F-406F-9A84-B3B904C7ED8A}" srcOrd="3" destOrd="0" parTransId="{F82DCB37-9090-4F37-8BD2-00F05D1F4A3E}" sibTransId="{F230A5CA-8EC0-4B0F-A6B8-5FBE9C832B5A}"/>
    <dgm:cxn modelId="{9F808535-BD7D-D44B-81CD-CF9EE20A1335}" type="presOf" srcId="{78C93022-0465-4021-8276-F5832288DE5D}" destId="{C36245D8-3606-4BBC-B44C-508E01E5A8A2}" srcOrd="0" destOrd="0" presId="urn:microsoft.com/office/officeart/2005/8/layout/hChevron3"/>
    <dgm:cxn modelId="{4599E31A-E3E5-C14B-9125-4D6752CC68C0}" type="presOf" srcId="{53D53256-A754-4BBD-AA8A-3E51EF6B7332}" destId="{371DF444-DDBC-427E-9FEE-DFE4E6239109}"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4A601163-06E4-45AB-BBE0-F64B4A35EFEE}" srcId="{252357BE-30EA-49F7-9DBD-B5F30B4F4A9D}" destId="{78C93022-0465-4021-8276-F5832288DE5D}" srcOrd="4" destOrd="0" parTransId="{02CD0AAA-1DA7-4457-8A1B-F22D666E18DD}" sibTransId="{43D6F91D-0DFB-43FC-A63F-1D4240F7F9F4}"/>
    <dgm:cxn modelId="{9926492C-DCD5-4A7B-A2A7-46D5A9980E6C}" srcId="{252357BE-30EA-49F7-9DBD-B5F30B4F4A9D}" destId="{53D53256-A754-4BBD-AA8A-3E51EF6B7332}" srcOrd="0" destOrd="0" parTransId="{C3E4354D-F9EE-4E3F-9BA8-9DF1EB710091}" sibTransId="{4FD9CFA0-B560-4378-8716-6829ECDA22C7}"/>
    <dgm:cxn modelId="{99B65A99-BB2F-0547-9740-7967CBDC9FA4}" type="presOf" srcId="{9E0F2420-2F7C-4BC9-B3B1-41D079D7B9BA}" destId="{B6154193-CFF1-422A-A0B1-99E4EAC26EDE}" srcOrd="0" destOrd="0" presId="urn:microsoft.com/office/officeart/2005/8/layout/hChevron3"/>
    <dgm:cxn modelId="{0223B767-D5F7-E345-8398-C7E64707C4E3}" type="presParOf" srcId="{AFF030F6-8D1D-42AA-8527-70CC9827071F}" destId="{371DF444-DDBC-427E-9FEE-DFE4E6239109}" srcOrd="0" destOrd="0" presId="urn:microsoft.com/office/officeart/2005/8/layout/hChevron3"/>
    <dgm:cxn modelId="{541CC3F1-FB07-6448-B251-5C6407C73F9C}" type="presParOf" srcId="{AFF030F6-8D1D-42AA-8527-70CC9827071F}" destId="{ADC953D7-9E50-47BF-933D-60204B80E8FB}" srcOrd="1" destOrd="0" presId="urn:microsoft.com/office/officeart/2005/8/layout/hChevron3"/>
    <dgm:cxn modelId="{21222692-B095-6B4E-AC49-63E500214958}" type="presParOf" srcId="{AFF030F6-8D1D-42AA-8527-70CC9827071F}" destId="{B6154193-CFF1-422A-A0B1-99E4EAC26EDE}" srcOrd="2" destOrd="0" presId="urn:microsoft.com/office/officeart/2005/8/layout/hChevron3"/>
    <dgm:cxn modelId="{A1F550A2-F416-E84F-90C1-3C30AB686B47}" type="presParOf" srcId="{AFF030F6-8D1D-42AA-8527-70CC9827071F}" destId="{B0D14E24-9419-4779-91B2-FCCDE3A94F4A}" srcOrd="3" destOrd="0" presId="urn:microsoft.com/office/officeart/2005/8/layout/hChevron3"/>
    <dgm:cxn modelId="{30A8A68B-1F3C-E047-9985-BDA09F586FAA}" type="presParOf" srcId="{AFF030F6-8D1D-42AA-8527-70CC9827071F}" destId="{565F66ED-5189-46DB-A579-BEA28FE6D986}" srcOrd="4" destOrd="0" presId="urn:microsoft.com/office/officeart/2005/8/layout/hChevron3"/>
    <dgm:cxn modelId="{5302D2E2-5505-3840-B080-8D73C57CCAF2}" type="presParOf" srcId="{AFF030F6-8D1D-42AA-8527-70CC9827071F}" destId="{44DDB77A-C1AA-4E0B-AEB0-28CE33DC3A72}" srcOrd="5" destOrd="0" presId="urn:microsoft.com/office/officeart/2005/8/layout/hChevron3"/>
    <dgm:cxn modelId="{4806E3D3-DA42-495A-9D21-A7649165FD53}" type="presParOf" srcId="{AFF030F6-8D1D-42AA-8527-70CC9827071F}" destId="{064BFF56-AC47-42BD-B34D-5B486805362B}" srcOrd="6" destOrd="0" presId="urn:microsoft.com/office/officeart/2005/8/layout/hChevron3"/>
    <dgm:cxn modelId="{F6F09722-DC98-4586-87F5-45B134549276}" type="presParOf" srcId="{AFF030F6-8D1D-42AA-8527-70CC9827071F}" destId="{8DF100ED-F598-4A70-9976-F40741CCFAC7}" srcOrd="7" destOrd="0" presId="urn:microsoft.com/office/officeart/2005/8/layout/hChevron3"/>
    <dgm:cxn modelId="{F79C612D-599B-044A-93EF-9313C36284FC}" type="presParOf" srcId="{AFF030F6-8D1D-42AA-8527-70CC9827071F}" destId="{C36245D8-3606-4BBC-B44C-508E01E5A8A2}" srcOrd="8" destOrd="0" presId="urn:microsoft.com/office/officeart/2005/8/layout/hChevron3"/>
  </dgm:cxnLst>
  <dgm:bg/>
  <dgm:whole>
    <a:ln>
      <a:noFill/>
    </a:ln>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53D53256-A754-4BBD-AA8A-3E51EF6B7332}">
      <dgm:prSet phldrT="[文字]"/>
      <dgm:spPr>
        <a:solidFill>
          <a:schemeClr val="bg1"/>
        </a:solidFill>
        <a:ln>
          <a:solidFill>
            <a:schemeClr val="tx2">
              <a:lumMod val="25000"/>
              <a:lumOff val="75000"/>
            </a:schemeClr>
          </a:solidFill>
        </a:ln>
      </dgm:spPr>
      <dgm:t>
        <a:bodyPr/>
        <a:lstStyle/>
        <a:p>
          <a:r>
            <a:rPr lang="zh-TW" altLang="en-US" dirty="0"/>
            <a:t>傳統保險業</a:t>
          </a:r>
        </a:p>
      </dgm:t>
    </dgm:pt>
    <dgm:pt modelId="{C3E4354D-F9EE-4E3F-9BA8-9DF1EB710091}" type="parTrans" cxnId="{9926492C-DCD5-4A7B-A2A7-46D5A9980E6C}">
      <dgm:prSet/>
      <dgm:spPr/>
      <dgm:t>
        <a:bodyPr/>
        <a:lstStyle/>
        <a:p>
          <a:endParaRPr lang="zh-TW" altLang="en-US"/>
        </a:p>
      </dgm:t>
    </dgm:pt>
    <dgm:pt modelId="{4FD9CFA0-B560-4378-8716-6829ECDA22C7}" type="sibTrans" cxnId="{9926492C-DCD5-4A7B-A2A7-46D5A9980E6C}">
      <dgm:prSet/>
      <dgm:spPr/>
      <dgm:t>
        <a:bodyPr/>
        <a:lstStyle/>
        <a:p>
          <a:endParaRPr lang="zh-TW" altLang="en-US"/>
        </a:p>
      </dgm:t>
    </dgm:pt>
    <dgm:pt modelId="{9E0F2420-2F7C-4BC9-B3B1-41D079D7B9BA}">
      <dgm:prSet/>
      <dgm:spPr>
        <a:solidFill>
          <a:schemeClr val="tx2">
            <a:lumMod val="25000"/>
            <a:lumOff val="75000"/>
          </a:schemeClr>
        </a:solidFill>
        <a:ln>
          <a:solidFill>
            <a:schemeClr val="tx2">
              <a:lumMod val="25000"/>
              <a:lumOff val="75000"/>
            </a:schemeClr>
          </a:solidFill>
        </a:ln>
      </dgm:spPr>
      <dgm:t>
        <a:bodyPr/>
        <a:lstStyle/>
        <a:p>
          <a:r>
            <a:rPr lang="zh-TW" altLang="en-US" dirty="0"/>
            <a:t>互聯網保險</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ln>
          <a:solidFill>
            <a:schemeClr val="tx2">
              <a:lumMod val="25000"/>
              <a:lumOff val="75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78C93022-0465-4021-8276-F5832288DE5D}">
      <dgm:prSet/>
      <dgm:spPr>
        <a:ln>
          <a:solidFill>
            <a:schemeClr val="tx2">
              <a:lumMod val="25000"/>
              <a:lumOff val="75000"/>
            </a:schemeClr>
          </a:solidFill>
        </a:ln>
      </dgm:spPr>
      <dgm:t>
        <a:bodyPr/>
        <a:lstStyle/>
        <a:p>
          <a:r>
            <a:rPr lang="zh-TW" altLang="en-US" dirty="0"/>
            <a:t>機會與挑戰</a:t>
          </a:r>
        </a:p>
      </dgm:t>
    </dgm:pt>
    <dgm:pt modelId="{02CD0AAA-1DA7-4457-8A1B-F22D666E18DD}" type="parTrans" cxnId="{4A601163-06E4-45AB-BBE0-F64B4A35EFEE}">
      <dgm:prSet/>
      <dgm:spPr/>
      <dgm:t>
        <a:bodyPr/>
        <a:lstStyle/>
        <a:p>
          <a:endParaRPr lang="zh-TW" altLang="en-US"/>
        </a:p>
      </dgm:t>
    </dgm:pt>
    <dgm:pt modelId="{43D6F91D-0DFB-43FC-A63F-1D4240F7F9F4}" type="sibTrans" cxnId="{4A601163-06E4-45AB-BBE0-F64B4A35EFEE}">
      <dgm:prSet/>
      <dgm:spPr/>
      <dgm:t>
        <a:bodyPr/>
        <a:lstStyle/>
        <a:p>
          <a:endParaRPr lang="zh-TW" altLang="en-US"/>
        </a:p>
      </dgm:t>
    </dgm:pt>
    <dgm:pt modelId="{E5406759-0E0F-406F-9A84-B3B904C7ED8A}">
      <dgm:prSet/>
      <dgm:spPr>
        <a:ln>
          <a:solidFill>
            <a:schemeClr val="tx2">
              <a:lumMod val="25000"/>
              <a:lumOff val="75000"/>
            </a:schemeClr>
          </a:solidFill>
        </a:ln>
      </dgm:spPr>
      <dgm:t>
        <a:bodyPr/>
        <a:lstStyle/>
        <a:p>
          <a:r>
            <a:rPr lang="zh-TW" altLang="en-US" dirty="0"/>
            <a:t>市場與案例</a:t>
          </a:r>
        </a:p>
      </dgm:t>
    </dgm:pt>
    <dgm:pt modelId="{F82DCB37-9090-4F37-8BD2-00F05D1F4A3E}" type="parTrans" cxnId="{776D2C39-5B21-47FB-8346-936D9311C33C}">
      <dgm:prSet/>
      <dgm:spPr/>
      <dgm:t>
        <a:bodyPr/>
        <a:lstStyle/>
        <a:p>
          <a:endParaRPr lang="zh-TW" altLang="en-US"/>
        </a:p>
      </dgm:t>
    </dgm:pt>
    <dgm:pt modelId="{F230A5CA-8EC0-4B0F-A6B8-5FBE9C832B5A}" type="sibTrans" cxnId="{776D2C39-5B21-47FB-8346-936D9311C33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44DDB77A-C1AA-4E0B-AEB0-28CE33DC3A72}" type="pres">
      <dgm:prSet presAssocID="{63DC6D5B-DE3D-4B3A-83C1-ED29E1464B8B}" presName="parSpace" presStyleCnt="0"/>
      <dgm:spPr/>
    </dgm:pt>
    <dgm:pt modelId="{064BFF56-AC47-42BD-B34D-5B486805362B}" type="pres">
      <dgm:prSet presAssocID="{E5406759-0E0F-406F-9A84-B3B904C7ED8A}" presName="parTxOnly" presStyleLbl="node1" presStyleIdx="3" presStyleCnt="5">
        <dgm:presLayoutVars>
          <dgm:bulletEnabled val="1"/>
        </dgm:presLayoutVars>
      </dgm:prSet>
      <dgm:spPr/>
      <dgm:t>
        <a:bodyPr/>
        <a:lstStyle/>
        <a:p>
          <a:endParaRPr lang="zh-TW" altLang="en-US"/>
        </a:p>
      </dgm:t>
    </dgm:pt>
    <dgm:pt modelId="{8DF100ED-F598-4A70-9976-F40741CCFAC7}" type="pres">
      <dgm:prSet presAssocID="{F230A5CA-8EC0-4B0F-A6B8-5FBE9C832B5A}" presName="parSpace" presStyleCnt="0"/>
      <dgm:spPr/>
    </dgm:pt>
    <dgm:pt modelId="{C36245D8-3606-4BBC-B44C-508E01E5A8A2}" type="pres">
      <dgm:prSet presAssocID="{78C93022-0465-4021-8276-F5832288DE5D}" presName="parTxOnly" presStyleLbl="node1" presStyleIdx="4" presStyleCnt="5">
        <dgm:presLayoutVars>
          <dgm:bulletEnabled val="1"/>
        </dgm:presLayoutVars>
      </dgm:prSet>
      <dgm:spPr/>
      <dgm:t>
        <a:bodyPr/>
        <a:lstStyle/>
        <a:p>
          <a:endParaRPr lang="zh-TW" altLang="en-US"/>
        </a:p>
      </dgm:t>
    </dgm:pt>
  </dgm:ptLst>
  <dgm:cxnLst>
    <dgm:cxn modelId="{84A0EFA6-635C-8148-ACE6-F4BED4391A48}" type="presOf" srcId="{252357BE-30EA-49F7-9DBD-B5F30B4F4A9D}" destId="{AFF030F6-8D1D-42AA-8527-70CC9827071F}" srcOrd="0" destOrd="0" presId="urn:microsoft.com/office/officeart/2005/8/layout/hChevron3"/>
    <dgm:cxn modelId="{5865504F-C7A7-4C95-AC1F-C38E2396AFD2}" srcId="{252357BE-30EA-49F7-9DBD-B5F30B4F4A9D}" destId="{9E0F2420-2F7C-4BC9-B3B1-41D079D7B9BA}" srcOrd="1" destOrd="0" parTransId="{159D1B60-FDFE-45EB-96D1-3A2D0D5077E7}" sibTransId="{C7317D7E-54AF-443B-8B18-3D7BC7721E94}"/>
    <dgm:cxn modelId="{C84CDB42-81F3-4470-819E-EE747A7DA904}" type="presOf" srcId="{E5406759-0E0F-406F-9A84-B3B904C7ED8A}" destId="{064BFF56-AC47-42BD-B34D-5B486805362B}" srcOrd="0" destOrd="0" presId="urn:microsoft.com/office/officeart/2005/8/layout/hChevron3"/>
    <dgm:cxn modelId="{F8C5E7F8-74CD-6D4F-90B4-E580939896A4}" type="presOf" srcId="{5FF2D4FE-A551-4F3F-AAC9-90D5FFA8619A}" destId="{565F66ED-5189-46DB-A579-BEA28FE6D986}" srcOrd="0" destOrd="0" presId="urn:microsoft.com/office/officeart/2005/8/layout/hChevron3"/>
    <dgm:cxn modelId="{776D2C39-5B21-47FB-8346-936D9311C33C}" srcId="{252357BE-30EA-49F7-9DBD-B5F30B4F4A9D}" destId="{E5406759-0E0F-406F-9A84-B3B904C7ED8A}" srcOrd="3" destOrd="0" parTransId="{F82DCB37-9090-4F37-8BD2-00F05D1F4A3E}" sibTransId="{F230A5CA-8EC0-4B0F-A6B8-5FBE9C832B5A}"/>
    <dgm:cxn modelId="{9F808535-BD7D-D44B-81CD-CF9EE20A1335}" type="presOf" srcId="{78C93022-0465-4021-8276-F5832288DE5D}" destId="{C36245D8-3606-4BBC-B44C-508E01E5A8A2}" srcOrd="0" destOrd="0" presId="urn:microsoft.com/office/officeart/2005/8/layout/hChevron3"/>
    <dgm:cxn modelId="{4599E31A-E3E5-C14B-9125-4D6752CC68C0}" type="presOf" srcId="{53D53256-A754-4BBD-AA8A-3E51EF6B7332}" destId="{371DF444-DDBC-427E-9FEE-DFE4E6239109}"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4A601163-06E4-45AB-BBE0-F64B4A35EFEE}" srcId="{252357BE-30EA-49F7-9DBD-B5F30B4F4A9D}" destId="{78C93022-0465-4021-8276-F5832288DE5D}" srcOrd="4" destOrd="0" parTransId="{02CD0AAA-1DA7-4457-8A1B-F22D666E18DD}" sibTransId="{43D6F91D-0DFB-43FC-A63F-1D4240F7F9F4}"/>
    <dgm:cxn modelId="{9926492C-DCD5-4A7B-A2A7-46D5A9980E6C}" srcId="{252357BE-30EA-49F7-9DBD-B5F30B4F4A9D}" destId="{53D53256-A754-4BBD-AA8A-3E51EF6B7332}" srcOrd="0" destOrd="0" parTransId="{C3E4354D-F9EE-4E3F-9BA8-9DF1EB710091}" sibTransId="{4FD9CFA0-B560-4378-8716-6829ECDA22C7}"/>
    <dgm:cxn modelId="{99B65A99-BB2F-0547-9740-7967CBDC9FA4}" type="presOf" srcId="{9E0F2420-2F7C-4BC9-B3B1-41D079D7B9BA}" destId="{B6154193-CFF1-422A-A0B1-99E4EAC26EDE}" srcOrd="0" destOrd="0" presId="urn:microsoft.com/office/officeart/2005/8/layout/hChevron3"/>
    <dgm:cxn modelId="{0223B767-D5F7-E345-8398-C7E64707C4E3}" type="presParOf" srcId="{AFF030F6-8D1D-42AA-8527-70CC9827071F}" destId="{371DF444-DDBC-427E-9FEE-DFE4E6239109}" srcOrd="0" destOrd="0" presId="urn:microsoft.com/office/officeart/2005/8/layout/hChevron3"/>
    <dgm:cxn modelId="{541CC3F1-FB07-6448-B251-5C6407C73F9C}" type="presParOf" srcId="{AFF030F6-8D1D-42AA-8527-70CC9827071F}" destId="{ADC953D7-9E50-47BF-933D-60204B80E8FB}" srcOrd="1" destOrd="0" presId="urn:microsoft.com/office/officeart/2005/8/layout/hChevron3"/>
    <dgm:cxn modelId="{21222692-B095-6B4E-AC49-63E500214958}" type="presParOf" srcId="{AFF030F6-8D1D-42AA-8527-70CC9827071F}" destId="{B6154193-CFF1-422A-A0B1-99E4EAC26EDE}" srcOrd="2" destOrd="0" presId="urn:microsoft.com/office/officeart/2005/8/layout/hChevron3"/>
    <dgm:cxn modelId="{A1F550A2-F416-E84F-90C1-3C30AB686B47}" type="presParOf" srcId="{AFF030F6-8D1D-42AA-8527-70CC9827071F}" destId="{B0D14E24-9419-4779-91B2-FCCDE3A94F4A}" srcOrd="3" destOrd="0" presId="urn:microsoft.com/office/officeart/2005/8/layout/hChevron3"/>
    <dgm:cxn modelId="{30A8A68B-1F3C-E047-9985-BDA09F586FAA}" type="presParOf" srcId="{AFF030F6-8D1D-42AA-8527-70CC9827071F}" destId="{565F66ED-5189-46DB-A579-BEA28FE6D986}" srcOrd="4" destOrd="0" presId="urn:microsoft.com/office/officeart/2005/8/layout/hChevron3"/>
    <dgm:cxn modelId="{5302D2E2-5505-3840-B080-8D73C57CCAF2}" type="presParOf" srcId="{AFF030F6-8D1D-42AA-8527-70CC9827071F}" destId="{44DDB77A-C1AA-4E0B-AEB0-28CE33DC3A72}" srcOrd="5" destOrd="0" presId="urn:microsoft.com/office/officeart/2005/8/layout/hChevron3"/>
    <dgm:cxn modelId="{4806E3D3-DA42-495A-9D21-A7649165FD53}" type="presParOf" srcId="{AFF030F6-8D1D-42AA-8527-70CC9827071F}" destId="{064BFF56-AC47-42BD-B34D-5B486805362B}" srcOrd="6" destOrd="0" presId="urn:microsoft.com/office/officeart/2005/8/layout/hChevron3"/>
    <dgm:cxn modelId="{F6F09722-DC98-4586-87F5-45B134549276}" type="presParOf" srcId="{AFF030F6-8D1D-42AA-8527-70CC9827071F}" destId="{8DF100ED-F598-4A70-9976-F40741CCFAC7}" srcOrd="7" destOrd="0" presId="urn:microsoft.com/office/officeart/2005/8/layout/hChevron3"/>
    <dgm:cxn modelId="{F79C612D-599B-044A-93EF-9313C36284FC}" type="presParOf" srcId="{AFF030F6-8D1D-42AA-8527-70CC9827071F}" destId="{C36245D8-3606-4BBC-B44C-508E01E5A8A2}" srcOrd="8" destOrd="0" presId="urn:microsoft.com/office/officeart/2005/8/layout/hChevron3"/>
  </dgm:cxnLst>
  <dgm:bg/>
  <dgm:whole>
    <a:ln>
      <a:noFill/>
    </a:ln>
  </dgm:whole>
  <dgm:extLst>
    <a:ext uri="http://schemas.microsoft.com/office/drawing/2008/diagram">
      <dsp:dataModelExt xmlns:dsp="http://schemas.microsoft.com/office/drawing/2008/diagram" relId="rId8"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53D53256-A754-4BBD-AA8A-3E51EF6B7332}">
      <dgm:prSet phldrT="[文字]"/>
      <dgm:spPr>
        <a:solidFill>
          <a:schemeClr val="bg1"/>
        </a:solidFill>
        <a:ln>
          <a:solidFill>
            <a:schemeClr val="tx2">
              <a:lumMod val="25000"/>
              <a:lumOff val="75000"/>
            </a:schemeClr>
          </a:solidFill>
        </a:ln>
      </dgm:spPr>
      <dgm:t>
        <a:bodyPr/>
        <a:lstStyle/>
        <a:p>
          <a:r>
            <a:rPr lang="zh-TW" altLang="en-US" dirty="0"/>
            <a:t>傳統保險業</a:t>
          </a:r>
        </a:p>
      </dgm:t>
    </dgm:pt>
    <dgm:pt modelId="{C3E4354D-F9EE-4E3F-9BA8-9DF1EB710091}" type="parTrans" cxnId="{9926492C-DCD5-4A7B-A2A7-46D5A9980E6C}">
      <dgm:prSet/>
      <dgm:spPr/>
      <dgm:t>
        <a:bodyPr/>
        <a:lstStyle/>
        <a:p>
          <a:endParaRPr lang="zh-TW" altLang="en-US"/>
        </a:p>
      </dgm:t>
    </dgm:pt>
    <dgm:pt modelId="{4FD9CFA0-B560-4378-8716-6829ECDA22C7}" type="sibTrans" cxnId="{9926492C-DCD5-4A7B-A2A7-46D5A9980E6C}">
      <dgm:prSet/>
      <dgm:spPr/>
      <dgm:t>
        <a:bodyPr/>
        <a:lstStyle/>
        <a:p>
          <a:endParaRPr lang="zh-TW" altLang="en-US"/>
        </a:p>
      </dgm:t>
    </dgm:pt>
    <dgm:pt modelId="{9E0F2420-2F7C-4BC9-B3B1-41D079D7B9BA}">
      <dgm:prSet/>
      <dgm:spPr>
        <a:solidFill>
          <a:schemeClr val="tx2">
            <a:lumMod val="25000"/>
            <a:lumOff val="75000"/>
          </a:schemeClr>
        </a:solidFill>
        <a:ln>
          <a:solidFill>
            <a:schemeClr val="tx2">
              <a:lumMod val="25000"/>
              <a:lumOff val="75000"/>
            </a:schemeClr>
          </a:solidFill>
        </a:ln>
      </dgm:spPr>
      <dgm:t>
        <a:bodyPr/>
        <a:lstStyle/>
        <a:p>
          <a:r>
            <a:rPr lang="zh-TW" altLang="en-US" dirty="0"/>
            <a:t>互聯網保險</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ln>
          <a:solidFill>
            <a:schemeClr val="tx2">
              <a:lumMod val="25000"/>
              <a:lumOff val="75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78C93022-0465-4021-8276-F5832288DE5D}">
      <dgm:prSet/>
      <dgm:spPr>
        <a:ln>
          <a:solidFill>
            <a:schemeClr val="tx2">
              <a:lumMod val="25000"/>
              <a:lumOff val="75000"/>
            </a:schemeClr>
          </a:solidFill>
        </a:ln>
      </dgm:spPr>
      <dgm:t>
        <a:bodyPr/>
        <a:lstStyle/>
        <a:p>
          <a:r>
            <a:rPr lang="zh-TW" altLang="en-US" dirty="0"/>
            <a:t>機會與挑戰</a:t>
          </a:r>
        </a:p>
      </dgm:t>
    </dgm:pt>
    <dgm:pt modelId="{02CD0AAA-1DA7-4457-8A1B-F22D666E18DD}" type="parTrans" cxnId="{4A601163-06E4-45AB-BBE0-F64B4A35EFEE}">
      <dgm:prSet/>
      <dgm:spPr/>
      <dgm:t>
        <a:bodyPr/>
        <a:lstStyle/>
        <a:p>
          <a:endParaRPr lang="zh-TW" altLang="en-US"/>
        </a:p>
      </dgm:t>
    </dgm:pt>
    <dgm:pt modelId="{43D6F91D-0DFB-43FC-A63F-1D4240F7F9F4}" type="sibTrans" cxnId="{4A601163-06E4-45AB-BBE0-F64B4A35EFEE}">
      <dgm:prSet/>
      <dgm:spPr/>
      <dgm:t>
        <a:bodyPr/>
        <a:lstStyle/>
        <a:p>
          <a:endParaRPr lang="zh-TW" altLang="en-US"/>
        </a:p>
      </dgm:t>
    </dgm:pt>
    <dgm:pt modelId="{E5406759-0E0F-406F-9A84-B3B904C7ED8A}">
      <dgm:prSet/>
      <dgm:spPr>
        <a:ln>
          <a:solidFill>
            <a:schemeClr val="tx2">
              <a:lumMod val="25000"/>
              <a:lumOff val="75000"/>
            </a:schemeClr>
          </a:solidFill>
        </a:ln>
      </dgm:spPr>
      <dgm:t>
        <a:bodyPr/>
        <a:lstStyle/>
        <a:p>
          <a:r>
            <a:rPr lang="zh-TW" altLang="en-US" dirty="0"/>
            <a:t>市場與案例</a:t>
          </a:r>
        </a:p>
      </dgm:t>
    </dgm:pt>
    <dgm:pt modelId="{F82DCB37-9090-4F37-8BD2-00F05D1F4A3E}" type="parTrans" cxnId="{776D2C39-5B21-47FB-8346-936D9311C33C}">
      <dgm:prSet/>
      <dgm:spPr/>
      <dgm:t>
        <a:bodyPr/>
        <a:lstStyle/>
        <a:p>
          <a:endParaRPr lang="zh-TW" altLang="en-US"/>
        </a:p>
      </dgm:t>
    </dgm:pt>
    <dgm:pt modelId="{F230A5CA-8EC0-4B0F-A6B8-5FBE9C832B5A}" type="sibTrans" cxnId="{776D2C39-5B21-47FB-8346-936D9311C33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44DDB77A-C1AA-4E0B-AEB0-28CE33DC3A72}" type="pres">
      <dgm:prSet presAssocID="{63DC6D5B-DE3D-4B3A-83C1-ED29E1464B8B}" presName="parSpace" presStyleCnt="0"/>
      <dgm:spPr/>
    </dgm:pt>
    <dgm:pt modelId="{064BFF56-AC47-42BD-B34D-5B486805362B}" type="pres">
      <dgm:prSet presAssocID="{E5406759-0E0F-406F-9A84-B3B904C7ED8A}" presName="parTxOnly" presStyleLbl="node1" presStyleIdx="3" presStyleCnt="5">
        <dgm:presLayoutVars>
          <dgm:bulletEnabled val="1"/>
        </dgm:presLayoutVars>
      </dgm:prSet>
      <dgm:spPr/>
      <dgm:t>
        <a:bodyPr/>
        <a:lstStyle/>
        <a:p>
          <a:endParaRPr lang="zh-TW" altLang="en-US"/>
        </a:p>
      </dgm:t>
    </dgm:pt>
    <dgm:pt modelId="{8DF100ED-F598-4A70-9976-F40741CCFAC7}" type="pres">
      <dgm:prSet presAssocID="{F230A5CA-8EC0-4B0F-A6B8-5FBE9C832B5A}" presName="parSpace" presStyleCnt="0"/>
      <dgm:spPr/>
    </dgm:pt>
    <dgm:pt modelId="{C36245D8-3606-4BBC-B44C-508E01E5A8A2}" type="pres">
      <dgm:prSet presAssocID="{78C93022-0465-4021-8276-F5832288DE5D}" presName="parTxOnly" presStyleLbl="node1" presStyleIdx="4" presStyleCnt="5">
        <dgm:presLayoutVars>
          <dgm:bulletEnabled val="1"/>
        </dgm:presLayoutVars>
      </dgm:prSet>
      <dgm:spPr/>
      <dgm:t>
        <a:bodyPr/>
        <a:lstStyle/>
        <a:p>
          <a:endParaRPr lang="zh-TW" altLang="en-US"/>
        </a:p>
      </dgm:t>
    </dgm:pt>
  </dgm:ptLst>
  <dgm:cxnLst>
    <dgm:cxn modelId="{84A0EFA6-635C-8148-ACE6-F4BED4391A48}" type="presOf" srcId="{252357BE-30EA-49F7-9DBD-B5F30B4F4A9D}" destId="{AFF030F6-8D1D-42AA-8527-70CC9827071F}" srcOrd="0" destOrd="0" presId="urn:microsoft.com/office/officeart/2005/8/layout/hChevron3"/>
    <dgm:cxn modelId="{5865504F-C7A7-4C95-AC1F-C38E2396AFD2}" srcId="{252357BE-30EA-49F7-9DBD-B5F30B4F4A9D}" destId="{9E0F2420-2F7C-4BC9-B3B1-41D079D7B9BA}" srcOrd="1" destOrd="0" parTransId="{159D1B60-FDFE-45EB-96D1-3A2D0D5077E7}" sibTransId="{C7317D7E-54AF-443B-8B18-3D7BC7721E94}"/>
    <dgm:cxn modelId="{C84CDB42-81F3-4470-819E-EE747A7DA904}" type="presOf" srcId="{E5406759-0E0F-406F-9A84-B3B904C7ED8A}" destId="{064BFF56-AC47-42BD-B34D-5B486805362B}" srcOrd="0" destOrd="0" presId="urn:microsoft.com/office/officeart/2005/8/layout/hChevron3"/>
    <dgm:cxn modelId="{F8C5E7F8-74CD-6D4F-90B4-E580939896A4}" type="presOf" srcId="{5FF2D4FE-A551-4F3F-AAC9-90D5FFA8619A}" destId="{565F66ED-5189-46DB-A579-BEA28FE6D986}" srcOrd="0" destOrd="0" presId="urn:microsoft.com/office/officeart/2005/8/layout/hChevron3"/>
    <dgm:cxn modelId="{776D2C39-5B21-47FB-8346-936D9311C33C}" srcId="{252357BE-30EA-49F7-9DBD-B5F30B4F4A9D}" destId="{E5406759-0E0F-406F-9A84-B3B904C7ED8A}" srcOrd="3" destOrd="0" parTransId="{F82DCB37-9090-4F37-8BD2-00F05D1F4A3E}" sibTransId="{F230A5CA-8EC0-4B0F-A6B8-5FBE9C832B5A}"/>
    <dgm:cxn modelId="{9F808535-BD7D-D44B-81CD-CF9EE20A1335}" type="presOf" srcId="{78C93022-0465-4021-8276-F5832288DE5D}" destId="{C36245D8-3606-4BBC-B44C-508E01E5A8A2}" srcOrd="0" destOrd="0" presId="urn:microsoft.com/office/officeart/2005/8/layout/hChevron3"/>
    <dgm:cxn modelId="{4599E31A-E3E5-C14B-9125-4D6752CC68C0}" type="presOf" srcId="{53D53256-A754-4BBD-AA8A-3E51EF6B7332}" destId="{371DF444-DDBC-427E-9FEE-DFE4E6239109}"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4A601163-06E4-45AB-BBE0-F64B4A35EFEE}" srcId="{252357BE-30EA-49F7-9DBD-B5F30B4F4A9D}" destId="{78C93022-0465-4021-8276-F5832288DE5D}" srcOrd="4" destOrd="0" parTransId="{02CD0AAA-1DA7-4457-8A1B-F22D666E18DD}" sibTransId="{43D6F91D-0DFB-43FC-A63F-1D4240F7F9F4}"/>
    <dgm:cxn modelId="{9926492C-DCD5-4A7B-A2A7-46D5A9980E6C}" srcId="{252357BE-30EA-49F7-9DBD-B5F30B4F4A9D}" destId="{53D53256-A754-4BBD-AA8A-3E51EF6B7332}" srcOrd="0" destOrd="0" parTransId="{C3E4354D-F9EE-4E3F-9BA8-9DF1EB710091}" sibTransId="{4FD9CFA0-B560-4378-8716-6829ECDA22C7}"/>
    <dgm:cxn modelId="{99B65A99-BB2F-0547-9740-7967CBDC9FA4}" type="presOf" srcId="{9E0F2420-2F7C-4BC9-B3B1-41D079D7B9BA}" destId="{B6154193-CFF1-422A-A0B1-99E4EAC26EDE}" srcOrd="0" destOrd="0" presId="urn:microsoft.com/office/officeart/2005/8/layout/hChevron3"/>
    <dgm:cxn modelId="{0223B767-D5F7-E345-8398-C7E64707C4E3}" type="presParOf" srcId="{AFF030F6-8D1D-42AA-8527-70CC9827071F}" destId="{371DF444-DDBC-427E-9FEE-DFE4E6239109}" srcOrd="0" destOrd="0" presId="urn:microsoft.com/office/officeart/2005/8/layout/hChevron3"/>
    <dgm:cxn modelId="{541CC3F1-FB07-6448-B251-5C6407C73F9C}" type="presParOf" srcId="{AFF030F6-8D1D-42AA-8527-70CC9827071F}" destId="{ADC953D7-9E50-47BF-933D-60204B80E8FB}" srcOrd="1" destOrd="0" presId="urn:microsoft.com/office/officeart/2005/8/layout/hChevron3"/>
    <dgm:cxn modelId="{21222692-B095-6B4E-AC49-63E500214958}" type="presParOf" srcId="{AFF030F6-8D1D-42AA-8527-70CC9827071F}" destId="{B6154193-CFF1-422A-A0B1-99E4EAC26EDE}" srcOrd="2" destOrd="0" presId="urn:microsoft.com/office/officeart/2005/8/layout/hChevron3"/>
    <dgm:cxn modelId="{A1F550A2-F416-E84F-90C1-3C30AB686B47}" type="presParOf" srcId="{AFF030F6-8D1D-42AA-8527-70CC9827071F}" destId="{B0D14E24-9419-4779-91B2-FCCDE3A94F4A}" srcOrd="3" destOrd="0" presId="urn:microsoft.com/office/officeart/2005/8/layout/hChevron3"/>
    <dgm:cxn modelId="{30A8A68B-1F3C-E047-9985-BDA09F586FAA}" type="presParOf" srcId="{AFF030F6-8D1D-42AA-8527-70CC9827071F}" destId="{565F66ED-5189-46DB-A579-BEA28FE6D986}" srcOrd="4" destOrd="0" presId="urn:microsoft.com/office/officeart/2005/8/layout/hChevron3"/>
    <dgm:cxn modelId="{5302D2E2-5505-3840-B080-8D73C57CCAF2}" type="presParOf" srcId="{AFF030F6-8D1D-42AA-8527-70CC9827071F}" destId="{44DDB77A-C1AA-4E0B-AEB0-28CE33DC3A72}" srcOrd="5" destOrd="0" presId="urn:microsoft.com/office/officeart/2005/8/layout/hChevron3"/>
    <dgm:cxn modelId="{4806E3D3-DA42-495A-9D21-A7649165FD53}" type="presParOf" srcId="{AFF030F6-8D1D-42AA-8527-70CC9827071F}" destId="{064BFF56-AC47-42BD-B34D-5B486805362B}" srcOrd="6" destOrd="0" presId="urn:microsoft.com/office/officeart/2005/8/layout/hChevron3"/>
    <dgm:cxn modelId="{F6F09722-DC98-4586-87F5-45B134549276}" type="presParOf" srcId="{AFF030F6-8D1D-42AA-8527-70CC9827071F}" destId="{8DF100ED-F598-4A70-9976-F40741CCFAC7}" srcOrd="7" destOrd="0" presId="urn:microsoft.com/office/officeart/2005/8/layout/hChevron3"/>
    <dgm:cxn modelId="{F79C612D-599B-044A-93EF-9313C36284FC}" type="presParOf" srcId="{AFF030F6-8D1D-42AA-8527-70CC9827071F}" destId="{C36245D8-3606-4BBC-B44C-508E01E5A8A2}" srcOrd="8" destOrd="0" presId="urn:microsoft.com/office/officeart/2005/8/layout/hChevron3"/>
  </dgm:cxnLst>
  <dgm:bg/>
  <dgm:whole>
    <a:ln>
      <a:noFill/>
    </a:ln>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tx2">
            <a:lumMod val="25000"/>
            <a:lumOff val="7500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6012"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傳統保險業</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互聯網保險</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創新模式</a:t>
          </a:r>
        </a:p>
      </dsp:txBody>
      <dsp:txXfrm>
        <a:off x="4833718" y="0"/>
        <a:ext cx="2524562" cy="377586"/>
      </dsp:txXfrm>
    </dsp:sp>
    <dsp:sp modelId="{064BFF56-AC47-42BD-B34D-5B486805362B}">
      <dsp:nvSpPr>
        <dsp:cNvPr id="0" name=""/>
        <dsp:cNvSpPr/>
      </dsp:nvSpPr>
      <dsp:spPr>
        <a:xfrm>
          <a:off x="6966644"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市場與案例</a:t>
          </a:r>
        </a:p>
      </dsp:txBody>
      <dsp:txXfrm>
        <a:off x="7155437" y="0"/>
        <a:ext cx="2524562" cy="377586"/>
      </dsp:txXfrm>
    </dsp:sp>
    <dsp:sp modelId="{C36245D8-3606-4BBC-B44C-508E01E5A8A2}">
      <dsp:nvSpPr>
        <dsp:cNvPr id="0" name=""/>
        <dsp:cNvSpPr/>
      </dsp:nvSpPr>
      <dsp:spPr>
        <a:xfrm>
          <a:off x="9288363"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機會與挑戰</a:t>
          </a:r>
        </a:p>
      </dsp:txBody>
      <dsp:txXfrm>
        <a:off x="9477156" y="0"/>
        <a:ext cx="2524562" cy="377586"/>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6012"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傳統保險業</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tx2">
            <a:lumMod val="25000"/>
            <a:lumOff val="7500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互聯網保險</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創新模式</a:t>
          </a:r>
        </a:p>
      </dsp:txBody>
      <dsp:txXfrm>
        <a:off x="4833718" y="0"/>
        <a:ext cx="2524562" cy="377586"/>
      </dsp:txXfrm>
    </dsp:sp>
    <dsp:sp modelId="{064BFF56-AC47-42BD-B34D-5B486805362B}">
      <dsp:nvSpPr>
        <dsp:cNvPr id="0" name=""/>
        <dsp:cNvSpPr/>
      </dsp:nvSpPr>
      <dsp:spPr>
        <a:xfrm>
          <a:off x="6966644"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市場與案例</a:t>
          </a:r>
        </a:p>
      </dsp:txBody>
      <dsp:txXfrm>
        <a:off x="7155437" y="0"/>
        <a:ext cx="2524562" cy="377586"/>
      </dsp:txXfrm>
    </dsp:sp>
    <dsp:sp modelId="{C36245D8-3606-4BBC-B44C-508E01E5A8A2}">
      <dsp:nvSpPr>
        <dsp:cNvPr id="0" name=""/>
        <dsp:cNvSpPr/>
      </dsp:nvSpPr>
      <dsp:spPr>
        <a:xfrm>
          <a:off x="9288363"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機會與挑戰</a:t>
          </a:r>
        </a:p>
      </dsp:txBody>
      <dsp:txXfrm>
        <a:off x="9477156" y="0"/>
        <a:ext cx="2524562" cy="377586"/>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1EB4BEB-B02F-477B-B9F6-F3A604F472E1}">
      <dsp:nvSpPr>
        <dsp:cNvPr id="0" name=""/>
        <dsp:cNvSpPr/>
      </dsp:nvSpPr>
      <dsp:spPr>
        <a:xfrm>
          <a:off x="-6126981" y="-937410"/>
          <a:ext cx="7293488" cy="7293488"/>
        </a:xfrm>
        <a:prstGeom prst="blockArc">
          <a:avLst>
            <a:gd name="adj1" fmla="val 18900000"/>
            <a:gd name="adj2" fmla="val 2700000"/>
            <a:gd name="adj3" fmla="val 296"/>
          </a:avLst>
        </a:prstGeom>
        <a:noFill/>
        <a:ln w="12700" cap="flat" cmpd="sng" algn="ctr">
          <a:solidFill>
            <a:schemeClr val="accent5">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73FD5316-AA94-40CE-B7E3-6D900C50819B}">
      <dsp:nvSpPr>
        <dsp:cNvPr id="0" name=""/>
        <dsp:cNvSpPr/>
      </dsp:nvSpPr>
      <dsp:spPr>
        <a:xfrm>
          <a:off x="434398" y="285347"/>
          <a:ext cx="4636032" cy="570477"/>
        </a:xfrm>
        <a:prstGeom prst="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2816" tIns="60960" rIns="60960" bIns="60960" numCol="1" spcCol="1270" anchor="ctr" anchorCtr="0">
          <a:noAutofit/>
        </a:bodyPr>
        <a:lstStyle/>
        <a:p>
          <a:pPr lvl="0" algn="l" defTabSz="1066800">
            <a:lnSpc>
              <a:spcPct val="90000"/>
            </a:lnSpc>
            <a:spcBef>
              <a:spcPct val="0"/>
            </a:spcBef>
            <a:spcAft>
              <a:spcPct val="35000"/>
            </a:spcAft>
          </a:pPr>
          <a:r>
            <a:rPr lang="zh-TW" altLang="en-US" sz="2400" kern="1200"/>
            <a:t>數據的蒐集和分析</a:t>
          </a:r>
        </a:p>
      </dsp:txBody>
      <dsp:txXfrm>
        <a:off x="434398" y="285347"/>
        <a:ext cx="4636032" cy="570477"/>
      </dsp:txXfrm>
    </dsp:sp>
    <dsp:sp modelId="{3677B2FC-A16B-47A0-A11C-B6FD03C5724B}">
      <dsp:nvSpPr>
        <dsp:cNvPr id="0" name=""/>
        <dsp:cNvSpPr/>
      </dsp:nvSpPr>
      <dsp:spPr>
        <a:xfrm>
          <a:off x="77849" y="214037"/>
          <a:ext cx="713096" cy="713096"/>
        </a:xfrm>
        <a:prstGeom prst="ellipse">
          <a:avLst/>
        </a:prstGeom>
        <a:solidFill>
          <a:schemeClr val="lt1">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9AF6A993-BC52-4120-B65B-FF07DCE50BD2}">
      <dsp:nvSpPr>
        <dsp:cNvPr id="0" name=""/>
        <dsp:cNvSpPr/>
      </dsp:nvSpPr>
      <dsp:spPr>
        <a:xfrm>
          <a:off x="903654" y="1140954"/>
          <a:ext cx="4166776" cy="570477"/>
        </a:xfrm>
        <a:prstGeom prst="rect">
          <a:avLst/>
        </a:prstGeom>
        <a:solidFill>
          <a:schemeClr val="accent4">
            <a:hueOff val="1928994"/>
            <a:satOff val="-1733"/>
            <a:lumOff val="-27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2816" tIns="60960" rIns="60960" bIns="60960" numCol="1" spcCol="1270" anchor="ctr" anchorCtr="0">
          <a:noAutofit/>
        </a:bodyPr>
        <a:lstStyle/>
        <a:p>
          <a:pPr lvl="0" algn="l" defTabSz="1066800">
            <a:lnSpc>
              <a:spcPct val="90000"/>
            </a:lnSpc>
            <a:spcBef>
              <a:spcPct val="0"/>
            </a:spcBef>
            <a:spcAft>
              <a:spcPct val="35000"/>
            </a:spcAft>
          </a:pPr>
          <a:r>
            <a:rPr lang="zh-TW" altLang="en-US" sz="2400" kern="1200"/>
            <a:t>保險產品設計和營銷</a:t>
          </a:r>
          <a:endParaRPr lang="en-US" altLang="en-US" sz="2400" kern="1200"/>
        </a:p>
      </dsp:txBody>
      <dsp:txXfrm>
        <a:off x="903654" y="1140954"/>
        <a:ext cx="4166776" cy="570477"/>
      </dsp:txXfrm>
    </dsp:sp>
    <dsp:sp modelId="{498488E4-1D6C-4239-A9E4-A0393D4CC24D}">
      <dsp:nvSpPr>
        <dsp:cNvPr id="0" name=""/>
        <dsp:cNvSpPr/>
      </dsp:nvSpPr>
      <dsp:spPr>
        <a:xfrm>
          <a:off x="547106" y="1069644"/>
          <a:ext cx="713096" cy="713096"/>
        </a:xfrm>
        <a:prstGeom prst="ellipse">
          <a:avLst/>
        </a:prstGeom>
        <a:solidFill>
          <a:schemeClr val="lt1">
            <a:hueOff val="0"/>
            <a:satOff val="0"/>
            <a:lumOff val="0"/>
            <a:alphaOff val="0"/>
          </a:schemeClr>
        </a:solidFill>
        <a:ln w="12700" cap="flat" cmpd="sng" algn="ctr">
          <a:solidFill>
            <a:schemeClr val="accent4">
              <a:hueOff val="1928994"/>
              <a:satOff val="-1733"/>
              <a:lumOff val="-275"/>
              <a:alphaOff val="0"/>
            </a:schemeClr>
          </a:solidFill>
          <a:prstDash val="solid"/>
          <a:miter lim="800000"/>
        </a:ln>
        <a:effectLst/>
      </dsp:spPr>
      <dsp:style>
        <a:lnRef idx="2">
          <a:scrgbClr r="0" g="0" b="0"/>
        </a:lnRef>
        <a:fillRef idx="1">
          <a:scrgbClr r="0" g="0" b="0"/>
        </a:fillRef>
        <a:effectRef idx="0">
          <a:scrgbClr r="0" g="0" b="0"/>
        </a:effectRef>
        <a:fontRef idx="minor"/>
      </dsp:style>
    </dsp:sp>
    <dsp:sp modelId="{C7188516-D386-42BA-BE16-18F89A4E08F9}">
      <dsp:nvSpPr>
        <dsp:cNvPr id="0" name=""/>
        <dsp:cNvSpPr/>
      </dsp:nvSpPr>
      <dsp:spPr>
        <a:xfrm>
          <a:off x="1118233" y="1996562"/>
          <a:ext cx="3952196" cy="570477"/>
        </a:xfrm>
        <a:prstGeom prst="rect">
          <a:avLst/>
        </a:prstGeom>
        <a:solidFill>
          <a:schemeClr val="accent4">
            <a:hueOff val="3857988"/>
            <a:satOff val="-3467"/>
            <a:lumOff val="-549"/>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2816" tIns="60960" rIns="60960" bIns="60960" numCol="1" spcCol="1270" anchor="ctr" anchorCtr="0">
          <a:noAutofit/>
        </a:bodyPr>
        <a:lstStyle/>
        <a:p>
          <a:pPr lvl="0" algn="l" defTabSz="1066800">
            <a:lnSpc>
              <a:spcPct val="90000"/>
            </a:lnSpc>
            <a:spcBef>
              <a:spcPct val="0"/>
            </a:spcBef>
            <a:spcAft>
              <a:spcPct val="35000"/>
            </a:spcAft>
          </a:pPr>
          <a:r>
            <a:rPr lang="zh-TW" altLang="en-US" sz="2400" kern="1200"/>
            <a:t>提供專業的保險需求分析</a:t>
          </a:r>
          <a:endParaRPr lang="en-US" altLang="en-US" sz="2400" kern="1200"/>
        </a:p>
      </dsp:txBody>
      <dsp:txXfrm>
        <a:off x="1118233" y="1996562"/>
        <a:ext cx="3952196" cy="570477"/>
      </dsp:txXfrm>
    </dsp:sp>
    <dsp:sp modelId="{FEF98ECF-911A-4ECD-975A-518B0EB29D8E}">
      <dsp:nvSpPr>
        <dsp:cNvPr id="0" name=""/>
        <dsp:cNvSpPr/>
      </dsp:nvSpPr>
      <dsp:spPr>
        <a:xfrm>
          <a:off x="761685" y="1925252"/>
          <a:ext cx="713096" cy="713096"/>
        </a:xfrm>
        <a:prstGeom prst="ellipse">
          <a:avLst/>
        </a:prstGeom>
        <a:solidFill>
          <a:schemeClr val="lt1">
            <a:hueOff val="0"/>
            <a:satOff val="0"/>
            <a:lumOff val="0"/>
            <a:alphaOff val="0"/>
          </a:schemeClr>
        </a:solidFill>
        <a:ln w="12700" cap="flat" cmpd="sng" algn="ctr">
          <a:solidFill>
            <a:schemeClr val="accent4">
              <a:hueOff val="3857988"/>
              <a:satOff val="-3467"/>
              <a:lumOff val="-549"/>
              <a:alphaOff val="0"/>
            </a:schemeClr>
          </a:solidFill>
          <a:prstDash val="solid"/>
          <a:miter lim="800000"/>
        </a:ln>
        <a:effectLst/>
      </dsp:spPr>
      <dsp:style>
        <a:lnRef idx="2">
          <a:scrgbClr r="0" g="0" b="0"/>
        </a:lnRef>
        <a:fillRef idx="1">
          <a:scrgbClr r="0" g="0" b="0"/>
        </a:fillRef>
        <a:effectRef idx="0">
          <a:scrgbClr r="0" g="0" b="0"/>
        </a:effectRef>
        <a:fontRef idx="minor"/>
      </dsp:style>
    </dsp:sp>
    <dsp:sp modelId="{96CA2D66-6720-4AB8-AF8A-1EFD09C0CFD0}">
      <dsp:nvSpPr>
        <dsp:cNvPr id="0" name=""/>
        <dsp:cNvSpPr/>
      </dsp:nvSpPr>
      <dsp:spPr>
        <a:xfrm>
          <a:off x="1118233" y="2851627"/>
          <a:ext cx="3952196" cy="570477"/>
        </a:xfrm>
        <a:prstGeom prst="rect">
          <a:avLst/>
        </a:prstGeom>
        <a:solidFill>
          <a:schemeClr val="accent4">
            <a:hueOff val="5786982"/>
            <a:satOff val="-5200"/>
            <a:lumOff val="-82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2816" tIns="60960" rIns="60960" bIns="60960" numCol="1" spcCol="1270" anchor="ctr" anchorCtr="0">
          <a:noAutofit/>
        </a:bodyPr>
        <a:lstStyle/>
        <a:p>
          <a:pPr lvl="0" algn="l" defTabSz="1066800">
            <a:lnSpc>
              <a:spcPct val="90000"/>
            </a:lnSpc>
            <a:spcBef>
              <a:spcPct val="0"/>
            </a:spcBef>
            <a:spcAft>
              <a:spcPct val="35000"/>
            </a:spcAft>
          </a:pPr>
          <a:r>
            <a:rPr lang="zh-TW" altLang="en-US" sz="2400" kern="1200"/>
            <a:t>提供保險產品購買服務</a:t>
          </a:r>
          <a:endParaRPr lang="en-US" altLang="en-US" sz="2400" kern="1200"/>
        </a:p>
      </dsp:txBody>
      <dsp:txXfrm>
        <a:off x="1118233" y="2851627"/>
        <a:ext cx="3952196" cy="570477"/>
      </dsp:txXfrm>
    </dsp:sp>
    <dsp:sp modelId="{A99A1887-4461-4F0B-8CFF-64A387E3EE1E}">
      <dsp:nvSpPr>
        <dsp:cNvPr id="0" name=""/>
        <dsp:cNvSpPr/>
      </dsp:nvSpPr>
      <dsp:spPr>
        <a:xfrm>
          <a:off x="761685" y="2780318"/>
          <a:ext cx="713096" cy="713096"/>
        </a:xfrm>
        <a:prstGeom prst="ellipse">
          <a:avLst/>
        </a:prstGeom>
        <a:solidFill>
          <a:schemeClr val="lt1">
            <a:hueOff val="0"/>
            <a:satOff val="0"/>
            <a:lumOff val="0"/>
            <a:alphaOff val="0"/>
          </a:schemeClr>
        </a:solidFill>
        <a:ln w="12700" cap="flat" cmpd="sng" algn="ctr">
          <a:solidFill>
            <a:schemeClr val="accent4">
              <a:hueOff val="5786982"/>
              <a:satOff val="-5200"/>
              <a:lumOff val="-824"/>
              <a:alphaOff val="0"/>
            </a:schemeClr>
          </a:solidFill>
          <a:prstDash val="solid"/>
          <a:miter lim="800000"/>
        </a:ln>
        <a:effectLst/>
      </dsp:spPr>
      <dsp:style>
        <a:lnRef idx="2">
          <a:scrgbClr r="0" g="0" b="0"/>
        </a:lnRef>
        <a:fillRef idx="1">
          <a:scrgbClr r="0" g="0" b="0"/>
        </a:fillRef>
        <a:effectRef idx="0">
          <a:scrgbClr r="0" g="0" b="0"/>
        </a:effectRef>
        <a:fontRef idx="minor"/>
      </dsp:style>
    </dsp:sp>
    <dsp:sp modelId="{81077095-0B7B-4E1D-8543-A61AE3828DD3}">
      <dsp:nvSpPr>
        <dsp:cNvPr id="0" name=""/>
        <dsp:cNvSpPr/>
      </dsp:nvSpPr>
      <dsp:spPr>
        <a:xfrm>
          <a:off x="903654" y="3707235"/>
          <a:ext cx="4166776" cy="570477"/>
        </a:xfrm>
        <a:prstGeom prst="rect">
          <a:avLst/>
        </a:prstGeom>
        <a:solidFill>
          <a:schemeClr val="accent4">
            <a:hueOff val="7715976"/>
            <a:satOff val="-6934"/>
            <a:lumOff val="-109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2816" tIns="60960" rIns="60960" bIns="60960" numCol="1" spcCol="1270" anchor="ctr" anchorCtr="0">
          <a:noAutofit/>
        </a:bodyPr>
        <a:lstStyle/>
        <a:p>
          <a:pPr lvl="0" algn="l" defTabSz="1066800">
            <a:lnSpc>
              <a:spcPct val="90000"/>
            </a:lnSpc>
            <a:spcBef>
              <a:spcPct val="0"/>
            </a:spcBef>
            <a:spcAft>
              <a:spcPct val="35000"/>
            </a:spcAft>
          </a:pPr>
          <a:r>
            <a:rPr lang="zh-TW" altLang="en-US" sz="2400" kern="1200"/>
            <a:t>提供在線核保和理賠服務</a:t>
          </a:r>
          <a:endParaRPr lang="en-US" altLang="en-US" sz="2400" kern="1200"/>
        </a:p>
      </dsp:txBody>
      <dsp:txXfrm>
        <a:off x="903654" y="3707235"/>
        <a:ext cx="4166776" cy="570477"/>
      </dsp:txXfrm>
    </dsp:sp>
    <dsp:sp modelId="{84999D4F-1A18-466B-91BF-C5F489095AD5}">
      <dsp:nvSpPr>
        <dsp:cNvPr id="0" name=""/>
        <dsp:cNvSpPr/>
      </dsp:nvSpPr>
      <dsp:spPr>
        <a:xfrm>
          <a:off x="547106" y="3635925"/>
          <a:ext cx="713096" cy="713096"/>
        </a:xfrm>
        <a:prstGeom prst="ellipse">
          <a:avLst/>
        </a:prstGeom>
        <a:solidFill>
          <a:schemeClr val="lt1">
            <a:hueOff val="0"/>
            <a:satOff val="0"/>
            <a:lumOff val="0"/>
            <a:alphaOff val="0"/>
          </a:schemeClr>
        </a:solidFill>
        <a:ln w="12700" cap="flat" cmpd="sng" algn="ctr">
          <a:solidFill>
            <a:schemeClr val="accent4">
              <a:hueOff val="7715976"/>
              <a:satOff val="-6934"/>
              <a:lumOff val="-1098"/>
              <a:alphaOff val="0"/>
            </a:schemeClr>
          </a:solidFill>
          <a:prstDash val="solid"/>
          <a:miter lim="800000"/>
        </a:ln>
        <a:effectLst/>
      </dsp:spPr>
      <dsp:style>
        <a:lnRef idx="2">
          <a:scrgbClr r="0" g="0" b="0"/>
        </a:lnRef>
        <a:fillRef idx="1">
          <a:scrgbClr r="0" g="0" b="0"/>
        </a:fillRef>
        <a:effectRef idx="0">
          <a:scrgbClr r="0" g="0" b="0"/>
        </a:effectRef>
        <a:fontRef idx="minor"/>
      </dsp:style>
    </dsp:sp>
    <dsp:sp modelId="{2E96E13E-B031-4C96-8F7F-2985297A316C}">
      <dsp:nvSpPr>
        <dsp:cNvPr id="0" name=""/>
        <dsp:cNvSpPr/>
      </dsp:nvSpPr>
      <dsp:spPr>
        <a:xfrm>
          <a:off x="434398" y="4562842"/>
          <a:ext cx="4636032" cy="570477"/>
        </a:xfrm>
        <a:prstGeom prst="rect">
          <a:avLst/>
        </a:prstGeom>
        <a:solidFill>
          <a:schemeClr val="accent4">
            <a:hueOff val="9644969"/>
            <a:satOff val="-8667"/>
            <a:lumOff val="-137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2816" tIns="60960" rIns="60960" bIns="60960" numCol="1" spcCol="1270" anchor="ctr" anchorCtr="0">
          <a:noAutofit/>
        </a:bodyPr>
        <a:lstStyle/>
        <a:p>
          <a:pPr lvl="0" algn="l" defTabSz="1066800">
            <a:lnSpc>
              <a:spcPct val="90000"/>
            </a:lnSpc>
            <a:spcBef>
              <a:spcPct val="0"/>
            </a:spcBef>
            <a:spcAft>
              <a:spcPct val="35000"/>
            </a:spcAft>
          </a:pPr>
          <a:r>
            <a:rPr lang="zh-TW" altLang="en-US" sz="2400" kern="1200"/>
            <a:t>提供在線交流服務</a:t>
          </a:r>
          <a:endParaRPr lang="en-US" altLang="en-US" sz="2400" kern="1200"/>
        </a:p>
      </dsp:txBody>
      <dsp:txXfrm>
        <a:off x="434398" y="4562842"/>
        <a:ext cx="4636032" cy="570477"/>
      </dsp:txXfrm>
    </dsp:sp>
    <dsp:sp modelId="{A942EE1A-7C58-43A5-91FF-A66177CEF7A9}">
      <dsp:nvSpPr>
        <dsp:cNvPr id="0" name=""/>
        <dsp:cNvSpPr/>
      </dsp:nvSpPr>
      <dsp:spPr>
        <a:xfrm>
          <a:off x="77849" y="4491533"/>
          <a:ext cx="713096" cy="713096"/>
        </a:xfrm>
        <a:prstGeom prst="ellipse">
          <a:avLst/>
        </a:prstGeom>
        <a:solidFill>
          <a:schemeClr val="lt1">
            <a:hueOff val="0"/>
            <a:satOff val="0"/>
            <a:lumOff val="0"/>
            <a:alphaOff val="0"/>
          </a:schemeClr>
        </a:solidFill>
        <a:ln w="12700" cap="flat" cmpd="sng" algn="ctr">
          <a:solidFill>
            <a:schemeClr val="accent4">
              <a:hueOff val="9644969"/>
              <a:satOff val="-8667"/>
              <a:lumOff val="-1373"/>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A64E1C3-832D-46D1-9000-637FFDCA7A61}">
      <dsp:nvSpPr>
        <dsp:cNvPr id="0" name=""/>
        <dsp:cNvSpPr/>
      </dsp:nvSpPr>
      <dsp:spPr>
        <a:xfrm>
          <a:off x="3208" y="0"/>
          <a:ext cx="2433435" cy="729983"/>
        </a:xfrm>
        <a:prstGeom prst="roundRect">
          <a:avLst>
            <a:gd name="adj" fmla="val 10000"/>
          </a:avLst>
        </a:prstGeom>
        <a:solidFill>
          <a:schemeClr val="accent2"/>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lvl="0" algn="ctr" defTabSz="1155700">
            <a:lnSpc>
              <a:spcPct val="90000"/>
            </a:lnSpc>
            <a:spcBef>
              <a:spcPct val="0"/>
            </a:spcBef>
            <a:spcAft>
              <a:spcPct val="35000"/>
            </a:spcAft>
          </a:pPr>
          <a:r>
            <a:rPr lang="zh-TW" altLang="en-US" sz="2600" kern="1200" dirty="0">
              <a:solidFill>
                <a:schemeClr val="bg1"/>
              </a:solidFill>
            </a:rPr>
            <a:t>保險公司網站</a:t>
          </a:r>
        </a:p>
      </dsp:txBody>
      <dsp:txXfrm>
        <a:off x="24588" y="21380"/>
        <a:ext cx="2390675" cy="687223"/>
      </dsp:txXfrm>
    </dsp:sp>
    <dsp:sp modelId="{E88EEA15-AB28-4A74-B54D-4AE7D694AC47}">
      <dsp:nvSpPr>
        <dsp:cNvPr id="0" name=""/>
        <dsp:cNvSpPr/>
      </dsp:nvSpPr>
      <dsp:spPr>
        <a:xfrm>
          <a:off x="2746358" y="63144"/>
          <a:ext cx="479191" cy="560563"/>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1066800">
            <a:lnSpc>
              <a:spcPct val="90000"/>
            </a:lnSpc>
            <a:spcBef>
              <a:spcPct val="0"/>
            </a:spcBef>
            <a:spcAft>
              <a:spcPct val="35000"/>
            </a:spcAft>
          </a:pPr>
          <a:endParaRPr lang="zh-TW" altLang="en-US" sz="2400" kern="1200"/>
        </a:p>
      </dsp:txBody>
      <dsp:txXfrm>
        <a:off x="2746358" y="175257"/>
        <a:ext cx="335434" cy="336337"/>
      </dsp:txXfrm>
    </dsp:sp>
    <dsp:sp modelId="{BE831258-7F9D-4483-AB3C-03848D3B97D8}">
      <dsp:nvSpPr>
        <dsp:cNvPr id="0" name=""/>
        <dsp:cNvSpPr/>
      </dsp:nvSpPr>
      <dsp:spPr>
        <a:xfrm>
          <a:off x="3340779" y="0"/>
          <a:ext cx="2260338" cy="729983"/>
        </a:xfrm>
        <a:prstGeom prst="roundRect">
          <a:avLst>
            <a:gd name="adj" fmla="val 10000"/>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lvl="0" algn="ctr" defTabSz="1155700">
            <a:lnSpc>
              <a:spcPct val="90000"/>
            </a:lnSpc>
            <a:spcBef>
              <a:spcPct val="0"/>
            </a:spcBef>
            <a:spcAft>
              <a:spcPct val="35000"/>
            </a:spcAft>
          </a:pPr>
          <a:r>
            <a:rPr lang="zh-TW" altLang="en-US" sz="2600" kern="1200" dirty="0"/>
            <a:t>業務受限</a:t>
          </a:r>
        </a:p>
      </dsp:txBody>
      <dsp:txXfrm>
        <a:off x="3362159" y="21380"/>
        <a:ext cx="2217578" cy="687223"/>
      </dsp:txXfrm>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AB48E23-C188-4BC9-B81B-07E455AA12C0}">
      <dsp:nvSpPr>
        <dsp:cNvPr id="0" name=""/>
        <dsp:cNvSpPr/>
      </dsp:nvSpPr>
      <dsp:spPr>
        <a:xfrm>
          <a:off x="0" y="41352"/>
          <a:ext cx="2459486" cy="1343321"/>
        </a:xfrm>
        <a:prstGeom prst="roundRect">
          <a:avLst>
            <a:gd name="adj" fmla="val 10000"/>
          </a:avLst>
        </a:prstGeom>
        <a:solidFill>
          <a:schemeClr val="accent2"/>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lvl="0" algn="ctr" defTabSz="1155700">
            <a:lnSpc>
              <a:spcPct val="90000"/>
            </a:lnSpc>
            <a:spcBef>
              <a:spcPct val="0"/>
            </a:spcBef>
            <a:spcAft>
              <a:spcPct val="35000"/>
            </a:spcAft>
          </a:pPr>
          <a:r>
            <a:rPr lang="zh-TW" altLang="en-US" sz="2600" kern="1200" dirty="0">
              <a:solidFill>
                <a:schemeClr val="bg1"/>
              </a:solidFill>
            </a:rPr>
            <a:t>電子商務網站</a:t>
          </a:r>
        </a:p>
      </dsp:txBody>
      <dsp:txXfrm>
        <a:off x="39345" y="80697"/>
        <a:ext cx="2380796" cy="1264631"/>
      </dsp:txXfrm>
    </dsp:sp>
    <dsp:sp modelId="{39F75CFC-DE43-4B7B-972C-12B3DD0AB6AD}">
      <dsp:nvSpPr>
        <dsp:cNvPr id="0" name=""/>
        <dsp:cNvSpPr/>
      </dsp:nvSpPr>
      <dsp:spPr>
        <a:xfrm rot="9543">
          <a:off x="2776718" y="430584"/>
          <a:ext cx="475870" cy="555239"/>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1066800">
            <a:lnSpc>
              <a:spcPct val="90000"/>
            </a:lnSpc>
            <a:spcBef>
              <a:spcPct val="0"/>
            </a:spcBef>
            <a:spcAft>
              <a:spcPct val="35000"/>
            </a:spcAft>
          </a:pPr>
          <a:endParaRPr lang="zh-TW" altLang="en-US" sz="2400" kern="1200"/>
        </a:p>
      </dsp:txBody>
      <dsp:txXfrm>
        <a:off x="2776718" y="541434"/>
        <a:ext cx="333109" cy="333143"/>
      </dsp:txXfrm>
    </dsp:sp>
    <dsp:sp modelId="{7E772516-BADB-4227-9EE0-F91FBB738E38}">
      <dsp:nvSpPr>
        <dsp:cNvPr id="0" name=""/>
        <dsp:cNvSpPr/>
      </dsp:nvSpPr>
      <dsp:spPr>
        <a:xfrm>
          <a:off x="3357351" y="50365"/>
          <a:ext cx="2238868" cy="1343321"/>
        </a:xfrm>
        <a:prstGeom prst="roundRect">
          <a:avLst>
            <a:gd name="adj" fmla="val 10000"/>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t" anchorCtr="0">
          <a:noAutofit/>
        </a:bodyPr>
        <a:lstStyle/>
        <a:p>
          <a:pPr lvl="0" algn="ctr" defTabSz="1155700">
            <a:lnSpc>
              <a:spcPct val="50000"/>
            </a:lnSpc>
            <a:spcBef>
              <a:spcPct val="0"/>
            </a:spcBef>
            <a:spcAft>
              <a:spcPct val="35000"/>
            </a:spcAft>
          </a:pPr>
          <a:r>
            <a:rPr lang="zh-TW" altLang="en-US" sz="2600" kern="1200" dirty="0"/>
            <a:t>行業混亂</a:t>
          </a:r>
          <a:endParaRPr lang="en-US" altLang="zh-TW" sz="2600" kern="1200" dirty="0"/>
        </a:p>
        <a:p>
          <a:pPr lvl="0" algn="ctr" defTabSz="1155700">
            <a:lnSpc>
              <a:spcPct val="50000"/>
            </a:lnSpc>
            <a:spcBef>
              <a:spcPct val="0"/>
            </a:spcBef>
            <a:spcAft>
              <a:spcPct val="35000"/>
            </a:spcAft>
          </a:pPr>
          <a:r>
            <a:rPr lang="zh-TW" altLang="en-US" sz="2600" kern="1200" dirty="0"/>
            <a:t>詐欺嚴重</a:t>
          </a:r>
          <a:endParaRPr lang="en-US" altLang="zh-TW" sz="2600" kern="1200" dirty="0"/>
        </a:p>
        <a:p>
          <a:pPr lvl="0" algn="ctr" defTabSz="1155700">
            <a:lnSpc>
              <a:spcPct val="50000"/>
            </a:lnSpc>
            <a:spcBef>
              <a:spcPct val="0"/>
            </a:spcBef>
            <a:spcAft>
              <a:spcPct val="35000"/>
            </a:spcAft>
          </a:pPr>
          <a:r>
            <a:rPr lang="zh-TW" altLang="en-US" sz="2600" kern="1200" dirty="0"/>
            <a:t>信任缺失</a:t>
          </a:r>
          <a:endParaRPr lang="zh-TW" altLang="en-US" sz="800" kern="1200" dirty="0"/>
        </a:p>
      </dsp:txBody>
      <dsp:txXfrm>
        <a:off x="3396696" y="89710"/>
        <a:ext cx="2160178" cy="1264631"/>
      </dsp:txXfrm>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6012"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傳統保險業</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tx2">
            <a:lumMod val="25000"/>
            <a:lumOff val="7500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互聯網保險</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創新模式</a:t>
          </a:r>
        </a:p>
      </dsp:txBody>
      <dsp:txXfrm>
        <a:off x="4833718" y="0"/>
        <a:ext cx="2524562" cy="377586"/>
      </dsp:txXfrm>
    </dsp:sp>
    <dsp:sp modelId="{064BFF56-AC47-42BD-B34D-5B486805362B}">
      <dsp:nvSpPr>
        <dsp:cNvPr id="0" name=""/>
        <dsp:cNvSpPr/>
      </dsp:nvSpPr>
      <dsp:spPr>
        <a:xfrm>
          <a:off x="6966644"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市場與案例</a:t>
          </a:r>
        </a:p>
      </dsp:txBody>
      <dsp:txXfrm>
        <a:off x="7155437" y="0"/>
        <a:ext cx="2524562" cy="377586"/>
      </dsp:txXfrm>
    </dsp:sp>
    <dsp:sp modelId="{C36245D8-3606-4BBC-B44C-508E01E5A8A2}">
      <dsp:nvSpPr>
        <dsp:cNvPr id="0" name=""/>
        <dsp:cNvSpPr/>
      </dsp:nvSpPr>
      <dsp:spPr>
        <a:xfrm>
          <a:off x="9288363"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機會與挑戰</a:t>
          </a:r>
        </a:p>
      </dsp:txBody>
      <dsp:txXfrm>
        <a:off x="9477156" y="0"/>
        <a:ext cx="2524562" cy="377586"/>
      </dsp:txXfrm>
    </dsp:sp>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AB48E23-C188-4BC9-B81B-07E455AA12C0}">
      <dsp:nvSpPr>
        <dsp:cNvPr id="0" name=""/>
        <dsp:cNvSpPr/>
      </dsp:nvSpPr>
      <dsp:spPr>
        <a:xfrm>
          <a:off x="0" y="196250"/>
          <a:ext cx="2457084" cy="832478"/>
        </a:xfrm>
        <a:prstGeom prst="roundRect">
          <a:avLst>
            <a:gd name="adj" fmla="val 10000"/>
          </a:avLst>
        </a:prstGeom>
        <a:solidFill>
          <a:schemeClr val="accent2"/>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lvl="0" algn="ctr" defTabSz="1155700">
            <a:lnSpc>
              <a:spcPct val="90000"/>
            </a:lnSpc>
            <a:spcBef>
              <a:spcPct val="0"/>
            </a:spcBef>
            <a:spcAft>
              <a:spcPct val="35000"/>
            </a:spcAft>
          </a:pPr>
          <a:r>
            <a:rPr lang="zh-TW" altLang="en-US" sz="2600" b="0" i="0" kern="1200" dirty="0">
              <a:solidFill>
                <a:schemeClr val="bg1"/>
              </a:solidFill>
            </a:rPr>
            <a:t>雙邊市場</a:t>
          </a:r>
          <a:endParaRPr lang="zh-TW" altLang="en-US" sz="2600" kern="1200" dirty="0">
            <a:solidFill>
              <a:schemeClr val="bg1"/>
            </a:solidFill>
          </a:endParaRPr>
        </a:p>
      </dsp:txBody>
      <dsp:txXfrm>
        <a:off x="24382" y="220632"/>
        <a:ext cx="2408320" cy="783714"/>
      </dsp:txXfrm>
    </dsp:sp>
    <dsp:sp modelId="{39F75CFC-DE43-4B7B-972C-12B3DD0AB6AD}">
      <dsp:nvSpPr>
        <dsp:cNvPr id="0" name=""/>
        <dsp:cNvSpPr/>
      </dsp:nvSpPr>
      <dsp:spPr>
        <a:xfrm rot="49878">
          <a:off x="2774957" y="350193"/>
          <a:ext cx="476902" cy="554697"/>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1066800">
            <a:lnSpc>
              <a:spcPct val="90000"/>
            </a:lnSpc>
            <a:spcBef>
              <a:spcPct val="0"/>
            </a:spcBef>
            <a:spcAft>
              <a:spcPct val="35000"/>
            </a:spcAft>
          </a:pPr>
          <a:endParaRPr lang="zh-TW" altLang="en-US" sz="2400" kern="1200"/>
        </a:p>
      </dsp:txBody>
      <dsp:txXfrm>
        <a:off x="2774965" y="460094"/>
        <a:ext cx="333831" cy="332819"/>
      </dsp:txXfrm>
    </dsp:sp>
    <dsp:sp modelId="{7E772516-BADB-4227-9EE0-F91FBB738E38}">
      <dsp:nvSpPr>
        <dsp:cNvPr id="0" name=""/>
        <dsp:cNvSpPr/>
      </dsp:nvSpPr>
      <dsp:spPr>
        <a:xfrm>
          <a:off x="3356806" y="188044"/>
          <a:ext cx="2236682" cy="943105"/>
        </a:xfrm>
        <a:prstGeom prst="roundRect">
          <a:avLst>
            <a:gd name="adj" fmla="val 10000"/>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marR="0" lvl="0" indent="0" algn="ctr" defTabSz="914400" eaLnBrk="1" fontAlgn="auto" latinLnBrk="0" hangingPunct="1">
            <a:lnSpc>
              <a:spcPct val="50000"/>
            </a:lnSpc>
            <a:spcBef>
              <a:spcPct val="0"/>
            </a:spcBef>
            <a:spcAft>
              <a:spcPts val="0"/>
            </a:spcAft>
            <a:buClrTx/>
            <a:buSzTx/>
            <a:buFontTx/>
            <a:buNone/>
            <a:tabLst/>
            <a:defRPr/>
          </a:pPr>
          <a:endParaRPr lang="en-US" altLang="zh-TW" sz="2400" b="0" i="0" kern="1200" dirty="0"/>
        </a:p>
        <a:p>
          <a:pPr marL="0" marR="0" lvl="0" indent="0" algn="ctr" defTabSz="914400" eaLnBrk="1" fontAlgn="auto" latinLnBrk="0" hangingPunct="1">
            <a:lnSpc>
              <a:spcPct val="50000"/>
            </a:lnSpc>
            <a:spcBef>
              <a:spcPct val="0"/>
            </a:spcBef>
            <a:spcAft>
              <a:spcPts val="0"/>
            </a:spcAft>
            <a:buClrTx/>
            <a:buSzTx/>
            <a:buFontTx/>
            <a:buNone/>
            <a:tabLst/>
            <a:defRPr/>
          </a:pPr>
          <a:endParaRPr lang="en-US" altLang="zh-TW" sz="2400" b="0" i="0" kern="1200" dirty="0"/>
        </a:p>
        <a:p>
          <a:pPr marL="0" marR="0" lvl="0" indent="0" algn="ctr" defTabSz="914400" eaLnBrk="1" fontAlgn="auto" latinLnBrk="0" hangingPunct="1">
            <a:lnSpc>
              <a:spcPct val="50000"/>
            </a:lnSpc>
            <a:spcBef>
              <a:spcPct val="0"/>
            </a:spcBef>
            <a:spcAft>
              <a:spcPts val="0"/>
            </a:spcAft>
            <a:buClrTx/>
            <a:buSzTx/>
            <a:buFontTx/>
            <a:buNone/>
            <a:tabLst/>
            <a:defRPr/>
          </a:pPr>
          <a:r>
            <a:rPr lang="zh-TW" altLang="en-US" sz="2200" b="0" i="0" kern="1200" dirty="0"/>
            <a:t>消費者議價能力</a:t>
          </a:r>
          <a:endParaRPr lang="en-US" altLang="zh-TW" sz="2200" b="0" i="0" kern="1200" dirty="0"/>
        </a:p>
        <a:p>
          <a:pPr marL="0" marR="0" lvl="0" indent="0" algn="ctr" defTabSz="914400" eaLnBrk="1" fontAlgn="auto" latinLnBrk="0" hangingPunct="1">
            <a:lnSpc>
              <a:spcPct val="50000"/>
            </a:lnSpc>
            <a:spcBef>
              <a:spcPct val="0"/>
            </a:spcBef>
            <a:spcAft>
              <a:spcPts val="0"/>
            </a:spcAft>
            <a:buClrTx/>
            <a:buSzTx/>
            <a:buFontTx/>
            <a:buNone/>
            <a:tabLst/>
            <a:defRPr/>
          </a:pPr>
          <a:endParaRPr lang="en-US" altLang="zh-TW" sz="2400" b="0" i="0" kern="1200" dirty="0"/>
        </a:p>
        <a:p>
          <a:pPr marL="0" marR="0" lvl="0" indent="0" algn="ctr" defTabSz="914400" eaLnBrk="1" fontAlgn="auto" latinLnBrk="0" hangingPunct="1">
            <a:lnSpc>
              <a:spcPct val="50000"/>
            </a:lnSpc>
            <a:spcBef>
              <a:spcPct val="0"/>
            </a:spcBef>
            <a:spcAft>
              <a:spcPts val="0"/>
            </a:spcAft>
            <a:buClrTx/>
            <a:buSzTx/>
            <a:buFontTx/>
            <a:buNone/>
            <a:tabLst/>
            <a:defRPr/>
          </a:pPr>
          <a:r>
            <a:rPr lang="zh-TW" altLang="en-US" sz="2400" b="0" i="0" kern="1200" dirty="0"/>
            <a:t>個性化凸顯</a:t>
          </a:r>
          <a:endParaRPr lang="zh-TW" altLang="en-US" sz="2400" kern="1200" dirty="0"/>
        </a:p>
        <a:p>
          <a:pPr lvl="0" algn="ctr" defTabSz="1155700">
            <a:lnSpc>
              <a:spcPct val="50000"/>
            </a:lnSpc>
            <a:spcBef>
              <a:spcPct val="0"/>
            </a:spcBef>
            <a:spcAft>
              <a:spcPct val="35000"/>
            </a:spcAft>
          </a:pPr>
          <a:endParaRPr lang="en-US" altLang="zh-TW" sz="2600" kern="1200" dirty="0"/>
        </a:p>
      </dsp:txBody>
      <dsp:txXfrm>
        <a:off x="3384429" y="215667"/>
        <a:ext cx="2181436" cy="887859"/>
      </dsp:txXfrm>
    </dsp:sp>
  </dsp:spTree>
</dsp:drawing>
</file>

<file path=ppt/diagrams/drawing1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6012"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傳統保險業</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tx2">
            <a:lumMod val="25000"/>
            <a:lumOff val="7500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互聯網保險</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創新模式</a:t>
          </a:r>
        </a:p>
      </dsp:txBody>
      <dsp:txXfrm>
        <a:off x="4833718" y="0"/>
        <a:ext cx="2524562" cy="377586"/>
      </dsp:txXfrm>
    </dsp:sp>
    <dsp:sp modelId="{064BFF56-AC47-42BD-B34D-5B486805362B}">
      <dsp:nvSpPr>
        <dsp:cNvPr id="0" name=""/>
        <dsp:cNvSpPr/>
      </dsp:nvSpPr>
      <dsp:spPr>
        <a:xfrm>
          <a:off x="6966644"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市場與案例</a:t>
          </a:r>
        </a:p>
      </dsp:txBody>
      <dsp:txXfrm>
        <a:off x="7155437" y="0"/>
        <a:ext cx="2524562" cy="377586"/>
      </dsp:txXfrm>
    </dsp:sp>
    <dsp:sp modelId="{C36245D8-3606-4BBC-B44C-508E01E5A8A2}">
      <dsp:nvSpPr>
        <dsp:cNvPr id="0" name=""/>
        <dsp:cNvSpPr/>
      </dsp:nvSpPr>
      <dsp:spPr>
        <a:xfrm>
          <a:off x="9288363"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機會與挑戰</a:t>
          </a:r>
        </a:p>
      </dsp:txBody>
      <dsp:txXfrm>
        <a:off x="9477156" y="0"/>
        <a:ext cx="2524562" cy="377586"/>
      </dsp:txXfrm>
    </dsp:sp>
  </dsp:spTree>
</dsp:drawing>
</file>

<file path=ppt/diagrams/drawing1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6012"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傳統保險業</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tx2">
            <a:lumMod val="25000"/>
            <a:lumOff val="7500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互聯網保險</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創新模式</a:t>
          </a:r>
        </a:p>
      </dsp:txBody>
      <dsp:txXfrm>
        <a:off x="4833718" y="0"/>
        <a:ext cx="2524562" cy="377586"/>
      </dsp:txXfrm>
    </dsp:sp>
    <dsp:sp modelId="{064BFF56-AC47-42BD-B34D-5B486805362B}">
      <dsp:nvSpPr>
        <dsp:cNvPr id="0" name=""/>
        <dsp:cNvSpPr/>
      </dsp:nvSpPr>
      <dsp:spPr>
        <a:xfrm>
          <a:off x="6966644"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市場與案例</a:t>
          </a:r>
        </a:p>
      </dsp:txBody>
      <dsp:txXfrm>
        <a:off x="7155437" y="0"/>
        <a:ext cx="2524562" cy="377586"/>
      </dsp:txXfrm>
    </dsp:sp>
    <dsp:sp modelId="{C36245D8-3606-4BBC-B44C-508E01E5A8A2}">
      <dsp:nvSpPr>
        <dsp:cNvPr id="0" name=""/>
        <dsp:cNvSpPr/>
      </dsp:nvSpPr>
      <dsp:spPr>
        <a:xfrm>
          <a:off x="9288363"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機會與挑戰</a:t>
          </a:r>
        </a:p>
      </dsp:txBody>
      <dsp:txXfrm>
        <a:off x="9477156" y="0"/>
        <a:ext cx="2524562" cy="377586"/>
      </dsp:txXfrm>
    </dsp:sp>
  </dsp:spTree>
</dsp:drawing>
</file>

<file path=ppt/diagrams/drawing1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6012"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傳統保險業</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tx2">
            <a:lumMod val="25000"/>
            <a:lumOff val="7500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互聯網保險</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創新模式</a:t>
          </a:r>
        </a:p>
      </dsp:txBody>
      <dsp:txXfrm>
        <a:off x="4833718" y="0"/>
        <a:ext cx="2524562" cy="377586"/>
      </dsp:txXfrm>
    </dsp:sp>
    <dsp:sp modelId="{064BFF56-AC47-42BD-B34D-5B486805362B}">
      <dsp:nvSpPr>
        <dsp:cNvPr id="0" name=""/>
        <dsp:cNvSpPr/>
      </dsp:nvSpPr>
      <dsp:spPr>
        <a:xfrm>
          <a:off x="6966644"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市場與案例</a:t>
          </a:r>
        </a:p>
      </dsp:txBody>
      <dsp:txXfrm>
        <a:off x="7155437" y="0"/>
        <a:ext cx="2524562" cy="377586"/>
      </dsp:txXfrm>
    </dsp:sp>
    <dsp:sp modelId="{C36245D8-3606-4BBC-B44C-508E01E5A8A2}">
      <dsp:nvSpPr>
        <dsp:cNvPr id="0" name=""/>
        <dsp:cNvSpPr/>
      </dsp:nvSpPr>
      <dsp:spPr>
        <a:xfrm>
          <a:off x="9288363"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機會與挑戰</a:t>
          </a:r>
        </a:p>
      </dsp:txBody>
      <dsp:txXfrm>
        <a:off x="9477156" y="0"/>
        <a:ext cx="2524562" cy="37758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tx2">
            <a:lumMod val="25000"/>
            <a:lumOff val="7500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6012"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傳統保險業</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互聯網保險</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創新模式</a:t>
          </a:r>
        </a:p>
      </dsp:txBody>
      <dsp:txXfrm>
        <a:off x="4833718" y="0"/>
        <a:ext cx="2524562" cy="377586"/>
      </dsp:txXfrm>
    </dsp:sp>
    <dsp:sp modelId="{064BFF56-AC47-42BD-B34D-5B486805362B}">
      <dsp:nvSpPr>
        <dsp:cNvPr id="0" name=""/>
        <dsp:cNvSpPr/>
      </dsp:nvSpPr>
      <dsp:spPr>
        <a:xfrm>
          <a:off x="6966644"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市場與案例</a:t>
          </a:r>
        </a:p>
      </dsp:txBody>
      <dsp:txXfrm>
        <a:off x="7155437" y="0"/>
        <a:ext cx="2524562" cy="377586"/>
      </dsp:txXfrm>
    </dsp:sp>
    <dsp:sp modelId="{C36245D8-3606-4BBC-B44C-508E01E5A8A2}">
      <dsp:nvSpPr>
        <dsp:cNvPr id="0" name=""/>
        <dsp:cNvSpPr/>
      </dsp:nvSpPr>
      <dsp:spPr>
        <a:xfrm>
          <a:off x="9288363"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機會與挑戰</a:t>
          </a:r>
        </a:p>
      </dsp:txBody>
      <dsp:txXfrm>
        <a:off x="9477156" y="0"/>
        <a:ext cx="2524562" cy="377586"/>
      </dsp:txXfrm>
    </dsp:sp>
  </dsp:spTree>
</dsp:drawing>
</file>

<file path=ppt/diagrams/drawing2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6012"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傳統保險業</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互聯網保險</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tx2">
            <a:lumMod val="25000"/>
            <a:lumOff val="7500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創新模式</a:t>
          </a:r>
        </a:p>
      </dsp:txBody>
      <dsp:txXfrm>
        <a:off x="4833718" y="0"/>
        <a:ext cx="2524562" cy="377586"/>
      </dsp:txXfrm>
    </dsp:sp>
    <dsp:sp modelId="{064BFF56-AC47-42BD-B34D-5B486805362B}">
      <dsp:nvSpPr>
        <dsp:cNvPr id="0" name=""/>
        <dsp:cNvSpPr/>
      </dsp:nvSpPr>
      <dsp:spPr>
        <a:xfrm>
          <a:off x="6966644"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市場與案例</a:t>
          </a:r>
        </a:p>
      </dsp:txBody>
      <dsp:txXfrm>
        <a:off x="7155437" y="0"/>
        <a:ext cx="2524562" cy="377586"/>
      </dsp:txXfrm>
    </dsp:sp>
    <dsp:sp modelId="{C36245D8-3606-4BBC-B44C-508E01E5A8A2}">
      <dsp:nvSpPr>
        <dsp:cNvPr id="0" name=""/>
        <dsp:cNvSpPr/>
      </dsp:nvSpPr>
      <dsp:spPr>
        <a:xfrm>
          <a:off x="9288363"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機會與挑戰</a:t>
          </a:r>
        </a:p>
      </dsp:txBody>
      <dsp:txXfrm>
        <a:off x="9477156" y="0"/>
        <a:ext cx="2524562" cy="377586"/>
      </dsp:txXfrm>
    </dsp:sp>
  </dsp:spTree>
</dsp:drawing>
</file>

<file path=ppt/diagrams/drawing2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6012"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傳統保險業</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互聯網保險</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tx2">
            <a:lumMod val="25000"/>
            <a:lumOff val="7500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創新模式</a:t>
          </a:r>
        </a:p>
      </dsp:txBody>
      <dsp:txXfrm>
        <a:off x="4833718" y="0"/>
        <a:ext cx="2524562" cy="377586"/>
      </dsp:txXfrm>
    </dsp:sp>
    <dsp:sp modelId="{064BFF56-AC47-42BD-B34D-5B486805362B}">
      <dsp:nvSpPr>
        <dsp:cNvPr id="0" name=""/>
        <dsp:cNvSpPr/>
      </dsp:nvSpPr>
      <dsp:spPr>
        <a:xfrm>
          <a:off x="6966644"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市場與案例</a:t>
          </a:r>
        </a:p>
      </dsp:txBody>
      <dsp:txXfrm>
        <a:off x="7155437" y="0"/>
        <a:ext cx="2524562" cy="377586"/>
      </dsp:txXfrm>
    </dsp:sp>
    <dsp:sp modelId="{C36245D8-3606-4BBC-B44C-508E01E5A8A2}">
      <dsp:nvSpPr>
        <dsp:cNvPr id="0" name=""/>
        <dsp:cNvSpPr/>
      </dsp:nvSpPr>
      <dsp:spPr>
        <a:xfrm>
          <a:off x="9288363"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機會與挑戰</a:t>
          </a:r>
        </a:p>
      </dsp:txBody>
      <dsp:txXfrm>
        <a:off x="9477156" y="0"/>
        <a:ext cx="2524562" cy="377586"/>
      </dsp:txXfrm>
    </dsp:sp>
  </dsp:spTree>
</dsp:drawing>
</file>

<file path=ppt/diagrams/drawing2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6012"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傳統保險業</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互聯網保險</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tx2">
            <a:lumMod val="25000"/>
            <a:lumOff val="7500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創新模式</a:t>
          </a:r>
        </a:p>
      </dsp:txBody>
      <dsp:txXfrm>
        <a:off x="4833718" y="0"/>
        <a:ext cx="2524562" cy="377586"/>
      </dsp:txXfrm>
    </dsp:sp>
    <dsp:sp modelId="{064BFF56-AC47-42BD-B34D-5B486805362B}">
      <dsp:nvSpPr>
        <dsp:cNvPr id="0" name=""/>
        <dsp:cNvSpPr/>
      </dsp:nvSpPr>
      <dsp:spPr>
        <a:xfrm>
          <a:off x="6966644"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市場與案例</a:t>
          </a:r>
        </a:p>
      </dsp:txBody>
      <dsp:txXfrm>
        <a:off x="7155437" y="0"/>
        <a:ext cx="2524562" cy="377586"/>
      </dsp:txXfrm>
    </dsp:sp>
    <dsp:sp modelId="{C36245D8-3606-4BBC-B44C-508E01E5A8A2}">
      <dsp:nvSpPr>
        <dsp:cNvPr id="0" name=""/>
        <dsp:cNvSpPr/>
      </dsp:nvSpPr>
      <dsp:spPr>
        <a:xfrm>
          <a:off x="9288363"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機會與挑戰</a:t>
          </a:r>
        </a:p>
      </dsp:txBody>
      <dsp:txXfrm>
        <a:off x="9477156" y="0"/>
        <a:ext cx="2524562" cy="377586"/>
      </dsp:txXfrm>
    </dsp:sp>
  </dsp:spTree>
</dsp:drawing>
</file>

<file path=ppt/diagrams/drawing2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6012"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傳統保險業</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互聯網保險</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tx2">
            <a:lumMod val="25000"/>
            <a:lumOff val="7500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創新模式</a:t>
          </a:r>
        </a:p>
      </dsp:txBody>
      <dsp:txXfrm>
        <a:off x="4833718" y="0"/>
        <a:ext cx="2524562" cy="377586"/>
      </dsp:txXfrm>
    </dsp:sp>
    <dsp:sp modelId="{064BFF56-AC47-42BD-B34D-5B486805362B}">
      <dsp:nvSpPr>
        <dsp:cNvPr id="0" name=""/>
        <dsp:cNvSpPr/>
      </dsp:nvSpPr>
      <dsp:spPr>
        <a:xfrm>
          <a:off x="6966644"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市場與案例</a:t>
          </a:r>
        </a:p>
      </dsp:txBody>
      <dsp:txXfrm>
        <a:off x="7155437" y="0"/>
        <a:ext cx="2524562" cy="377586"/>
      </dsp:txXfrm>
    </dsp:sp>
    <dsp:sp modelId="{C36245D8-3606-4BBC-B44C-508E01E5A8A2}">
      <dsp:nvSpPr>
        <dsp:cNvPr id="0" name=""/>
        <dsp:cNvSpPr/>
      </dsp:nvSpPr>
      <dsp:spPr>
        <a:xfrm>
          <a:off x="9288363"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機會與挑戰</a:t>
          </a:r>
        </a:p>
      </dsp:txBody>
      <dsp:txXfrm>
        <a:off x="9477156" y="0"/>
        <a:ext cx="2524562" cy="377586"/>
      </dsp:txXfrm>
    </dsp:sp>
  </dsp:spTree>
</dsp:drawing>
</file>

<file path=ppt/diagrams/drawing2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6012"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傳統保險業</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互聯網保險</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tx2">
            <a:lumMod val="25000"/>
            <a:lumOff val="7500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創新模式</a:t>
          </a:r>
        </a:p>
      </dsp:txBody>
      <dsp:txXfrm>
        <a:off x="4833718" y="0"/>
        <a:ext cx="2524562" cy="377586"/>
      </dsp:txXfrm>
    </dsp:sp>
    <dsp:sp modelId="{064BFF56-AC47-42BD-B34D-5B486805362B}">
      <dsp:nvSpPr>
        <dsp:cNvPr id="0" name=""/>
        <dsp:cNvSpPr/>
      </dsp:nvSpPr>
      <dsp:spPr>
        <a:xfrm>
          <a:off x="6966644"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市場與案例</a:t>
          </a:r>
        </a:p>
      </dsp:txBody>
      <dsp:txXfrm>
        <a:off x="7155437" y="0"/>
        <a:ext cx="2524562" cy="377586"/>
      </dsp:txXfrm>
    </dsp:sp>
    <dsp:sp modelId="{C36245D8-3606-4BBC-B44C-508E01E5A8A2}">
      <dsp:nvSpPr>
        <dsp:cNvPr id="0" name=""/>
        <dsp:cNvSpPr/>
      </dsp:nvSpPr>
      <dsp:spPr>
        <a:xfrm>
          <a:off x="9288363"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機會與挑戰</a:t>
          </a:r>
        </a:p>
      </dsp:txBody>
      <dsp:txXfrm>
        <a:off x="9477156" y="0"/>
        <a:ext cx="2524562" cy="377586"/>
      </dsp:txXfrm>
    </dsp:sp>
  </dsp:spTree>
</dsp:drawing>
</file>

<file path=ppt/diagrams/drawing2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6012"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傳統保險業</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互聯網保險</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tx2">
            <a:lumMod val="25000"/>
            <a:lumOff val="7500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創新模式</a:t>
          </a:r>
        </a:p>
      </dsp:txBody>
      <dsp:txXfrm>
        <a:off x="4833718" y="0"/>
        <a:ext cx="2524562" cy="377586"/>
      </dsp:txXfrm>
    </dsp:sp>
    <dsp:sp modelId="{064BFF56-AC47-42BD-B34D-5B486805362B}">
      <dsp:nvSpPr>
        <dsp:cNvPr id="0" name=""/>
        <dsp:cNvSpPr/>
      </dsp:nvSpPr>
      <dsp:spPr>
        <a:xfrm>
          <a:off x="6966644"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市場與案例</a:t>
          </a:r>
        </a:p>
      </dsp:txBody>
      <dsp:txXfrm>
        <a:off x="7155437" y="0"/>
        <a:ext cx="2524562" cy="377586"/>
      </dsp:txXfrm>
    </dsp:sp>
    <dsp:sp modelId="{C36245D8-3606-4BBC-B44C-508E01E5A8A2}">
      <dsp:nvSpPr>
        <dsp:cNvPr id="0" name=""/>
        <dsp:cNvSpPr/>
      </dsp:nvSpPr>
      <dsp:spPr>
        <a:xfrm>
          <a:off x="9288363"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機會與挑戰</a:t>
          </a:r>
        </a:p>
      </dsp:txBody>
      <dsp:txXfrm>
        <a:off x="9477156" y="0"/>
        <a:ext cx="2524562" cy="377586"/>
      </dsp:txXfrm>
    </dsp:sp>
  </dsp:spTree>
</dsp:drawing>
</file>

<file path=ppt/diagrams/drawing2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6012"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傳統保險業</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互聯網保險</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tx2">
            <a:lumMod val="25000"/>
            <a:lumOff val="7500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創新模式</a:t>
          </a:r>
        </a:p>
      </dsp:txBody>
      <dsp:txXfrm>
        <a:off x="4833718" y="0"/>
        <a:ext cx="2524562" cy="377586"/>
      </dsp:txXfrm>
    </dsp:sp>
    <dsp:sp modelId="{064BFF56-AC47-42BD-B34D-5B486805362B}">
      <dsp:nvSpPr>
        <dsp:cNvPr id="0" name=""/>
        <dsp:cNvSpPr/>
      </dsp:nvSpPr>
      <dsp:spPr>
        <a:xfrm>
          <a:off x="6966644"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市場與案例</a:t>
          </a:r>
        </a:p>
      </dsp:txBody>
      <dsp:txXfrm>
        <a:off x="7155437" y="0"/>
        <a:ext cx="2524562" cy="377586"/>
      </dsp:txXfrm>
    </dsp:sp>
    <dsp:sp modelId="{C36245D8-3606-4BBC-B44C-508E01E5A8A2}">
      <dsp:nvSpPr>
        <dsp:cNvPr id="0" name=""/>
        <dsp:cNvSpPr/>
      </dsp:nvSpPr>
      <dsp:spPr>
        <a:xfrm>
          <a:off x="9288363"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機會與挑戰</a:t>
          </a:r>
        </a:p>
      </dsp:txBody>
      <dsp:txXfrm>
        <a:off x="9477156" y="0"/>
        <a:ext cx="2524562" cy="377586"/>
      </dsp:txXfrm>
    </dsp:sp>
  </dsp:spTree>
</dsp:drawing>
</file>

<file path=ppt/diagrams/drawing2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6012"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傳統保險業</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互聯網保險</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創新模式</a:t>
          </a:r>
        </a:p>
      </dsp:txBody>
      <dsp:txXfrm>
        <a:off x="4833718" y="0"/>
        <a:ext cx="2524562" cy="377586"/>
      </dsp:txXfrm>
    </dsp:sp>
    <dsp:sp modelId="{064BFF56-AC47-42BD-B34D-5B486805362B}">
      <dsp:nvSpPr>
        <dsp:cNvPr id="0" name=""/>
        <dsp:cNvSpPr/>
      </dsp:nvSpPr>
      <dsp:spPr>
        <a:xfrm>
          <a:off x="6966644" y="0"/>
          <a:ext cx="2902148" cy="377586"/>
        </a:xfrm>
        <a:prstGeom prst="chevron">
          <a:avLst/>
        </a:prstGeom>
        <a:solidFill>
          <a:schemeClr val="tx2">
            <a:lumMod val="25000"/>
            <a:lumOff val="7500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市場與案例</a:t>
          </a:r>
        </a:p>
      </dsp:txBody>
      <dsp:txXfrm>
        <a:off x="7155437" y="0"/>
        <a:ext cx="2524562" cy="377586"/>
      </dsp:txXfrm>
    </dsp:sp>
    <dsp:sp modelId="{C36245D8-3606-4BBC-B44C-508E01E5A8A2}">
      <dsp:nvSpPr>
        <dsp:cNvPr id="0" name=""/>
        <dsp:cNvSpPr/>
      </dsp:nvSpPr>
      <dsp:spPr>
        <a:xfrm>
          <a:off x="9288363"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機會與挑戰</a:t>
          </a:r>
        </a:p>
      </dsp:txBody>
      <dsp:txXfrm>
        <a:off x="9477156" y="0"/>
        <a:ext cx="2524562" cy="377586"/>
      </dsp:txXfrm>
    </dsp:sp>
  </dsp:spTree>
</dsp:drawing>
</file>

<file path=ppt/diagrams/drawing2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6FB9E00-79BD-4D16-9D03-BC64F3BB9F1B}">
      <dsp:nvSpPr>
        <dsp:cNvPr id="0" name=""/>
        <dsp:cNvSpPr/>
      </dsp:nvSpPr>
      <dsp:spPr>
        <a:xfrm>
          <a:off x="3150427" y="4293969"/>
          <a:ext cx="326334" cy="310913"/>
        </a:xfrm>
        <a:custGeom>
          <a:avLst/>
          <a:gdLst/>
          <a:ahLst/>
          <a:cxnLst/>
          <a:rect l="0" t="0" r="0" b="0"/>
          <a:pathLst>
            <a:path>
              <a:moveTo>
                <a:pt x="0" y="0"/>
              </a:moveTo>
              <a:lnTo>
                <a:pt x="163167" y="0"/>
              </a:lnTo>
              <a:lnTo>
                <a:pt x="163167" y="310913"/>
              </a:lnTo>
              <a:lnTo>
                <a:pt x="326334" y="310913"/>
              </a:lnTo>
            </a:path>
          </a:pathLst>
        </a:custGeom>
        <a:noFill/>
        <a:ln w="12700" cap="flat" cmpd="sng" algn="ctr">
          <a:solidFill>
            <a:schemeClr val="dk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zh-TW" altLang="en-US" sz="500" kern="1200"/>
        </a:p>
      </dsp:txBody>
      <dsp:txXfrm>
        <a:off x="3302325" y="4438157"/>
        <a:ext cx="22536" cy="22536"/>
      </dsp:txXfrm>
    </dsp:sp>
    <dsp:sp modelId="{DC1E0C76-98BD-4D1F-B7BA-1D241AFBB3C4}">
      <dsp:nvSpPr>
        <dsp:cNvPr id="0" name=""/>
        <dsp:cNvSpPr/>
      </dsp:nvSpPr>
      <dsp:spPr>
        <a:xfrm>
          <a:off x="3150427" y="3983056"/>
          <a:ext cx="326334" cy="310913"/>
        </a:xfrm>
        <a:custGeom>
          <a:avLst/>
          <a:gdLst/>
          <a:ahLst/>
          <a:cxnLst/>
          <a:rect l="0" t="0" r="0" b="0"/>
          <a:pathLst>
            <a:path>
              <a:moveTo>
                <a:pt x="0" y="310913"/>
              </a:moveTo>
              <a:lnTo>
                <a:pt x="163167" y="310913"/>
              </a:lnTo>
              <a:lnTo>
                <a:pt x="163167" y="0"/>
              </a:lnTo>
              <a:lnTo>
                <a:pt x="326334" y="0"/>
              </a:lnTo>
            </a:path>
          </a:pathLst>
        </a:custGeom>
        <a:noFill/>
        <a:ln w="12700" cap="flat" cmpd="sng" algn="ctr">
          <a:solidFill>
            <a:schemeClr val="dk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zh-TW" altLang="en-US" sz="500" kern="1200"/>
        </a:p>
      </dsp:txBody>
      <dsp:txXfrm>
        <a:off x="3302325" y="4127244"/>
        <a:ext cx="22536" cy="22536"/>
      </dsp:txXfrm>
    </dsp:sp>
    <dsp:sp modelId="{DAB6EDB9-0655-4101-8AB0-3FCA6B390C1C}">
      <dsp:nvSpPr>
        <dsp:cNvPr id="0" name=""/>
        <dsp:cNvSpPr/>
      </dsp:nvSpPr>
      <dsp:spPr>
        <a:xfrm>
          <a:off x="1192420" y="2583947"/>
          <a:ext cx="326334" cy="1710022"/>
        </a:xfrm>
        <a:custGeom>
          <a:avLst/>
          <a:gdLst/>
          <a:ahLst/>
          <a:cxnLst/>
          <a:rect l="0" t="0" r="0" b="0"/>
          <a:pathLst>
            <a:path>
              <a:moveTo>
                <a:pt x="0" y="0"/>
              </a:moveTo>
              <a:lnTo>
                <a:pt x="163167" y="0"/>
              </a:lnTo>
              <a:lnTo>
                <a:pt x="163167" y="1710022"/>
              </a:lnTo>
              <a:lnTo>
                <a:pt x="326334" y="1710022"/>
              </a:lnTo>
            </a:path>
          </a:pathLst>
        </a:custGeom>
        <a:noFill/>
        <a:ln w="12700" cap="flat" cmpd="sng" algn="ctr">
          <a:solidFill>
            <a:schemeClr val="dk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66700">
            <a:lnSpc>
              <a:spcPct val="90000"/>
            </a:lnSpc>
            <a:spcBef>
              <a:spcPct val="0"/>
            </a:spcBef>
            <a:spcAft>
              <a:spcPct val="35000"/>
            </a:spcAft>
          </a:pPr>
          <a:endParaRPr lang="zh-TW" altLang="en-US" sz="600" kern="1200"/>
        </a:p>
      </dsp:txBody>
      <dsp:txXfrm>
        <a:off x="1312065" y="3395436"/>
        <a:ext cx="87044" cy="87044"/>
      </dsp:txXfrm>
    </dsp:sp>
    <dsp:sp modelId="{1A13B902-04F6-4C16-8FE5-4CB2CC34635B}">
      <dsp:nvSpPr>
        <dsp:cNvPr id="0" name=""/>
        <dsp:cNvSpPr/>
      </dsp:nvSpPr>
      <dsp:spPr>
        <a:xfrm>
          <a:off x="3150427" y="2739403"/>
          <a:ext cx="326334" cy="621826"/>
        </a:xfrm>
        <a:custGeom>
          <a:avLst/>
          <a:gdLst/>
          <a:ahLst/>
          <a:cxnLst/>
          <a:rect l="0" t="0" r="0" b="0"/>
          <a:pathLst>
            <a:path>
              <a:moveTo>
                <a:pt x="0" y="0"/>
              </a:moveTo>
              <a:lnTo>
                <a:pt x="163167" y="0"/>
              </a:lnTo>
              <a:lnTo>
                <a:pt x="163167" y="621826"/>
              </a:lnTo>
              <a:lnTo>
                <a:pt x="326334" y="621826"/>
              </a:lnTo>
            </a:path>
          </a:pathLst>
        </a:custGeom>
        <a:noFill/>
        <a:ln w="12700" cap="flat" cmpd="sng" algn="ctr">
          <a:solidFill>
            <a:schemeClr val="dk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zh-TW" altLang="en-US" sz="500" kern="1200"/>
        </a:p>
      </dsp:txBody>
      <dsp:txXfrm>
        <a:off x="3296037" y="3032760"/>
        <a:ext cx="35112" cy="35112"/>
      </dsp:txXfrm>
    </dsp:sp>
    <dsp:sp modelId="{FB12BDAD-99D4-426C-8C42-2DEEEE253679}">
      <dsp:nvSpPr>
        <dsp:cNvPr id="0" name=""/>
        <dsp:cNvSpPr/>
      </dsp:nvSpPr>
      <dsp:spPr>
        <a:xfrm>
          <a:off x="3150427" y="2693683"/>
          <a:ext cx="326334" cy="91440"/>
        </a:xfrm>
        <a:custGeom>
          <a:avLst/>
          <a:gdLst/>
          <a:ahLst/>
          <a:cxnLst/>
          <a:rect l="0" t="0" r="0" b="0"/>
          <a:pathLst>
            <a:path>
              <a:moveTo>
                <a:pt x="0" y="45720"/>
              </a:moveTo>
              <a:lnTo>
                <a:pt x="326334" y="45720"/>
              </a:lnTo>
            </a:path>
          </a:pathLst>
        </a:custGeom>
        <a:noFill/>
        <a:ln w="12700" cap="flat" cmpd="sng" algn="ctr">
          <a:solidFill>
            <a:schemeClr val="dk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zh-TW" altLang="en-US" sz="500" kern="1200"/>
        </a:p>
      </dsp:txBody>
      <dsp:txXfrm>
        <a:off x="3305435" y="2731245"/>
        <a:ext cx="16316" cy="16316"/>
      </dsp:txXfrm>
    </dsp:sp>
    <dsp:sp modelId="{98B49490-7AD4-42E8-877F-5C4826EE9DFE}">
      <dsp:nvSpPr>
        <dsp:cNvPr id="0" name=""/>
        <dsp:cNvSpPr/>
      </dsp:nvSpPr>
      <dsp:spPr>
        <a:xfrm>
          <a:off x="3150427" y="2117577"/>
          <a:ext cx="326334" cy="621826"/>
        </a:xfrm>
        <a:custGeom>
          <a:avLst/>
          <a:gdLst/>
          <a:ahLst/>
          <a:cxnLst/>
          <a:rect l="0" t="0" r="0" b="0"/>
          <a:pathLst>
            <a:path>
              <a:moveTo>
                <a:pt x="0" y="621826"/>
              </a:moveTo>
              <a:lnTo>
                <a:pt x="163167" y="621826"/>
              </a:lnTo>
              <a:lnTo>
                <a:pt x="163167" y="0"/>
              </a:lnTo>
              <a:lnTo>
                <a:pt x="326334" y="0"/>
              </a:lnTo>
            </a:path>
          </a:pathLst>
        </a:custGeom>
        <a:noFill/>
        <a:ln w="12700" cap="flat" cmpd="sng" algn="ctr">
          <a:solidFill>
            <a:schemeClr val="dk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zh-TW" altLang="en-US" sz="500" kern="1200"/>
        </a:p>
      </dsp:txBody>
      <dsp:txXfrm>
        <a:off x="3296037" y="2410934"/>
        <a:ext cx="35112" cy="35112"/>
      </dsp:txXfrm>
    </dsp:sp>
    <dsp:sp modelId="{0668B502-73B5-4A09-8298-CB3F26A12DF1}">
      <dsp:nvSpPr>
        <dsp:cNvPr id="0" name=""/>
        <dsp:cNvSpPr/>
      </dsp:nvSpPr>
      <dsp:spPr>
        <a:xfrm>
          <a:off x="1192420" y="2583947"/>
          <a:ext cx="326334" cy="155456"/>
        </a:xfrm>
        <a:custGeom>
          <a:avLst/>
          <a:gdLst/>
          <a:ahLst/>
          <a:cxnLst/>
          <a:rect l="0" t="0" r="0" b="0"/>
          <a:pathLst>
            <a:path>
              <a:moveTo>
                <a:pt x="0" y="0"/>
              </a:moveTo>
              <a:lnTo>
                <a:pt x="163167" y="0"/>
              </a:lnTo>
              <a:lnTo>
                <a:pt x="163167" y="155456"/>
              </a:lnTo>
              <a:lnTo>
                <a:pt x="326334" y="155456"/>
              </a:lnTo>
            </a:path>
          </a:pathLst>
        </a:custGeom>
        <a:noFill/>
        <a:ln w="12700" cap="flat" cmpd="sng" algn="ctr">
          <a:solidFill>
            <a:schemeClr val="dk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zh-TW" altLang="en-US" sz="500" kern="1200"/>
        </a:p>
      </dsp:txBody>
      <dsp:txXfrm>
        <a:off x="1346550" y="2652638"/>
        <a:ext cx="18073" cy="18073"/>
      </dsp:txXfrm>
    </dsp:sp>
    <dsp:sp modelId="{CC19D055-4363-4BB3-AABC-0D9821A65BAC}">
      <dsp:nvSpPr>
        <dsp:cNvPr id="0" name=""/>
        <dsp:cNvSpPr/>
      </dsp:nvSpPr>
      <dsp:spPr>
        <a:xfrm>
          <a:off x="3150427" y="873924"/>
          <a:ext cx="326334" cy="621826"/>
        </a:xfrm>
        <a:custGeom>
          <a:avLst/>
          <a:gdLst/>
          <a:ahLst/>
          <a:cxnLst/>
          <a:rect l="0" t="0" r="0" b="0"/>
          <a:pathLst>
            <a:path>
              <a:moveTo>
                <a:pt x="0" y="0"/>
              </a:moveTo>
              <a:lnTo>
                <a:pt x="163167" y="0"/>
              </a:lnTo>
              <a:lnTo>
                <a:pt x="163167" y="621826"/>
              </a:lnTo>
              <a:lnTo>
                <a:pt x="326334" y="621826"/>
              </a:lnTo>
            </a:path>
          </a:pathLst>
        </a:custGeom>
        <a:noFill/>
        <a:ln w="12700" cap="flat" cmpd="sng" algn="ctr">
          <a:solidFill>
            <a:schemeClr val="dk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zh-TW" altLang="en-US" sz="500" kern="1200"/>
        </a:p>
      </dsp:txBody>
      <dsp:txXfrm>
        <a:off x="3296037" y="1167281"/>
        <a:ext cx="35112" cy="35112"/>
      </dsp:txXfrm>
    </dsp:sp>
    <dsp:sp modelId="{541E4EFB-DC0D-4F2E-9CAB-65B1A7226346}">
      <dsp:nvSpPr>
        <dsp:cNvPr id="0" name=""/>
        <dsp:cNvSpPr/>
      </dsp:nvSpPr>
      <dsp:spPr>
        <a:xfrm>
          <a:off x="3150427" y="828204"/>
          <a:ext cx="326334" cy="91440"/>
        </a:xfrm>
        <a:custGeom>
          <a:avLst/>
          <a:gdLst/>
          <a:ahLst/>
          <a:cxnLst/>
          <a:rect l="0" t="0" r="0" b="0"/>
          <a:pathLst>
            <a:path>
              <a:moveTo>
                <a:pt x="0" y="45720"/>
              </a:moveTo>
              <a:lnTo>
                <a:pt x="326334" y="45720"/>
              </a:lnTo>
            </a:path>
          </a:pathLst>
        </a:custGeom>
        <a:noFill/>
        <a:ln w="12700" cap="flat" cmpd="sng" algn="ctr">
          <a:solidFill>
            <a:schemeClr val="dk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zh-TW" altLang="en-US" sz="500" kern="1200"/>
        </a:p>
      </dsp:txBody>
      <dsp:txXfrm>
        <a:off x="3305435" y="865766"/>
        <a:ext cx="16316" cy="16316"/>
      </dsp:txXfrm>
    </dsp:sp>
    <dsp:sp modelId="{1C3A157E-320A-4133-A1C8-055A94E75921}">
      <dsp:nvSpPr>
        <dsp:cNvPr id="0" name=""/>
        <dsp:cNvSpPr/>
      </dsp:nvSpPr>
      <dsp:spPr>
        <a:xfrm>
          <a:off x="3150427" y="252098"/>
          <a:ext cx="326334" cy="621826"/>
        </a:xfrm>
        <a:custGeom>
          <a:avLst/>
          <a:gdLst/>
          <a:ahLst/>
          <a:cxnLst/>
          <a:rect l="0" t="0" r="0" b="0"/>
          <a:pathLst>
            <a:path>
              <a:moveTo>
                <a:pt x="0" y="621826"/>
              </a:moveTo>
              <a:lnTo>
                <a:pt x="163167" y="621826"/>
              </a:lnTo>
              <a:lnTo>
                <a:pt x="163167" y="0"/>
              </a:lnTo>
              <a:lnTo>
                <a:pt x="326334" y="0"/>
              </a:lnTo>
            </a:path>
          </a:pathLst>
        </a:custGeom>
        <a:noFill/>
        <a:ln w="12700" cap="flat" cmpd="sng" algn="ctr">
          <a:solidFill>
            <a:schemeClr val="dk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zh-TW" altLang="en-US" sz="500" kern="1200"/>
        </a:p>
      </dsp:txBody>
      <dsp:txXfrm>
        <a:off x="3296037" y="545454"/>
        <a:ext cx="35112" cy="35112"/>
      </dsp:txXfrm>
    </dsp:sp>
    <dsp:sp modelId="{C3DF49BB-9E3E-4704-96A8-7B49386F8072}">
      <dsp:nvSpPr>
        <dsp:cNvPr id="0" name=""/>
        <dsp:cNvSpPr/>
      </dsp:nvSpPr>
      <dsp:spPr>
        <a:xfrm>
          <a:off x="1192420" y="873924"/>
          <a:ext cx="326334" cy="1710022"/>
        </a:xfrm>
        <a:custGeom>
          <a:avLst/>
          <a:gdLst/>
          <a:ahLst/>
          <a:cxnLst/>
          <a:rect l="0" t="0" r="0" b="0"/>
          <a:pathLst>
            <a:path>
              <a:moveTo>
                <a:pt x="0" y="1710022"/>
              </a:moveTo>
              <a:lnTo>
                <a:pt x="163167" y="1710022"/>
              </a:lnTo>
              <a:lnTo>
                <a:pt x="163167" y="0"/>
              </a:lnTo>
              <a:lnTo>
                <a:pt x="326334" y="0"/>
              </a:lnTo>
            </a:path>
          </a:pathLst>
        </a:custGeom>
        <a:noFill/>
        <a:ln w="12700" cap="flat" cmpd="sng" algn="ctr">
          <a:solidFill>
            <a:schemeClr val="dk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66700">
            <a:lnSpc>
              <a:spcPct val="90000"/>
            </a:lnSpc>
            <a:spcBef>
              <a:spcPct val="0"/>
            </a:spcBef>
            <a:spcAft>
              <a:spcPct val="35000"/>
            </a:spcAft>
          </a:pPr>
          <a:endParaRPr lang="zh-TW" altLang="en-US" sz="600" kern="1200"/>
        </a:p>
      </dsp:txBody>
      <dsp:txXfrm>
        <a:off x="1312065" y="1685413"/>
        <a:ext cx="87044" cy="87044"/>
      </dsp:txXfrm>
    </dsp:sp>
    <dsp:sp modelId="{4792DBE4-2C1A-4D56-8881-BC7D0EC16150}">
      <dsp:nvSpPr>
        <dsp:cNvPr id="0" name=""/>
        <dsp:cNvSpPr/>
      </dsp:nvSpPr>
      <dsp:spPr>
        <a:xfrm rot="16200000">
          <a:off x="-365418" y="2335216"/>
          <a:ext cx="2618216" cy="497461"/>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vert" wrap="square" lIns="22225" tIns="22225" rIns="22225" bIns="22225" numCol="1" spcCol="1270" anchor="ctr" anchorCtr="0">
          <a:noAutofit/>
        </a:bodyPr>
        <a:lstStyle/>
        <a:p>
          <a:pPr lvl="0" algn="ctr" defTabSz="1555750">
            <a:lnSpc>
              <a:spcPct val="90000"/>
            </a:lnSpc>
            <a:spcBef>
              <a:spcPct val="0"/>
            </a:spcBef>
            <a:spcAft>
              <a:spcPct val="35000"/>
            </a:spcAft>
          </a:pPr>
          <a:r>
            <a:rPr lang="zh-TW" altLang="en-US" sz="3500" kern="1200" dirty="0"/>
            <a:t>網路保險</a:t>
          </a:r>
        </a:p>
      </dsp:txBody>
      <dsp:txXfrm>
        <a:off x="-365418" y="2335216"/>
        <a:ext cx="2618216" cy="497461"/>
      </dsp:txXfrm>
    </dsp:sp>
    <dsp:sp modelId="{EB8490A9-EC37-4211-8E18-418F34DE99AA}">
      <dsp:nvSpPr>
        <dsp:cNvPr id="0" name=""/>
        <dsp:cNvSpPr/>
      </dsp:nvSpPr>
      <dsp:spPr>
        <a:xfrm>
          <a:off x="1518754" y="625194"/>
          <a:ext cx="1631672" cy="497461"/>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lvl="0" algn="ctr" defTabSz="800100">
            <a:lnSpc>
              <a:spcPct val="90000"/>
            </a:lnSpc>
            <a:spcBef>
              <a:spcPct val="0"/>
            </a:spcBef>
            <a:spcAft>
              <a:spcPct val="35000"/>
            </a:spcAft>
          </a:pPr>
          <a:r>
            <a:rPr lang="zh-TW" altLang="en-US" sz="1800" kern="1200" dirty="0"/>
            <a:t>保險公司網站</a:t>
          </a:r>
        </a:p>
      </dsp:txBody>
      <dsp:txXfrm>
        <a:off x="1518754" y="625194"/>
        <a:ext cx="1631672" cy="497461"/>
      </dsp:txXfrm>
    </dsp:sp>
    <dsp:sp modelId="{71400167-B56B-4354-B911-18112B492C25}">
      <dsp:nvSpPr>
        <dsp:cNvPr id="0" name=""/>
        <dsp:cNvSpPr/>
      </dsp:nvSpPr>
      <dsp:spPr>
        <a:xfrm>
          <a:off x="3476761" y="3367"/>
          <a:ext cx="1631672" cy="497461"/>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lvl="0" algn="ctr" defTabSz="800100">
            <a:lnSpc>
              <a:spcPct val="90000"/>
            </a:lnSpc>
            <a:spcBef>
              <a:spcPct val="0"/>
            </a:spcBef>
            <a:spcAft>
              <a:spcPct val="35000"/>
            </a:spcAft>
          </a:pPr>
          <a:r>
            <a:rPr lang="zh-TW" altLang="en-US" sz="1800" kern="1200" dirty="0"/>
            <a:t>中國平安</a:t>
          </a:r>
        </a:p>
      </dsp:txBody>
      <dsp:txXfrm>
        <a:off x="3476761" y="3367"/>
        <a:ext cx="1631672" cy="497461"/>
      </dsp:txXfrm>
    </dsp:sp>
    <dsp:sp modelId="{20CC2352-B383-4300-B7D5-9E3837AB920A}">
      <dsp:nvSpPr>
        <dsp:cNvPr id="0" name=""/>
        <dsp:cNvSpPr/>
      </dsp:nvSpPr>
      <dsp:spPr>
        <a:xfrm>
          <a:off x="3476761" y="625194"/>
          <a:ext cx="1631672" cy="497461"/>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lvl="0" algn="ctr" defTabSz="800100">
            <a:lnSpc>
              <a:spcPct val="90000"/>
            </a:lnSpc>
            <a:spcBef>
              <a:spcPct val="0"/>
            </a:spcBef>
            <a:spcAft>
              <a:spcPct val="35000"/>
            </a:spcAft>
          </a:pPr>
          <a:r>
            <a:rPr lang="zh-TW" altLang="en-US" sz="1800" kern="1200" dirty="0"/>
            <a:t>太平洋保險</a:t>
          </a:r>
        </a:p>
      </dsp:txBody>
      <dsp:txXfrm>
        <a:off x="3476761" y="625194"/>
        <a:ext cx="1631672" cy="497461"/>
      </dsp:txXfrm>
    </dsp:sp>
    <dsp:sp modelId="{90FEC99E-3C9B-4D75-86B1-76AB6347EC0E}">
      <dsp:nvSpPr>
        <dsp:cNvPr id="0" name=""/>
        <dsp:cNvSpPr/>
      </dsp:nvSpPr>
      <dsp:spPr>
        <a:xfrm>
          <a:off x="3476761" y="1247020"/>
          <a:ext cx="1631672" cy="497461"/>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lvl="0" algn="ctr" defTabSz="800100">
            <a:lnSpc>
              <a:spcPct val="90000"/>
            </a:lnSpc>
            <a:spcBef>
              <a:spcPct val="0"/>
            </a:spcBef>
            <a:spcAft>
              <a:spcPct val="35000"/>
            </a:spcAft>
          </a:pPr>
          <a:r>
            <a:rPr lang="zh-TW" altLang="en-US" sz="1800" kern="1200" dirty="0"/>
            <a:t>中國人壽</a:t>
          </a:r>
        </a:p>
      </dsp:txBody>
      <dsp:txXfrm>
        <a:off x="3476761" y="1247020"/>
        <a:ext cx="1631672" cy="497461"/>
      </dsp:txXfrm>
    </dsp:sp>
    <dsp:sp modelId="{EE6F8EA9-80A1-492F-8385-F45DE2B1AFE9}">
      <dsp:nvSpPr>
        <dsp:cNvPr id="0" name=""/>
        <dsp:cNvSpPr/>
      </dsp:nvSpPr>
      <dsp:spPr>
        <a:xfrm>
          <a:off x="1518754" y="2490673"/>
          <a:ext cx="1631672" cy="497461"/>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lvl="0" algn="ctr" defTabSz="800100">
            <a:lnSpc>
              <a:spcPct val="90000"/>
            </a:lnSpc>
            <a:spcBef>
              <a:spcPct val="0"/>
            </a:spcBef>
            <a:spcAft>
              <a:spcPct val="35000"/>
            </a:spcAft>
          </a:pPr>
          <a:r>
            <a:rPr lang="zh-TW" altLang="en-US" sz="1800" kern="1200" dirty="0"/>
            <a:t>電子商務網站</a:t>
          </a:r>
        </a:p>
      </dsp:txBody>
      <dsp:txXfrm>
        <a:off x="1518754" y="2490673"/>
        <a:ext cx="1631672" cy="497461"/>
      </dsp:txXfrm>
    </dsp:sp>
    <dsp:sp modelId="{896360F7-860C-4C42-B840-504E7F656C28}">
      <dsp:nvSpPr>
        <dsp:cNvPr id="0" name=""/>
        <dsp:cNvSpPr/>
      </dsp:nvSpPr>
      <dsp:spPr>
        <a:xfrm>
          <a:off x="3476761" y="1868846"/>
          <a:ext cx="1631672" cy="497461"/>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lvl="0" algn="ctr" defTabSz="800100">
            <a:lnSpc>
              <a:spcPct val="90000"/>
            </a:lnSpc>
            <a:spcBef>
              <a:spcPct val="0"/>
            </a:spcBef>
            <a:spcAft>
              <a:spcPct val="35000"/>
            </a:spcAft>
          </a:pPr>
          <a:r>
            <a:rPr lang="zh-TW" altLang="en-US" sz="1800" kern="1200" dirty="0"/>
            <a:t>買保險網</a:t>
          </a:r>
        </a:p>
      </dsp:txBody>
      <dsp:txXfrm>
        <a:off x="3476761" y="1868846"/>
        <a:ext cx="1631672" cy="497461"/>
      </dsp:txXfrm>
    </dsp:sp>
    <dsp:sp modelId="{A96230FC-BF1A-4A72-84D2-CFC2ECC6BA6A}">
      <dsp:nvSpPr>
        <dsp:cNvPr id="0" name=""/>
        <dsp:cNvSpPr/>
      </dsp:nvSpPr>
      <dsp:spPr>
        <a:xfrm>
          <a:off x="3476761" y="2490673"/>
          <a:ext cx="1631672" cy="497461"/>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lvl="0" algn="ctr" defTabSz="800100">
            <a:lnSpc>
              <a:spcPct val="90000"/>
            </a:lnSpc>
            <a:spcBef>
              <a:spcPct val="0"/>
            </a:spcBef>
            <a:spcAft>
              <a:spcPct val="35000"/>
            </a:spcAft>
          </a:pPr>
          <a:r>
            <a:rPr lang="zh-TW" altLang="en-US" sz="1800" kern="1200" dirty="0"/>
            <a:t>中民保險網</a:t>
          </a:r>
        </a:p>
      </dsp:txBody>
      <dsp:txXfrm>
        <a:off x="3476761" y="2490673"/>
        <a:ext cx="1631672" cy="497461"/>
      </dsp:txXfrm>
    </dsp:sp>
    <dsp:sp modelId="{9866C4C0-45A9-426A-BA5D-34E0F05C748D}">
      <dsp:nvSpPr>
        <dsp:cNvPr id="0" name=""/>
        <dsp:cNvSpPr/>
      </dsp:nvSpPr>
      <dsp:spPr>
        <a:xfrm>
          <a:off x="3476761" y="3112499"/>
          <a:ext cx="1631672" cy="497461"/>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lvl="0" algn="ctr" defTabSz="800100">
            <a:lnSpc>
              <a:spcPct val="90000"/>
            </a:lnSpc>
            <a:spcBef>
              <a:spcPct val="0"/>
            </a:spcBef>
            <a:spcAft>
              <a:spcPct val="35000"/>
            </a:spcAft>
          </a:pPr>
          <a:r>
            <a:rPr lang="zh-TW" altLang="en-US" sz="1800" kern="1200" dirty="0"/>
            <a:t>慧擇保險網</a:t>
          </a:r>
        </a:p>
      </dsp:txBody>
      <dsp:txXfrm>
        <a:off x="3476761" y="3112499"/>
        <a:ext cx="1631672" cy="497461"/>
      </dsp:txXfrm>
    </dsp:sp>
    <dsp:sp modelId="{2120BF93-B49E-4241-8C47-BC70C6C1182E}">
      <dsp:nvSpPr>
        <dsp:cNvPr id="0" name=""/>
        <dsp:cNvSpPr/>
      </dsp:nvSpPr>
      <dsp:spPr>
        <a:xfrm>
          <a:off x="1518754" y="4045239"/>
          <a:ext cx="1631672" cy="497461"/>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lvl="0" algn="ctr" defTabSz="800100">
            <a:lnSpc>
              <a:spcPct val="90000"/>
            </a:lnSpc>
            <a:spcBef>
              <a:spcPct val="0"/>
            </a:spcBef>
            <a:spcAft>
              <a:spcPct val="35000"/>
            </a:spcAft>
          </a:pPr>
          <a:r>
            <a:rPr lang="zh-TW" altLang="en-US" sz="1800" kern="1200" dirty="0"/>
            <a:t>第三方支付平台</a:t>
          </a:r>
        </a:p>
      </dsp:txBody>
      <dsp:txXfrm>
        <a:off x="1518754" y="4045239"/>
        <a:ext cx="1631672" cy="497461"/>
      </dsp:txXfrm>
    </dsp:sp>
    <dsp:sp modelId="{60C38261-BEE5-4ABA-A13D-997A40ED68A3}">
      <dsp:nvSpPr>
        <dsp:cNvPr id="0" name=""/>
        <dsp:cNvSpPr/>
      </dsp:nvSpPr>
      <dsp:spPr>
        <a:xfrm>
          <a:off x="3476761" y="3734325"/>
          <a:ext cx="1631672" cy="497461"/>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lvl="0" algn="ctr" defTabSz="800100">
            <a:lnSpc>
              <a:spcPct val="90000"/>
            </a:lnSpc>
            <a:spcBef>
              <a:spcPct val="0"/>
            </a:spcBef>
            <a:spcAft>
              <a:spcPct val="35000"/>
            </a:spcAft>
          </a:pPr>
          <a:r>
            <a:rPr lang="zh-TW" altLang="en-US" sz="1800" kern="1200" dirty="0"/>
            <a:t>搜狐理財</a:t>
          </a:r>
        </a:p>
      </dsp:txBody>
      <dsp:txXfrm>
        <a:off x="3476761" y="3734325"/>
        <a:ext cx="1631672" cy="497461"/>
      </dsp:txXfrm>
    </dsp:sp>
    <dsp:sp modelId="{46DBB01C-7084-4F02-928C-A9FC5F666B5A}">
      <dsp:nvSpPr>
        <dsp:cNvPr id="0" name=""/>
        <dsp:cNvSpPr/>
      </dsp:nvSpPr>
      <dsp:spPr>
        <a:xfrm>
          <a:off x="3476761" y="4356152"/>
          <a:ext cx="1631672" cy="497461"/>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lvl="0" algn="ctr" defTabSz="800100">
            <a:lnSpc>
              <a:spcPct val="90000"/>
            </a:lnSpc>
            <a:spcBef>
              <a:spcPct val="0"/>
            </a:spcBef>
            <a:spcAft>
              <a:spcPct val="35000"/>
            </a:spcAft>
          </a:pPr>
          <a:r>
            <a:rPr lang="zh-TW" altLang="en-US" sz="1800" kern="1200" dirty="0"/>
            <a:t>淘寶網</a:t>
          </a:r>
          <a:r>
            <a:rPr lang="en-US" altLang="zh-TW" sz="1800" kern="1200" dirty="0"/>
            <a:t>(</a:t>
          </a:r>
          <a:r>
            <a:rPr lang="zh-TW" altLang="en-US" sz="1800" kern="1200" dirty="0"/>
            <a:t>支付寶</a:t>
          </a:r>
          <a:r>
            <a:rPr lang="en-US" altLang="zh-TW" sz="1800" kern="1200" dirty="0"/>
            <a:t>)</a:t>
          </a:r>
          <a:endParaRPr lang="zh-TW" altLang="en-US" sz="1800" kern="1200" dirty="0"/>
        </a:p>
      </dsp:txBody>
      <dsp:txXfrm>
        <a:off x="3476761" y="4356152"/>
        <a:ext cx="1631672" cy="497461"/>
      </dsp:txXfrm>
    </dsp:sp>
  </dsp:spTree>
</dsp:drawing>
</file>

<file path=ppt/diagrams/drawing2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6012"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傳統保險業</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互聯網保險</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創新模式</a:t>
          </a:r>
        </a:p>
      </dsp:txBody>
      <dsp:txXfrm>
        <a:off x="4833718" y="0"/>
        <a:ext cx="2524562" cy="377586"/>
      </dsp:txXfrm>
    </dsp:sp>
    <dsp:sp modelId="{064BFF56-AC47-42BD-B34D-5B486805362B}">
      <dsp:nvSpPr>
        <dsp:cNvPr id="0" name=""/>
        <dsp:cNvSpPr/>
      </dsp:nvSpPr>
      <dsp:spPr>
        <a:xfrm>
          <a:off x="6966644" y="0"/>
          <a:ext cx="2902148" cy="377586"/>
        </a:xfrm>
        <a:prstGeom prst="chevron">
          <a:avLst/>
        </a:prstGeom>
        <a:solidFill>
          <a:schemeClr val="tx2">
            <a:lumMod val="25000"/>
            <a:lumOff val="7500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市場與案例</a:t>
          </a:r>
        </a:p>
      </dsp:txBody>
      <dsp:txXfrm>
        <a:off x="7155437" y="0"/>
        <a:ext cx="2524562" cy="377586"/>
      </dsp:txXfrm>
    </dsp:sp>
    <dsp:sp modelId="{C36245D8-3606-4BBC-B44C-508E01E5A8A2}">
      <dsp:nvSpPr>
        <dsp:cNvPr id="0" name=""/>
        <dsp:cNvSpPr/>
      </dsp:nvSpPr>
      <dsp:spPr>
        <a:xfrm>
          <a:off x="9288363"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機會與挑戰</a:t>
          </a:r>
        </a:p>
      </dsp:txBody>
      <dsp:txXfrm>
        <a:off x="9477156" y="0"/>
        <a:ext cx="2524562" cy="377586"/>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tx2">
            <a:lumMod val="25000"/>
            <a:lumOff val="7500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6012"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傳統保險業</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互聯網保險</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創新模式</a:t>
          </a:r>
        </a:p>
      </dsp:txBody>
      <dsp:txXfrm>
        <a:off x="4833718" y="0"/>
        <a:ext cx="2524562" cy="377586"/>
      </dsp:txXfrm>
    </dsp:sp>
    <dsp:sp modelId="{064BFF56-AC47-42BD-B34D-5B486805362B}">
      <dsp:nvSpPr>
        <dsp:cNvPr id="0" name=""/>
        <dsp:cNvSpPr/>
      </dsp:nvSpPr>
      <dsp:spPr>
        <a:xfrm>
          <a:off x="6966644"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市場與案例</a:t>
          </a:r>
        </a:p>
      </dsp:txBody>
      <dsp:txXfrm>
        <a:off x="7155437" y="0"/>
        <a:ext cx="2524562" cy="377586"/>
      </dsp:txXfrm>
    </dsp:sp>
    <dsp:sp modelId="{C36245D8-3606-4BBC-B44C-508E01E5A8A2}">
      <dsp:nvSpPr>
        <dsp:cNvPr id="0" name=""/>
        <dsp:cNvSpPr/>
      </dsp:nvSpPr>
      <dsp:spPr>
        <a:xfrm>
          <a:off x="9288363"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機會與挑戰</a:t>
          </a:r>
        </a:p>
      </dsp:txBody>
      <dsp:txXfrm>
        <a:off x="9477156" y="0"/>
        <a:ext cx="2524562" cy="377586"/>
      </dsp:txXfrm>
    </dsp:sp>
  </dsp:spTree>
</dsp:drawing>
</file>

<file path=ppt/diagrams/drawing3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6012"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傳統保險業</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互聯網保險</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創新模式</a:t>
          </a:r>
        </a:p>
      </dsp:txBody>
      <dsp:txXfrm>
        <a:off x="4833718" y="0"/>
        <a:ext cx="2524562" cy="377586"/>
      </dsp:txXfrm>
    </dsp:sp>
    <dsp:sp modelId="{064BFF56-AC47-42BD-B34D-5B486805362B}">
      <dsp:nvSpPr>
        <dsp:cNvPr id="0" name=""/>
        <dsp:cNvSpPr/>
      </dsp:nvSpPr>
      <dsp:spPr>
        <a:xfrm>
          <a:off x="6966644" y="0"/>
          <a:ext cx="2902148" cy="377586"/>
        </a:xfrm>
        <a:prstGeom prst="chevron">
          <a:avLst/>
        </a:prstGeom>
        <a:solidFill>
          <a:schemeClr val="tx2">
            <a:lumMod val="25000"/>
            <a:lumOff val="7500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市場與案例</a:t>
          </a:r>
        </a:p>
      </dsp:txBody>
      <dsp:txXfrm>
        <a:off x="7155437" y="0"/>
        <a:ext cx="2524562" cy="377586"/>
      </dsp:txXfrm>
    </dsp:sp>
    <dsp:sp modelId="{C36245D8-3606-4BBC-B44C-508E01E5A8A2}">
      <dsp:nvSpPr>
        <dsp:cNvPr id="0" name=""/>
        <dsp:cNvSpPr/>
      </dsp:nvSpPr>
      <dsp:spPr>
        <a:xfrm>
          <a:off x="9288363"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機會與挑戰</a:t>
          </a:r>
        </a:p>
      </dsp:txBody>
      <dsp:txXfrm>
        <a:off x="9477156" y="0"/>
        <a:ext cx="2524562" cy="377586"/>
      </dsp:txXfrm>
    </dsp:sp>
  </dsp:spTree>
</dsp:drawing>
</file>

<file path=ppt/diagrams/drawing3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6012"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傳統保險業</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互聯網保險</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創新模式</a:t>
          </a:r>
        </a:p>
      </dsp:txBody>
      <dsp:txXfrm>
        <a:off x="4833718" y="0"/>
        <a:ext cx="2524562" cy="377586"/>
      </dsp:txXfrm>
    </dsp:sp>
    <dsp:sp modelId="{064BFF56-AC47-42BD-B34D-5B486805362B}">
      <dsp:nvSpPr>
        <dsp:cNvPr id="0" name=""/>
        <dsp:cNvSpPr/>
      </dsp:nvSpPr>
      <dsp:spPr>
        <a:xfrm>
          <a:off x="6966644"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市場與案例</a:t>
          </a:r>
        </a:p>
      </dsp:txBody>
      <dsp:txXfrm>
        <a:off x="7155437" y="0"/>
        <a:ext cx="2524562" cy="377586"/>
      </dsp:txXfrm>
    </dsp:sp>
    <dsp:sp modelId="{C36245D8-3606-4BBC-B44C-508E01E5A8A2}">
      <dsp:nvSpPr>
        <dsp:cNvPr id="0" name=""/>
        <dsp:cNvSpPr/>
      </dsp:nvSpPr>
      <dsp:spPr>
        <a:xfrm>
          <a:off x="9288363" y="0"/>
          <a:ext cx="2902148" cy="377586"/>
        </a:xfrm>
        <a:prstGeom prst="chevron">
          <a:avLst/>
        </a:prstGeom>
        <a:solidFill>
          <a:schemeClr val="tx2">
            <a:lumMod val="25000"/>
            <a:lumOff val="7500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機會與挑戰</a:t>
          </a:r>
        </a:p>
      </dsp:txBody>
      <dsp:txXfrm>
        <a:off x="9477156" y="0"/>
        <a:ext cx="2524562" cy="377586"/>
      </dsp:txXfrm>
    </dsp:sp>
  </dsp:spTree>
</dsp:drawing>
</file>

<file path=ppt/diagrams/drawing3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6012"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傳統保險業</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互聯網保險</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創新模式</a:t>
          </a:r>
        </a:p>
      </dsp:txBody>
      <dsp:txXfrm>
        <a:off x="4833718" y="0"/>
        <a:ext cx="2524562" cy="377586"/>
      </dsp:txXfrm>
    </dsp:sp>
    <dsp:sp modelId="{064BFF56-AC47-42BD-B34D-5B486805362B}">
      <dsp:nvSpPr>
        <dsp:cNvPr id="0" name=""/>
        <dsp:cNvSpPr/>
      </dsp:nvSpPr>
      <dsp:spPr>
        <a:xfrm>
          <a:off x="6966644"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市場與案例</a:t>
          </a:r>
        </a:p>
      </dsp:txBody>
      <dsp:txXfrm>
        <a:off x="7155437" y="0"/>
        <a:ext cx="2524562" cy="377586"/>
      </dsp:txXfrm>
    </dsp:sp>
    <dsp:sp modelId="{C36245D8-3606-4BBC-B44C-508E01E5A8A2}">
      <dsp:nvSpPr>
        <dsp:cNvPr id="0" name=""/>
        <dsp:cNvSpPr/>
      </dsp:nvSpPr>
      <dsp:spPr>
        <a:xfrm>
          <a:off x="9288363" y="0"/>
          <a:ext cx="2902148" cy="377586"/>
        </a:xfrm>
        <a:prstGeom prst="chevron">
          <a:avLst/>
        </a:prstGeom>
        <a:solidFill>
          <a:schemeClr val="tx2">
            <a:lumMod val="25000"/>
            <a:lumOff val="7500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機會與挑戰</a:t>
          </a:r>
        </a:p>
      </dsp:txBody>
      <dsp:txXfrm>
        <a:off x="9477156" y="0"/>
        <a:ext cx="2524562" cy="377586"/>
      </dsp:txXfrm>
    </dsp:sp>
  </dsp:spTree>
</dsp:drawing>
</file>

<file path=ppt/diagrams/drawing3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6012"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傳統保險業</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互聯網保險</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創新模式</a:t>
          </a:r>
        </a:p>
      </dsp:txBody>
      <dsp:txXfrm>
        <a:off x="4833718" y="0"/>
        <a:ext cx="2524562" cy="377586"/>
      </dsp:txXfrm>
    </dsp:sp>
    <dsp:sp modelId="{064BFF56-AC47-42BD-B34D-5B486805362B}">
      <dsp:nvSpPr>
        <dsp:cNvPr id="0" name=""/>
        <dsp:cNvSpPr/>
      </dsp:nvSpPr>
      <dsp:spPr>
        <a:xfrm>
          <a:off x="6966644"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市場與案例</a:t>
          </a:r>
        </a:p>
      </dsp:txBody>
      <dsp:txXfrm>
        <a:off x="7155437" y="0"/>
        <a:ext cx="2524562" cy="377586"/>
      </dsp:txXfrm>
    </dsp:sp>
    <dsp:sp modelId="{C36245D8-3606-4BBC-B44C-508E01E5A8A2}">
      <dsp:nvSpPr>
        <dsp:cNvPr id="0" name=""/>
        <dsp:cNvSpPr/>
      </dsp:nvSpPr>
      <dsp:spPr>
        <a:xfrm>
          <a:off x="9288363" y="0"/>
          <a:ext cx="2902148" cy="377586"/>
        </a:xfrm>
        <a:prstGeom prst="chevron">
          <a:avLst/>
        </a:prstGeom>
        <a:solidFill>
          <a:schemeClr val="tx2">
            <a:lumMod val="25000"/>
            <a:lumOff val="7500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機會與挑戰</a:t>
          </a:r>
        </a:p>
      </dsp:txBody>
      <dsp:txXfrm>
        <a:off x="9477156" y="0"/>
        <a:ext cx="2524562" cy="377586"/>
      </dsp:txXfrm>
    </dsp:sp>
  </dsp:spTree>
</dsp:drawing>
</file>

<file path=ppt/diagrams/drawing3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6012"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傳統保險業</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互聯網保險</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創新模式</a:t>
          </a:r>
        </a:p>
      </dsp:txBody>
      <dsp:txXfrm>
        <a:off x="4833718" y="0"/>
        <a:ext cx="2524562" cy="377586"/>
      </dsp:txXfrm>
    </dsp:sp>
    <dsp:sp modelId="{064BFF56-AC47-42BD-B34D-5B486805362B}">
      <dsp:nvSpPr>
        <dsp:cNvPr id="0" name=""/>
        <dsp:cNvSpPr/>
      </dsp:nvSpPr>
      <dsp:spPr>
        <a:xfrm>
          <a:off x="6966644"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市場與案例</a:t>
          </a:r>
        </a:p>
      </dsp:txBody>
      <dsp:txXfrm>
        <a:off x="7155437" y="0"/>
        <a:ext cx="2524562" cy="377586"/>
      </dsp:txXfrm>
    </dsp:sp>
    <dsp:sp modelId="{C36245D8-3606-4BBC-B44C-508E01E5A8A2}">
      <dsp:nvSpPr>
        <dsp:cNvPr id="0" name=""/>
        <dsp:cNvSpPr/>
      </dsp:nvSpPr>
      <dsp:spPr>
        <a:xfrm>
          <a:off x="9288363" y="0"/>
          <a:ext cx="2902148" cy="377586"/>
        </a:xfrm>
        <a:prstGeom prst="chevron">
          <a:avLst/>
        </a:prstGeom>
        <a:solidFill>
          <a:schemeClr val="tx2">
            <a:lumMod val="25000"/>
            <a:lumOff val="7500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機會與挑戰</a:t>
          </a:r>
        </a:p>
      </dsp:txBody>
      <dsp:txXfrm>
        <a:off x="9477156" y="0"/>
        <a:ext cx="2524562" cy="377586"/>
      </dsp:txXfrm>
    </dsp:sp>
  </dsp:spTree>
</dsp:drawing>
</file>

<file path=ppt/diagrams/drawing3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6012"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傳統保險業</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互聯網保險</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創新模式</a:t>
          </a:r>
        </a:p>
      </dsp:txBody>
      <dsp:txXfrm>
        <a:off x="4833718" y="0"/>
        <a:ext cx="2524562" cy="377586"/>
      </dsp:txXfrm>
    </dsp:sp>
    <dsp:sp modelId="{064BFF56-AC47-42BD-B34D-5B486805362B}">
      <dsp:nvSpPr>
        <dsp:cNvPr id="0" name=""/>
        <dsp:cNvSpPr/>
      </dsp:nvSpPr>
      <dsp:spPr>
        <a:xfrm>
          <a:off x="6966644"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市場與案例</a:t>
          </a:r>
        </a:p>
      </dsp:txBody>
      <dsp:txXfrm>
        <a:off x="7155437" y="0"/>
        <a:ext cx="2524562" cy="377586"/>
      </dsp:txXfrm>
    </dsp:sp>
    <dsp:sp modelId="{C36245D8-3606-4BBC-B44C-508E01E5A8A2}">
      <dsp:nvSpPr>
        <dsp:cNvPr id="0" name=""/>
        <dsp:cNvSpPr/>
      </dsp:nvSpPr>
      <dsp:spPr>
        <a:xfrm>
          <a:off x="9288363" y="0"/>
          <a:ext cx="2902148" cy="377586"/>
        </a:xfrm>
        <a:prstGeom prst="chevron">
          <a:avLst/>
        </a:prstGeom>
        <a:solidFill>
          <a:schemeClr val="tx2">
            <a:lumMod val="25000"/>
            <a:lumOff val="7500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機會與挑戰</a:t>
          </a:r>
        </a:p>
      </dsp:txBody>
      <dsp:txXfrm>
        <a:off x="9477156" y="0"/>
        <a:ext cx="2524562" cy="377586"/>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tx2">
            <a:lumMod val="25000"/>
            <a:lumOff val="7500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6012"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傳統保險業</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互聯網保險</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創新模式</a:t>
          </a:r>
        </a:p>
      </dsp:txBody>
      <dsp:txXfrm>
        <a:off x="4833718" y="0"/>
        <a:ext cx="2524562" cy="377586"/>
      </dsp:txXfrm>
    </dsp:sp>
    <dsp:sp modelId="{064BFF56-AC47-42BD-B34D-5B486805362B}">
      <dsp:nvSpPr>
        <dsp:cNvPr id="0" name=""/>
        <dsp:cNvSpPr/>
      </dsp:nvSpPr>
      <dsp:spPr>
        <a:xfrm>
          <a:off x="6966644"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市場與案例</a:t>
          </a:r>
        </a:p>
      </dsp:txBody>
      <dsp:txXfrm>
        <a:off x="7155437" y="0"/>
        <a:ext cx="2524562" cy="377586"/>
      </dsp:txXfrm>
    </dsp:sp>
    <dsp:sp modelId="{C36245D8-3606-4BBC-B44C-508E01E5A8A2}">
      <dsp:nvSpPr>
        <dsp:cNvPr id="0" name=""/>
        <dsp:cNvSpPr/>
      </dsp:nvSpPr>
      <dsp:spPr>
        <a:xfrm>
          <a:off x="9288363"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機會與挑戰</a:t>
          </a:r>
        </a:p>
      </dsp:txBody>
      <dsp:txXfrm>
        <a:off x="9477156" y="0"/>
        <a:ext cx="2524562" cy="377586"/>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tx2">
            <a:lumMod val="25000"/>
            <a:lumOff val="7500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6012"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傳統保險業</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互聯網保險</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創新模式</a:t>
          </a:r>
        </a:p>
      </dsp:txBody>
      <dsp:txXfrm>
        <a:off x="4833718" y="0"/>
        <a:ext cx="2524562" cy="377586"/>
      </dsp:txXfrm>
    </dsp:sp>
    <dsp:sp modelId="{064BFF56-AC47-42BD-B34D-5B486805362B}">
      <dsp:nvSpPr>
        <dsp:cNvPr id="0" name=""/>
        <dsp:cNvSpPr/>
      </dsp:nvSpPr>
      <dsp:spPr>
        <a:xfrm>
          <a:off x="6966644"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市場與案例</a:t>
          </a:r>
        </a:p>
      </dsp:txBody>
      <dsp:txXfrm>
        <a:off x="7155437" y="0"/>
        <a:ext cx="2524562" cy="377586"/>
      </dsp:txXfrm>
    </dsp:sp>
    <dsp:sp modelId="{C36245D8-3606-4BBC-B44C-508E01E5A8A2}">
      <dsp:nvSpPr>
        <dsp:cNvPr id="0" name=""/>
        <dsp:cNvSpPr/>
      </dsp:nvSpPr>
      <dsp:spPr>
        <a:xfrm>
          <a:off x="9288363"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機會與挑戰</a:t>
          </a:r>
        </a:p>
      </dsp:txBody>
      <dsp:txXfrm>
        <a:off x="9477156" y="0"/>
        <a:ext cx="2524562" cy="377586"/>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tx2">
            <a:lumMod val="25000"/>
            <a:lumOff val="7500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6012"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傳統保險業</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互聯網保險</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創新模式</a:t>
          </a:r>
        </a:p>
      </dsp:txBody>
      <dsp:txXfrm>
        <a:off x="4833718" y="0"/>
        <a:ext cx="2524562" cy="377586"/>
      </dsp:txXfrm>
    </dsp:sp>
    <dsp:sp modelId="{064BFF56-AC47-42BD-B34D-5B486805362B}">
      <dsp:nvSpPr>
        <dsp:cNvPr id="0" name=""/>
        <dsp:cNvSpPr/>
      </dsp:nvSpPr>
      <dsp:spPr>
        <a:xfrm>
          <a:off x="6966644"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市場與案例</a:t>
          </a:r>
        </a:p>
      </dsp:txBody>
      <dsp:txXfrm>
        <a:off x="7155437" y="0"/>
        <a:ext cx="2524562" cy="377586"/>
      </dsp:txXfrm>
    </dsp:sp>
    <dsp:sp modelId="{C36245D8-3606-4BBC-B44C-508E01E5A8A2}">
      <dsp:nvSpPr>
        <dsp:cNvPr id="0" name=""/>
        <dsp:cNvSpPr/>
      </dsp:nvSpPr>
      <dsp:spPr>
        <a:xfrm>
          <a:off x="9288363"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機會與挑戰</a:t>
          </a:r>
        </a:p>
      </dsp:txBody>
      <dsp:txXfrm>
        <a:off x="9477156" y="0"/>
        <a:ext cx="2524562" cy="377586"/>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tx2">
            <a:lumMod val="25000"/>
            <a:lumOff val="7500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6012"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傳統保險業</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互聯網保險</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創新模式</a:t>
          </a:r>
        </a:p>
      </dsp:txBody>
      <dsp:txXfrm>
        <a:off x="4833718" y="0"/>
        <a:ext cx="2524562" cy="377586"/>
      </dsp:txXfrm>
    </dsp:sp>
    <dsp:sp modelId="{064BFF56-AC47-42BD-B34D-5B486805362B}">
      <dsp:nvSpPr>
        <dsp:cNvPr id="0" name=""/>
        <dsp:cNvSpPr/>
      </dsp:nvSpPr>
      <dsp:spPr>
        <a:xfrm>
          <a:off x="6966644"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市場與案例</a:t>
          </a:r>
        </a:p>
      </dsp:txBody>
      <dsp:txXfrm>
        <a:off x="7155437" y="0"/>
        <a:ext cx="2524562" cy="377586"/>
      </dsp:txXfrm>
    </dsp:sp>
    <dsp:sp modelId="{C36245D8-3606-4BBC-B44C-508E01E5A8A2}">
      <dsp:nvSpPr>
        <dsp:cNvPr id="0" name=""/>
        <dsp:cNvSpPr/>
      </dsp:nvSpPr>
      <dsp:spPr>
        <a:xfrm>
          <a:off x="9288363"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機會與挑戰</a:t>
          </a:r>
        </a:p>
      </dsp:txBody>
      <dsp:txXfrm>
        <a:off x="9477156" y="0"/>
        <a:ext cx="2524562" cy="377586"/>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6012"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傳統保險業</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tx2">
            <a:lumMod val="25000"/>
            <a:lumOff val="7500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互聯網保險</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創新模式</a:t>
          </a:r>
        </a:p>
      </dsp:txBody>
      <dsp:txXfrm>
        <a:off x="4833718" y="0"/>
        <a:ext cx="2524562" cy="377586"/>
      </dsp:txXfrm>
    </dsp:sp>
    <dsp:sp modelId="{064BFF56-AC47-42BD-B34D-5B486805362B}">
      <dsp:nvSpPr>
        <dsp:cNvPr id="0" name=""/>
        <dsp:cNvSpPr/>
      </dsp:nvSpPr>
      <dsp:spPr>
        <a:xfrm>
          <a:off x="6966644"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市場與案例</a:t>
          </a:r>
        </a:p>
      </dsp:txBody>
      <dsp:txXfrm>
        <a:off x="7155437" y="0"/>
        <a:ext cx="2524562" cy="377586"/>
      </dsp:txXfrm>
    </dsp:sp>
    <dsp:sp modelId="{C36245D8-3606-4BBC-B44C-508E01E5A8A2}">
      <dsp:nvSpPr>
        <dsp:cNvPr id="0" name=""/>
        <dsp:cNvSpPr/>
      </dsp:nvSpPr>
      <dsp:spPr>
        <a:xfrm>
          <a:off x="9288363"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機會與挑戰</a:t>
          </a:r>
        </a:p>
      </dsp:txBody>
      <dsp:txXfrm>
        <a:off x="9477156" y="0"/>
        <a:ext cx="2524562" cy="377586"/>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6012"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傳統保險業</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tx2">
            <a:lumMod val="25000"/>
            <a:lumOff val="7500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互聯網保險</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創新模式</a:t>
          </a:r>
        </a:p>
      </dsp:txBody>
      <dsp:txXfrm>
        <a:off x="4833718" y="0"/>
        <a:ext cx="2524562" cy="377586"/>
      </dsp:txXfrm>
    </dsp:sp>
    <dsp:sp modelId="{064BFF56-AC47-42BD-B34D-5B486805362B}">
      <dsp:nvSpPr>
        <dsp:cNvPr id="0" name=""/>
        <dsp:cNvSpPr/>
      </dsp:nvSpPr>
      <dsp:spPr>
        <a:xfrm>
          <a:off x="6966644"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市場與案例</a:t>
          </a:r>
        </a:p>
      </dsp:txBody>
      <dsp:txXfrm>
        <a:off x="7155437" y="0"/>
        <a:ext cx="2524562" cy="377586"/>
      </dsp:txXfrm>
    </dsp:sp>
    <dsp:sp modelId="{C36245D8-3606-4BBC-B44C-508E01E5A8A2}">
      <dsp:nvSpPr>
        <dsp:cNvPr id="0" name=""/>
        <dsp:cNvSpPr/>
      </dsp:nvSpPr>
      <dsp:spPr>
        <a:xfrm>
          <a:off x="9288363"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機會與挑戰</a:t>
          </a:r>
        </a:p>
      </dsp:txBody>
      <dsp:txXfrm>
        <a:off x="9477156" y="0"/>
        <a:ext cx="2524562" cy="377586"/>
      </dsp:txXfrm>
    </dsp:sp>
  </dsp:spTree>
</dsp:drawing>
</file>

<file path=ppt/diagrams/layout1.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10.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11.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12.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13.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14.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15.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16.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17.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18.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19.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2.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20.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21.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22.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23.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24.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25.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26.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27.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28.xml><?xml version="1.0" encoding="utf-8"?>
<dgm:layoutDef xmlns:dgm="http://schemas.openxmlformats.org/drawingml/2006/diagram" xmlns:a="http://schemas.openxmlformats.org/drawingml/2006/main" uniqueId="urn:microsoft.com/office/officeart/2008/layout/HorizontalMultiLevelHierarchy">
  <dgm:title val=""/>
  <dgm:desc val=""/>
  <dgm:catLst>
    <dgm:cat type="hierarchy" pri="46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clrData>
  <dgm:layoutNode name="Name0">
    <dgm:varLst>
      <dgm:chPref val="1"/>
      <dgm:dir/>
      <dgm:animOne val="branch"/>
      <dgm:animLvl val="lvl"/>
      <dgm:resizeHandles val="exact"/>
    </dgm:varLst>
    <dgm:choose name="Name1">
      <dgm:if name="Name2" func="var" arg="dir" op="equ" val="norm">
        <dgm:alg type="hierChild">
          <dgm:param type="linDir" val="fromT"/>
          <dgm:param type="chAlign" val="l"/>
        </dgm:alg>
      </dgm:if>
      <dgm:else name="Name3">
        <dgm:alg type="hierChild">
          <dgm:param type="linDir" val="fromT"/>
          <dgm:param type="chAlign" val="r"/>
        </dgm:alg>
      </dgm:else>
    </dgm:choose>
    <dgm:shape xmlns:r="http://schemas.openxmlformats.org/officeDocument/2006/relationships" r:blip="">
      <dgm:adjLst/>
    </dgm:shape>
    <dgm:presOf/>
    <dgm:constrLst>
      <dgm:constr type="h" for="des" forName="LevelOneTextNode" refType="h"/>
      <dgm:constr type="w" for="des" forName="LevelOneTextNode" refType="h" refFor="des" refForName="LevelOneTextNode" fact="0.19"/>
      <dgm:constr type="h" for="des" forName="LevelTwoTextNode" refType="w" refFor="des" refForName="LevelOneTextNode"/>
      <dgm:constr type="w" for="des" forName="LevelTwoTextNode" refType="h" refFor="des" refForName="LevelTwoTextNode" fact="3.28"/>
      <dgm:constr type="sibSp" refType="h" refFor="des" refForName="LevelTwoTextNode" op="equ" fact="0.25"/>
      <dgm:constr type="sibSp" for="des" forName="level2hierChild" refType="h" refFor="des" refForName="LevelTwoTextNode" op="equ" fact="0.25"/>
      <dgm:constr type="sibSp" for="des" forName="level3hierChild" refType="h" refFor="des" refForName="LevelTwoTextNode" op="equ" fact="0.25"/>
      <dgm:constr type="sp" for="des" forName="root1" refType="w" refFor="des" refForName="LevelTwoTextNode" fact="0.2"/>
      <dgm:constr type="sp" for="des" forName="root2" refType="sp" refFor="des" refForName="root1" op="equ"/>
      <dgm:constr type="primFontSz" for="des" forName="LevelOneTextNode" op="equ" val="65"/>
      <dgm:constr type="primFontSz" for="des" forName="LevelTwoTextNode" op="equ" val="65"/>
      <dgm:constr type="primFontSz" for="des" forName="LevelTwoTextNode" refType="primFontSz" refFor="des" refForName="LevelOneTextNode" op="lte"/>
      <dgm:constr type="primFontSz" for="des" forName="connTx" op="equ" val="50"/>
      <dgm:constr type="primFontSz" for="des" forName="connTx" refType="primFontSz" refFor="des" refForName="LevelOneTextNode" op="lte" fact="0.78"/>
    </dgm:constrLst>
    <dgm:forEach name="Name4" axis="ch">
      <dgm:forEach name="Name5" axis="self" ptType="node">
        <dgm:layoutNode name="root1">
          <dgm:choose name="Name6">
            <dgm:if name="Name7" func="var" arg="dir" op="equ" val="norm">
              <dgm:alg type="hierRoot">
                <dgm:param type="hierAlign" val="lCtrCh"/>
              </dgm:alg>
            </dgm:if>
            <dgm:else name="Name8">
              <dgm:alg type="hierRoot">
                <dgm:param type="hierAlign" val="rCtrCh"/>
              </dgm:alg>
            </dgm:else>
          </dgm:choose>
          <dgm:shape xmlns:r="http://schemas.openxmlformats.org/officeDocument/2006/relationships" r:blip="">
            <dgm:adjLst/>
          </dgm:shape>
          <dgm:presOf/>
          <dgm:layoutNode name="LevelOneTextNode" styleLbl="node0">
            <dgm:varLst>
              <dgm:chPref val="3"/>
            </dgm:varLst>
            <dgm:alg type="tx">
              <dgm:param type="autoTxRot" val="grav"/>
            </dgm:alg>
            <dgm:choose name="Name9">
              <dgm:if name="Name10" func="var" arg="dir" op="equ" val="norm">
                <dgm:shape xmlns:r="http://schemas.openxmlformats.org/officeDocument/2006/relationships" rot="270" type="rect" r:blip="">
                  <dgm:adjLst/>
                </dgm:shape>
              </dgm:if>
              <dgm:else name="Name11">
                <dgm:shape xmlns:r="http://schemas.openxmlformats.org/officeDocument/2006/relationships" rot="90" type="rect" r:blip="">
                  <dgm:adjLst/>
                </dgm:shape>
              </dgm:else>
            </dgm:choos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2hierChild">
            <dgm:choose name="Name12">
              <dgm:if name="Name13" func="var" arg="dir" op="equ" val="norm">
                <dgm:alg type="hierChild">
                  <dgm:param type="linDir" val="fromT"/>
                  <dgm:param type="chAlign" val="l"/>
                </dgm:alg>
              </dgm:if>
              <dgm:else name="Name14">
                <dgm:alg type="hierChild">
                  <dgm:param type="linDir" val="fromT"/>
                  <dgm:param type="chAlign" val="r"/>
                </dgm:alg>
              </dgm:else>
            </dgm:choose>
            <dgm:shape xmlns:r="http://schemas.openxmlformats.org/officeDocument/2006/relationships" r:blip="">
              <dgm:adjLst/>
            </dgm:shape>
            <dgm:presOf/>
            <dgm:forEach name="repeat" axis="ch">
              <dgm:forEach name="Name15" axis="self" ptType="parTrans" cnt="1">
                <dgm:layoutNode name="conn2-1">
                  <dgm:choose name="Name16">
                    <dgm:if name="Name17" func="var" arg="dir" op="equ" val="norm">
                      <dgm:alg type="conn">
                        <dgm:param type="dim" val="1D"/>
                        <dgm:param type="begPts" val="midR"/>
                        <dgm:param type="endPts" val="midL"/>
                        <dgm:param type="endSty" val="noArr"/>
                        <dgm:param type="connRout" val="bend"/>
                      </dgm:alg>
                    </dgm:if>
                    <dgm:else name="Name18">
                      <dgm:alg type="conn">
                        <dgm:param type="dim" val="1D"/>
                        <dgm:param type="begPts" val="midL"/>
                        <dgm:param type="endPts" val="midR"/>
                        <dgm:param type="endSty" val="noArr"/>
                        <dgm:param type="connRout" val="bend"/>
                      </dgm:alg>
                    </dgm:else>
                  </dgm:choose>
                  <dgm:shape xmlns:r="http://schemas.openxmlformats.org/officeDocument/2006/relationships" type="conn" r:blip="" zOrderOff="-99999">
                    <dgm:adjLst/>
                  </dgm:shape>
                  <dgm:presOf axis="self"/>
                  <dgm:constrLst>
                    <dgm:constr type="w" val="1"/>
                    <dgm:constr type="h" val="5"/>
                    <dgm:constr type="connDist"/>
                    <dgm:constr type="begPad"/>
                    <dgm:constr type="endPad"/>
                    <dgm:constr type="userA" for="ch" refType="connDist"/>
                  </dgm:constr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9" axis="self" ptType="node">
                <dgm:layoutNode name="root2">
                  <dgm:choose name="Name20">
                    <dgm:if name="Name21" func="var" arg="dir" op="equ" val="norm">
                      <dgm:alg type="hierRoot">
                        <dgm:param type="hierAlign" val="lCtrCh"/>
                      </dgm:alg>
                    </dgm:if>
                    <dgm:else name="Name22">
                      <dgm:alg type="hierRoot">
                        <dgm:param type="hierAlign" val="rCtrCh"/>
                      </dgm:alg>
                    </dgm:else>
                  </dgm:choose>
                  <dgm:shape xmlns:r="http://schemas.openxmlformats.org/officeDocument/2006/relationships" r:blip="">
                    <dgm:adjLst/>
                  </dgm:shape>
                  <dgm:presOf/>
                  <dgm:layoutNode name="LevelTwoTextNode">
                    <dgm:varLst>
                      <dgm:chPref val="3"/>
                    </dgm:varLst>
                    <dgm:alg type="tx"/>
                    <dgm:shape xmlns:r="http://schemas.openxmlformats.org/officeDocument/2006/relationships" type="rect"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3hierChild">
                    <dgm:choose name="Name23">
                      <dgm:if name="Name24" func="var" arg="dir" op="equ" val="norm">
                        <dgm:alg type="hierChild">
                          <dgm:param type="linDir" val="fromT"/>
                          <dgm:param type="chAlign" val="l"/>
                        </dgm:alg>
                      </dgm:if>
                      <dgm:else name="Name25">
                        <dgm:alg type="hierChild">
                          <dgm:param type="linDir" val="fromT"/>
                          <dgm:param type="chAlign" val="r"/>
                        </dgm:alg>
                      </dgm:else>
                    </dgm:choose>
                    <dgm:shape xmlns:r="http://schemas.openxmlformats.org/officeDocument/2006/relationships" r:blip="">
                      <dgm:adjLst/>
                    </dgm:shape>
                    <dgm:presOf/>
                    <dgm:forEach name="Name26" ref="repeat"/>
                  </dgm:layoutNode>
                </dgm:layoutNode>
              </dgm:forEach>
            </dgm:forEach>
          </dgm:layoutNode>
        </dgm:layoutNode>
      </dgm:forEach>
    </dgm:forEach>
  </dgm:layoutNode>
</dgm:layoutDef>
</file>

<file path=ppt/diagrams/layout29.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3.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30.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31.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32.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33.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34.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35.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4.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5.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6.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7.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8.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9.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1" y="0"/>
            <a:ext cx="4435304" cy="355681"/>
          </a:xfrm>
          <a:prstGeom prst="rect">
            <a:avLst/>
          </a:prstGeom>
        </p:spPr>
        <p:txBody>
          <a:bodyPr vert="horz" lIns="91440" tIns="45720" rIns="91440" bIns="45720" rtlCol="0"/>
          <a:lstStyle>
            <a:lvl1pPr algn="l">
              <a:defRPr sz="1200"/>
            </a:lvl1pPr>
          </a:lstStyle>
          <a:p>
            <a:endParaRPr lang="zh-TW" altLang="en-US"/>
          </a:p>
        </p:txBody>
      </p:sp>
      <p:sp>
        <p:nvSpPr>
          <p:cNvPr id="3" name="日期版面配置區 2"/>
          <p:cNvSpPr>
            <a:spLocks noGrp="1"/>
          </p:cNvSpPr>
          <p:nvPr>
            <p:ph type="dt" sz="quarter" idx="1"/>
          </p:nvPr>
        </p:nvSpPr>
        <p:spPr>
          <a:xfrm>
            <a:off x="5797022" y="0"/>
            <a:ext cx="4435304" cy="355681"/>
          </a:xfrm>
          <a:prstGeom prst="rect">
            <a:avLst/>
          </a:prstGeom>
        </p:spPr>
        <p:txBody>
          <a:bodyPr vert="horz" lIns="91440" tIns="45720" rIns="91440" bIns="45720" rtlCol="0"/>
          <a:lstStyle>
            <a:lvl1pPr algn="r">
              <a:defRPr sz="1200"/>
            </a:lvl1pPr>
          </a:lstStyle>
          <a:p>
            <a:fld id="{561DD028-BB2C-4A59-8F84-734BC93101FD}" type="datetimeFigureOut">
              <a:rPr lang="zh-TW" altLang="en-US" smtClean="0"/>
              <a:t>2017/3/2</a:t>
            </a:fld>
            <a:endParaRPr lang="zh-TW" altLang="en-US"/>
          </a:p>
        </p:txBody>
      </p:sp>
      <p:sp>
        <p:nvSpPr>
          <p:cNvPr id="4" name="頁尾版面配置區 3"/>
          <p:cNvSpPr>
            <a:spLocks noGrp="1"/>
          </p:cNvSpPr>
          <p:nvPr>
            <p:ph type="ftr" sz="quarter" idx="2"/>
          </p:nvPr>
        </p:nvSpPr>
        <p:spPr>
          <a:xfrm>
            <a:off x="1" y="6743619"/>
            <a:ext cx="4435304" cy="355681"/>
          </a:xfrm>
          <a:prstGeom prst="rect">
            <a:avLst/>
          </a:prstGeom>
        </p:spPr>
        <p:txBody>
          <a:bodyPr vert="horz" lIns="91440" tIns="45720" rIns="91440" bIns="45720" rtlCol="0" anchor="b"/>
          <a:lstStyle>
            <a:lvl1pPr algn="l">
              <a:defRPr sz="1200"/>
            </a:lvl1pPr>
          </a:lstStyle>
          <a:p>
            <a:endParaRPr lang="zh-TW" altLang="en-US"/>
          </a:p>
        </p:txBody>
      </p:sp>
      <p:sp>
        <p:nvSpPr>
          <p:cNvPr id="5" name="投影片編號版面配置區 4"/>
          <p:cNvSpPr>
            <a:spLocks noGrp="1"/>
          </p:cNvSpPr>
          <p:nvPr>
            <p:ph type="sldNum" sz="quarter" idx="3"/>
          </p:nvPr>
        </p:nvSpPr>
        <p:spPr>
          <a:xfrm>
            <a:off x="5797022" y="6743619"/>
            <a:ext cx="4435304" cy="355681"/>
          </a:xfrm>
          <a:prstGeom prst="rect">
            <a:avLst/>
          </a:prstGeom>
        </p:spPr>
        <p:txBody>
          <a:bodyPr vert="horz" lIns="91440" tIns="45720" rIns="91440" bIns="45720" rtlCol="0" anchor="b"/>
          <a:lstStyle>
            <a:lvl1pPr algn="r">
              <a:defRPr sz="1200"/>
            </a:lvl1pPr>
          </a:lstStyle>
          <a:p>
            <a:fld id="{60B71458-8291-49D0-B11F-187E02A5317E}" type="slidenum">
              <a:rPr lang="zh-TW" altLang="en-US" smtClean="0"/>
              <a:t>‹#›</a:t>
            </a:fld>
            <a:endParaRPr lang="zh-TW" altLang="en-US"/>
          </a:p>
        </p:txBody>
      </p:sp>
    </p:spTree>
    <p:extLst>
      <p:ext uri="{BB962C8B-B14F-4D97-AF65-F5344CB8AC3E}">
        <p14:creationId xmlns:p14="http://schemas.microsoft.com/office/powerpoint/2010/main" val="390840650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1" y="0"/>
            <a:ext cx="4434998" cy="356198"/>
          </a:xfrm>
          <a:prstGeom prst="rect">
            <a:avLst/>
          </a:prstGeom>
        </p:spPr>
        <p:txBody>
          <a:bodyPr vert="horz" lIns="99048" tIns="49524" rIns="99048" bIns="49524" rtlCol="0"/>
          <a:lstStyle>
            <a:lvl1pPr algn="l">
              <a:defRPr sz="1300"/>
            </a:lvl1pPr>
          </a:lstStyle>
          <a:p>
            <a:endParaRPr lang="zh-TW" altLang="en-US"/>
          </a:p>
        </p:txBody>
      </p:sp>
      <p:sp>
        <p:nvSpPr>
          <p:cNvPr id="3" name="日期版面配置區 2"/>
          <p:cNvSpPr>
            <a:spLocks noGrp="1"/>
          </p:cNvSpPr>
          <p:nvPr>
            <p:ph type="dt" idx="1"/>
          </p:nvPr>
        </p:nvSpPr>
        <p:spPr>
          <a:xfrm>
            <a:off x="5797247" y="0"/>
            <a:ext cx="4434998" cy="356198"/>
          </a:xfrm>
          <a:prstGeom prst="rect">
            <a:avLst/>
          </a:prstGeom>
        </p:spPr>
        <p:txBody>
          <a:bodyPr vert="horz" lIns="99048" tIns="49524" rIns="99048" bIns="49524" rtlCol="0"/>
          <a:lstStyle>
            <a:lvl1pPr algn="r">
              <a:defRPr sz="1300"/>
            </a:lvl1pPr>
          </a:lstStyle>
          <a:p>
            <a:fld id="{A82F9F93-F531-46CE-B7F7-BF8B8D0E45CE}" type="datetimeFigureOut">
              <a:rPr lang="zh-TW" altLang="en-US" smtClean="0"/>
              <a:t>2017/3/2</a:t>
            </a:fld>
            <a:endParaRPr lang="zh-TW" altLang="en-US"/>
          </a:p>
        </p:txBody>
      </p:sp>
      <p:sp>
        <p:nvSpPr>
          <p:cNvPr id="4" name="投影片圖像版面配置區 3"/>
          <p:cNvSpPr>
            <a:spLocks noGrp="1" noRot="1" noChangeAspect="1"/>
          </p:cNvSpPr>
          <p:nvPr>
            <p:ph type="sldImg" idx="2"/>
          </p:nvPr>
        </p:nvSpPr>
        <p:spPr>
          <a:xfrm>
            <a:off x="2987675" y="887413"/>
            <a:ext cx="4259263" cy="2395537"/>
          </a:xfrm>
          <a:prstGeom prst="rect">
            <a:avLst/>
          </a:prstGeom>
          <a:noFill/>
          <a:ln w="12700">
            <a:solidFill>
              <a:prstClr val="black"/>
            </a:solidFill>
          </a:ln>
        </p:spPr>
        <p:txBody>
          <a:bodyPr vert="horz" lIns="99048" tIns="49524" rIns="99048" bIns="49524" rtlCol="0" anchor="ctr"/>
          <a:lstStyle/>
          <a:p>
            <a:endParaRPr lang="zh-TW" altLang="en-US"/>
          </a:p>
        </p:txBody>
      </p:sp>
      <p:sp>
        <p:nvSpPr>
          <p:cNvPr id="5" name="備忘稿版面配置區 4"/>
          <p:cNvSpPr>
            <a:spLocks noGrp="1"/>
          </p:cNvSpPr>
          <p:nvPr>
            <p:ph type="body" sz="quarter" idx="3"/>
          </p:nvPr>
        </p:nvSpPr>
        <p:spPr>
          <a:xfrm>
            <a:off x="1023462" y="3416538"/>
            <a:ext cx="8187690" cy="2795349"/>
          </a:xfrm>
          <a:prstGeom prst="rect">
            <a:avLst/>
          </a:prstGeom>
        </p:spPr>
        <p:txBody>
          <a:bodyPr vert="horz" lIns="99048" tIns="49524" rIns="99048" bIns="49524" rtlCol="0"/>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6" name="頁尾版面配置區 5"/>
          <p:cNvSpPr>
            <a:spLocks noGrp="1"/>
          </p:cNvSpPr>
          <p:nvPr>
            <p:ph type="ftr" sz="quarter" idx="4"/>
          </p:nvPr>
        </p:nvSpPr>
        <p:spPr>
          <a:xfrm>
            <a:off x="1" y="6743104"/>
            <a:ext cx="4434998" cy="356197"/>
          </a:xfrm>
          <a:prstGeom prst="rect">
            <a:avLst/>
          </a:prstGeom>
        </p:spPr>
        <p:txBody>
          <a:bodyPr vert="horz" lIns="99048" tIns="49524" rIns="99048" bIns="49524" rtlCol="0" anchor="b"/>
          <a:lstStyle>
            <a:lvl1pPr algn="l">
              <a:defRPr sz="1300"/>
            </a:lvl1pPr>
          </a:lstStyle>
          <a:p>
            <a:endParaRPr lang="zh-TW" altLang="en-US"/>
          </a:p>
        </p:txBody>
      </p:sp>
      <p:sp>
        <p:nvSpPr>
          <p:cNvPr id="7" name="投影片編號版面配置區 6"/>
          <p:cNvSpPr>
            <a:spLocks noGrp="1"/>
          </p:cNvSpPr>
          <p:nvPr>
            <p:ph type="sldNum" sz="quarter" idx="5"/>
          </p:nvPr>
        </p:nvSpPr>
        <p:spPr>
          <a:xfrm>
            <a:off x="5797247" y="6743104"/>
            <a:ext cx="4434998" cy="356197"/>
          </a:xfrm>
          <a:prstGeom prst="rect">
            <a:avLst/>
          </a:prstGeom>
        </p:spPr>
        <p:txBody>
          <a:bodyPr vert="horz" lIns="99048" tIns="49524" rIns="99048" bIns="49524" rtlCol="0" anchor="b"/>
          <a:lstStyle>
            <a:lvl1pPr algn="r">
              <a:defRPr sz="1300"/>
            </a:lvl1pPr>
          </a:lstStyle>
          <a:p>
            <a:fld id="{00C42748-69DF-4C6E-A652-E07A698A4EEE}" type="slidenum">
              <a:rPr lang="zh-TW" altLang="en-US" smtClean="0"/>
              <a:t>‹#›</a:t>
            </a:fld>
            <a:endParaRPr lang="zh-TW" altLang="en-US"/>
          </a:p>
        </p:txBody>
      </p:sp>
    </p:spTree>
    <p:extLst>
      <p:ext uri="{BB962C8B-B14F-4D97-AF65-F5344CB8AC3E}">
        <p14:creationId xmlns:p14="http://schemas.microsoft.com/office/powerpoint/2010/main" val="418203142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 Id="rId3" Type="http://schemas.openxmlformats.org/officeDocument/2006/relationships/hyperlink" Target="https://read01.com/N5B05E.html" TargetMode="Externa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 Id="rId3" Type="http://schemas.openxmlformats.org/officeDocument/2006/relationships/hyperlink" Target="https://read01.com/N5B05E.html" TargetMode="Externa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 Id="rId3" Type="http://schemas.openxmlformats.org/officeDocument/2006/relationships/hyperlink" Target="https://read01.com/nznmRy.html" TargetMode="Externa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0.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2.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s://zh.wikipedia.org/wiki/%E6%B3%95%E5%BE%8B" TargetMode="External"/><Relationship Id="rId4" Type="http://schemas.openxmlformats.org/officeDocument/2006/relationships/hyperlink" Target="https://zh.wikipedia.org/wiki/%E7%BB%8F%E6%B5%8E%E5%AD%A6" TargetMode="External"/><Relationship Id="rId5" Type="http://schemas.openxmlformats.org/officeDocument/2006/relationships/hyperlink" Target="https://zh.wikipedia.org/wiki/%E9%A3%8E%E9%99%A9%E7%AE%A1%E7%90%86" TargetMode="External"/><Relationship Id="rId6" Type="http://schemas.openxmlformats.org/officeDocument/2006/relationships/hyperlink" Target="https://zh.wikipedia.org/wiki/%E7%BB%8F%E6%B5%8E" TargetMode="External"/><Relationship Id="rId7" Type="http://schemas.openxmlformats.org/officeDocument/2006/relationships/hyperlink" Target="https://zh.wikipedia.org/wiki/%E9%A3%8E%E9%99%A9" TargetMode="External"/><Relationship Id="rId8" Type="http://schemas.openxmlformats.org/officeDocument/2006/relationships/hyperlink" Target="https://zh.wikipedia.org/wiki/%E7%A4%BE%E4%BC%9A%E4%BF%9D%E9%99%A9" TargetMode="External"/><Relationship Id="rId9" Type="http://schemas.openxmlformats.org/officeDocument/2006/relationships/hyperlink" Target="https://zh.wikipedia.org/wiki/%E5%A5%A5%E6%89%98%C2%B7%E5%86%AF%C2%B7%E4%BF%BE%E6%96%AF%E9%BA%A6" TargetMode="External"/><Relationship Id="rId10" Type="http://schemas.openxmlformats.org/officeDocument/2006/relationships/hyperlink" Target="https://zh.wikipedia.org/wiki/%E5%B7%A5%E4%BA%BA%E9%98%B6%E7%BA%A7" TargetMode="External"/><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1" Type="http://schemas.openxmlformats.org/officeDocument/2006/relationships/hyperlink" Target="http://wiki.mbalib.com/zh-tw/%E4%BF%9D%E9%99%A9%E5%8D%95" TargetMode="External"/><Relationship Id="rId12" Type="http://schemas.openxmlformats.org/officeDocument/2006/relationships/hyperlink" Target="http://wiki.mbalib.com/zh-tw/%E4%BF%9D%E9%99%A9%E5%8A%9F%E8%83%BD" TargetMode="External"/><Relationship Id="rId13" Type="http://schemas.openxmlformats.org/officeDocument/2006/relationships/hyperlink" Target="http://wiki.mbalib.com/w/index.php?title=%E6%8A%95%E8%B5%84%E5%8A%9F%E8%83%BD&amp;action=edit" TargetMode="External"/><Relationship Id="rId1" Type="http://schemas.openxmlformats.org/officeDocument/2006/relationships/notesMaster" Target="../notesMasters/notesMaster1.xml"/><Relationship Id="rId2" Type="http://schemas.openxmlformats.org/officeDocument/2006/relationships/slide" Target="../slides/slide5.xml"/><Relationship Id="rId3" Type="http://schemas.openxmlformats.org/officeDocument/2006/relationships/hyperlink" Target="http://wiki.mbalib.com/zh-tw/%E8%B4%A2%E5%8A%9B" TargetMode="External"/><Relationship Id="rId4" Type="http://schemas.openxmlformats.org/officeDocument/2006/relationships/hyperlink" Target="http://wiki.mbalib.com/zh-tw/%E8%A2%AB%E4%BF%9D%E9%99%A9%E4%BA%BA" TargetMode="External"/><Relationship Id="rId5" Type="http://schemas.openxmlformats.org/officeDocument/2006/relationships/hyperlink" Target="http://wiki.mbalib.com/zh-tw/%E8%B4%A2%E4%BA%A7%E6%8D%9F%E5%A4%B1" TargetMode="External"/><Relationship Id="rId6" Type="http://schemas.openxmlformats.org/officeDocument/2006/relationships/hyperlink" Target="http://wiki.mbalib.com/zh-tw/%E6%8A%B5%E6%8A%BC%E8%B4%B7%E6%AC%BE" TargetMode="External"/><Relationship Id="rId7" Type="http://schemas.openxmlformats.org/officeDocument/2006/relationships/hyperlink" Target="http://wiki.mbalib.com/zh-tw/%E6%8A%95%E8%B5%84%E6%94%B6%E7%9B%8A" TargetMode="External"/><Relationship Id="rId8" Type="http://schemas.openxmlformats.org/officeDocument/2006/relationships/hyperlink" Target="http://wiki.mbalib.com/zh-tw/%E4%BF%9D%E9%99%A9%E5%90%88%E5%90%8C" TargetMode="External"/><Relationship Id="rId9" Type="http://schemas.openxmlformats.org/officeDocument/2006/relationships/hyperlink" Target="http://wiki.mbalib.com/zh-tw/%E9%80%80%E4%BF%9D%E9%87%91" TargetMode="External"/><Relationship Id="rId10" Type="http://schemas.openxmlformats.org/officeDocument/2006/relationships/hyperlink" Target="http://wiki.mbalib.com/zh-tw/%E8%B4%B7%E6%AC%BE" TargetMode="Externa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s://zh.wikipedia.org/wiki/%E7%A4%BE%E4%BC%9A%E4%BF%9D%E9%99%A9" TargetMode="External"/><Relationship Id="rId4" Type="http://schemas.openxmlformats.org/officeDocument/2006/relationships/hyperlink" Target="https://zh.wikipedia.org/wiki/%E5%A5%A5%E6%89%98%C2%B7%E5%86%AF%C2%B7%E4%BF%BE%E6%96%AF%E9%BA%A6" TargetMode="External"/><Relationship Id="rId5" Type="http://schemas.openxmlformats.org/officeDocument/2006/relationships/hyperlink" Target="https://zh.wikipedia.org/wiki/%E5%B7%A5%E4%BA%BA%E9%98%B6%E7%BA%A7" TargetMode="External"/><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fld id="{00C42748-69DF-4C6E-A652-E07A698A4EEE}" type="slidenum">
              <a:rPr lang="zh-TW" altLang="en-US" smtClean="0"/>
              <a:t>1</a:t>
            </a:fld>
            <a:endParaRPr lang="zh-TW" altLang="en-US"/>
          </a:p>
        </p:txBody>
      </p:sp>
    </p:spTree>
    <p:extLst>
      <p:ext uri="{BB962C8B-B14F-4D97-AF65-F5344CB8AC3E}">
        <p14:creationId xmlns:p14="http://schemas.microsoft.com/office/powerpoint/2010/main" val="247905100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fld id="{00C42748-69DF-4C6E-A652-E07A698A4EEE}" type="slidenum">
              <a:rPr lang="zh-TW" altLang="en-US" smtClean="0"/>
              <a:t>15</a:t>
            </a:fld>
            <a:endParaRPr lang="zh-TW" altLang="en-US"/>
          </a:p>
        </p:txBody>
      </p:sp>
    </p:spTree>
    <p:extLst>
      <p:ext uri="{BB962C8B-B14F-4D97-AF65-F5344CB8AC3E}">
        <p14:creationId xmlns:p14="http://schemas.microsoft.com/office/powerpoint/2010/main" val="342090742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fld id="{00C42748-69DF-4C6E-A652-E07A698A4EEE}" type="slidenum">
              <a:rPr lang="zh-TW" altLang="en-US" smtClean="0"/>
              <a:t>16</a:t>
            </a:fld>
            <a:endParaRPr lang="zh-TW" altLang="en-US"/>
          </a:p>
        </p:txBody>
      </p:sp>
    </p:spTree>
    <p:extLst>
      <p:ext uri="{BB962C8B-B14F-4D97-AF65-F5344CB8AC3E}">
        <p14:creationId xmlns:p14="http://schemas.microsoft.com/office/powerpoint/2010/main" val="55935017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fld id="{00C42748-69DF-4C6E-A652-E07A698A4EEE}" type="slidenum">
              <a:rPr lang="zh-TW" altLang="en-US" smtClean="0"/>
              <a:t>18</a:t>
            </a:fld>
            <a:endParaRPr lang="zh-TW" altLang="en-US"/>
          </a:p>
        </p:txBody>
      </p:sp>
    </p:spTree>
    <p:extLst>
      <p:ext uri="{BB962C8B-B14F-4D97-AF65-F5344CB8AC3E}">
        <p14:creationId xmlns:p14="http://schemas.microsoft.com/office/powerpoint/2010/main" val="408115118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kumimoji="1" lang="zh-TW" altLang="en-US" dirty="0"/>
              <a:t>自有網站直銷</a:t>
            </a:r>
          </a:p>
          <a:p>
            <a:pPr lvl="1"/>
            <a:r>
              <a:rPr lang="zh-TW" altLang="en-US" dirty="0"/>
              <a:t>直銷是國外互聯網保險通常采用的方式，互聯網的普及讓這種直接把保險產品銷售給客戶的模式獲得新的突破。在網絡平台上，產品一目了然，服務流程完整，且注重客戶的體驗</a:t>
            </a:r>
          </a:p>
          <a:p>
            <a:r>
              <a:rPr lang="zh-TW" altLang="en-US" dirty="0"/>
              <a:t>在線比價</a:t>
            </a:r>
            <a:r>
              <a:rPr lang="en-US" altLang="zh-TW" dirty="0"/>
              <a:t>(</a:t>
            </a:r>
            <a:r>
              <a:rPr lang="zh-TW" altLang="en-US" dirty="0"/>
              <a:t>聚合</a:t>
            </a:r>
            <a:r>
              <a:rPr lang="en-US" altLang="zh-TW" dirty="0"/>
              <a:t>)</a:t>
            </a:r>
            <a:r>
              <a:rPr lang="zh-TW" altLang="en-US" dirty="0"/>
              <a:t>網站</a:t>
            </a:r>
          </a:p>
          <a:p>
            <a:pPr lvl="1"/>
            <a:r>
              <a:rPr lang="zh-TW" altLang="en-US" dirty="0"/>
              <a:t>比價網站在北美和歐洲地區都有使用，比價網站的優勢在於能讓潛在客戶獲得多家公司同一標準下的報價。世界著名谘詢公司埃森哲在</a:t>
            </a:r>
            <a:r>
              <a:rPr lang="en-US" altLang="zh-TW" dirty="0"/>
              <a:t>2013</a:t>
            </a:r>
            <a:r>
              <a:rPr lang="zh-TW" altLang="en-US" dirty="0"/>
              <a:t>年的一項調查中發現，超過一半的消費者表示可能會使用比價網站作出投保決策。</a:t>
            </a:r>
            <a:br>
              <a:rPr lang="zh-TW" altLang="en-US" dirty="0"/>
            </a:br>
            <a:r>
              <a:rPr lang="zh-TW" altLang="en-US" dirty="0"/>
              <a:t>英國的比價網站最發達，英國首個在線車險服務於</a:t>
            </a:r>
            <a:r>
              <a:rPr lang="en-US" altLang="zh-TW" dirty="0"/>
              <a:t>2000</a:t>
            </a:r>
            <a:r>
              <a:rPr lang="zh-TW" altLang="en-US" dirty="0"/>
              <a:t>年推出，英國車險業務也因此發生了根本性的變革，比價網站車險保單銷售比例日益增加。</a:t>
            </a:r>
            <a:r>
              <a:rPr lang="en-US" altLang="zh-TW" dirty="0"/>
              <a:t>2012 </a:t>
            </a:r>
            <a:r>
              <a:rPr lang="zh-TW" altLang="en-US" dirty="0"/>
              <a:t>年，來自互聯網和比價網站的車險銷售額己經占到英國車險的</a:t>
            </a:r>
            <a:r>
              <a:rPr lang="en-US" altLang="zh-TW" dirty="0"/>
              <a:t>44%</a:t>
            </a:r>
            <a:r>
              <a:rPr lang="zh-TW" altLang="en-US" dirty="0"/>
              <a:t>。當然，比價網站為了打造品牌，也開始提供除了比較報價以外的服務，英國消費者己經將比價網站作為重要的財務建議來源。</a:t>
            </a:r>
          </a:p>
          <a:p>
            <a:r>
              <a:rPr lang="zh-TW" altLang="en-US" dirty="0"/>
              <a:t>在線風險交換</a:t>
            </a:r>
          </a:p>
          <a:p>
            <a:pPr lvl="1"/>
            <a:r>
              <a:rPr lang="zh-TW" altLang="en-US" dirty="0"/>
              <a:t>社交媒體催生出了個人</a:t>
            </a:r>
            <a:r>
              <a:rPr lang="en-US" altLang="zh-TW" dirty="0"/>
              <a:t>P2P</a:t>
            </a:r>
            <a:r>
              <a:rPr lang="zh-TW" altLang="en-US" dirty="0"/>
              <a:t>保險計劃。所謂個人</a:t>
            </a:r>
            <a:r>
              <a:rPr lang="en-US" altLang="zh-TW" dirty="0"/>
              <a:t>P2P</a:t>
            </a:r>
            <a:r>
              <a:rPr lang="zh-TW" altLang="en-US" dirty="0"/>
              <a:t>保險計劃，就是指通過社交媒體來創建團體，消費者可通過這些團體彼此承保風險或者與保險公司協商更好的保險條款。如開始於德國的</a:t>
            </a:r>
            <a:r>
              <a:rPr lang="en-US" altLang="zh-TW" dirty="0" err="1"/>
              <a:t>Friendsurance</a:t>
            </a:r>
            <a:r>
              <a:rPr lang="zh-TW" altLang="en-US" dirty="0"/>
              <a:t>、英國初創公司</a:t>
            </a:r>
            <a:r>
              <a:rPr lang="en-US" altLang="zh-TW" dirty="0" err="1"/>
              <a:t>jFloat</a:t>
            </a:r>
            <a:r>
              <a:rPr lang="zh-TW" altLang="en-US" dirty="0"/>
              <a:t>計劃、美國的</a:t>
            </a:r>
            <a:r>
              <a:rPr lang="en-US" altLang="zh-TW" dirty="0" err="1"/>
              <a:t>Peercover</a:t>
            </a:r>
            <a:r>
              <a:rPr lang="zh-TW" altLang="en-US" dirty="0"/>
              <a:t>計劃，都是通過科技讓希望獲取保險的人走到一起，並找到願意提供保障的人。</a:t>
            </a:r>
          </a:p>
          <a:p>
            <a:r>
              <a:rPr lang="zh-TW" altLang="en-US" dirty="0"/>
              <a:t>移動式保險</a:t>
            </a:r>
          </a:p>
          <a:p>
            <a:pPr lvl="1"/>
            <a:r>
              <a:rPr lang="zh-TW" altLang="en-US" dirty="0"/>
              <a:t>移動技術己經使保險公司可以隨時隨地與消費者進行互動。</a:t>
            </a:r>
            <a:br>
              <a:rPr lang="zh-TW" altLang="en-US" dirty="0"/>
            </a:br>
            <a:r>
              <a:rPr lang="zh-TW" altLang="en-US" dirty="0"/>
              <a:t>移動技術在互聯網保險的模式創新上有兩種，一種是通過遠程信息處理技術進行保險創新，如美國</a:t>
            </a:r>
            <a:r>
              <a:rPr lang="en-US" altLang="zh-TW" dirty="0"/>
              <a:t>Progressive Insurance Company</a:t>
            </a:r>
            <a:r>
              <a:rPr lang="zh-TW" altLang="en-US" dirty="0"/>
              <a:t>的</a:t>
            </a:r>
            <a:r>
              <a:rPr lang="en-US" altLang="zh-TW" dirty="0"/>
              <a:t>UBI</a:t>
            </a:r>
            <a:r>
              <a:rPr lang="zh-TW" altLang="en-US" dirty="0"/>
              <a:t>保險創新</a:t>
            </a:r>
            <a:r>
              <a:rPr lang="en-US" altLang="zh-TW" dirty="0"/>
              <a:t>(</a:t>
            </a:r>
            <a:r>
              <a:rPr lang="zh-TW" altLang="en-US" dirty="0"/>
              <a:t>根據汽車的裏程等使用數據確定保費的保險</a:t>
            </a:r>
            <a:r>
              <a:rPr lang="en-US" altLang="zh-TW" dirty="0"/>
              <a:t>)</a:t>
            </a:r>
            <a:r>
              <a:rPr lang="zh-TW" altLang="en-US" dirty="0"/>
              <a:t>。美國和歐洲的保險公司也引入了基於遠程技術的車險業務。</a:t>
            </a:r>
            <a:br>
              <a:rPr lang="zh-TW" altLang="en-US" dirty="0"/>
            </a:br>
            <a:r>
              <a:rPr lang="zh-TW" altLang="en-US" dirty="0"/>
              <a:t>另一種是針對保費低而繳費頻次高的保險產品的創新。金額不大但頻繁收付費會增加保險公司的成本，也提高了產品定價。通過手機等移動設備上網或者以短信確認合同的方式進行承保，保險公司可以向更多客戶提供負擔得起的產品。非洲、亞洲、拉丁美洲的小額保險公司己經提供從意外險到壽險的一係列移動保險服務。</a:t>
            </a:r>
            <a:br>
              <a:rPr lang="zh-TW" altLang="en-US" dirty="0"/>
            </a:br>
            <a:endParaRPr kumimoji="1" lang="zh-TW" altLang="en-US" dirty="0"/>
          </a:p>
          <a:p>
            <a:endParaRPr kumimoji="1" lang="zh-TW" altLang="en-US" dirty="0"/>
          </a:p>
          <a:p>
            <a:r>
              <a:rPr kumimoji="1" lang="zh-TW" altLang="en-US" dirty="0"/>
              <a:t>產品創新</a:t>
            </a:r>
          </a:p>
          <a:p>
            <a:pPr lvl="1"/>
            <a:r>
              <a:rPr kumimoji="1" lang="zh-TW" altLang="en-US" dirty="0"/>
              <a:t>創新型保險</a:t>
            </a:r>
          </a:p>
          <a:p>
            <a:pPr lvl="1"/>
            <a:r>
              <a:rPr kumimoji="1" lang="zh-TW" altLang="en-US" dirty="0"/>
              <a:t>互助保險</a:t>
            </a:r>
          </a:p>
          <a:p>
            <a:r>
              <a:rPr kumimoji="1" lang="zh-TW" altLang="en-US" dirty="0"/>
              <a:t>通路創新</a:t>
            </a:r>
          </a:p>
          <a:p>
            <a:pPr lvl="1"/>
            <a:r>
              <a:rPr kumimoji="1" lang="zh-TW" altLang="en-US" dirty="0"/>
              <a:t>第三方比價</a:t>
            </a:r>
          </a:p>
          <a:p>
            <a:pPr lvl="1"/>
            <a:r>
              <a:rPr kumimoji="1" lang="zh-TW" altLang="en-US" dirty="0"/>
              <a:t>第三方銷售</a:t>
            </a:r>
          </a:p>
          <a:p>
            <a:pPr lvl="1"/>
            <a:r>
              <a:rPr kumimoji="1" lang="zh-TW" altLang="en-US" dirty="0"/>
              <a:t>兼業代理</a:t>
            </a:r>
          </a:p>
          <a:p>
            <a:endParaRPr kumimoji="1" lang="zh-TW" altLang="en-US" dirty="0"/>
          </a:p>
        </p:txBody>
      </p:sp>
      <p:sp>
        <p:nvSpPr>
          <p:cNvPr id="4" name="投影片編號版面配置區 3"/>
          <p:cNvSpPr>
            <a:spLocks noGrp="1"/>
          </p:cNvSpPr>
          <p:nvPr>
            <p:ph type="sldNum" sz="quarter" idx="10"/>
          </p:nvPr>
        </p:nvSpPr>
        <p:spPr/>
        <p:txBody>
          <a:bodyPr/>
          <a:lstStyle/>
          <a:p>
            <a:fld id="{B9740ACD-C215-BF4A-8EA7-E945951C618D}" type="slidenum">
              <a:rPr kumimoji="1" lang="zh-TW" altLang="en-US" smtClean="0"/>
              <a:t>19</a:t>
            </a:fld>
            <a:endParaRPr kumimoji="1" lang="zh-TW" altLang="en-US"/>
          </a:p>
        </p:txBody>
      </p:sp>
    </p:spTree>
    <p:extLst>
      <p:ext uri="{BB962C8B-B14F-4D97-AF65-F5344CB8AC3E}">
        <p14:creationId xmlns:p14="http://schemas.microsoft.com/office/powerpoint/2010/main" val="37862119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sz="1300" dirty="0"/>
              <a:t>投保之後，還將敦促用戶每天上傳測血糖記錄</a:t>
            </a:r>
            <a:r>
              <a:rPr lang="en-US" altLang="zh-TW" sz="1300" dirty="0"/>
              <a:t>——</a:t>
            </a:r>
            <a:r>
              <a:rPr lang="zh-TW" altLang="en-US" sz="1300" dirty="0"/>
              <a:t>會提醒用戶每天註意控制飲食，如果有什麼不舒服盡早檢查，盡早治療。這樣就能夠有效幫助病人控制病情，盡量減少並發癥，也就可以提高保險利潤率。</a:t>
            </a:r>
            <a:endParaRPr kumimoji="1" lang="zh-TW" altLang="en-US" dirty="0"/>
          </a:p>
        </p:txBody>
      </p:sp>
      <p:sp>
        <p:nvSpPr>
          <p:cNvPr id="4" name="投影片編號版面配置區 3"/>
          <p:cNvSpPr>
            <a:spLocks noGrp="1"/>
          </p:cNvSpPr>
          <p:nvPr>
            <p:ph type="sldNum" sz="quarter" idx="10"/>
          </p:nvPr>
        </p:nvSpPr>
        <p:spPr/>
        <p:txBody>
          <a:bodyPr/>
          <a:lstStyle/>
          <a:p>
            <a:fld id="{B9740ACD-C215-BF4A-8EA7-E945951C618D}" type="slidenum">
              <a:rPr kumimoji="1" lang="zh-TW" altLang="en-US" smtClean="0"/>
              <a:t>22</a:t>
            </a:fld>
            <a:endParaRPr kumimoji="1" lang="zh-TW" altLang="en-US"/>
          </a:p>
        </p:txBody>
      </p:sp>
    </p:spTree>
    <p:extLst>
      <p:ext uri="{BB962C8B-B14F-4D97-AF65-F5344CB8AC3E}">
        <p14:creationId xmlns:p14="http://schemas.microsoft.com/office/powerpoint/2010/main" val="189937562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marL="0" lvl="1" defTabSz="990478">
              <a:defRPr/>
            </a:pPr>
            <a:r>
              <a:rPr lang="zh-TW" altLang="en-US" dirty="0"/>
              <a:t>發展歷程：創立於德國柏林，</a:t>
            </a:r>
            <a:r>
              <a:rPr lang="en-US" altLang="zh-TW" dirty="0" err="1"/>
              <a:t>friendsurance</a:t>
            </a:r>
            <a:r>
              <a:rPr lang="zh-TW" altLang="en-US" dirty="0"/>
              <a:t> 作為保險中介，與傳統保險公司合作提供保險產品</a:t>
            </a:r>
          </a:p>
          <a:p>
            <a:pPr marL="0" lvl="1" defTabSz="990478">
              <a:defRPr/>
            </a:pPr>
            <a:endParaRPr lang="zh-TW" altLang="en-US" dirty="0"/>
          </a:p>
          <a:p>
            <a:pPr marL="0" lvl="1" defTabSz="990478">
              <a:defRPr/>
            </a:pPr>
            <a:r>
              <a:rPr lang="zh-TW" altLang="en-US" dirty="0"/>
              <a:t>在平台上購買產品後，擁有相同類型的客戶（可通過</a:t>
            </a:r>
            <a:r>
              <a:rPr lang="en-US" altLang="zh-TW" dirty="0"/>
              <a:t>fb</a:t>
            </a:r>
            <a:r>
              <a:rPr lang="zh-TW" altLang="en-US" dirty="0"/>
              <a:t>等社交網路邀請朋友組團）可以組成一個群組行程保險互助關係，他們保費中的一部分放入回報資金池，若年底該群組零索賠，組員就可以拿回一部分錢，如果發生索賠，現今返回發展歷程：創立於德國柏林，</a:t>
            </a:r>
            <a:r>
              <a:rPr lang="en-US" altLang="zh-TW" dirty="0" err="1"/>
              <a:t>friendsurance</a:t>
            </a:r>
            <a:r>
              <a:rPr lang="zh-TW" altLang="en-US" dirty="0"/>
              <a:t> 作為保險中介，與傳統保險公司合作提供保險產品</a:t>
            </a:r>
          </a:p>
          <a:p>
            <a:pPr marL="0" lvl="1" defTabSz="990478">
              <a:defRPr/>
            </a:pPr>
            <a:r>
              <a:rPr lang="zh-TW" altLang="en-US" dirty="0"/>
              <a:t>與獎勵都將會降低。</a:t>
            </a:r>
          </a:p>
          <a:p>
            <a:pPr marL="0" lvl="1" defTabSz="990478">
              <a:defRPr/>
            </a:pPr>
            <a:r>
              <a:rPr lang="zh-TW" altLang="en-US" sz="1300" dirty="0"/>
              <a:t>持有相同類型保險的客戶將通過網上自動匹配的方式分組，不過，他們的保險公司和保險服務內容可能不同。想要和認識的人分在一組也是可以的，用戶可以直接或者通過</a:t>
            </a:r>
            <a:r>
              <a:rPr lang="en-US" altLang="zh-TW" sz="1300" dirty="0"/>
              <a:t>Facebook</a:t>
            </a:r>
            <a:r>
              <a:rPr lang="zh-TW" altLang="en-US" sz="1300" dirty="0"/>
              <a:t>和</a:t>
            </a:r>
            <a:r>
              <a:rPr lang="en-US" altLang="zh-TW" sz="1300" dirty="0"/>
              <a:t>LinkedIn</a:t>
            </a:r>
            <a:r>
              <a:rPr lang="zh-TW" altLang="en-US" sz="1300" dirty="0"/>
              <a:t>邀請朋友、家人加入</a:t>
            </a:r>
            <a:r>
              <a:rPr lang="en-US" altLang="zh-TW" sz="1300" dirty="0" err="1"/>
              <a:t>Friendsurance</a:t>
            </a:r>
            <a:r>
              <a:rPr lang="zh-TW" altLang="en-US" sz="1300" dirty="0"/>
              <a:t>。同一社群成員的保費全部進入資金池，其中約 </a:t>
            </a:r>
            <a:r>
              <a:rPr lang="en-US" altLang="zh-TW" sz="1300" dirty="0"/>
              <a:t>60%</a:t>
            </a:r>
            <a:r>
              <a:rPr lang="zh-TW" altLang="en-US" sz="1300" dirty="0"/>
              <a:t>的資金用於支付保險費，另外的</a:t>
            </a:r>
            <a:r>
              <a:rPr lang="en-US" altLang="zh-TW" sz="1300" dirty="0"/>
              <a:t>40%</a:t>
            </a:r>
            <a:r>
              <a:rPr lang="zh-TW" altLang="en-US" sz="1300" dirty="0"/>
              <a:t>成為「收回資金」。</a:t>
            </a:r>
            <a:r>
              <a:rPr lang="zh-TW" altLang="en-US" dirty="0"/>
              <a:t/>
            </a:r>
            <a:br>
              <a:rPr lang="zh-TW" altLang="en-US" dirty="0"/>
            </a:br>
            <a:r>
              <a:rPr lang="zh-TW" altLang="en-US" dirty="0"/>
              <a:t/>
            </a:r>
            <a:br>
              <a:rPr lang="zh-TW" altLang="en-US" dirty="0"/>
            </a:br>
            <a:r>
              <a:rPr lang="zh-TW" altLang="en-US" sz="1300" dirty="0"/>
              <a:t>原文連結：</a:t>
            </a:r>
            <a:r>
              <a:rPr lang="en-US" altLang="zh-TW" sz="1300" dirty="0">
                <a:hlinkClick r:id="rId3"/>
              </a:rPr>
              <a:t>https://read01.com/N5B05E.html</a:t>
            </a:r>
            <a:endParaRPr lang="zh-TW" altLang="en-US" dirty="0"/>
          </a:p>
          <a:p>
            <a:endParaRPr kumimoji="1" lang="zh-TW" altLang="en-US" dirty="0"/>
          </a:p>
        </p:txBody>
      </p:sp>
      <p:sp>
        <p:nvSpPr>
          <p:cNvPr id="4" name="投影片編號版面配置區 3"/>
          <p:cNvSpPr>
            <a:spLocks noGrp="1"/>
          </p:cNvSpPr>
          <p:nvPr>
            <p:ph type="sldNum" sz="quarter" idx="10"/>
          </p:nvPr>
        </p:nvSpPr>
        <p:spPr/>
        <p:txBody>
          <a:bodyPr/>
          <a:lstStyle/>
          <a:p>
            <a:fld id="{B9740ACD-C215-BF4A-8EA7-E945951C618D}" type="slidenum">
              <a:rPr kumimoji="1" lang="zh-TW" altLang="en-US" smtClean="0"/>
              <a:t>23</a:t>
            </a:fld>
            <a:endParaRPr kumimoji="1" lang="zh-TW" altLang="en-US"/>
          </a:p>
        </p:txBody>
      </p:sp>
    </p:spTree>
    <p:extLst>
      <p:ext uri="{BB962C8B-B14F-4D97-AF65-F5344CB8AC3E}">
        <p14:creationId xmlns:p14="http://schemas.microsoft.com/office/powerpoint/2010/main" val="391925902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en-US" altLang="zh-TW" sz="1300" dirty="0" err="1"/>
              <a:t>Friendsurance</a:t>
            </a:r>
            <a:r>
              <a:rPr lang="en-US" altLang="zh-TW" sz="1300" dirty="0"/>
              <a:t> </a:t>
            </a:r>
            <a:r>
              <a:rPr lang="zh-TW" altLang="en-US" sz="1300" dirty="0"/>
              <a:t>商業模式的創新是因為它將社群和基於社交的信任帶入了保險產業。由於與朋友共享保險池，人們騙保的可能性降低了，需要支付的保險費就降低了。</a:t>
            </a:r>
            <a:r>
              <a:rPr lang="en-US" altLang="zh-TW" sz="1300" dirty="0" err="1"/>
              <a:t>Friendsurance</a:t>
            </a:r>
            <a:r>
              <a:rPr lang="en-US" altLang="zh-TW" sz="1300" dirty="0"/>
              <a:t> </a:t>
            </a:r>
            <a:r>
              <a:rPr lang="zh-TW" altLang="en-US" sz="1300" dirty="0"/>
              <a:t>則成為了保險公司與客戶之間的中介方。</a:t>
            </a:r>
            <a:r>
              <a:rPr lang="zh-TW" altLang="en-US" dirty="0"/>
              <a:t/>
            </a:r>
            <a:br>
              <a:rPr lang="zh-TW" altLang="en-US" dirty="0"/>
            </a:br>
            <a:r>
              <a:rPr lang="zh-TW" altLang="en-US" dirty="0"/>
              <a:t/>
            </a:r>
            <a:br>
              <a:rPr lang="zh-TW" altLang="en-US" dirty="0"/>
            </a:br>
            <a:r>
              <a:rPr lang="zh-TW" altLang="en-US" sz="1300" dirty="0"/>
              <a:t>原文連結：</a:t>
            </a:r>
            <a:r>
              <a:rPr lang="en-US" altLang="zh-TW" sz="1300" dirty="0">
                <a:hlinkClick r:id="rId3"/>
              </a:rPr>
              <a:t>https://read01.com/N5B05E.html</a:t>
            </a:r>
            <a:endParaRPr kumimoji="1" lang="zh-TW" altLang="en-US" dirty="0"/>
          </a:p>
        </p:txBody>
      </p:sp>
      <p:sp>
        <p:nvSpPr>
          <p:cNvPr id="4" name="投影片編號版面配置區 3"/>
          <p:cNvSpPr>
            <a:spLocks noGrp="1"/>
          </p:cNvSpPr>
          <p:nvPr>
            <p:ph type="sldNum" sz="quarter" idx="10"/>
          </p:nvPr>
        </p:nvSpPr>
        <p:spPr/>
        <p:txBody>
          <a:bodyPr/>
          <a:lstStyle/>
          <a:p>
            <a:fld id="{B9740ACD-C215-BF4A-8EA7-E945951C618D}" type="slidenum">
              <a:rPr kumimoji="1" lang="zh-TW" altLang="en-US" smtClean="0"/>
              <a:t>24</a:t>
            </a:fld>
            <a:endParaRPr kumimoji="1" lang="zh-TW" altLang="en-US"/>
          </a:p>
        </p:txBody>
      </p:sp>
    </p:spTree>
    <p:extLst>
      <p:ext uri="{BB962C8B-B14F-4D97-AF65-F5344CB8AC3E}">
        <p14:creationId xmlns:p14="http://schemas.microsoft.com/office/powerpoint/2010/main" val="120125278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sz="1200" b="0" i="0" kern="1200" dirty="0">
                <a:solidFill>
                  <a:schemeClr val="tx1"/>
                </a:solidFill>
                <a:effectLst/>
                <a:latin typeface="+mn-lt"/>
                <a:ea typeface="+mn-ea"/>
                <a:cs typeface="+mn-cs"/>
              </a:rPr>
              <a:t>互聯網保險最早出現在美國，美國國民第一證券銀行首創通過因特網來銷售保險單。</a:t>
            </a:r>
            <a:r>
              <a:rPr lang="en-US" altLang="zh-TW" sz="1200" b="0" i="0" kern="1200" dirty="0">
                <a:solidFill>
                  <a:schemeClr val="tx1"/>
                </a:solidFill>
                <a:effectLst/>
                <a:latin typeface="+mn-lt"/>
                <a:ea typeface="+mn-ea"/>
                <a:cs typeface="+mn-cs"/>
              </a:rPr>
              <a:t>1997</a:t>
            </a:r>
            <a:r>
              <a:rPr lang="zh-TW" altLang="en-US" sz="1200" b="0" i="0" kern="1200" dirty="0">
                <a:solidFill>
                  <a:schemeClr val="tx1"/>
                </a:solidFill>
                <a:effectLst/>
                <a:latin typeface="+mn-lt"/>
                <a:ea typeface="+mn-ea"/>
                <a:cs typeface="+mn-cs"/>
              </a:rPr>
              <a:t>年，美國加利福尼亞州的網絡保險服務公司</a:t>
            </a:r>
            <a:r>
              <a:rPr lang="en-US" altLang="zh-TW" sz="1200" b="0" i="0" kern="1200" dirty="0">
                <a:solidFill>
                  <a:schemeClr val="tx1"/>
                </a:solidFill>
                <a:effectLst/>
                <a:latin typeface="+mn-lt"/>
                <a:ea typeface="+mn-ea"/>
                <a:cs typeface="+mn-cs"/>
              </a:rPr>
              <a:t>INSWEB</a:t>
            </a:r>
            <a:r>
              <a:rPr lang="zh-TW" altLang="en-US" sz="1200" b="0" i="0" kern="1200" dirty="0">
                <a:solidFill>
                  <a:schemeClr val="tx1"/>
                </a:solidFill>
                <a:effectLst/>
                <a:latin typeface="+mn-lt"/>
                <a:ea typeface="+mn-ea"/>
                <a:cs typeface="+mn-cs"/>
              </a:rPr>
              <a:t>用戶數是</a:t>
            </a:r>
            <a:r>
              <a:rPr lang="en-US" altLang="zh-TW" sz="1200" b="0" i="0" kern="1200" dirty="0">
                <a:solidFill>
                  <a:schemeClr val="tx1"/>
                </a:solidFill>
                <a:effectLst/>
                <a:latin typeface="+mn-lt"/>
                <a:ea typeface="+mn-ea"/>
                <a:cs typeface="+mn-cs"/>
              </a:rPr>
              <a:t>66</a:t>
            </a:r>
            <a:r>
              <a:rPr lang="zh-TW" altLang="en-US" sz="1200" b="0" i="0" kern="1200" dirty="0">
                <a:solidFill>
                  <a:schemeClr val="tx1"/>
                </a:solidFill>
                <a:effectLst/>
                <a:latin typeface="+mn-lt"/>
                <a:ea typeface="+mn-ea"/>
                <a:cs typeface="+mn-cs"/>
              </a:rPr>
              <a:t>萬，兩年後就增加到了</a:t>
            </a:r>
            <a:r>
              <a:rPr lang="en-US" altLang="zh-TW" sz="1200" b="0" i="0" kern="1200" dirty="0">
                <a:solidFill>
                  <a:schemeClr val="tx1"/>
                </a:solidFill>
                <a:effectLst/>
                <a:latin typeface="+mn-lt"/>
                <a:ea typeface="+mn-ea"/>
                <a:cs typeface="+mn-cs"/>
              </a:rPr>
              <a:t>300</a:t>
            </a:r>
            <a:r>
              <a:rPr lang="zh-TW" altLang="en-US" sz="1200" b="0" i="0" kern="1200" dirty="0">
                <a:solidFill>
                  <a:schemeClr val="tx1"/>
                </a:solidFill>
                <a:effectLst/>
                <a:latin typeface="+mn-lt"/>
                <a:ea typeface="+mn-ea"/>
                <a:cs typeface="+mn-cs"/>
              </a:rPr>
              <a:t>萬。</a:t>
            </a:r>
            <a:r>
              <a:rPr lang="en-US" altLang="zh-TW" sz="1200" b="0" i="0" kern="1200" dirty="0">
                <a:solidFill>
                  <a:schemeClr val="tx1"/>
                </a:solidFill>
                <a:effectLst/>
                <a:latin typeface="+mn-lt"/>
                <a:ea typeface="+mn-ea"/>
                <a:cs typeface="+mn-cs"/>
              </a:rPr>
              <a:t>1999</a:t>
            </a:r>
            <a:r>
              <a:rPr lang="zh-TW" altLang="en-US" sz="1200" b="0" i="0" kern="1200" dirty="0">
                <a:solidFill>
                  <a:schemeClr val="tx1"/>
                </a:solidFill>
                <a:effectLst/>
                <a:latin typeface="+mn-lt"/>
                <a:ea typeface="+mn-ea"/>
                <a:cs typeface="+mn-cs"/>
              </a:rPr>
              <a:t>年，全美大約有</a:t>
            </a:r>
            <a:r>
              <a:rPr lang="en-US" altLang="zh-TW" sz="1200" b="0" i="0" kern="1200" dirty="0">
                <a:solidFill>
                  <a:schemeClr val="tx1"/>
                </a:solidFill>
                <a:effectLst/>
                <a:latin typeface="+mn-lt"/>
                <a:ea typeface="+mn-ea"/>
                <a:cs typeface="+mn-cs"/>
              </a:rPr>
              <a:t>70</a:t>
            </a:r>
            <a:r>
              <a:rPr lang="zh-TW" altLang="en-US" sz="1200" b="0" i="0" kern="1200" dirty="0">
                <a:solidFill>
                  <a:schemeClr val="tx1"/>
                </a:solidFill>
                <a:effectLst/>
                <a:latin typeface="+mn-lt"/>
                <a:ea typeface="+mn-ea"/>
                <a:cs typeface="+mn-cs"/>
              </a:rPr>
              <a:t>萬戶家庭在網上購買了價值</a:t>
            </a:r>
            <a:r>
              <a:rPr lang="en-US" altLang="zh-TW" sz="1200" b="0" i="0" kern="1200" dirty="0">
                <a:solidFill>
                  <a:schemeClr val="tx1"/>
                </a:solidFill>
                <a:effectLst/>
                <a:latin typeface="+mn-lt"/>
                <a:ea typeface="+mn-ea"/>
                <a:cs typeface="+mn-cs"/>
              </a:rPr>
              <a:t>5</a:t>
            </a:r>
            <a:r>
              <a:rPr lang="zh-TW" altLang="en-US" sz="1200" b="0" i="0" kern="1200" dirty="0">
                <a:solidFill>
                  <a:schemeClr val="tx1"/>
                </a:solidFill>
                <a:effectLst/>
                <a:latin typeface="+mn-lt"/>
                <a:ea typeface="+mn-ea"/>
                <a:cs typeface="+mn-cs"/>
              </a:rPr>
              <a:t>億美元的汽車保險。</a:t>
            </a:r>
          </a:p>
          <a:p>
            <a:r>
              <a:rPr lang="zh-TW" altLang="en-US" sz="1200" b="0" i="0" kern="1200" dirty="0">
                <a:solidFill>
                  <a:schemeClr val="tx1"/>
                </a:solidFill>
                <a:effectLst/>
                <a:latin typeface="+mn-lt"/>
                <a:ea typeface="+mn-ea"/>
                <a:cs typeface="+mn-cs"/>
              </a:rPr>
              <a:t>　　</a:t>
            </a:r>
            <a:r>
              <a:rPr lang="en-US" altLang="zh-TW" sz="1200" b="0" i="0" kern="1200" dirty="0">
                <a:solidFill>
                  <a:schemeClr val="tx1"/>
                </a:solidFill>
                <a:effectLst/>
                <a:latin typeface="+mn-lt"/>
                <a:ea typeface="+mn-ea"/>
                <a:cs typeface="+mn-cs"/>
              </a:rPr>
              <a:t>1997</a:t>
            </a:r>
            <a:r>
              <a:rPr lang="zh-TW" altLang="en-US" sz="1200" b="0" i="0" kern="1200" dirty="0">
                <a:solidFill>
                  <a:schemeClr val="tx1"/>
                </a:solidFill>
                <a:effectLst/>
                <a:latin typeface="+mn-lt"/>
                <a:ea typeface="+mn-ea"/>
                <a:cs typeface="+mn-cs"/>
              </a:rPr>
              <a:t>年，意大利</a:t>
            </a:r>
            <a:r>
              <a:rPr lang="en-US" altLang="zh-TW" sz="1200" b="0" i="0" kern="1200" dirty="0">
                <a:solidFill>
                  <a:schemeClr val="tx1"/>
                </a:solidFill>
                <a:effectLst/>
                <a:latin typeface="+mn-lt"/>
                <a:ea typeface="+mn-ea"/>
                <a:cs typeface="+mn-cs"/>
              </a:rPr>
              <a:t>KAS</a:t>
            </a:r>
            <a:r>
              <a:rPr lang="zh-TW" altLang="en-US" sz="1200" b="0" i="0" kern="1200" dirty="0">
                <a:solidFill>
                  <a:schemeClr val="tx1"/>
                </a:solidFill>
                <a:effectLst/>
                <a:latin typeface="+mn-lt"/>
                <a:ea typeface="+mn-ea"/>
                <a:cs typeface="+mn-cs"/>
              </a:rPr>
              <a:t>保險公司用微軟技術建立了一套造價為</a:t>
            </a:r>
            <a:r>
              <a:rPr lang="en-US" altLang="zh-TW" sz="1200" b="0" i="0" kern="1200" dirty="0">
                <a:solidFill>
                  <a:schemeClr val="tx1"/>
                </a:solidFill>
                <a:effectLst/>
                <a:latin typeface="+mn-lt"/>
                <a:ea typeface="+mn-ea"/>
                <a:cs typeface="+mn-cs"/>
              </a:rPr>
              <a:t>110</a:t>
            </a:r>
            <a:r>
              <a:rPr lang="zh-TW" altLang="en-US" sz="1200" b="0" i="0" kern="1200" dirty="0">
                <a:solidFill>
                  <a:schemeClr val="tx1"/>
                </a:solidFill>
                <a:effectLst/>
                <a:latin typeface="+mn-lt"/>
                <a:ea typeface="+mn-ea"/>
                <a:cs typeface="+mn-cs"/>
              </a:rPr>
              <a:t>萬美元的網絡保險服務系統，並在網絡上提供最新報價。該公司月售保單從當初的</a:t>
            </a:r>
            <a:r>
              <a:rPr lang="en-US" altLang="zh-TW" sz="1200" b="0" i="0" kern="1200" dirty="0">
                <a:solidFill>
                  <a:schemeClr val="tx1"/>
                </a:solidFill>
                <a:effectLst/>
                <a:latin typeface="+mn-lt"/>
                <a:ea typeface="+mn-ea"/>
                <a:cs typeface="+mn-cs"/>
              </a:rPr>
              <a:t>170</a:t>
            </a:r>
            <a:r>
              <a:rPr lang="zh-TW" altLang="en-US" sz="1200" b="0" i="0" kern="1200" dirty="0">
                <a:solidFill>
                  <a:schemeClr val="tx1"/>
                </a:solidFill>
                <a:effectLst/>
                <a:latin typeface="+mn-lt"/>
                <a:ea typeface="+mn-ea"/>
                <a:cs typeface="+mn-cs"/>
              </a:rPr>
              <a:t>套快速上升到了</a:t>
            </a:r>
            <a:r>
              <a:rPr lang="en-US" altLang="zh-TW" sz="1200" b="0" i="0" kern="1200" dirty="0">
                <a:solidFill>
                  <a:schemeClr val="tx1"/>
                </a:solidFill>
                <a:effectLst/>
                <a:latin typeface="+mn-lt"/>
                <a:ea typeface="+mn-ea"/>
                <a:cs typeface="+mn-cs"/>
              </a:rPr>
              <a:t>1700</a:t>
            </a:r>
            <a:r>
              <a:rPr lang="zh-TW" altLang="en-US" sz="1200" b="0" i="0" kern="1200" dirty="0">
                <a:solidFill>
                  <a:schemeClr val="tx1"/>
                </a:solidFill>
                <a:effectLst/>
                <a:latin typeface="+mn-lt"/>
                <a:ea typeface="+mn-ea"/>
                <a:cs typeface="+mn-cs"/>
              </a:rPr>
              <a:t>套。英國於</a:t>
            </a:r>
            <a:r>
              <a:rPr lang="en-US" altLang="zh-TW" sz="1200" b="0" i="0" kern="1200" dirty="0">
                <a:solidFill>
                  <a:schemeClr val="tx1"/>
                </a:solidFill>
                <a:effectLst/>
                <a:latin typeface="+mn-lt"/>
                <a:ea typeface="+mn-ea"/>
                <a:cs typeface="+mn-cs"/>
              </a:rPr>
              <a:t>1999</a:t>
            </a:r>
            <a:r>
              <a:rPr lang="zh-TW" altLang="en-US" sz="1200" b="0" i="0" kern="1200" dirty="0">
                <a:solidFill>
                  <a:schemeClr val="tx1"/>
                </a:solidFill>
                <a:effectLst/>
                <a:latin typeface="+mn-lt"/>
                <a:ea typeface="+mn-ea"/>
                <a:cs typeface="+mn-cs"/>
              </a:rPr>
              <a:t>年建立的“屏幕交易”網站提供了</a:t>
            </a:r>
            <a:r>
              <a:rPr lang="en-US" altLang="zh-TW" sz="1200" b="0" i="0" kern="1200" dirty="0">
                <a:solidFill>
                  <a:schemeClr val="tx1"/>
                </a:solidFill>
                <a:effectLst/>
                <a:latin typeface="+mn-lt"/>
                <a:ea typeface="+mn-ea"/>
                <a:cs typeface="+mn-cs"/>
              </a:rPr>
              <a:t>7</a:t>
            </a:r>
            <a:r>
              <a:rPr lang="zh-TW" altLang="en-US" sz="1200" b="0" i="0" kern="1200" dirty="0">
                <a:solidFill>
                  <a:schemeClr val="tx1"/>
                </a:solidFill>
                <a:effectLst/>
                <a:latin typeface="+mn-lt"/>
                <a:ea typeface="+mn-ea"/>
                <a:cs typeface="+mn-cs"/>
              </a:rPr>
              <a:t>家本國保險商的汽車和旅遊保險產品，用戶數量每個月以</a:t>
            </a:r>
            <a:r>
              <a:rPr lang="en-US" altLang="zh-TW" sz="1200" b="0" i="0" kern="1200" dirty="0">
                <a:solidFill>
                  <a:schemeClr val="tx1"/>
                </a:solidFill>
                <a:effectLst/>
                <a:latin typeface="+mn-lt"/>
                <a:ea typeface="+mn-ea"/>
                <a:cs typeface="+mn-cs"/>
              </a:rPr>
              <a:t>70%</a:t>
            </a:r>
            <a:r>
              <a:rPr lang="zh-TW" altLang="en-US" sz="1200" b="0" i="0" kern="1200" dirty="0">
                <a:solidFill>
                  <a:schemeClr val="tx1"/>
                </a:solidFill>
                <a:effectLst/>
                <a:latin typeface="+mn-lt"/>
                <a:ea typeface="+mn-ea"/>
                <a:cs typeface="+mn-cs"/>
              </a:rPr>
              <a:t>的速度遞增。</a:t>
            </a:r>
            <a:r>
              <a:rPr lang="en-US" altLang="zh-TW" sz="1200" b="0" i="0" kern="1200" dirty="0">
                <a:solidFill>
                  <a:schemeClr val="tx1"/>
                </a:solidFill>
                <a:effectLst/>
                <a:latin typeface="+mn-lt"/>
                <a:ea typeface="+mn-ea"/>
                <a:cs typeface="+mn-cs"/>
              </a:rPr>
              <a:t>1999</a:t>
            </a:r>
            <a:r>
              <a:rPr lang="zh-TW" altLang="en-US" sz="1200" b="0" i="0" kern="1200" dirty="0">
                <a:solidFill>
                  <a:schemeClr val="tx1"/>
                </a:solidFill>
                <a:effectLst/>
                <a:latin typeface="+mn-lt"/>
                <a:ea typeface="+mn-ea"/>
                <a:cs typeface="+mn-cs"/>
              </a:rPr>
              <a:t>年</a:t>
            </a:r>
            <a:r>
              <a:rPr lang="en-US" altLang="zh-TW" sz="1200" b="0" i="0" kern="1200" dirty="0">
                <a:solidFill>
                  <a:schemeClr val="tx1"/>
                </a:solidFill>
                <a:effectLst/>
                <a:latin typeface="+mn-lt"/>
                <a:ea typeface="+mn-ea"/>
                <a:cs typeface="+mn-cs"/>
              </a:rPr>
              <a:t>6</a:t>
            </a:r>
            <a:r>
              <a:rPr lang="zh-TW" altLang="en-US" sz="1200" b="0" i="0" kern="1200" dirty="0">
                <a:solidFill>
                  <a:schemeClr val="tx1"/>
                </a:solidFill>
                <a:effectLst/>
                <a:latin typeface="+mn-lt"/>
                <a:ea typeface="+mn-ea"/>
                <a:cs typeface="+mn-cs"/>
              </a:rPr>
              <a:t>月，日本的</a:t>
            </a:r>
            <a:r>
              <a:rPr lang="en-US" altLang="zh-TW" sz="1200" b="0" i="0" kern="1200" dirty="0">
                <a:solidFill>
                  <a:schemeClr val="tx1"/>
                </a:solidFill>
                <a:effectLst/>
                <a:latin typeface="+mn-lt"/>
                <a:ea typeface="+mn-ea"/>
                <a:cs typeface="+mn-cs"/>
              </a:rPr>
              <a:t>American Family</a:t>
            </a:r>
            <a:r>
              <a:rPr lang="zh-TW" altLang="en-US" sz="1200" b="0" i="0" kern="1200" dirty="0">
                <a:solidFill>
                  <a:schemeClr val="tx1"/>
                </a:solidFill>
                <a:effectLst/>
                <a:latin typeface="+mn-lt"/>
                <a:ea typeface="+mn-ea"/>
                <a:cs typeface="+mn-cs"/>
              </a:rPr>
              <a:t>保險公司開始提供可以在網上申請及結算的汽車保險，到</a:t>
            </a:r>
            <a:r>
              <a:rPr lang="en-US" altLang="zh-TW" sz="1200" b="0" i="0" kern="1200" dirty="0">
                <a:solidFill>
                  <a:schemeClr val="tx1"/>
                </a:solidFill>
                <a:effectLst/>
                <a:latin typeface="+mn-lt"/>
                <a:ea typeface="+mn-ea"/>
                <a:cs typeface="+mn-cs"/>
              </a:rPr>
              <a:t>2000</a:t>
            </a:r>
            <a:r>
              <a:rPr lang="zh-TW" altLang="en-US" sz="1200" b="0" i="0" kern="1200" dirty="0">
                <a:solidFill>
                  <a:schemeClr val="tx1"/>
                </a:solidFill>
                <a:effectLst/>
                <a:latin typeface="+mn-lt"/>
                <a:ea typeface="+mn-ea"/>
                <a:cs typeface="+mn-cs"/>
              </a:rPr>
              <a:t>年</a:t>
            </a:r>
            <a:r>
              <a:rPr lang="en-US" altLang="zh-TW" sz="1200" b="0" i="0" kern="1200" dirty="0">
                <a:solidFill>
                  <a:schemeClr val="tx1"/>
                </a:solidFill>
                <a:effectLst/>
                <a:latin typeface="+mn-lt"/>
                <a:ea typeface="+mn-ea"/>
                <a:cs typeface="+mn-cs"/>
              </a:rPr>
              <a:t>6</a:t>
            </a:r>
            <a:r>
              <a:rPr lang="zh-TW" altLang="en-US" sz="1200" b="0" i="0" kern="1200" dirty="0">
                <a:solidFill>
                  <a:schemeClr val="tx1"/>
                </a:solidFill>
                <a:effectLst/>
                <a:latin typeface="+mn-lt"/>
                <a:ea typeface="+mn-ea"/>
                <a:cs typeface="+mn-cs"/>
              </a:rPr>
              <a:t>月</a:t>
            </a:r>
            <a:r>
              <a:rPr lang="en-US" altLang="zh-TW" sz="1200" b="0" i="0" kern="1200" dirty="0">
                <a:solidFill>
                  <a:schemeClr val="tx1"/>
                </a:solidFill>
                <a:effectLst/>
                <a:latin typeface="+mn-lt"/>
                <a:ea typeface="+mn-ea"/>
                <a:cs typeface="+mn-cs"/>
              </a:rPr>
              <a:t>19</a:t>
            </a:r>
            <a:r>
              <a:rPr lang="zh-TW" altLang="en-US" sz="1200" b="0" i="0" kern="1200" dirty="0">
                <a:solidFill>
                  <a:schemeClr val="tx1"/>
                </a:solidFill>
                <a:effectLst/>
                <a:latin typeface="+mn-lt"/>
                <a:ea typeface="+mn-ea"/>
                <a:cs typeface="+mn-cs"/>
              </a:rPr>
              <a:t>日通過因特網簽訂的合同數累計已突破</a:t>
            </a:r>
            <a:r>
              <a:rPr lang="en-US" altLang="zh-TW" sz="1200" b="0" i="0" kern="1200" dirty="0">
                <a:solidFill>
                  <a:schemeClr val="tx1"/>
                </a:solidFill>
                <a:effectLst/>
                <a:latin typeface="+mn-lt"/>
                <a:ea typeface="+mn-ea"/>
                <a:cs typeface="+mn-cs"/>
              </a:rPr>
              <a:t>1</a:t>
            </a:r>
            <a:r>
              <a:rPr lang="zh-TW" altLang="en-US" sz="1200" b="0" i="0" kern="1200" dirty="0">
                <a:solidFill>
                  <a:schemeClr val="tx1"/>
                </a:solidFill>
                <a:effectLst/>
                <a:latin typeface="+mn-lt"/>
                <a:ea typeface="+mn-ea"/>
                <a:cs typeface="+mn-cs"/>
              </a:rPr>
              <a:t>萬件。日本朝日生命保險公司於</a:t>
            </a:r>
            <a:r>
              <a:rPr lang="en-US" altLang="zh-TW" sz="1200" b="0" i="0" kern="1200" dirty="0">
                <a:solidFill>
                  <a:schemeClr val="tx1"/>
                </a:solidFill>
                <a:effectLst/>
                <a:latin typeface="+mn-lt"/>
                <a:ea typeface="+mn-ea"/>
                <a:cs typeface="+mn-cs"/>
              </a:rPr>
              <a:t>2000</a:t>
            </a:r>
            <a:r>
              <a:rPr lang="zh-TW" altLang="en-US" sz="1200" b="0" i="0" kern="1200" dirty="0">
                <a:solidFill>
                  <a:schemeClr val="tx1"/>
                </a:solidFill>
                <a:effectLst/>
                <a:latin typeface="+mn-lt"/>
                <a:ea typeface="+mn-ea"/>
                <a:cs typeface="+mn-cs"/>
              </a:rPr>
              <a:t>年</a:t>
            </a:r>
            <a:r>
              <a:rPr lang="en-US" altLang="zh-TW" sz="1200" b="0" i="0" kern="1200" dirty="0">
                <a:solidFill>
                  <a:schemeClr val="tx1"/>
                </a:solidFill>
                <a:effectLst/>
                <a:latin typeface="+mn-lt"/>
                <a:ea typeface="+mn-ea"/>
                <a:cs typeface="+mn-cs"/>
              </a:rPr>
              <a:t>4</a:t>
            </a:r>
            <a:r>
              <a:rPr lang="zh-TW" altLang="en-US" sz="1200" b="0" i="0" kern="1200" dirty="0">
                <a:solidFill>
                  <a:schemeClr val="tx1"/>
                </a:solidFill>
                <a:effectLst/>
                <a:latin typeface="+mn-lt"/>
                <a:ea typeface="+mn-ea"/>
                <a:cs typeface="+mn-cs"/>
              </a:rPr>
              <a:t>月</a:t>
            </a:r>
            <a:r>
              <a:rPr lang="en-US" altLang="zh-TW" sz="1200" b="0" i="0" kern="1200" dirty="0">
                <a:solidFill>
                  <a:schemeClr val="tx1"/>
                </a:solidFill>
                <a:effectLst/>
                <a:latin typeface="+mn-lt"/>
                <a:ea typeface="+mn-ea"/>
                <a:cs typeface="+mn-cs"/>
              </a:rPr>
              <a:t>7</a:t>
            </a:r>
            <a:r>
              <a:rPr lang="zh-TW" altLang="en-US" sz="1200" b="0" i="0" kern="1200" dirty="0">
                <a:solidFill>
                  <a:schemeClr val="tx1"/>
                </a:solidFill>
                <a:effectLst/>
                <a:latin typeface="+mn-lt"/>
                <a:ea typeface="+mn-ea"/>
                <a:cs typeface="+mn-cs"/>
              </a:rPr>
              <a:t>日宣布，該保險公司決定與第一勸業銀行、伊藤忠商事等共同出資設立網絡公司，專門從事保險銷售活動，並於</a:t>
            </a:r>
            <a:r>
              <a:rPr lang="en-US" altLang="zh-TW" sz="1200" b="0" i="0" kern="1200" dirty="0">
                <a:solidFill>
                  <a:schemeClr val="tx1"/>
                </a:solidFill>
                <a:effectLst/>
                <a:latin typeface="+mn-lt"/>
                <a:ea typeface="+mn-ea"/>
                <a:cs typeface="+mn-cs"/>
              </a:rPr>
              <a:t>2001</a:t>
            </a:r>
            <a:r>
              <a:rPr lang="zh-TW" altLang="en-US" sz="1200" b="0" i="0" kern="1200" dirty="0">
                <a:solidFill>
                  <a:schemeClr val="tx1"/>
                </a:solidFill>
                <a:effectLst/>
                <a:latin typeface="+mn-lt"/>
                <a:ea typeface="+mn-ea"/>
                <a:cs typeface="+mn-cs"/>
              </a:rPr>
              <a:t>年</a:t>
            </a:r>
            <a:r>
              <a:rPr lang="en-US" altLang="zh-TW" sz="1200" b="0" i="0" kern="1200" dirty="0">
                <a:solidFill>
                  <a:schemeClr val="tx1"/>
                </a:solidFill>
                <a:effectLst/>
                <a:latin typeface="+mn-lt"/>
                <a:ea typeface="+mn-ea"/>
                <a:cs typeface="+mn-cs"/>
              </a:rPr>
              <a:t>1</a:t>
            </a:r>
            <a:r>
              <a:rPr lang="zh-TW" altLang="en-US" sz="1200" b="0" i="0" kern="1200" dirty="0">
                <a:solidFill>
                  <a:schemeClr val="tx1"/>
                </a:solidFill>
                <a:effectLst/>
                <a:latin typeface="+mn-lt"/>
                <a:ea typeface="+mn-ea"/>
                <a:cs typeface="+mn-cs"/>
              </a:rPr>
              <a:t>月開始正式營業。</a:t>
            </a:r>
          </a:p>
          <a:p>
            <a:r>
              <a:rPr lang="zh-TW" altLang="en-US" sz="1200" b="0" i="0" kern="1200" dirty="0">
                <a:solidFill>
                  <a:schemeClr val="tx1"/>
                </a:solidFill>
                <a:effectLst/>
                <a:latin typeface="+mn-lt"/>
                <a:ea typeface="+mn-ea"/>
                <a:cs typeface="+mn-cs"/>
              </a:rPr>
              <a:t>　　時至今日，美國部分險種網上交易額已經占到</a:t>
            </a:r>
            <a:r>
              <a:rPr lang="en-US" altLang="zh-TW" sz="1200" b="0" i="0" kern="1200" dirty="0">
                <a:solidFill>
                  <a:schemeClr val="tx1"/>
                </a:solidFill>
                <a:effectLst/>
                <a:latin typeface="+mn-lt"/>
                <a:ea typeface="+mn-ea"/>
                <a:cs typeface="+mn-cs"/>
              </a:rPr>
              <a:t>30%—50%</a:t>
            </a:r>
            <a:r>
              <a:rPr lang="zh-TW" altLang="en-US" sz="1200" b="0" i="0" kern="1200" dirty="0">
                <a:solidFill>
                  <a:schemeClr val="tx1"/>
                </a:solidFill>
                <a:effectLst/>
                <a:latin typeface="+mn-lt"/>
                <a:ea typeface="+mn-ea"/>
                <a:cs typeface="+mn-cs"/>
              </a:rPr>
              <a:t>。英國</a:t>
            </a:r>
            <a:r>
              <a:rPr lang="en-US" altLang="zh-TW" sz="1200" b="0" i="0" kern="1200" dirty="0">
                <a:solidFill>
                  <a:schemeClr val="tx1"/>
                </a:solidFill>
                <a:effectLst/>
                <a:latin typeface="+mn-lt"/>
                <a:ea typeface="+mn-ea"/>
                <a:cs typeface="+mn-cs"/>
              </a:rPr>
              <a:t>2010</a:t>
            </a:r>
            <a:r>
              <a:rPr lang="zh-TW" altLang="en-US" sz="1200" b="0" i="0" kern="1200" dirty="0">
                <a:solidFill>
                  <a:schemeClr val="tx1"/>
                </a:solidFill>
                <a:effectLst/>
                <a:latin typeface="+mn-lt"/>
                <a:ea typeface="+mn-ea"/>
                <a:cs typeface="+mn-cs"/>
              </a:rPr>
              <a:t>年車險和家財險的網絡銷售保費占到</a:t>
            </a:r>
            <a:r>
              <a:rPr lang="en-US" altLang="zh-TW" sz="1200" b="0" i="0" kern="1200" dirty="0">
                <a:solidFill>
                  <a:schemeClr val="tx1"/>
                </a:solidFill>
                <a:effectLst/>
                <a:latin typeface="+mn-lt"/>
                <a:ea typeface="+mn-ea"/>
                <a:cs typeface="+mn-cs"/>
              </a:rPr>
              <a:t>47%</a:t>
            </a:r>
            <a:r>
              <a:rPr lang="zh-TW" altLang="en-US" sz="1200" b="0" i="0" kern="1200" dirty="0">
                <a:solidFill>
                  <a:schemeClr val="tx1"/>
                </a:solidFill>
                <a:effectLst/>
                <a:latin typeface="+mn-lt"/>
                <a:ea typeface="+mn-ea"/>
                <a:cs typeface="+mn-cs"/>
              </a:rPr>
              <a:t>和</a:t>
            </a:r>
            <a:r>
              <a:rPr lang="en-US" altLang="zh-TW" sz="1200" b="0" i="0" kern="1200" dirty="0">
                <a:solidFill>
                  <a:schemeClr val="tx1"/>
                </a:solidFill>
                <a:effectLst/>
                <a:latin typeface="+mn-lt"/>
                <a:ea typeface="+mn-ea"/>
                <a:cs typeface="+mn-cs"/>
              </a:rPr>
              <a:t>32%</a:t>
            </a:r>
            <a:r>
              <a:rPr lang="zh-TW" altLang="en-US" sz="1200" b="0" i="0" kern="1200" dirty="0">
                <a:solidFill>
                  <a:schemeClr val="tx1"/>
                </a:solidFill>
                <a:effectLst/>
                <a:latin typeface="+mn-lt"/>
                <a:ea typeface="+mn-ea"/>
                <a:cs typeface="+mn-cs"/>
              </a:rPr>
              <a:t>，韓國網上額車險銷售已經占到總體市場</a:t>
            </a:r>
            <a:r>
              <a:rPr lang="en-US" altLang="zh-TW" sz="1200" b="0" i="0" kern="1200" dirty="0">
                <a:solidFill>
                  <a:schemeClr val="tx1"/>
                </a:solidFill>
                <a:effectLst/>
                <a:latin typeface="+mn-lt"/>
                <a:ea typeface="+mn-ea"/>
                <a:cs typeface="+mn-cs"/>
              </a:rPr>
              <a:t>20%</a:t>
            </a:r>
            <a:r>
              <a:rPr lang="zh-TW" altLang="en-US" sz="1200" b="0" i="0" kern="1200" dirty="0">
                <a:solidFill>
                  <a:schemeClr val="tx1"/>
                </a:solidFill>
                <a:effectLst/>
                <a:latin typeface="+mn-lt"/>
                <a:ea typeface="+mn-ea"/>
                <a:cs typeface="+mn-cs"/>
              </a:rPr>
              <a:t>以上，日本車險業務電子商務渠道的佔比</a:t>
            </a:r>
            <a:r>
              <a:rPr lang="en-US" altLang="zh-TW" sz="1200" b="0" i="0" kern="1200" dirty="0">
                <a:solidFill>
                  <a:schemeClr val="tx1"/>
                </a:solidFill>
                <a:effectLst/>
                <a:latin typeface="+mn-lt"/>
                <a:ea typeface="+mn-ea"/>
                <a:cs typeface="+mn-cs"/>
              </a:rPr>
              <a:t>41%</a:t>
            </a:r>
            <a:r>
              <a:rPr lang="zh-TW" altLang="en-US" sz="1200" b="0" i="0" kern="1200" dirty="0">
                <a:solidFill>
                  <a:schemeClr val="tx1"/>
                </a:solidFill>
                <a:effectLst/>
                <a:latin typeface="+mn-lt"/>
                <a:ea typeface="+mn-ea"/>
                <a:cs typeface="+mn-cs"/>
              </a:rPr>
              <a:t>，網銷保險在各國的增速都相當可觀。</a:t>
            </a:r>
            <a:endParaRPr lang="en-US" altLang="zh-TW" sz="1200" b="0" i="0" kern="1200" dirty="0">
              <a:solidFill>
                <a:schemeClr val="tx1"/>
              </a:solidFill>
              <a:effectLst/>
              <a:latin typeface="+mn-lt"/>
              <a:ea typeface="+mn-ea"/>
              <a:cs typeface="+mn-cs"/>
            </a:endParaRPr>
          </a:p>
          <a:p>
            <a:r>
              <a:rPr lang="en-US" altLang="zh-TW" sz="1200" b="0" i="0" kern="1200" dirty="0">
                <a:solidFill>
                  <a:schemeClr val="tx1"/>
                </a:solidFill>
                <a:effectLst/>
                <a:latin typeface="+mn-lt"/>
                <a:ea typeface="+mn-ea"/>
                <a:cs typeface="+mn-cs"/>
              </a:rPr>
              <a:t>http://tw.112seo.com/article-1305692.html</a:t>
            </a:r>
            <a:endParaRPr lang="zh-TW" altLang="en-US" sz="1200" b="0" i="0" kern="1200" dirty="0">
              <a:solidFill>
                <a:schemeClr val="tx1"/>
              </a:solidFill>
              <a:effectLst/>
              <a:latin typeface="+mn-lt"/>
              <a:ea typeface="+mn-ea"/>
              <a:cs typeface="+mn-cs"/>
            </a:endParaRPr>
          </a:p>
        </p:txBody>
      </p:sp>
      <p:sp>
        <p:nvSpPr>
          <p:cNvPr id="4" name="投影片編號版面配置區 3"/>
          <p:cNvSpPr>
            <a:spLocks noGrp="1"/>
          </p:cNvSpPr>
          <p:nvPr>
            <p:ph type="sldNum" sz="quarter" idx="10"/>
          </p:nvPr>
        </p:nvSpPr>
        <p:spPr/>
        <p:txBody>
          <a:bodyPr/>
          <a:lstStyle/>
          <a:p>
            <a:fld id="{00C42748-69DF-4C6E-A652-E07A698A4EEE}" type="slidenum">
              <a:rPr lang="zh-TW" altLang="en-US" smtClean="0"/>
              <a:t>25</a:t>
            </a:fld>
            <a:endParaRPr lang="zh-TW" altLang="en-US"/>
          </a:p>
        </p:txBody>
      </p:sp>
    </p:spTree>
    <p:extLst>
      <p:ext uri="{BB962C8B-B14F-4D97-AF65-F5344CB8AC3E}">
        <p14:creationId xmlns:p14="http://schemas.microsoft.com/office/powerpoint/2010/main" val="390696675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00C42748-69DF-4C6E-A652-E07A698A4EEE}" type="slidenum">
              <a:rPr lang="zh-TW" altLang="en-US" smtClean="0"/>
              <a:t>26</a:t>
            </a:fld>
            <a:endParaRPr lang="zh-TW" altLang="en-US"/>
          </a:p>
        </p:txBody>
      </p:sp>
    </p:spTree>
    <p:extLst>
      <p:ext uri="{BB962C8B-B14F-4D97-AF65-F5344CB8AC3E}">
        <p14:creationId xmlns:p14="http://schemas.microsoft.com/office/powerpoint/2010/main" val="298515818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sz="1200" b="0" i="0" kern="1200" dirty="0">
                <a:solidFill>
                  <a:schemeClr val="tx1"/>
                </a:solidFill>
                <a:effectLst/>
                <a:latin typeface="+mn-lt"/>
                <a:ea typeface="+mn-ea"/>
                <a:cs typeface="+mn-cs"/>
              </a:rPr>
              <a:t>目前線上投保壽險業務已開放一年期醫療險、定期險、傷害險以及旅平險等險種，林昭廷直言，部分額度還是沒有很高，無法滿足民眾真正的需求，影響民眾線上投保的意願</a:t>
            </a:r>
            <a:br>
              <a:rPr lang="zh-TW" altLang="en-US" sz="1200" b="0" i="0" kern="1200" dirty="0">
                <a:solidFill>
                  <a:schemeClr val="tx1"/>
                </a:solidFill>
                <a:effectLst/>
                <a:latin typeface="+mn-lt"/>
                <a:ea typeface="+mn-ea"/>
                <a:cs typeface="+mn-cs"/>
              </a:rPr>
            </a:br>
            <a:r>
              <a:rPr lang="zh-TW" altLang="en-US" sz="1200" b="1" i="0" kern="1200" dirty="0">
                <a:solidFill>
                  <a:schemeClr val="tx1"/>
                </a:solidFill>
                <a:effectLst/>
                <a:latin typeface="+mn-lt"/>
                <a:ea typeface="+mn-ea"/>
                <a:cs typeface="+mn-cs"/>
              </a:rPr>
              <a:t>螞蟻金服和台灣國泰金控的本次戰略合作，是中國“互聯網</a:t>
            </a:r>
            <a:r>
              <a:rPr lang="en-US" altLang="zh-TW" sz="1200" b="1" i="0" kern="1200" dirty="0">
                <a:solidFill>
                  <a:schemeClr val="tx1"/>
                </a:solidFill>
                <a:effectLst/>
                <a:latin typeface="+mn-lt"/>
                <a:ea typeface="+mn-ea"/>
                <a:cs typeface="+mn-cs"/>
              </a:rPr>
              <a:t>+</a:t>
            </a:r>
            <a:r>
              <a:rPr lang="zh-TW" altLang="en-US" sz="1200" b="1" i="0" kern="1200" dirty="0">
                <a:solidFill>
                  <a:schemeClr val="tx1"/>
                </a:solidFill>
                <a:effectLst/>
                <a:latin typeface="+mn-lt"/>
                <a:ea typeface="+mn-ea"/>
                <a:cs typeface="+mn-cs"/>
              </a:rPr>
              <a:t>保險”的一次有意義的嚐試。</a:t>
            </a:r>
            <a:r>
              <a:rPr lang="zh-TW" altLang="en-US" sz="1200" b="0" i="0" kern="1200" dirty="0">
                <a:solidFill>
                  <a:schemeClr val="tx1"/>
                </a:solidFill>
                <a:effectLst/>
                <a:latin typeface="+mn-lt"/>
                <a:ea typeface="+mn-ea"/>
                <a:cs typeface="+mn-cs"/>
              </a:rPr>
              <a:t>台灣國泰金控和螞蟻金服雙方表示，“這次合作是基於對保險市場的樂觀判斷，尤其是看好互聯網新經濟帶來的大量新的保險服務需求，希望做出更多探索，創造更多好用、實用的‘國民保險’服務。”</a:t>
            </a:r>
          </a:p>
          <a:p>
            <a:r>
              <a:rPr lang="zh-TW" altLang="en-US" sz="1200" b="0" i="0" kern="1200" dirty="0">
                <a:solidFill>
                  <a:schemeClr val="tx1"/>
                </a:solidFill>
                <a:effectLst/>
                <a:latin typeface="+mn-lt"/>
                <a:ea typeface="+mn-ea"/>
                <a:cs typeface="+mn-cs"/>
              </a:rPr>
              <a:t/>
            </a:r>
            <a:br>
              <a:rPr lang="zh-TW" altLang="en-US" sz="1200" b="0" i="0" kern="1200" dirty="0">
                <a:solidFill>
                  <a:schemeClr val="tx1"/>
                </a:solidFill>
                <a:effectLst/>
                <a:latin typeface="+mn-lt"/>
                <a:ea typeface="+mn-ea"/>
                <a:cs typeface="+mn-cs"/>
              </a:rPr>
            </a:br>
            <a:endParaRPr lang="zh-TW" altLang="en-US" sz="1200" b="0" i="0" kern="1200" dirty="0">
              <a:solidFill>
                <a:schemeClr val="tx1"/>
              </a:solidFill>
              <a:effectLst/>
              <a:latin typeface="+mn-lt"/>
              <a:ea typeface="+mn-ea"/>
              <a:cs typeface="+mn-cs"/>
            </a:endParaRPr>
          </a:p>
          <a:p>
            <a:r>
              <a:rPr lang="zh-TW" altLang="en-US" sz="1200" b="0" i="0" kern="1200" dirty="0">
                <a:solidFill>
                  <a:schemeClr val="tx1"/>
                </a:solidFill>
                <a:effectLst/>
                <a:latin typeface="+mn-lt"/>
                <a:ea typeface="+mn-ea"/>
                <a:cs typeface="+mn-cs"/>
              </a:rPr>
              <a:t>在保險領域，螞蟻金服此前與保險業合作夥伴一起推出了全球單日銷量最多的退運費險，保障支付寶賬戶安全的賬戶安全險，保障網上商戶信用責任的信用責任險等等。但這些還隻是開始。</a:t>
            </a:r>
          </a:p>
          <a:p>
            <a:r>
              <a:rPr lang="zh-TW" altLang="en-US" dirty="0"/>
              <a:t/>
            </a:r>
            <a:br>
              <a:rPr lang="zh-TW" altLang="en-US" dirty="0"/>
            </a:br>
            <a:r>
              <a:rPr lang="zh-TW" altLang="en-US" sz="1200" b="0" i="0" kern="1200" dirty="0">
                <a:solidFill>
                  <a:schemeClr val="tx1"/>
                </a:solidFill>
                <a:effectLst/>
                <a:latin typeface="+mn-lt"/>
                <a:ea typeface="+mn-ea"/>
                <a:cs typeface="+mn-cs"/>
              </a:rPr>
              <a:t/>
            </a:r>
            <a:br>
              <a:rPr lang="zh-TW" altLang="en-US" sz="1200" b="0" i="0" kern="1200" dirty="0">
                <a:solidFill>
                  <a:schemeClr val="tx1"/>
                </a:solidFill>
                <a:effectLst/>
                <a:latin typeface="+mn-lt"/>
                <a:ea typeface="+mn-ea"/>
                <a:cs typeface="+mn-cs"/>
              </a:rPr>
            </a:br>
            <a:endParaRPr lang="zh-TW" altLang="en-US" dirty="0"/>
          </a:p>
        </p:txBody>
      </p:sp>
      <p:sp>
        <p:nvSpPr>
          <p:cNvPr id="4" name="投影片編號版面配置區 3"/>
          <p:cNvSpPr>
            <a:spLocks noGrp="1"/>
          </p:cNvSpPr>
          <p:nvPr>
            <p:ph type="sldNum" sz="quarter" idx="10"/>
          </p:nvPr>
        </p:nvSpPr>
        <p:spPr/>
        <p:txBody>
          <a:bodyPr/>
          <a:lstStyle/>
          <a:p>
            <a:fld id="{00C42748-69DF-4C6E-A652-E07A698A4EEE}" type="slidenum">
              <a:rPr lang="zh-TW" altLang="en-US" smtClean="0"/>
              <a:t>27</a:t>
            </a:fld>
            <a:endParaRPr lang="zh-TW" altLang="en-US"/>
          </a:p>
        </p:txBody>
      </p:sp>
    </p:spTree>
    <p:extLst>
      <p:ext uri="{BB962C8B-B14F-4D97-AF65-F5344CB8AC3E}">
        <p14:creationId xmlns:p14="http://schemas.microsoft.com/office/powerpoint/2010/main" val="15544207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dirty="0"/>
              <a:t>關於貨幣</a:t>
            </a:r>
            <a:r>
              <a:rPr lang="en-US" altLang="zh-TW" dirty="0"/>
              <a:t>2</a:t>
            </a:r>
          </a:p>
          <a:p>
            <a:r>
              <a:rPr lang="zh-TW" altLang="en-US" dirty="0"/>
              <a:t>傳統貨幣</a:t>
            </a:r>
            <a:r>
              <a:rPr lang="en-US" altLang="zh-TW" dirty="0"/>
              <a:t>2</a:t>
            </a:r>
          </a:p>
          <a:p>
            <a:r>
              <a:rPr lang="en-US" altLang="zh-TW" dirty="0"/>
              <a:t>(TECH)3</a:t>
            </a:r>
          </a:p>
          <a:p>
            <a:r>
              <a:rPr lang="zh-TW" altLang="en-US" dirty="0"/>
              <a:t>互聯網貨幣</a:t>
            </a:r>
            <a:r>
              <a:rPr lang="en-US" altLang="zh-TW" dirty="0"/>
              <a:t>4</a:t>
            </a:r>
          </a:p>
          <a:p>
            <a:r>
              <a:rPr lang="zh-TW" altLang="en-US" dirty="0"/>
              <a:t>互聯網貨幣的運作</a:t>
            </a:r>
            <a:r>
              <a:rPr lang="en-US" altLang="zh-TW" dirty="0"/>
              <a:t>(</a:t>
            </a:r>
            <a:r>
              <a:rPr lang="zh-TW" altLang="en-US" dirty="0"/>
              <a:t>流程</a:t>
            </a:r>
            <a:r>
              <a:rPr lang="en-US" altLang="zh-TW" dirty="0"/>
              <a:t>)3</a:t>
            </a:r>
          </a:p>
          <a:p>
            <a:r>
              <a:rPr lang="zh-TW" altLang="en-US" dirty="0"/>
              <a:t>目前市場</a:t>
            </a:r>
            <a:r>
              <a:rPr lang="en-US" altLang="zh-TW" dirty="0"/>
              <a:t>3</a:t>
            </a:r>
          </a:p>
          <a:p>
            <a:r>
              <a:rPr lang="zh-TW" altLang="en-US" dirty="0"/>
              <a:t>創新模式</a:t>
            </a:r>
            <a:r>
              <a:rPr lang="en-US" altLang="zh-TW" dirty="0"/>
              <a:t>5</a:t>
            </a:r>
          </a:p>
          <a:p>
            <a:r>
              <a:rPr lang="zh-TW" altLang="en-US" dirty="0"/>
              <a:t>挑戰</a:t>
            </a:r>
          </a:p>
          <a:p>
            <a:r>
              <a:rPr lang="zh-TW" altLang="en-US" dirty="0"/>
              <a:t>傳統公司的應對策略</a:t>
            </a:r>
            <a:r>
              <a:rPr lang="en-US" altLang="zh-TW" dirty="0"/>
              <a:t>3</a:t>
            </a:r>
          </a:p>
          <a:p>
            <a:r>
              <a:rPr lang="zh-TW" altLang="en-US" dirty="0"/>
              <a:t>互聯網貨幣的議題</a:t>
            </a:r>
            <a:r>
              <a:rPr lang="en-US" altLang="zh-TW" dirty="0"/>
              <a:t>3</a:t>
            </a:r>
            <a:endParaRPr lang="zh-TW" altLang="en-US" dirty="0"/>
          </a:p>
        </p:txBody>
      </p:sp>
      <p:sp>
        <p:nvSpPr>
          <p:cNvPr id="4" name="投影片編號版面配置區 3"/>
          <p:cNvSpPr>
            <a:spLocks noGrp="1"/>
          </p:cNvSpPr>
          <p:nvPr>
            <p:ph type="sldNum" sz="quarter" idx="10"/>
          </p:nvPr>
        </p:nvSpPr>
        <p:spPr/>
        <p:txBody>
          <a:bodyPr/>
          <a:lstStyle/>
          <a:p>
            <a:fld id="{00C42748-69DF-4C6E-A652-E07A698A4EEE}" type="slidenum">
              <a:rPr lang="zh-TW" altLang="en-US" smtClean="0"/>
              <a:t>2</a:t>
            </a:fld>
            <a:endParaRPr lang="zh-TW" altLang="en-US"/>
          </a:p>
        </p:txBody>
      </p:sp>
    </p:spTree>
    <p:extLst>
      <p:ext uri="{BB962C8B-B14F-4D97-AF65-F5344CB8AC3E}">
        <p14:creationId xmlns:p14="http://schemas.microsoft.com/office/powerpoint/2010/main" val="427647020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sz="1200" b="0" i="0" kern="1200" dirty="0">
                <a:solidFill>
                  <a:schemeClr val="tx1"/>
                </a:solidFill>
                <a:effectLst/>
                <a:latin typeface="+mn-lt"/>
                <a:ea typeface="+mn-ea"/>
                <a:cs typeface="+mn-cs"/>
              </a:rPr>
              <a:t>電子商務企業憑藉巨大的用戶流量以及人氣積累帶來的數據資源，在與保險企業的合作中占據有利地位。目前的金融分業監管模式以及監管制度尚不健全，對於電子商務企業跨界銷售未形成有效約束，存在監管套利風險；</a:t>
            </a:r>
          </a:p>
          <a:p>
            <a:endParaRPr lang="zh-TW" altLang="en-US" sz="1200" b="0" i="0" kern="1200" dirty="0">
              <a:solidFill>
                <a:schemeClr val="tx1"/>
              </a:solidFill>
              <a:effectLst/>
              <a:latin typeface="+mn-lt"/>
              <a:ea typeface="+mn-ea"/>
              <a:cs typeface="+mn-cs"/>
            </a:endParaRPr>
          </a:p>
          <a:p>
            <a:r>
              <a:rPr lang="zh-TW" altLang="en-US" dirty="0"/>
              <a:t>傳統保險企業在市場應注重風險管控，強調逐級審批流程，但在網際網路競爭時往往應對遲緩</a:t>
            </a:r>
          </a:p>
          <a:p>
            <a:r>
              <a:rPr lang="zh-TW" altLang="en-US" dirty="0"/>
              <a:t>傳統保險企業普遍存在創新活力不足問題，如何在創新機制上，建立容錯、平等、協作、分享的網際網路精神值得保險業深思</a:t>
            </a:r>
          </a:p>
          <a:p>
            <a:r>
              <a:rPr lang="zh-TW" altLang="en-US" dirty="0"/>
              <a:t>保險業由於保險消費屬性特徵，客戶粘性不足，要發展好網際網路保險，需要立足保險主業，加快整合上下游產業鏈，加快打造網際網路保險生態圈</a:t>
            </a:r>
            <a:br>
              <a:rPr lang="zh-TW" altLang="en-US" dirty="0"/>
            </a:br>
            <a:r>
              <a:rPr lang="zh-TW" altLang="en-US" dirty="0"/>
              <a:t/>
            </a:r>
            <a:br>
              <a:rPr lang="zh-TW" altLang="en-US" dirty="0"/>
            </a:br>
            <a:r>
              <a:rPr lang="zh-TW" altLang="en-US" sz="1200" b="0" i="0" kern="1200" dirty="0">
                <a:solidFill>
                  <a:schemeClr val="tx1"/>
                </a:solidFill>
                <a:effectLst/>
                <a:latin typeface="+mn-lt"/>
                <a:ea typeface="+mn-ea"/>
                <a:cs typeface="+mn-cs"/>
              </a:rPr>
              <a:t>原文連結：</a:t>
            </a:r>
            <a:r>
              <a:rPr lang="en-US" altLang="zh-TW" sz="1200" b="0" i="0" u="none" strike="noStrike" kern="1200" dirty="0">
                <a:solidFill>
                  <a:schemeClr val="tx1"/>
                </a:solidFill>
                <a:effectLst/>
                <a:latin typeface="+mn-lt"/>
                <a:ea typeface="+mn-ea"/>
                <a:cs typeface="+mn-cs"/>
                <a:hlinkClick r:id="rId3"/>
              </a:rPr>
              <a:t>https://read01.com/nznmRy.html</a:t>
            </a:r>
            <a:endParaRPr kumimoji="1" lang="zh-TW" altLang="en-US" dirty="0"/>
          </a:p>
        </p:txBody>
      </p:sp>
      <p:sp>
        <p:nvSpPr>
          <p:cNvPr id="4" name="投影片編號版面配置區 3"/>
          <p:cNvSpPr>
            <a:spLocks noGrp="1"/>
          </p:cNvSpPr>
          <p:nvPr>
            <p:ph type="sldNum" sz="quarter" idx="10"/>
          </p:nvPr>
        </p:nvSpPr>
        <p:spPr/>
        <p:txBody>
          <a:bodyPr/>
          <a:lstStyle/>
          <a:p>
            <a:fld id="{00C42748-69DF-4C6E-A652-E07A698A4EEE}" type="slidenum">
              <a:rPr lang="zh-TW" altLang="en-US" smtClean="0"/>
              <a:t>29</a:t>
            </a:fld>
            <a:endParaRPr lang="zh-TW" altLang="en-US"/>
          </a:p>
        </p:txBody>
      </p:sp>
    </p:spTree>
    <p:extLst>
      <p:ext uri="{BB962C8B-B14F-4D97-AF65-F5344CB8AC3E}">
        <p14:creationId xmlns:p14="http://schemas.microsoft.com/office/powerpoint/2010/main" val="44737772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en-US" altLang="zh-TW" dirty="0"/>
              <a:t>http://www.pwc.tw/zh/news/press-release/press-20160622-1.html</a:t>
            </a:r>
            <a:endParaRPr lang="zh-TW" altLang="en-US" dirty="0"/>
          </a:p>
        </p:txBody>
      </p:sp>
      <p:sp>
        <p:nvSpPr>
          <p:cNvPr id="4" name="投影片編號版面配置區 3"/>
          <p:cNvSpPr>
            <a:spLocks noGrp="1"/>
          </p:cNvSpPr>
          <p:nvPr>
            <p:ph type="sldNum" sz="quarter" idx="10"/>
          </p:nvPr>
        </p:nvSpPr>
        <p:spPr/>
        <p:txBody>
          <a:bodyPr/>
          <a:lstStyle/>
          <a:p>
            <a:fld id="{00C42748-69DF-4C6E-A652-E07A698A4EEE}" type="slidenum">
              <a:rPr lang="zh-TW" altLang="en-US" smtClean="0"/>
              <a:t>30</a:t>
            </a:fld>
            <a:endParaRPr lang="zh-TW" altLang="en-US"/>
          </a:p>
        </p:txBody>
      </p:sp>
    </p:spTree>
    <p:extLst>
      <p:ext uri="{BB962C8B-B14F-4D97-AF65-F5344CB8AC3E}">
        <p14:creationId xmlns:p14="http://schemas.microsoft.com/office/powerpoint/2010/main" val="260106179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fld id="{00C42748-69DF-4C6E-A652-E07A698A4EEE}" type="slidenum">
              <a:rPr lang="zh-TW" altLang="en-US" smtClean="0"/>
              <a:t>32</a:t>
            </a:fld>
            <a:endParaRPr lang="zh-TW" altLang="en-US"/>
          </a:p>
        </p:txBody>
      </p:sp>
    </p:spTree>
    <p:extLst>
      <p:ext uri="{BB962C8B-B14F-4D97-AF65-F5344CB8AC3E}">
        <p14:creationId xmlns:p14="http://schemas.microsoft.com/office/powerpoint/2010/main" val="58023729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en-US" altLang="zh-TW" dirty="0"/>
              <a:t>https://www.youtube.com/watch?v=ngx8RZfH1n8</a:t>
            </a:r>
            <a:endParaRPr lang="zh-TW" altLang="en-US" dirty="0"/>
          </a:p>
        </p:txBody>
      </p:sp>
      <p:sp>
        <p:nvSpPr>
          <p:cNvPr id="4" name="投影片編號版面配置區 3"/>
          <p:cNvSpPr>
            <a:spLocks noGrp="1"/>
          </p:cNvSpPr>
          <p:nvPr>
            <p:ph type="sldNum" sz="quarter" idx="10"/>
          </p:nvPr>
        </p:nvSpPr>
        <p:spPr/>
        <p:txBody>
          <a:bodyPr/>
          <a:lstStyle/>
          <a:p>
            <a:fld id="{00C42748-69DF-4C6E-A652-E07A698A4EEE}" type="slidenum">
              <a:rPr lang="zh-TW" altLang="en-US" smtClean="0"/>
              <a:t>3</a:t>
            </a:fld>
            <a:endParaRPr lang="zh-TW" altLang="en-US"/>
          </a:p>
        </p:txBody>
      </p:sp>
    </p:spTree>
    <p:extLst>
      <p:ext uri="{BB962C8B-B14F-4D97-AF65-F5344CB8AC3E}">
        <p14:creationId xmlns:p14="http://schemas.microsoft.com/office/powerpoint/2010/main" val="392657198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dirty="0"/>
              <a:t>在</a:t>
            </a:r>
            <a:r>
              <a:rPr lang="zh-TW" altLang="en-US" dirty="0">
                <a:hlinkClick r:id="rId3" tooltip="法律"/>
              </a:rPr>
              <a:t>法律</a:t>
            </a:r>
            <a:r>
              <a:rPr lang="zh-TW" altLang="en-US" dirty="0"/>
              <a:t>和</a:t>
            </a:r>
            <a:r>
              <a:rPr lang="zh-TW" altLang="en-US" dirty="0">
                <a:hlinkClick r:id="rId4" tooltip="經濟學"/>
              </a:rPr>
              <a:t>經濟學</a:t>
            </a:r>
            <a:r>
              <a:rPr lang="zh-TW" altLang="en-US" dirty="0"/>
              <a:t>意義上，是一種</a:t>
            </a:r>
            <a:r>
              <a:rPr lang="zh-TW" altLang="en-US" dirty="0">
                <a:hlinkClick r:id="rId5" tooltip="風險管理"/>
              </a:rPr>
              <a:t>風險管理</a:t>
            </a:r>
            <a:r>
              <a:rPr lang="zh-TW" altLang="en-US" dirty="0"/>
              <a:t>方式，主要用於</a:t>
            </a:r>
            <a:r>
              <a:rPr lang="zh-TW" altLang="en-US" dirty="0">
                <a:hlinkClick r:id="rId6" tooltip="經濟"/>
              </a:rPr>
              <a:t>經濟</a:t>
            </a:r>
            <a:r>
              <a:rPr lang="zh-TW" altLang="en-US" dirty="0"/>
              <a:t>損失的</a:t>
            </a:r>
            <a:r>
              <a:rPr lang="zh-TW" altLang="en-US" dirty="0">
                <a:hlinkClick r:id="rId7" tooltip="風險"/>
              </a:rPr>
              <a:t>風險</a:t>
            </a:r>
            <a:endParaRPr lang="en-US" altLang="zh-TW" dirty="0"/>
          </a:p>
          <a:p>
            <a:r>
              <a:rPr lang="zh-TW" altLang="en-US" dirty="0"/>
              <a:t>以集中起來的保險費建立保險基金，用於補償被保險人因自然災害或意外事故所造成的損失，或對個人因死亡、傷殘、疾病或者達到合同約定的年齡期限時，承擔給付保險金責任的商業行為。</a:t>
            </a:r>
            <a:endParaRPr lang="en-US" altLang="zh-TW" dirty="0"/>
          </a:p>
          <a:p>
            <a:r>
              <a:rPr lang="zh-TW" altLang="en-US" dirty="0"/>
              <a:t>定義</a:t>
            </a:r>
            <a:r>
              <a:rPr lang="en-US" altLang="zh-TW" dirty="0"/>
              <a:t>:</a:t>
            </a:r>
            <a:r>
              <a:rPr lang="zh-TW" altLang="en-US" dirty="0"/>
              <a:t>通過繳納一定的費用，將一個實體潛在損失的風險向一個實體集合的平均轉嫁</a:t>
            </a:r>
            <a:endParaRPr lang="en-US" altLang="zh-TW" dirty="0"/>
          </a:p>
          <a:p>
            <a:r>
              <a:rPr lang="zh-TW" altLang="en-US" dirty="0"/>
              <a:t>一旦加入某個團體，就「一人有難，大家平攤」，是以貨幣形式平攤的社會風險轉嫁機制</a:t>
            </a:r>
            <a:endParaRPr lang="en-US" altLang="zh-TW" dirty="0"/>
          </a:p>
          <a:p>
            <a:r>
              <a:rPr lang="zh-TW" altLang="en-US" dirty="0"/>
              <a:t>現代的</a:t>
            </a:r>
            <a:r>
              <a:rPr lang="zh-TW" altLang="en-US" dirty="0">
                <a:hlinkClick r:id="rId8" tooltip="社會保險"/>
              </a:rPr>
              <a:t>社會保險</a:t>
            </a:r>
            <a:r>
              <a:rPr lang="zh-TW" altLang="en-US" dirty="0"/>
              <a:t>制度是由</a:t>
            </a:r>
            <a:r>
              <a:rPr lang="en-US" altLang="zh-TW" dirty="0"/>
              <a:t>19</a:t>
            </a:r>
            <a:r>
              <a:rPr lang="zh-TW" altLang="en-US" dirty="0"/>
              <a:t>世紀德國的鐵血宰相</a:t>
            </a:r>
            <a:r>
              <a:rPr lang="zh-TW" altLang="en-US" dirty="0">
                <a:hlinkClick r:id="rId9" tooltip="奧托·馮·俾斯麥"/>
              </a:rPr>
              <a:t>奧托</a:t>
            </a:r>
            <a:r>
              <a:rPr lang="en-US" altLang="zh-TW" dirty="0">
                <a:hlinkClick r:id="rId9" tooltip="奧托·馮·俾斯麥"/>
              </a:rPr>
              <a:t>·</a:t>
            </a:r>
            <a:r>
              <a:rPr lang="zh-TW" altLang="en-US" dirty="0">
                <a:hlinkClick r:id="rId9" tooltip="奧托·馮·俾斯麥"/>
              </a:rPr>
              <a:t>馮</a:t>
            </a:r>
            <a:r>
              <a:rPr lang="en-US" altLang="zh-TW" dirty="0">
                <a:hlinkClick r:id="rId9" tooltip="奧托·馮·俾斯麥"/>
              </a:rPr>
              <a:t>·</a:t>
            </a:r>
            <a:r>
              <a:rPr lang="zh-TW" altLang="en-US" dirty="0">
                <a:hlinkClick r:id="rId9" tooltip="奧托·馮·俾斯麥"/>
              </a:rPr>
              <a:t>俾斯麥</a:t>
            </a:r>
            <a:r>
              <a:rPr lang="zh-TW" altLang="en-US" dirty="0"/>
              <a:t>為了與社會主義運動爭奪</a:t>
            </a:r>
            <a:r>
              <a:rPr lang="zh-TW" altLang="en-US" dirty="0">
                <a:hlinkClick r:id="rId10" tooltip="工人階級"/>
              </a:rPr>
              <a:t>工人階級</a:t>
            </a:r>
            <a:r>
              <a:rPr lang="zh-TW" altLang="en-US" dirty="0"/>
              <a:t>而首先創建的，此後的歐洲各國也紛紛效仿，今天已經成為維護現代社會正常運轉不可缺少的一環</a:t>
            </a:r>
            <a:endParaRPr lang="en-US" altLang="zh-TW" dirty="0"/>
          </a:p>
          <a:p>
            <a:endParaRPr lang="zh-TW" altLang="en-US" dirty="0"/>
          </a:p>
        </p:txBody>
      </p:sp>
      <p:sp>
        <p:nvSpPr>
          <p:cNvPr id="4" name="投影片編號版面配置區 3"/>
          <p:cNvSpPr>
            <a:spLocks noGrp="1"/>
          </p:cNvSpPr>
          <p:nvPr>
            <p:ph type="sldNum" sz="quarter" idx="10"/>
          </p:nvPr>
        </p:nvSpPr>
        <p:spPr/>
        <p:txBody>
          <a:bodyPr/>
          <a:lstStyle/>
          <a:p>
            <a:fld id="{00C42748-69DF-4C6E-A652-E07A698A4EEE}" type="slidenum">
              <a:rPr lang="zh-TW" altLang="en-US" smtClean="0"/>
              <a:t>4</a:t>
            </a:fld>
            <a:endParaRPr lang="zh-TW" altLang="en-US"/>
          </a:p>
        </p:txBody>
      </p:sp>
    </p:spTree>
    <p:extLst>
      <p:ext uri="{BB962C8B-B14F-4D97-AF65-F5344CB8AC3E}">
        <p14:creationId xmlns:p14="http://schemas.microsoft.com/office/powerpoint/2010/main" val="293174416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kumimoji="1" lang="en-US" altLang="zh-TW" dirty="0"/>
              <a:t>http://</a:t>
            </a:r>
            <a:r>
              <a:rPr kumimoji="1" lang="en-US" altLang="zh-TW" dirty="0" err="1"/>
              <a:t>wiki.mbalib.com</a:t>
            </a:r>
            <a:r>
              <a:rPr kumimoji="1" lang="en-US" altLang="zh-TW" dirty="0"/>
              <a:t>/</a:t>
            </a:r>
            <a:r>
              <a:rPr kumimoji="1" lang="en-US" altLang="zh-TW" dirty="0" err="1"/>
              <a:t>zh-tw</a:t>
            </a:r>
            <a:r>
              <a:rPr kumimoji="1" lang="en-US" altLang="zh-TW" dirty="0"/>
              <a:t>/%E4%BF%9D%E9%99%A9</a:t>
            </a:r>
            <a:endParaRPr kumimoji="1" lang="zh-TW" altLang="en-US" dirty="0"/>
          </a:p>
          <a:p>
            <a:r>
              <a:rPr lang="zh-TW" altLang="en-US" sz="1200" b="1" i="0" kern="1200" dirty="0">
                <a:solidFill>
                  <a:schemeClr val="tx1"/>
                </a:solidFill>
                <a:effectLst/>
                <a:latin typeface="+mn-lt"/>
                <a:ea typeface="+mn-ea"/>
                <a:cs typeface="+mn-cs"/>
              </a:rPr>
              <a:t>保險的作用</a:t>
            </a:r>
          </a:p>
          <a:p>
            <a:r>
              <a:rPr lang="zh-TW" altLang="en-US" sz="1200" b="0" i="0" kern="1200" dirty="0">
                <a:solidFill>
                  <a:schemeClr val="tx1"/>
                </a:solidFill>
                <a:effectLst/>
                <a:latin typeface="+mn-lt"/>
                <a:ea typeface="+mn-ea"/>
                <a:cs typeface="+mn-cs"/>
              </a:rPr>
              <a:t>　　</a:t>
            </a:r>
            <a:r>
              <a:rPr lang="en-US" altLang="zh-TW" sz="1200" b="1" i="0" kern="1200" dirty="0">
                <a:solidFill>
                  <a:schemeClr val="tx1"/>
                </a:solidFill>
                <a:effectLst/>
                <a:latin typeface="+mn-lt"/>
                <a:ea typeface="+mn-ea"/>
                <a:cs typeface="+mn-cs"/>
              </a:rPr>
              <a:t>1</a:t>
            </a:r>
            <a:r>
              <a:rPr lang="zh-TW" altLang="en-US" sz="1200" b="1" i="0" kern="1200" dirty="0">
                <a:solidFill>
                  <a:schemeClr val="tx1"/>
                </a:solidFill>
                <a:effectLst/>
                <a:latin typeface="+mn-lt"/>
                <a:ea typeface="+mn-ea"/>
                <a:cs typeface="+mn-cs"/>
              </a:rPr>
              <a:t>、轉移風險</a:t>
            </a:r>
            <a:endParaRPr lang="zh-TW" altLang="en-US" sz="1200" b="0" i="0" kern="1200" dirty="0">
              <a:solidFill>
                <a:schemeClr val="tx1"/>
              </a:solidFill>
              <a:effectLst/>
              <a:latin typeface="+mn-lt"/>
              <a:ea typeface="+mn-ea"/>
              <a:cs typeface="+mn-cs"/>
            </a:endParaRPr>
          </a:p>
          <a:p>
            <a:r>
              <a:rPr lang="zh-TW" altLang="en-US" sz="1200" b="0" i="0" kern="1200" dirty="0">
                <a:solidFill>
                  <a:schemeClr val="tx1"/>
                </a:solidFill>
                <a:effectLst/>
                <a:latin typeface="+mn-lt"/>
                <a:ea typeface="+mn-ea"/>
                <a:cs typeface="+mn-cs"/>
              </a:rPr>
              <a:t>　　買保險就是把自己的風險轉移出去，而接受風險的機構就是保險公司。保險公司接受風險轉移是因為可保風險還是有規律可循的。通過研究風險的偶然性去尋找其必然性，掌握風險發生、發展的規律，為眾多有危險顧慮的人提供了保險保障。</a:t>
            </a:r>
          </a:p>
          <a:p>
            <a:r>
              <a:rPr lang="zh-TW" altLang="en-US" sz="1200" b="0" i="0" kern="1200" dirty="0">
                <a:solidFill>
                  <a:schemeClr val="tx1"/>
                </a:solidFill>
                <a:effectLst/>
                <a:latin typeface="+mn-lt"/>
                <a:ea typeface="+mn-ea"/>
                <a:cs typeface="+mn-cs"/>
              </a:rPr>
              <a:t>　　</a:t>
            </a:r>
            <a:r>
              <a:rPr lang="en-US" altLang="zh-TW" sz="1200" b="1" i="0" kern="1200" dirty="0">
                <a:solidFill>
                  <a:schemeClr val="tx1"/>
                </a:solidFill>
                <a:effectLst/>
                <a:latin typeface="+mn-lt"/>
                <a:ea typeface="+mn-ea"/>
                <a:cs typeface="+mn-cs"/>
              </a:rPr>
              <a:t>2</a:t>
            </a:r>
            <a:r>
              <a:rPr lang="zh-TW" altLang="en-US" sz="1200" b="1" i="0" kern="1200" dirty="0">
                <a:solidFill>
                  <a:schemeClr val="tx1"/>
                </a:solidFill>
                <a:effectLst/>
                <a:latin typeface="+mn-lt"/>
                <a:ea typeface="+mn-ea"/>
                <a:cs typeface="+mn-cs"/>
              </a:rPr>
              <a:t>、均攤損失</a:t>
            </a:r>
            <a:endParaRPr lang="zh-TW" altLang="en-US" sz="1200" b="0" i="0" kern="1200" dirty="0">
              <a:solidFill>
                <a:schemeClr val="tx1"/>
              </a:solidFill>
              <a:effectLst/>
              <a:latin typeface="+mn-lt"/>
              <a:ea typeface="+mn-ea"/>
              <a:cs typeface="+mn-cs"/>
            </a:endParaRPr>
          </a:p>
          <a:p>
            <a:r>
              <a:rPr lang="zh-TW" altLang="en-US" sz="1200" b="0" i="0" kern="1200" dirty="0">
                <a:solidFill>
                  <a:schemeClr val="tx1"/>
                </a:solidFill>
                <a:effectLst/>
                <a:latin typeface="+mn-lt"/>
                <a:ea typeface="+mn-ea"/>
                <a:cs typeface="+mn-cs"/>
              </a:rPr>
              <a:t>　　轉移風險並非災害事故真正離開了投保人，而是保險人藉助眾人的</a:t>
            </a:r>
            <a:r>
              <a:rPr lang="zh-TW" altLang="en-US" sz="1200" b="0" i="0" u="none" strike="noStrike" kern="1200" dirty="0">
                <a:solidFill>
                  <a:schemeClr val="tx1"/>
                </a:solidFill>
                <a:effectLst/>
                <a:latin typeface="+mn-lt"/>
                <a:ea typeface="+mn-ea"/>
                <a:cs typeface="+mn-cs"/>
                <a:hlinkClick r:id="rId3" tooltip="财力"/>
              </a:rPr>
              <a:t>財力</a:t>
            </a:r>
            <a:r>
              <a:rPr lang="zh-TW" altLang="en-US" sz="1200" b="0" i="0" kern="1200" dirty="0">
                <a:solidFill>
                  <a:schemeClr val="tx1"/>
                </a:solidFill>
                <a:effectLst/>
                <a:latin typeface="+mn-lt"/>
                <a:ea typeface="+mn-ea"/>
                <a:cs typeface="+mn-cs"/>
              </a:rPr>
              <a:t>，給遭災受損的投保人補償經濟損失，為其排憂解難。保險人以收取保險費用和支付賠款的形式，將少數人的巨額損失分散給眾多的</a:t>
            </a:r>
            <a:r>
              <a:rPr lang="zh-TW" altLang="en-US" sz="1200" b="0" i="0" u="none" strike="noStrike" kern="1200" dirty="0">
                <a:solidFill>
                  <a:schemeClr val="tx1"/>
                </a:solidFill>
                <a:effectLst/>
                <a:latin typeface="+mn-lt"/>
                <a:ea typeface="+mn-ea"/>
                <a:cs typeface="+mn-cs"/>
                <a:hlinkClick r:id="rId4" tooltip="被保险人"/>
              </a:rPr>
              <a:t>被保險人</a:t>
            </a:r>
            <a:r>
              <a:rPr lang="zh-TW" altLang="en-US" sz="1200" b="0" i="0" kern="1200" dirty="0">
                <a:solidFill>
                  <a:schemeClr val="tx1"/>
                </a:solidFill>
                <a:effectLst/>
                <a:latin typeface="+mn-lt"/>
                <a:ea typeface="+mn-ea"/>
                <a:cs typeface="+mn-cs"/>
              </a:rPr>
              <a:t>，從而使個人難以承受的損失，變成多數人可以承擔的損失，這實際上是把損失均攤給有相同風險的投保人。所以，保險只有均攤損失的功能，而沒有減少損失的功能。</a:t>
            </a:r>
          </a:p>
          <a:p>
            <a:r>
              <a:rPr lang="zh-TW" altLang="en-US" sz="1200" b="0" i="0" kern="1200" dirty="0">
                <a:solidFill>
                  <a:schemeClr val="tx1"/>
                </a:solidFill>
                <a:effectLst/>
                <a:latin typeface="+mn-lt"/>
                <a:ea typeface="+mn-ea"/>
                <a:cs typeface="+mn-cs"/>
              </a:rPr>
              <a:t>　　</a:t>
            </a:r>
            <a:r>
              <a:rPr lang="en-US" altLang="zh-TW" sz="1200" b="1" i="0" kern="1200" dirty="0">
                <a:solidFill>
                  <a:schemeClr val="tx1"/>
                </a:solidFill>
                <a:effectLst/>
                <a:latin typeface="+mn-lt"/>
                <a:ea typeface="+mn-ea"/>
                <a:cs typeface="+mn-cs"/>
              </a:rPr>
              <a:t>3</a:t>
            </a:r>
            <a:r>
              <a:rPr lang="zh-TW" altLang="en-US" sz="1200" b="1" i="0" kern="1200" dirty="0">
                <a:solidFill>
                  <a:schemeClr val="tx1"/>
                </a:solidFill>
                <a:effectLst/>
                <a:latin typeface="+mn-lt"/>
                <a:ea typeface="+mn-ea"/>
                <a:cs typeface="+mn-cs"/>
              </a:rPr>
              <a:t>、實施補償</a:t>
            </a:r>
            <a:endParaRPr lang="zh-TW" altLang="en-US" sz="1200" b="0" i="0" kern="1200" dirty="0">
              <a:solidFill>
                <a:schemeClr val="tx1"/>
              </a:solidFill>
              <a:effectLst/>
              <a:latin typeface="+mn-lt"/>
              <a:ea typeface="+mn-ea"/>
              <a:cs typeface="+mn-cs"/>
            </a:endParaRPr>
          </a:p>
          <a:p>
            <a:r>
              <a:rPr lang="zh-TW" altLang="en-US" sz="1200" b="0" i="0" kern="1200" dirty="0">
                <a:solidFill>
                  <a:schemeClr val="tx1"/>
                </a:solidFill>
                <a:effectLst/>
                <a:latin typeface="+mn-lt"/>
                <a:ea typeface="+mn-ea"/>
                <a:cs typeface="+mn-cs"/>
              </a:rPr>
              <a:t>　　分攤損失是實施補償的前提和手段，實施補償是分攤損失的目的。其補償的範圍主要有以下幾個方面：</a:t>
            </a:r>
          </a:p>
          <a:p>
            <a:r>
              <a:rPr lang="zh-TW" altLang="en-US" sz="1200" b="0" i="0" kern="1200" dirty="0">
                <a:solidFill>
                  <a:schemeClr val="tx1"/>
                </a:solidFill>
                <a:effectLst/>
                <a:latin typeface="+mn-lt"/>
                <a:ea typeface="+mn-ea"/>
                <a:cs typeface="+mn-cs"/>
              </a:rPr>
              <a:t>　　</a:t>
            </a:r>
            <a:r>
              <a:rPr lang="en-US" altLang="zh-TW" sz="1200" b="0" i="0" kern="1200" dirty="0">
                <a:solidFill>
                  <a:schemeClr val="tx1"/>
                </a:solidFill>
                <a:effectLst/>
                <a:latin typeface="+mn-lt"/>
                <a:ea typeface="+mn-ea"/>
                <a:cs typeface="+mn-cs"/>
              </a:rPr>
              <a:t>1</a:t>
            </a:r>
            <a:r>
              <a:rPr lang="zh-TW" altLang="en-US" sz="1200" b="0" i="0" kern="1200" dirty="0">
                <a:solidFill>
                  <a:schemeClr val="tx1"/>
                </a:solidFill>
                <a:effectLst/>
                <a:latin typeface="+mn-lt"/>
                <a:ea typeface="+mn-ea"/>
                <a:cs typeface="+mn-cs"/>
              </a:rPr>
              <a:t>）投保人因災害事故所遭受的</a:t>
            </a:r>
            <a:r>
              <a:rPr lang="zh-TW" altLang="en-US" sz="1200" b="0" i="0" u="none" strike="noStrike" kern="1200" dirty="0">
                <a:solidFill>
                  <a:schemeClr val="tx1"/>
                </a:solidFill>
                <a:effectLst/>
                <a:latin typeface="+mn-lt"/>
                <a:ea typeface="+mn-ea"/>
                <a:cs typeface="+mn-cs"/>
                <a:hlinkClick r:id="rId5" tooltip="财产损失"/>
              </a:rPr>
              <a:t>財產損失</a:t>
            </a:r>
            <a:r>
              <a:rPr lang="zh-TW" altLang="en-US" sz="1200" b="0" i="0" kern="1200" dirty="0">
                <a:solidFill>
                  <a:schemeClr val="tx1"/>
                </a:solidFill>
                <a:effectLst/>
                <a:latin typeface="+mn-lt"/>
                <a:ea typeface="+mn-ea"/>
                <a:cs typeface="+mn-cs"/>
              </a:rPr>
              <a:t>。</a:t>
            </a:r>
          </a:p>
          <a:p>
            <a:r>
              <a:rPr lang="zh-TW" altLang="en-US" sz="1200" b="0" i="0" kern="1200" dirty="0">
                <a:solidFill>
                  <a:schemeClr val="tx1"/>
                </a:solidFill>
                <a:effectLst/>
                <a:latin typeface="+mn-lt"/>
                <a:ea typeface="+mn-ea"/>
                <a:cs typeface="+mn-cs"/>
              </a:rPr>
              <a:t>　　</a:t>
            </a:r>
            <a:r>
              <a:rPr lang="en-US" altLang="zh-TW" sz="1200" b="0" i="0" kern="1200" dirty="0">
                <a:solidFill>
                  <a:schemeClr val="tx1"/>
                </a:solidFill>
                <a:effectLst/>
                <a:latin typeface="+mn-lt"/>
                <a:ea typeface="+mn-ea"/>
                <a:cs typeface="+mn-cs"/>
              </a:rPr>
              <a:t>2</a:t>
            </a:r>
            <a:r>
              <a:rPr lang="zh-TW" altLang="en-US" sz="1200" b="0" i="0" kern="1200" dirty="0">
                <a:solidFill>
                  <a:schemeClr val="tx1"/>
                </a:solidFill>
                <a:effectLst/>
                <a:latin typeface="+mn-lt"/>
                <a:ea typeface="+mn-ea"/>
                <a:cs typeface="+mn-cs"/>
              </a:rPr>
              <a:t>）投保人因災害事故使自己身體遭受的傷亡或保險期滿應結付的保險金。</a:t>
            </a:r>
          </a:p>
          <a:p>
            <a:r>
              <a:rPr lang="zh-TW" altLang="en-US" sz="1200" b="0" i="0" kern="1200" dirty="0">
                <a:solidFill>
                  <a:schemeClr val="tx1"/>
                </a:solidFill>
                <a:effectLst/>
                <a:latin typeface="+mn-lt"/>
                <a:ea typeface="+mn-ea"/>
                <a:cs typeface="+mn-cs"/>
              </a:rPr>
              <a:t>　　</a:t>
            </a:r>
            <a:r>
              <a:rPr lang="en-US" altLang="zh-TW" sz="1200" b="0" i="0" kern="1200" dirty="0">
                <a:solidFill>
                  <a:schemeClr val="tx1"/>
                </a:solidFill>
                <a:effectLst/>
                <a:latin typeface="+mn-lt"/>
                <a:ea typeface="+mn-ea"/>
                <a:cs typeface="+mn-cs"/>
              </a:rPr>
              <a:t>3</a:t>
            </a:r>
            <a:r>
              <a:rPr lang="zh-TW" altLang="en-US" sz="1200" b="0" i="0" kern="1200" dirty="0">
                <a:solidFill>
                  <a:schemeClr val="tx1"/>
                </a:solidFill>
                <a:effectLst/>
                <a:latin typeface="+mn-lt"/>
                <a:ea typeface="+mn-ea"/>
                <a:cs typeface="+mn-cs"/>
              </a:rPr>
              <a:t>）投保人因災害事故依法對他人應付的經濟賠償。</a:t>
            </a:r>
          </a:p>
          <a:p>
            <a:r>
              <a:rPr lang="zh-TW" altLang="en-US" sz="1200" b="0" i="0" kern="1200" dirty="0">
                <a:solidFill>
                  <a:schemeClr val="tx1"/>
                </a:solidFill>
                <a:effectLst/>
                <a:latin typeface="+mn-lt"/>
                <a:ea typeface="+mn-ea"/>
                <a:cs typeface="+mn-cs"/>
              </a:rPr>
              <a:t>　　</a:t>
            </a:r>
            <a:r>
              <a:rPr lang="en-US" altLang="zh-TW" sz="1200" b="0" i="0" kern="1200" dirty="0">
                <a:solidFill>
                  <a:schemeClr val="tx1"/>
                </a:solidFill>
                <a:effectLst/>
                <a:latin typeface="+mn-lt"/>
                <a:ea typeface="+mn-ea"/>
                <a:cs typeface="+mn-cs"/>
              </a:rPr>
              <a:t>4</a:t>
            </a:r>
            <a:r>
              <a:rPr lang="zh-TW" altLang="en-US" sz="1200" b="0" i="0" kern="1200" dirty="0">
                <a:solidFill>
                  <a:schemeClr val="tx1"/>
                </a:solidFill>
                <a:effectLst/>
                <a:latin typeface="+mn-lt"/>
                <a:ea typeface="+mn-ea"/>
                <a:cs typeface="+mn-cs"/>
              </a:rPr>
              <a:t>）投保人因另方當事人不履行合同所蒙受的經濟損失。</a:t>
            </a:r>
          </a:p>
          <a:p>
            <a:r>
              <a:rPr lang="zh-TW" altLang="en-US" sz="1200" b="0" i="0" kern="1200" dirty="0">
                <a:solidFill>
                  <a:schemeClr val="tx1"/>
                </a:solidFill>
                <a:effectLst/>
                <a:latin typeface="+mn-lt"/>
                <a:ea typeface="+mn-ea"/>
                <a:cs typeface="+mn-cs"/>
              </a:rPr>
              <a:t>　　</a:t>
            </a:r>
            <a:r>
              <a:rPr lang="en-US" altLang="zh-TW" sz="1200" b="0" i="0" kern="1200" dirty="0">
                <a:solidFill>
                  <a:schemeClr val="tx1"/>
                </a:solidFill>
                <a:effectLst/>
                <a:latin typeface="+mn-lt"/>
                <a:ea typeface="+mn-ea"/>
                <a:cs typeface="+mn-cs"/>
              </a:rPr>
              <a:t>5</a:t>
            </a:r>
            <a:r>
              <a:rPr lang="zh-TW" altLang="en-US" sz="1200" b="0" i="0" kern="1200" dirty="0">
                <a:solidFill>
                  <a:schemeClr val="tx1"/>
                </a:solidFill>
                <a:effectLst/>
                <a:latin typeface="+mn-lt"/>
                <a:ea typeface="+mn-ea"/>
                <a:cs typeface="+mn-cs"/>
              </a:rPr>
              <a:t>）災害事故發生後，投保人因施救保險標的所發生的一切費用。</a:t>
            </a:r>
          </a:p>
          <a:p>
            <a:r>
              <a:rPr lang="zh-TW" altLang="en-US" sz="1200" b="0" i="0" kern="1200" dirty="0">
                <a:solidFill>
                  <a:schemeClr val="tx1"/>
                </a:solidFill>
                <a:effectLst/>
                <a:latin typeface="+mn-lt"/>
                <a:ea typeface="+mn-ea"/>
                <a:cs typeface="+mn-cs"/>
              </a:rPr>
              <a:t>　　</a:t>
            </a:r>
            <a:r>
              <a:rPr lang="en-US" altLang="zh-TW" sz="1200" b="1" i="0" kern="1200" dirty="0">
                <a:solidFill>
                  <a:schemeClr val="tx1"/>
                </a:solidFill>
                <a:effectLst/>
                <a:latin typeface="+mn-lt"/>
                <a:ea typeface="+mn-ea"/>
                <a:cs typeface="+mn-cs"/>
              </a:rPr>
              <a:t>4</a:t>
            </a:r>
            <a:r>
              <a:rPr lang="zh-TW" altLang="en-US" sz="1200" b="1" i="0" kern="1200" dirty="0">
                <a:solidFill>
                  <a:schemeClr val="tx1"/>
                </a:solidFill>
                <a:effectLst/>
                <a:latin typeface="+mn-lt"/>
                <a:ea typeface="+mn-ea"/>
                <a:cs typeface="+mn-cs"/>
              </a:rPr>
              <a:t>、</a:t>
            </a:r>
            <a:r>
              <a:rPr lang="zh-TW" altLang="en-US" sz="1200" b="1" i="0" u="none" strike="noStrike" kern="1200" dirty="0">
                <a:solidFill>
                  <a:schemeClr val="tx1"/>
                </a:solidFill>
                <a:effectLst/>
                <a:latin typeface="+mn-lt"/>
                <a:ea typeface="+mn-ea"/>
                <a:cs typeface="+mn-cs"/>
                <a:hlinkClick r:id="rId6" tooltip="抵押贷款"/>
              </a:rPr>
              <a:t>抵押貸款</a:t>
            </a:r>
            <a:r>
              <a:rPr lang="zh-TW" altLang="en-US" sz="1200" b="1" i="0" kern="1200" dirty="0">
                <a:solidFill>
                  <a:schemeClr val="tx1"/>
                </a:solidFill>
                <a:effectLst/>
                <a:latin typeface="+mn-lt"/>
                <a:ea typeface="+mn-ea"/>
                <a:cs typeface="+mn-cs"/>
              </a:rPr>
              <a:t>和</a:t>
            </a:r>
            <a:r>
              <a:rPr lang="zh-TW" altLang="en-US" sz="1200" b="1" i="0" u="none" strike="noStrike" kern="1200" dirty="0">
                <a:solidFill>
                  <a:schemeClr val="tx1"/>
                </a:solidFill>
                <a:effectLst/>
                <a:latin typeface="+mn-lt"/>
                <a:ea typeface="+mn-ea"/>
                <a:cs typeface="+mn-cs"/>
                <a:hlinkClick r:id="rId7" tooltip="投资收益"/>
              </a:rPr>
              <a:t>投資收益</a:t>
            </a:r>
            <a:endParaRPr lang="zh-TW" altLang="en-US" sz="1200" b="0" i="0" kern="1200" dirty="0">
              <a:solidFill>
                <a:schemeClr val="tx1"/>
              </a:solidFill>
              <a:effectLst/>
              <a:latin typeface="+mn-lt"/>
              <a:ea typeface="+mn-ea"/>
              <a:cs typeface="+mn-cs"/>
            </a:endParaRPr>
          </a:p>
          <a:p>
            <a:r>
              <a:rPr lang="zh-TW" altLang="en-US" sz="1200" b="0" i="0" kern="1200" dirty="0">
                <a:solidFill>
                  <a:schemeClr val="tx1"/>
                </a:solidFill>
                <a:effectLst/>
                <a:latin typeface="+mn-lt"/>
                <a:ea typeface="+mn-ea"/>
                <a:cs typeface="+mn-cs"/>
              </a:rPr>
              <a:t>　　保險法中明確規定：“現金價值不喪失條款”，客戶雖然與保險公司簽定合同，但客戶有權中止這個合同，並得到退保金額。</a:t>
            </a:r>
            <a:r>
              <a:rPr lang="zh-TW" altLang="en-US" sz="1200" b="0" i="0" u="none" strike="noStrike" kern="1200" dirty="0">
                <a:solidFill>
                  <a:schemeClr val="tx1"/>
                </a:solidFill>
                <a:effectLst/>
                <a:latin typeface="+mn-lt"/>
                <a:ea typeface="+mn-ea"/>
                <a:cs typeface="+mn-cs"/>
                <a:hlinkClick r:id="rId8" tooltip="保险合同"/>
              </a:rPr>
              <a:t>保險合同</a:t>
            </a:r>
            <a:r>
              <a:rPr lang="zh-TW" altLang="en-US" sz="1200" b="0" i="0" kern="1200" dirty="0">
                <a:solidFill>
                  <a:schemeClr val="tx1"/>
                </a:solidFill>
                <a:effectLst/>
                <a:latin typeface="+mn-lt"/>
                <a:ea typeface="+mn-ea"/>
                <a:cs typeface="+mn-cs"/>
              </a:rPr>
              <a:t>中也規定客戶資金緊缺時可申請相當於</a:t>
            </a:r>
            <a:r>
              <a:rPr lang="zh-TW" altLang="en-US" sz="1200" b="0" i="0" u="none" strike="noStrike" kern="1200" dirty="0">
                <a:solidFill>
                  <a:schemeClr val="tx1"/>
                </a:solidFill>
                <a:effectLst/>
                <a:latin typeface="+mn-lt"/>
                <a:ea typeface="+mn-ea"/>
                <a:cs typeface="+mn-cs"/>
                <a:hlinkClick r:id="rId9" tooltip="退保金"/>
              </a:rPr>
              <a:t>退保金</a:t>
            </a:r>
            <a:r>
              <a:rPr lang="zh-TW" altLang="en-US" sz="1200" b="0" i="0" kern="1200" dirty="0">
                <a:solidFill>
                  <a:schemeClr val="tx1"/>
                </a:solidFill>
                <a:effectLst/>
                <a:latin typeface="+mn-lt"/>
                <a:ea typeface="+mn-ea"/>
                <a:cs typeface="+mn-cs"/>
              </a:rPr>
              <a:t>的</a:t>
            </a:r>
            <a:r>
              <a:rPr lang="en-US" altLang="zh-TW" sz="1200" b="0" i="0" kern="1200" dirty="0">
                <a:solidFill>
                  <a:schemeClr val="tx1"/>
                </a:solidFill>
                <a:effectLst/>
                <a:latin typeface="+mn-lt"/>
                <a:ea typeface="+mn-ea"/>
                <a:cs typeface="+mn-cs"/>
              </a:rPr>
              <a:t>70-80</a:t>
            </a:r>
            <a:r>
              <a:rPr lang="zh-TW" altLang="en-US" sz="1200" b="0" i="0" kern="1200" dirty="0">
                <a:solidFill>
                  <a:schemeClr val="tx1"/>
                </a:solidFill>
                <a:effectLst/>
                <a:latin typeface="+mn-lt"/>
                <a:ea typeface="+mn-ea"/>
                <a:cs typeface="+mn-cs"/>
              </a:rPr>
              <a:t>％左右（依照保險合同條款確定）作為</a:t>
            </a:r>
            <a:r>
              <a:rPr lang="zh-TW" altLang="en-US" sz="1200" b="0" i="0" u="none" strike="noStrike" kern="1200" dirty="0">
                <a:solidFill>
                  <a:schemeClr val="tx1"/>
                </a:solidFill>
                <a:effectLst/>
                <a:latin typeface="+mn-lt"/>
                <a:ea typeface="+mn-ea"/>
                <a:cs typeface="+mn-cs"/>
                <a:hlinkClick r:id="rId10" tooltip="贷款"/>
              </a:rPr>
              <a:t>貸款</a:t>
            </a:r>
            <a:r>
              <a:rPr lang="zh-TW" altLang="en-US" sz="1200" b="0" i="0" kern="1200" dirty="0">
                <a:solidFill>
                  <a:schemeClr val="tx1"/>
                </a:solidFill>
                <a:effectLst/>
                <a:latin typeface="+mn-lt"/>
                <a:ea typeface="+mn-ea"/>
                <a:cs typeface="+mn-cs"/>
              </a:rPr>
              <a:t>。如果急需資金，又一時籌措不到，便可以將</a:t>
            </a:r>
            <a:r>
              <a:rPr lang="zh-TW" altLang="en-US" sz="1200" b="0" i="0" u="none" strike="noStrike" kern="1200" dirty="0">
                <a:solidFill>
                  <a:schemeClr val="tx1"/>
                </a:solidFill>
                <a:effectLst/>
                <a:latin typeface="+mn-lt"/>
                <a:ea typeface="+mn-ea"/>
                <a:cs typeface="+mn-cs"/>
                <a:hlinkClick r:id="rId11" tooltip="保险单"/>
              </a:rPr>
              <a:t>保險單</a:t>
            </a:r>
            <a:r>
              <a:rPr lang="zh-TW" altLang="en-US" sz="1200" b="0" i="0" kern="1200" dirty="0">
                <a:solidFill>
                  <a:schemeClr val="tx1"/>
                </a:solidFill>
                <a:effectLst/>
                <a:latin typeface="+mn-lt"/>
                <a:ea typeface="+mn-ea"/>
                <a:cs typeface="+mn-cs"/>
              </a:rPr>
              <a:t>抵押在保險公司，從保險公司取得相應數額的貸款。</a:t>
            </a:r>
          </a:p>
          <a:p>
            <a:r>
              <a:rPr lang="zh-TW" altLang="en-US" sz="1200" b="0" i="0" kern="1200" dirty="0">
                <a:solidFill>
                  <a:schemeClr val="tx1"/>
                </a:solidFill>
                <a:effectLst/>
                <a:latin typeface="+mn-lt"/>
                <a:ea typeface="+mn-ea"/>
                <a:cs typeface="+mn-cs"/>
              </a:rPr>
              <a:t>　　同時，一些人壽保險產品不僅具有</a:t>
            </a:r>
            <a:r>
              <a:rPr lang="zh-TW" altLang="en-US" sz="1200" b="0" i="0" u="none" strike="noStrike" kern="1200" dirty="0">
                <a:solidFill>
                  <a:schemeClr val="tx1"/>
                </a:solidFill>
                <a:effectLst/>
                <a:latin typeface="+mn-lt"/>
                <a:ea typeface="+mn-ea"/>
                <a:cs typeface="+mn-cs"/>
                <a:hlinkClick r:id="rId12" tooltip="保险功能"/>
              </a:rPr>
              <a:t>保險功能</a:t>
            </a:r>
            <a:r>
              <a:rPr lang="zh-TW" altLang="en-US" sz="1200" b="0" i="0" kern="1200" dirty="0">
                <a:solidFill>
                  <a:schemeClr val="tx1"/>
                </a:solidFill>
                <a:effectLst/>
                <a:latin typeface="+mn-lt"/>
                <a:ea typeface="+mn-ea"/>
                <a:cs typeface="+mn-cs"/>
              </a:rPr>
              <a:t>，而且具有一定的</a:t>
            </a:r>
            <a:r>
              <a:rPr lang="zh-TW" altLang="en-US" sz="1200" b="0" i="0" u="none" strike="noStrike" kern="1200" dirty="0">
                <a:solidFill>
                  <a:schemeClr val="tx1"/>
                </a:solidFill>
                <a:effectLst/>
                <a:latin typeface="+mn-lt"/>
                <a:ea typeface="+mn-ea"/>
                <a:cs typeface="+mn-cs"/>
                <a:hlinkClick r:id="rId13" tooltip="投资功能"/>
              </a:rPr>
              <a:t>投資功能</a:t>
            </a:r>
            <a:r>
              <a:rPr lang="zh-TW" altLang="en-US" sz="1200" b="0" i="0" kern="1200" dirty="0">
                <a:solidFill>
                  <a:schemeClr val="tx1"/>
                </a:solidFill>
                <a:effectLst/>
                <a:latin typeface="+mn-lt"/>
                <a:ea typeface="+mn-ea"/>
                <a:cs typeface="+mn-cs"/>
              </a:rPr>
              <a:t>，就是說部分保險產品的設計中會捆綁類似儲蓄或基金功能的賬戶，使其看上去兼有保障與保值的功能。而實質上就是為吸引投資者購買保險產品，而進行的保險功能與投資功能的組合</a:t>
            </a:r>
          </a:p>
          <a:p>
            <a:endParaRPr kumimoji="1" lang="zh-TW" altLang="en-US" dirty="0"/>
          </a:p>
        </p:txBody>
      </p:sp>
      <p:sp>
        <p:nvSpPr>
          <p:cNvPr id="4" name="投影片編號版面配置區 3"/>
          <p:cNvSpPr>
            <a:spLocks noGrp="1"/>
          </p:cNvSpPr>
          <p:nvPr>
            <p:ph type="sldNum" sz="quarter" idx="10"/>
          </p:nvPr>
        </p:nvSpPr>
        <p:spPr/>
        <p:txBody>
          <a:bodyPr/>
          <a:lstStyle/>
          <a:p>
            <a:fld id="{00C42748-69DF-4C6E-A652-E07A698A4EEE}" type="slidenum">
              <a:rPr lang="zh-TW" altLang="en-US" smtClean="0"/>
              <a:t>5</a:t>
            </a:fld>
            <a:endParaRPr lang="zh-TW" altLang="en-US"/>
          </a:p>
        </p:txBody>
      </p:sp>
    </p:spTree>
    <p:extLst>
      <p:ext uri="{BB962C8B-B14F-4D97-AF65-F5344CB8AC3E}">
        <p14:creationId xmlns:p14="http://schemas.microsoft.com/office/powerpoint/2010/main" val="107260224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sz="1200" b="0" i="0" kern="1200" dirty="0">
                <a:solidFill>
                  <a:schemeClr val="tx1"/>
                </a:solidFill>
                <a:effectLst/>
                <a:latin typeface="+mn-lt"/>
                <a:ea typeface="+mn-ea"/>
                <a:cs typeface="+mn-cs"/>
              </a:rPr>
              <a:t>人類社會從開始就面臨著自然災害和意外事故的侵擾，在與大自然抗爭的過程中，古代人們就萌生了對付災害事故的保險思想和原始形態的保險方法</a:t>
            </a:r>
            <a:endParaRPr lang="en-US" altLang="zh-TW" sz="1200" b="0" i="0" kern="1200" dirty="0">
              <a:solidFill>
                <a:schemeClr val="tx1"/>
              </a:solidFill>
              <a:effectLst/>
              <a:latin typeface="+mn-lt"/>
              <a:ea typeface="+mn-ea"/>
              <a:cs typeface="+mn-cs"/>
            </a:endParaRPr>
          </a:p>
          <a:p>
            <a:endParaRPr lang="en-US" altLang="zh-TW" sz="1200" b="0" i="0" kern="1200" dirty="0">
              <a:solidFill>
                <a:schemeClr val="tx1"/>
              </a:solidFill>
              <a:effectLst/>
              <a:latin typeface="+mn-lt"/>
              <a:ea typeface="+mn-ea"/>
              <a:cs typeface="+mn-cs"/>
            </a:endParaRPr>
          </a:p>
          <a:p>
            <a:r>
              <a:rPr lang="zh-TW" altLang="en-US" dirty="0"/>
              <a:t>我國曆代王朝都非常重視積谷備荒。春秋時期孔子的“拼三餘一”的思想是頗有代表性的見解。孔子認為，每年如能將收穫糧食的三分之一積儲起來，這樣連續積儲</a:t>
            </a:r>
            <a:r>
              <a:rPr lang="en-US" altLang="zh-TW" dirty="0"/>
              <a:t>3</a:t>
            </a:r>
            <a:r>
              <a:rPr lang="zh-TW" altLang="en-US" dirty="0"/>
              <a:t>年，便可存足</a:t>
            </a:r>
            <a:r>
              <a:rPr lang="en-US" altLang="zh-TW" dirty="0"/>
              <a:t>1</a:t>
            </a:r>
            <a:r>
              <a:rPr lang="zh-TW" altLang="en-US" dirty="0"/>
              <a:t>年的糧食，即“餘一”。如果不斷地積儲糧食，經過</a:t>
            </a:r>
            <a:r>
              <a:rPr lang="en-US" altLang="zh-TW" dirty="0"/>
              <a:t>27</a:t>
            </a:r>
            <a:r>
              <a:rPr lang="zh-TW" altLang="en-US" dirty="0"/>
              <a:t>年可積存</a:t>
            </a:r>
            <a:r>
              <a:rPr lang="en-US" altLang="zh-TW" dirty="0"/>
              <a:t>9</a:t>
            </a:r>
            <a:r>
              <a:rPr lang="zh-TW" altLang="en-US" dirty="0"/>
              <a:t>年的糧食，就可達到太平盛世。</a:t>
            </a:r>
            <a:endParaRPr lang="en-US" altLang="zh-TW" dirty="0"/>
          </a:p>
          <a:p>
            <a:endParaRPr lang="en-US" altLang="zh-TW" dirty="0"/>
          </a:p>
          <a:p>
            <a:pPr marL="0" marR="0" indent="0" algn="l" defTabSz="914400" rtl="0" eaLnBrk="1" fontAlgn="auto" latinLnBrk="0" hangingPunct="1">
              <a:lnSpc>
                <a:spcPct val="100000"/>
              </a:lnSpc>
              <a:spcBef>
                <a:spcPts val="0"/>
              </a:spcBef>
              <a:spcAft>
                <a:spcPts val="0"/>
              </a:spcAft>
              <a:buClrTx/>
              <a:buSzTx/>
              <a:buFontTx/>
              <a:buNone/>
              <a:tabLst/>
              <a:defRPr/>
            </a:pPr>
            <a:r>
              <a:rPr lang="zh-TW" altLang="en-US" dirty="0"/>
              <a:t>現代的</a:t>
            </a:r>
            <a:r>
              <a:rPr lang="zh-TW" altLang="en-US" dirty="0">
                <a:hlinkClick r:id="rId3" tooltip="社會保險"/>
              </a:rPr>
              <a:t>社會保險</a:t>
            </a:r>
            <a:r>
              <a:rPr lang="zh-TW" altLang="en-US" dirty="0"/>
              <a:t>制度是由</a:t>
            </a:r>
            <a:r>
              <a:rPr lang="en-US" altLang="zh-TW" dirty="0"/>
              <a:t>19</a:t>
            </a:r>
            <a:r>
              <a:rPr lang="zh-TW" altLang="en-US" dirty="0"/>
              <a:t>世紀德國的鐵血宰相</a:t>
            </a:r>
            <a:r>
              <a:rPr lang="zh-TW" altLang="en-US" dirty="0">
                <a:hlinkClick r:id="rId4" tooltip="奧托·馮·俾斯麥"/>
              </a:rPr>
              <a:t>奧托</a:t>
            </a:r>
            <a:r>
              <a:rPr lang="en-US" altLang="zh-TW" dirty="0">
                <a:hlinkClick r:id="rId4" tooltip="奧托·馮·俾斯麥"/>
              </a:rPr>
              <a:t>·</a:t>
            </a:r>
            <a:r>
              <a:rPr lang="zh-TW" altLang="en-US" dirty="0">
                <a:hlinkClick r:id="rId4" tooltip="奧托·馮·俾斯麥"/>
              </a:rPr>
              <a:t>馮</a:t>
            </a:r>
            <a:r>
              <a:rPr lang="en-US" altLang="zh-TW" dirty="0">
                <a:hlinkClick r:id="rId4" tooltip="奧托·馮·俾斯麥"/>
              </a:rPr>
              <a:t>·</a:t>
            </a:r>
            <a:r>
              <a:rPr lang="zh-TW" altLang="en-US" dirty="0">
                <a:hlinkClick r:id="rId4" tooltip="奧托·馮·俾斯麥"/>
              </a:rPr>
              <a:t>俾斯麥</a:t>
            </a:r>
            <a:r>
              <a:rPr lang="zh-TW" altLang="en-US" dirty="0"/>
              <a:t>為了與社會主義運動爭奪</a:t>
            </a:r>
            <a:r>
              <a:rPr lang="zh-TW" altLang="en-US" dirty="0">
                <a:hlinkClick r:id="rId5" tooltip="工人階級"/>
              </a:rPr>
              <a:t>工人階級</a:t>
            </a:r>
            <a:r>
              <a:rPr lang="zh-TW" altLang="en-US" dirty="0"/>
              <a:t>而首先創建的，此後的歐洲各國也紛紛效仿，今天已經成為維護現代社會正常運轉不可缺少的一環</a:t>
            </a:r>
            <a:endParaRPr lang="en-US" altLang="zh-TW" dirty="0"/>
          </a:p>
          <a:p>
            <a:endParaRPr lang="zh-TW" altLang="en-US" dirty="0"/>
          </a:p>
        </p:txBody>
      </p:sp>
      <p:sp>
        <p:nvSpPr>
          <p:cNvPr id="4" name="投影片編號版面配置區 3"/>
          <p:cNvSpPr>
            <a:spLocks noGrp="1"/>
          </p:cNvSpPr>
          <p:nvPr>
            <p:ph type="sldNum" sz="quarter" idx="10"/>
          </p:nvPr>
        </p:nvSpPr>
        <p:spPr/>
        <p:txBody>
          <a:bodyPr/>
          <a:lstStyle/>
          <a:p>
            <a:fld id="{00C42748-69DF-4C6E-A652-E07A698A4EEE}" type="slidenum">
              <a:rPr lang="zh-TW" altLang="en-US" smtClean="0"/>
              <a:t>6</a:t>
            </a:fld>
            <a:endParaRPr lang="zh-TW" altLang="en-US"/>
          </a:p>
        </p:txBody>
      </p:sp>
    </p:spTree>
    <p:extLst>
      <p:ext uri="{BB962C8B-B14F-4D97-AF65-F5344CB8AC3E}">
        <p14:creationId xmlns:p14="http://schemas.microsoft.com/office/powerpoint/2010/main" val="101036775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sz="1300" b="1" dirty="0"/>
              <a:t>保險的主要盈利模式就是賣出保險前計算出險概率，賣出保險後，如果賠付低於這個概率，就能賺錢！</a:t>
            </a:r>
            <a:endParaRPr lang="zh-TW" altLang="en-US" sz="1300" dirty="0"/>
          </a:p>
          <a:p>
            <a:r>
              <a:rPr lang="zh-TW" altLang="en-US" dirty="0"/>
              <a:t/>
            </a:r>
            <a:br>
              <a:rPr lang="zh-TW" altLang="en-US" dirty="0"/>
            </a:br>
            <a:endParaRPr kumimoji="1" lang="zh-TW" altLang="en-US" dirty="0"/>
          </a:p>
        </p:txBody>
      </p:sp>
      <p:sp>
        <p:nvSpPr>
          <p:cNvPr id="4" name="投影片編號版面配置區 3"/>
          <p:cNvSpPr>
            <a:spLocks noGrp="1"/>
          </p:cNvSpPr>
          <p:nvPr>
            <p:ph type="sldNum" sz="quarter" idx="10"/>
          </p:nvPr>
        </p:nvSpPr>
        <p:spPr/>
        <p:txBody>
          <a:bodyPr/>
          <a:lstStyle/>
          <a:p>
            <a:fld id="{B9740ACD-C215-BF4A-8EA7-E945951C618D}" type="slidenum">
              <a:rPr kumimoji="1" lang="zh-TW" altLang="en-US" smtClean="0"/>
              <a:t>7</a:t>
            </a:fld>
            <a:endParaRPr kumimoji="1" lang="zh-TW" altLang="en-US"/>
          </a:p>
        </p:txBody>
      </p:sp>
    </p:spTree>
    <p:extLst>
      <p:ext uri="{BB962C8B-B14F-4D97-AF65-F5344CB8AC3E}">
        <p14:creationId xmlns:p14="http://schemas.microsoft.com/office/powerpoint/2010/main" val="123819419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marL="0" indent="0">
              <a:buNone/>
            </a:pPr>
            <a:r>
              <a:rPr lang="zh-TW" altLang="en-US" sz="1200" dirty="0"/>
              <a:t>對保險產業來說，物聯網透過行動感應裝置，即時偵測保險標的，將資料上傳至雲端分析系統，不但能有效控管風險，甚至達到預測、預防風險的功能，大幅降低保險公司的理賠成本，而個人化的風險評估，則讓消費者獲得更公平的保費。</a:t>
            </a:r>
          </a:p>
          <a:p>
            <a:r>
              <a:rPr lang="zh-TW" altLang="en-US" sz="1200" dirty="0"/>
              <a:t>近年來，物聯網結合保險的創新商業模式，在國外逐漸興起。全球第一家推出物聯網車險概念的美國進步保險公司（</a:t>
            </a:r>
            <a:r>
              <a:rPr lang="en-US" altLang="zh-TW" sz="1200" dirty="0"/>
              <a:t>Progressive</a:t>
            </a:r>
            <a:r>
              <a:rPr lang="zh-TW" altLang="en-US" sz="1200" dirty="0"/>
              <a:t>），首開</a:t>
            </a:r>
            <a:r>
              <a:rPr lang="en-US" altLang="zh-TW" sz="1200" dirty="0"/>
              <a:t>UBI</a:t>
            </a:r>
            <a:r>
              <a:rPr lang="zh-TW" altLang="en-US" sz="1200" dirty="0"/>
              <a:t>（</a:t>
            </a:r>
            <a:r>
              <a:rPr lang="en-US" altLang="zh-TW" sz="1200" dirty="0"/>
              <a:t>Usage Based Insurance</a:t>
            </a:r>
            <a:r>
              <a:rPr lang="zh-TW" altLang="en-US" sz="1200" dirty="0"/>
              <a:t>）先河，根據駕駛人的行車習慣，例如緊急剎車、超速，或駕駛時間、里程長短等因素，來決定車險保費。駕駛習慣愈好，就能獲得愈多保費優惠。</a:t>
            </a:r>
          </a:p>
        </p:txBody>
      </p:sp>
      <p:sp>
        <p:nvSpPr>
          <p:cNvPr id="4" name="投影片編號版面配置區 3"/>
          <p:cNvSpPr>
            <a:spLocks noGrp="1"/>
          </p:cNvSpPr>
          <p:nvPr>
            <p:ph type="sldNum" sz="quarter" idx="10"/>
          </p:nvPr>
        </p:nvSpPr>
        <p:spPr/>
        <p:txBody>
          <a:bodyPr/>
          <a:lstStyle/>
          <a:p>
            <a:fld id="{00C42748-69DF-4C6E-A652-E07A698A4EEE}" type="slidenum">
              <a:rPr lang="zh-TW" altLang="en-US" smtClean="0"/>
              <a:t>11</a:t>
            </a:fld>
            <a:endParaRPr lang="zh-TW" altLang="en-US"/>
          </a:p>
        </p:txBody>
      </p:sp>
    </p:spTree>
    <p:extLst>
      <p:ext uri="{BB962C8B-B14F-4D97-AF65-F5344CB8AC3E}">
        <p14:creationId xmlns:p14="http://schemas.microsoft.com/office/powerpoint/2010/main" val="393133998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fontAlgn="base"/>
            <a:r>
              <a:rPr lang="en-US" altLang="zh-TW" sz="1200" b="0" i="0" kern="1200" dirty="0">
                <a:solidFill>
                  <a:schemeClr val="tx1"/>
                </a:solidFill>
                <a:effectLst/>
                <a:latin typeface="+mn-lt"/>
                <a:ea typeface="+mn-ea"/>
                <a:cs typeface="+mn-cs"/>
              </a:rPr>
              <a:t>http://www.tw-insurance.info/article.cfm?ct=7341&amp;p=2</a:t>
            </a:r>
          </a:p>
          <a:p>
            <a:pPr fontAlgn="base"/>
            <a:r>
              <a:rPr lang="zh-TW" altLang="en-US" sz="1200" b="0" i="0" kern="1200" dirty="0">
                <a:solidFill>
                  <a:schemeClr val="tx1"/>
                </a:solidFill>
                <a:effectLst/>
                <a:latin typeface="+mn-lt"/>
                <a:ea typeface="+mn-ea"/>
                <a:cs typeface="+mn-cs"/>
              </a:rPr>
              <a:t>「需求」：保險商品定價改變以符合客戶需求。</a:t>
            </a:r>
          </a:p>
          <a:p>
            <a:pPr fontAlgn="base"/>
            <a:r>
              <a:rPr lang="zh-TW" altLang="en-US" sz="1200" b="0" i="0" kern="1200" dirty="0">
                <a:solidFill>
                  <a:schemeClr val="tx1"/>
                </a:solidFill>
                <a:effectLst/>
                <a:latin typeface="+mn-lt"/>
                <a:ea typeface="+mn-ea"/>
                <a:cs typeface="+mn-cs"/>
              </a:rPr>
              <a:t>「銷售通路」：銷售通路留任以增加公司營收及降低訓練成本</a:t>
            </a:r>
          </a:p>
          <a:p>
            <a:pPr fontAlgn="base"/>
            <a:r>
              <a:rPr lang="zh-TW" altLang="en-US" sz="1200" b="0" i="0" kern="1200" dirty="0">
                <a:solidFill>
                  <a:schemeClr val="tx1"/>
                </a:solidFill>
                <a:effectLst/>
                <a:latin typeface="+mn-lt"/>
                <a:ea typeface="+mn-ea"/>
                <a:cs typeface="+mn-cs"/>
              </a:rPr>
              <a:t>「銷售」：保單的銷售及既有客戶再銷售以增加營收</a:t>
            </a:r>
          </a:p>
          <a:p>
            <a:pPr fontAlgn="base"/>
            <a:r>
              <a:rPr lang="zh-TW" altLang="en-US" sz="1200" b="0" i="0" kern="1200" dirty="0">
                <a:solidFill>
                  <a:schemeClr val="tx1"/>
                </a:solidFill>
                <a:effectLst/>
                <a:latin typeface="+mn-lt"/>
                <a:ea typeface="+mn-ea"/>
                <a:cs typeface="+mn-cs"/>
              </a:rPr>
              <a:t>「服務」：既有客戶的服務以減少客戶的流失。</a:t>
            </a:r>
          </a:p>
          <a:p>
            <a:endParaRPr lang="zh-TW" altLang="en-US" dirty="0"/>
          </a:p>
        </p:txBody>
      </p:sp>
      <p:sp>
        <p:nvSpPr>
          <p:cNvPr id="4" name="投影片編號版面配置區 3"/>
          <p:cNvSpPr>
            <a:spLocks noGrp="1"/>
          </p:cNvSpPr>
          <p:nvPr>
            <p:ph type="sldNum" sz="quarter" idx="10"/>
          </p:nvPr>
        </p:nvSpPr>
        <p:spPr/>
        <p:txBody>
          <a:bodyPr/>
          <a:lstStyle/>
          <a:p>
            <a:fld id="{00C42748-69DF-4C6E-A652-E07A698A4EEE}" type="slidenum">
              <a:rPr lang="zh-TW" altLang="en-US" smtClean="0"/>
              <a:t>12</a:t>
            </a:fld>
            <a:endParaRPr lang="zh-TW" altLang="en-US"/>
          </a:p>
        </p:txBody>
      </p:sp>
    </p:spTree>
    <p:extLst>
      <p:ext uri="{BB962C8B-B14F-4D97-AF65-F5344CB8AC3E}">
        <p14:creationId xmlns:p14="http://schemas.microsoft.com/office/powerpoint/2010/main" val="315164939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標題投影片">
    <p:spTree>
      <p:nvGrpSpPr>
        <p:cNvPr id="1" name=""/>
        <p:cNvGrpSpPr/>
        <p:nvPr/>
      </p:nvGrpSpPr>
      <p:grpSpPr>
        <a:xfrm>
          <a:off x="0" y="0"/>
          <a:ext cx="0" cy="0"/>
          <a:chOff x="0" y="0"/>
          <a:chExt cx="0" cy="0"/>
        </a:xfrm>
      </p:grpSpPr>
      <p:sp>
        <p:nvSpPr>
          <p:cNvPr id="4" name="日期版面配置區 3"/>
          <p:cNvSpPr>
            <a:spLocks noGrp="1"/>
          </p:cNvSpPr>
          <p:nvPr>
            <p:ph type="dt" sz="half" idx="10"/>
          </p:nvPr>
        </p:nvSpPr>
        <p:spPr>
          <a:xfrm>
            <a:off x="838200" y="6356350"/>
            <a:ext cx="2743200" cy="365125"/>
          </a:xfrm>
          <a:prstGeom prst="rect">
            <a:avLst/>
          </a:prstGeom>
        </p:spPr>
        <p:txBody>
          <a:bodyPr/>
          <a:lstStyle/>
          <a:p>
            <a:endParaRPr lang="zh-TW" altLang="en-US"/>
          </a:p>
        </p:txBody>
      </p:sp>
      <p:sp>
        <p:nvSpPr>
          <p:cNvPr id="5" name="頁尾版面配置區 4"/>
          <p:cNvSpPr>
            <a:spLocks noGrp="1"/>
          </p:cNvSpPr>
          <p:nvPr>
            <p:ph type="ftr" sz="quarter" idx="11"/>
          </p:nvPr>
        </p:nvSpPr>
        <p:spPr>
          <a:xfrm>
            <a:off x="4038600" y="6356350"/>
            <a:ext cx="4114800" cy="365125"/>
          </a:xfrm>
          <a:prstGeom prst="rect">
            <a:avLst/>
          </a:prstGeom>
        </p:spPr>
        <p:txBody>
          <a:bodyPr/>
          <a:lstStyle/>
          <a:p>
            <a:r>
              <a:rPr lang="en-US" altLang="zh-TW"/>
              <a:t>《105-1</a:t>
            </a:r>
            <a:r>
              <a:rPr lang="zh-TW" altLang="en-US"/>
              <a:t>網路經濟與數位金融</a:t>
            </a:r>
            <a:r>
              <a:rPr lang="en-US" altLang="zh-TW"/>
              <a:t>》                                                                                                                                             NCTU.IIM.IEBI Lab</a:t>
            </a:r>
            <a:endParaRPr lang="zh-TW" altLang="en-US"/>
          </a:p>
        </p:txBody>
      </p:sp>
      <p:sp>
        <p:nvSpPr>
          <p:cNvPr id="6" name="投影片編號版面配置區 5"/>
          <p:cNvSpPr>
            <a:spLocks noGrp="1"/>
          </p:cNvSpPr>
          <p:nvPr>
            <p:ph type="sldNum" sz="quarter" idx="12"/>
          </p:nvPr>
        </p:nvSpPr>
        <p:spPr/>
        <p:txBody>
          <a:bodyPr/>
          <a:lstStyle/>
          <a:p>
            <a:fld id="{B7A223AD-9DE0-49EC-B40D-C8FE98D1D69B}" type="slidenum">
              <a:rPr lang="zh-TW" altLang="en-US" smtClean="0"/>
              <a:t>‹#›</a:t>
            </a:fld>
            <a:endParaRPr lang="zh-TW" altLang="en-US"/>
          </a:p>
        </p:txBody>
      </p:sp>
      <p:cxnSp>
        <p:nvCxnSpPr>
          <p:cNvPr id="25" name="Shape 10"/>
          <p:cNvCxnSpPr/>
          <p:nvPr userDrawn="1"/>
        </p:nvCxnSpPr>
        <p:spPr>
          <a:xfrm>
            <a:off x="9343647" y="4235849"/>
            <a:ext cx="749600" cy="0"/>
          </a:xfrm>
          <a:prstGeom prst="straightConnector1">
            <a:avLst/>
          </a:prstGeom>
          <a:noFill/>
          <a:ln w="76200" cap="flat" cmpd="sng">
            <a:solidFill>
              <a:schemeClr val="lt2"/>
            </a:solidFill>
            <a:prstDash val="solid"/>
            <a:round/>
            <a:headEnd type="none" w="med" len="med"/>
            <a:tailEnd type="none" w="med" len="med"/>
          </a:ln>
        </p:spPr>
      </p:cxnSp>
      <p:cxnSp>
        <p:nvCxnSpPr>
          <p:cNvPr id="26" name="Shape 11"/>
          <p:cNvCxnSpPr/>
          <p:nvPr userDrawn="1"/>
        </p:nvCxnSpPr>
        <p:spPr>
          <a:xfrm>
            <a:off x="2100045" y="4211001"/>
            <a:ext cx="749600" cy="0"/>
          </a:xfrm>
          <a:prstGeom prst="straightConnector1">
            <a:avLst/>
          </a:prstGeom>
          <a:noFill/>
          <a:ln w="76200" cap="flat" cmpd="sng">
            <a:solidFill>
              <a:schemeClr val="lt2"/>
            </a:solidFill>
            <a:prstDash val="solid"/>
            <a:round/>
            <a:headEnd type="none" w="med" len="med"/>
            <a:tailEnd type="none" w="med" len="med"/>
          </a:ln>
        </p:spPr>
      </p:cxnSp>
      <p:grpSp>
        <p:nvGrpSpPr>
          <p:cNvPr id="27" name="Shape 12"/>
          <p:cNvGrpSpPr/>
          <p:nvPr userDrawn="1"/>
        </p:nvGrpSpPr>
        <p:grpSpPr>
          <a:xfrm>
            <a:off x="1338859" y="1362700"/>
            <a:ext cx="9515556" cy="203200"/>
            <a:chOff x="1346428" y="1011300"/>
            <a:chExt cx="6452100" cy="152400"/>
          </a:xfrm>
        </p:grpSpPr>
        <p:cxnSp>
          <p:nvCxnSpPr>
            <p:cNvPr id="28" name="Shape 13"/>
            <p:cNvCxnSpPr/>
            <p:nvPr/>
          </p:nvCxnSpPr>
          <p:spPr>
            <a:xfrm rot="10800000">
              <a:off x="1346428" y="1011300"/>
              <a:ext cx="6452100" cy="0"/>
            </a:xfrm>
            <a:prstGeom prst="straightConnector1">
              <a:avLst/>
            </a:prstGeom>
            <a:noFill/>
            <a:ln w="76200" cap="flat" cmpd="sng">
              <a:solidFill>
                <a:schemeClr val="accent3"/>
              </a:solidFill>
              <a:prstDash val="solid"/>
              <a:round/>
              <a:headEnd type="none" w="med" len="med"/>
              <a:tailEnd type="none" w="med" len="med"/>
            </a:ln>
          </p:spPr>
        </p:cxnSp>
        <p:cxnSp>
          <p:nvCxnSpPr>
            <p:cNvPr id="29" name="Shape 14"/>
            <p:cNvCxnSpPr/>
            <p:nvPr/>
          </p:nvCxnSpPr>
          <p:spPr>
            <a:xfrm rot="10800000">
              <a:off x="1346428" y="1163700"/>
              <a:ext cx="6452100" cy="0"/>
            </a:xfrm>
            <a:prstGeom prst="straightConnector1">
              <a:avLst/>
            </a:prstGeom>
            <a:noFill/>
            <a:ln w="9525" cap="flat" cmpd="sng">
              <a:solidFill>
                <a:schemeClr val="accent3"/>
              </a:solidFill>
              <a:prstDash val="solid"/>
              <a:round/>
              <a:headEnd type="none" w="med" len="med"/>
              <a:tailEnd type="none" w="med" len="med"/>
            </a:ln>
          </p:spPr>
        </p:cxnSp>
      </p:grpSp>
      <p:grpSp>
        <p:nvGrpSpPr>
          <p:cNvPr id="30" name="Shape 15"/>
          <p:cNvGrpSpPr/>
          <p:nvPr userDrawn="1"/>
        </p:nvGrpSpPr>
        <p:grpSpPr>
          <a:xfrm>
            <a:off x="1338869" y="5292133"/>
            <a:ext cx="9515556" cy="203200"/>
            <a:chOff x="1346435" y="3969087"/>
            <a:chExt cx="6452100" cy="152400"/>
          </a:xfrm>
        </p:grpSpPr>
        <p:cxnSp>
          <p:nvCxnSpPr>
            <p:cNvPr id="31" name="Shape 16"/>
            <p:cNvCxnSpPr/>
            <p:nvPr/>
          </p:nvCxnSpPr>
          <p:spPr>
            <a:xfrm>
              <a:off x="1346435" y="4121487"/>
              <a:ext cx="6452100" cy="0"/>
            </a:xfrm>
            <a:prstGeom prst="straightConnector1">
              <a:avLst/>
            </a:prstGeom>
            <a:noFill/>
            <a:ln w="76200" cap="flat" cmpd="sng">
              <a:solidFill>
                <a:schemeClr val="accent3"/>
              </a:solidFill>
              <a:prstDash val="solid"/>
              <a:round/>
              <a:headEnd type="none" w="med" len="med"/>
              <a:tailEnd type="none" w="med" len="med"/>
            </a:ln>
          </p:spPr>
        </p:cxnSp>
        <p:cxnSp>
          <p:nvCxnSpPr>
            <p:cNvPr id="32" name="Shape 17"/>
            <p:cNvCxnSpPr/>
            <p:nvPr/>
          </p:nvCxnSpPr>
          <p:spPr>
            <a:xfrm>
              <a:off x="1346435" y="3969087"/>
              <a:ext cx="6452100" cy="0"/>
            </a:xfrm>
            <a:prstGeom prst="straightConnector1">
              <a:avLst/>
            </a:prstGeom>
            <a:noFill/>
            <a:ln w="9525" cap="flat" cmpd="sng">
              <a:solidFill>
                <a:schemeClr val="accent3"/>
              </a:solidFill>
              <a:prstDash val="solid"/>
              <a:round/>
              <a:headEnd type="none" w="med" len="med"/>
              <a:tailEnd type="none" w="med" len="med"/>
            </a:ln>
          </p:spPr>
        </p:cxnSp>
      </p:grpSp>
      <p:sp>
        <p:nvSpPr>
          <p:cNvPr id="33" name="Shape 18"/>
          <p:cNvSpPr txBox="1">
            <a:spLocks noGrp="1"/>
          </p:cNvSpPr>
          <p:nvPr>
            <p:ph type="ctrTitle"/>
          </p:nvPr>
        </p:nvSpPr>
        <p:spPr>
          <a:xfrm>
            <a:off x="1338867" y="2335685"/>
            <a:ext cx="9515600" cy="1363200"/>
          </a:xfrm>
          <a:prstGeom prst="rect">
            <a:avLst/>
          </a:prstGeom>
        </p:spPr>
        <p:txBody>
          <a:bodyPr lIns="91425" tIns="91425" rIns="91425" bIns="91425" anchor="b" anchorCtr="0"/>
          <a:lstStyle>
            <a:lvl1pPr lvl="0" algn="ctr">
              <a:spcBef>
                <a:spcPts val="0"/>
              </a:spcBef>
              <a:buSzPct val="100000"/>
              <a:defRPr sz="7200"/>
            </a:lvl1pPr>
            <a:lvl2pPr lvl="1" algn="ctr">
              <a:spcBef>
                <a:spcPts val="0"/>
              </a:spcBef>
              <a:buSzPct val="100000"/>
              <a:defRPr sz="7200"/>
            </a:lvl2pPr>
            <a:lvl3pPr lvl="2" algn="ctr">
              <a:spcBef>
                <a:spcPts val="0"/>
              </a:spcBef>
              <a:buSzPct val="100000"/>
              <a:defRPr sz="7200"/>
            </a:lvl3pPr>
            <a:lvl4pPr lvl="3" algn="ctr">
              <a:spcBef>
                <a:spcPts val="0"/>
              </a:spcBef>
              <a:buSzPct val="100000"/>
              <a:defRPr sz="7200"/>
            </a:lvl4pPr>
            <a:lvl5pPr lvl="4" algn="ctr">
              <a:spcBef>
                <a:spcPts val="0"/>
              </a:spcBef>
              <a:buSzPct val="100000"/>
              <a:defRPr sz="7200"/>
            </a:lvl5pPr>
            <a:lvl6pPr lvl="5" algn="ctr">
              <a:spcBef>
                <a:spcPts val="0"/>
              </a:spcBef>
              <a:buSzPct val="100000"/>
              <a:defRPr sz="7200"/>
            </a:lvl6pPr>
            <a:lvl7pPr lvl="6" algn="ctr">
              <a:spcBef>
                <a:spcPts val="0"/>
              </a:spcBef>
              <a:buSzPct val="100000"/>
              <a:defRPr sz="7200"/>
            </a:lvl7pPr>
            <a:lvl8pPr lvl="7" algn="ctr">
              <a:spcBef>
                <a:spcPts val="0"/>
              </a:spcBef>
              <a:buSzPct val="100000"/>
              <a:defRPr sz="7200"/>
            </a:lvl8pPr>
            <a:lvl9pPr lvl="8" algn="ctr">
              <a:spcBef>
                <a:spcPts val="0"/>
              </a:spcBef>
              <a:buSzPct val="100000"/>
              <a:defRPr sz="7200"/>
            </a:lvl9pPr>
          </a:lstStyle>
          <a:p>
            <a:endParaRPr dirty="0"/>
          </a:p>
        </p:txBody>
      </p:sp>
      <p:sp>
        <p:nvSpPr>
          <p:cNvPr id="34" name="Shape 19"/>
          <p:cNvSpPr txBox="1">
            <a:spLocks noGrp="1"/>
          </p:cNvSpPr>
          <p:nvPr>
            <p:ph type="subTitle" idx="1"/>
          </p:nvPr>
        </p:nvSpPr>
        <p:spPr>
          <a:xfrm>
            <a:off x="2849633" y="3800052"/>
            <a:ext cx="6494000" cy="1056800"/>
          </a:xfrm>
          <a:prstGeom prst="rect">
            <a:avLst/>
          </a:prstGeom>
        </p:spPr>
        <p:txBody>
          <a:bodyPr lIns="91425" tIns="91425" rIns="91425" bIns="91425" anchor="t" anchorCtr="0"/>
          <a:lstStyle>
            <a:lvl1pPr lvl="0" algn="ctr">
              <a:lnSpc>
                <a:spcPct val="100000"/>
              </a:lnSpc>
              <a:spcBef>
                <a:spcPts val="0"/>
              </a:spcBef>
              <a:spcAft>
                <a:spcPts val="0"/>
              </a:spcAft>
              <a:buSzPct val="100000"/>
              <a:buNone/>
              <a:defRPr sz="3200"/>
            </a:lvl1pPr>
            <a:lvl2pPr lvl="1" algn="ctr">
              <a:lnSpc>
                <a:spcPct val="100000"/>
              </a:lnSpc>
              <a:spcBef>
                <a:spcPts val="0"/>
              </a:spcBef>
              <a:spcAft>
                <a:spcPts val="0"/>
              </a:spcAft>
              <a:buSzPct val="100000"/>
              <a:buNone/>
              <a:defRPr sz="3200"/>
            </a:lvl2pPr>
            <a:lvl3pPr lvl="2" algn="ctr">
              <a:lnSpc>
                <a:spcPct val="100000"/>
              </a:lnSpc>
              <a:spcBef>
                <a:spcPts val="0"/>
              </a:spcBef>
              <a:spcAft>
                <a:spcPts val="0"/>
              </a:spcAft>
              <a:buSzPct val="100000"/>
              <a:buNone/>
              <a:defRPr sz="3200"/>
            </a:lvl3pPr>
            <a:lvl4pPr lvl="3" algn="ctr">
              <a:lnSpc>
                <a:spcPct val="100000"/>
              </a:lnSpc>
              <a:spcBef>
                <a:spcPts val="0"/>
              </a:spcBef>
              <a:spcAft>
                <a:spcPts val="0"/>
              </a:spcAft>
              <a:buSzPct val="100000"/>
              <a:buNone/>
              <a:defRPr sz="3200"/>
            </a:lvl4pPr>
            <a:lvl5pPr lvl="4" algn="ctr">
              <a:lnSpc>
                <a:spcPct val="100000"/>
              </a:lnSpc>
              <a:spcBef>
                <a:spcPts val="0"/>
              </a:spcBef>
              <a:spcAft>
                <a:spcPts val="0"/>
              </a:spcAft>
              <a:buSzPct val="100000"/>
              <a:buNone/>
              <a:defRPr sz="3200"/>
            </a:lvl5pPr>
            <a:lvl6pPr lvl="5" algn="ctr">
              <a:lnSpc>
                <a:spcPct val="100000"/>
              </a:lnSpc>
              <a:spcBef>
                <a:spcPts val="0"/>
              </a:spcBef>
              <a:spcAft>
                <a:spcPts val="0"/>
              </a:spcAft>
              <a:buSzPct val="100000"/>
              <a:buNone/>
              <a:defRPr sz="3200"/>
            </a:lvl6pPr>
            <a:lvl7pPr lvl="6" algn="ctr">
              <a:lnSpc>
                <a:spcPct val="100000"/>
              </a:lnSpc>
              <a:spcBef>
                <a:spcPts val="0"/>
              </a:spcBef>
              <a:spcAft>
                <a:spcPts val="0"/>
              </a:spcAft>
              <a:buSzPct val="100000"/>
              <a:buNone/>
              <a:defRPr sz="3200"/>
            </a:lvl7pPr>
            <a:lvl8pPr lvl="7" algn="ctr">
              <a:lnSpc>
                <a:spcPct val="100000"/>
              </a:lnSpc>
              <a:spcBef>
                <a:spcPts val="0"/>
              </a:spcBef>
              <a:spcAft>
                <a:spcPts val="0"/>
              </a:spcAft>
              <a:buSzPct val="100000"/>
              <a:buNone/>
              <a:defRPr sz="3200"/>
            </a:lvl8pPr>
            <a:lvl9pPr lvl="8" algn="ctr">
              <a:lnSpc>
                <a:spcPct val="100000"/>
              </a:lnSpc>
              <a:spcBef>
                <a:spcPts val="0"/>
              </a:spcBef>
              <a:spcAft>
                <a:spcPts val="0"/>
              </a:spcAft>
              <a:buSzPct val="100000"/>
              <a:buNone/>
              <a:defRPr sz="3200"/>
            </a:lvl9pPr>
          </a:lstStyle>
          <a:p>
            <a:endParaRPr dirty="0"/>
          </a:p>
        </p:txBody>
      </p:sp>
    </p:spTree>
    <p:extLst>
      <p:ext uri="{BB962C8B-B14F-4D97-AF65-F5344CB8AC3E}">
        <p14:creationId xmlns:p14="http://schemas.microsoft.com/office/powerpoint/2010/main" val="407353102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直排文字版面配置區 2"/>
          <p:cNvSpPr>
            <a:spLocks noGrp="1"/>
          </p:cNvSpPr>
          <p:nvPr>
            <p:ph type="body" orient="vert" idx="1"/>
          </p:nvPr>
        </p:nvSpPr>
        <p:spPr/>
        <p:txBody>
          <a:bodyPr vert="eaVert"/>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p:cNvSpPr>
            <a:spLocks noGrp="1"/>
          </p:cNvSpPr>
          <p:nvPr>
            <p:ph type="dt" sz="half" idx="10"/>
          </p:nvPr>
        </p:nvSpPr>
        <p:spPr>
          <a:xfrm>
            <a:off x="838200" y="6356350"/>
            <a:ext cx="2743200" cy="365125"/>
          </a:xfrm>
          <a:prstGeom prst="rect">
            <a:avLst/>
          </a:prstGeom>
        </p:spPr>
        <p:txBody>
          <a:bodyPr/>
          <a:lstStyle/>
          <a:p>
            <a:endParaRPr lang="zh-TW" altLang="en-US"/>
          </a:p>
        </p:txBody>
      </p:sp>
      <p:sp>
        <p:nvSpPr>
          <p:cNvPr id="5" name="頁尾版面配置區 4"/>
          <p:cNvSpPr>
            <a:spLocks noGrp="1"/>
          </p:cNvSpPr>
          <p:nvPr>
            <p:ph type="ftr" sz="quarter" idx="11"/>
          </p:nvPr>
        </p:nvSpPr>
        <p:spPr>
          <a:xfrm>
            <a:off x="4038600" y="6356350"/>
            <a:ext cx="4114800" cy="365125"/>
          </a:xfrm>
          <a:prstGeom prst="rect">
            <a:avLst/>
          </a:prstGeom>
        </p:spPr>
        <p:txBody>
          <a:bodyPr/>
          <a:lstStyle/>
          <a:p>
            <a:r>
              <a:rPr lang="en-US" altLang="zh-TW"/>
              <a:t>《105-1</a:t>
            </a:r>
            <a:r>
              <a:rPr lang="zh-TW" altLang="en-US"/>
              <a:t>網路經濟與數位金融</a:t>
            </a:r>
            <a:r>
              <a:rPr lang="en-US" altLang="zh-TW"/>
              <a:t>》                                                                                                                                             NCTU.IIM.IEBI Lab</a:t>
            </a:r>
            <a:endParaRPr lang="zh-TW" altLang="en-US"/>
          </a:p>
        </p:txBody>
      </p:sp>
      <p:sp>
        <p:nvSpPr>
          <p:cNvPr id="6" name="投影片編號版面配置區 5"/>
          <p:cNvSpPr>
            <a:spLocks noGrp="1"/>
          </p:cNvSpPr>
          <p:nvPr>
            <p:ph type="sldNum" sz="quarter" idx="12"/>
          </p:nvPr>
        </p:nvSpPr>
        <p:spPr/>
        <p:txBody>
          <a:bodyPr/>
          <a:lstStyle/>
          <a:p>
            <a:fld id="{B7A223AD-9DE0-49EC-B40D-C8FE98D1D69B}" type="slidenum">
              <a:rPr lang="zh-TW" altLang="en-US" smtClean="0"/>
              <a:t>‹#›</a:t>
            </a:fld>
            <a:endParaRPr lang="zh-TW" altLang="en-US"/>
          </a:p>
        </p:txBody>
      </p:sp>
    </p:spTree>
    <p:extLst>
      <p:ext uri="{BB962C8B-B14F-4D97-AF65-F5344CB8AC3E}">
        <p14:creationId xmlns:p14="http://schemas.microsoft.com/office/powerpoint/2010/main" val="254828143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8724900" y="365125"/>
            <a:ext cx="2628900" cy="5811838"/>
          </a:xfrm>
        </p:spPr>
        <p:txBody>
          <a:bodyPr vert="eaVert"/>
          <a:lstStyle/>
          <a:p>
            <a:r>
              <a:rPr lang="zh-TW" altLang="en-US"/>
              <a:t>按一下以編輯母片標題樣式</a:t>
            </a:r>
          </a:p>
        </p:txBody>
      </p:sp>
      <p:sp>
        <p:nvSpPr>
          <p:cNvPr id="3" name="直排文字版面配置區 2"/>
          <p:cNvSpPr>
            <a:spLocks noGrp="1"/>
          </p:cNvSpPr>
          <p:nvPr>
            <p:ph type="body" orient="vert" idx="1"/>
          </p:nvPr>
        </p:nvSpPr>
        <p:spPr>
          <a:xfrm>
            <a:off x="838200" y="365125"/>
            <a:ext cx="7734300" cy="5811838"/>
          </a:xfrm>
        </p:spPr>
        <p:txBody>
          <a:bodyPr vert="eaVert"/>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p:cNvSpPr>
            <a:spLocks noGrp="1"/>
          </p:cNvSpPr>
          <p:nvPr>
            <p:ph type="dt" sz="half" idx="10"/>
          </p:nvPr>
        </p:nvSpPr>
        <p:spPr>
          <a:xfrm>
            <a:off x="838200" y="6356350"/>
            <a:ext cx="2743200" cy="365125"/>
          </a:xfrm>
          <a:prstGeom prst="rect">
            <a:avLst/>
          </a:prstGeom>
        </p:spPr>
        <p:txBody>
          <a:bodyPr/>
          <a:lstStyle/>
          <a:p>
            <a:endParaRPr lang="zh-TW" altLang="en-US"/>
          </a:p>
        </p:txBody>
      </p:sp>
      <p:sp>
        <p:nvSpPr>
          <p:cNvPr id="5" name="頁尾版面配置區 4"/>
          <p:cNvSpPr>
            <a:spLocks noGrp="1"/>
          </p:cNvSpPr>
          <p:nvPr>
            <p:ph type="ftr" sz="quarter" idx="11"/>
          </p:nvPr>
        </p:nvSpPr>
        <p:spPr>
          <a:xfrm>
            <a:off x="4038600" y="6356350"/>
            <a:ext cx="4114800" cy="365125"/>
          </a:xfrm>
          <a:prstGeom prst="rect">
            <a:avLst/>
          </a:prstGeom>
        </p:spPr>
        <p:txBody>
          <a:bodyPr/>
          <a:lstStyle/>
          <a:p>
            <a:r>
              <a:rPr lang="en-US" altLang="zh-TW"/>
              <a:t>《105-1</a:t>
            </a:r>
            <a:r>
              <a:rPr lang="zh-TW" altLang="en-US"/>
              <a:t>網路經濟與數位金融</a:t>
            </a:r>
            <a:r>
              <a:rPr lang="en-US" altLang="zh-TW"/>
              <a:t>》                                                                                                                                             NCTU.IIM.IEBI Lab</a:t>
            </a:r>
            <a:endParaRPr lang="zh-TW" altLang="en-US"/>
          </a:p>
        </p:txBody>
      </p:sp>
      <p:sp>
        <p:nvSpPr>
          <p:cNvPr id="6" name="投影片編號版面配置區 5"/>
          <p:cNvSpPr>
            <a:spLocks noGrp="1"/>
          </p:cNvSpPr>
          <p:nvPr>
            <p:ph type="sldNum" sz="quarter" idx="12"/>
          </p:nvPr>
        </p:nvSpPr>
        <p:spPr/>
        <p:txBody>
          <a:bodyPr/>
          <a:lstStyle/>
          <a:p>
            <a:fld id="{B7A223AD-9DE0-49EC-B40D-C8FE98D1D69B}" type="slidenum">
              <a:rPr lang="zh-TW" altLang="en-US" smtClean="0"/>
              <a:t>‹#›</a:t>
            </a:fld>
            <a:endParaRPr lang="zh-TW" altLang="en-US"/>
          </a:p>
        </p:txBody>
      </p:sp>
    </p:spTree>
    <p:extLst>
      <p:ext uri="{BB962C8B-B14F-4D97-AF65-F5344CB8AC3E}">
        <p14:creationId xmlns:p14="http://schemas.microsoft.com/office/powerpoint/2010/main" val="181493123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內容">
    <p:spTree>
      <p:nvGrpSpPr>
        <p:cNvPr id="1" name=""/>
        <p:cNvGrpSpPr/>
        <p:nvPr/>
      </p:nvGrpSpPr>
      <p:grpSpPr>
        <a:xfrm>
          <a:off x="0" y="0"/>
          <a:ext cx="0" cy="0"/>
          <a:chOff x="0" y="0"/>
          <a:chExt cx="0" cy="0"/>
        </a:xfrm>
      </p:grpSpPr>
      <p:sp>
        <p:nvSpPr>
          <p:cNvPr id="7" name="Shape 26"/>
          <p:cNvSpPr/>
          <p:nvPr userDrawn="1"/>
        </p:nvSpPr>
        <p:spPr>
          <a:xfrm>
            <a:off x="0" y="6423852"/>
            <a:ext cx="12192000" cy="434148"/>
          </a:xfrm>
          <a:prstGeom prst="rect">
            <a:avLst/>
          </a:prstGeom>
          <a:solidFill>
            <a:schemeClr val="accent3"/>
          </a:solidFill>
          <a:ln>
            <a:noFill/>
          </a:ln>
        </p:spPr>
        <p:txBody>
          <a:bodyPr lIns="91425" tIns="91425" rIns="91425" bIns="91425" anchor="ctr" anchorCtr="0">
            <a:noAutofit/>
          </a:bodyPr>
          <a:lstStyle/>
          <a:p>
            <a:pPr lvl="0">
              <a:spcBef>
                <a:spcPts val="0"/>
              </a:spcBef>
              <a:buNone/>
            </a:pPr>
            <a:r>
              <a:rPr lang="zh-TW" altLang="en-US" dirty="0"/>
              <a:t>   </a:t>
            </a:r>
            <a:endParaRPr dirty="0"/>
          </a:p>
        </p:txBody>
      </p:sp>
      <p:sp>
        <p:nvSpPr>
          <p:cNvPr id="2" name="標題 1"/>
          <p:cNvSpPr>
            <a:spLocks noGrp="1"/>
          </p:cNvSpPr>
          <p:nvPr>
            <p:ph type="title"/>
          </p:nvPr>
        </p:nvSpPr>
        <p:spPr>
          <a:xfrm>
            <a:off x="612057" y="365126"/>
            <a:ext cx="11002297" cy="954856"/>
          </a:xfrm>
        </p:spPr>
        <p:txBody>
          <a:bodyPr/>
          <a:lstStyle/>
          <a:p>
            <a:r>
              <a:rPr lang="zh-TW" altLang="en-US" dirty="0"/>
              <a:t>按一下以編輯母片標題樣式</a:t>
            </a:r>
          </a:p>
        </p:txBody>
      </p:sp>
      <p:sp>
        <p:nvSpPr>
          <p:cNvPr id="3" name="內容版面配置區 2"/>
          <p:cNvSpPr>
            <a:spLocks noGrp="1"/>
          </p:cNvSpPr>
          <p:nvPr>
            <p:ph idx="1"/>
          </p:nvPr>
        </p:nvSpPr>
        <p:spPr>
          <a:xfrm>
            <a:off x="612057" y="1474839"/>
            <a:ext cx="11002297" cy="4702124"/>
          </a:xfrm>
        </p:spPr>
        <p:txBody>
          <a:bodyPr/>
          <a:lstStyle>
            <a:lvl1pPr>
              <a:lnSpc>
                <a:spcPct val="100000"/>
              </a:lnSpc>
              <a:defRPr sz="2600"/>
            </a:lvl1pPr>
            <a:lvl2pPr>
              <a:lnSpc>
                <a:spcPct val="100000"/>
              </a:lnSpc>
              <a:defRPr/>
            </a:lvl2pPr>
            <a:lvl3pPr>
              <a:lnSpc>
                <a:spcPct val="100000"/>
              </a:lnSpc>
              <a:defRPr sz="1800"/>
            </a:lvl3pPr>
            <a:lvl4pPr>
              <a:lnSpc>
                <a:spcPct val="100000"/>
              </a:lnSpc>
              <a:defRPr sz="1800"/>
            </a:lvl4pPr>
            <a:lvl5pPr>
              <a:lnSpc>
                <a:spcPct val="100000"/>
              </a:lnSpc>
              <a:defRPr sz="1800"/>
            </a:lvl5pPr>
          </a:lstStyle>
          <a:p>
            <a:pPr lvl="0"/>
            <a:r>
              <a:rPr lang="zh-TW" altLang="en-US" dirty="0"/>
              <a:t>編輯母片文字樣式</a:t>
            </a:r>
          </a:p>
          <a:p>
            <a:pPr lvl="1"/>
            <a:r>
              <a:rPr lang="zh-TW" altLang="en-US" dirty="0"/>
              <a:t>第二層</a:t>
            </a:r>
          </a:p>
          <a:p>
            <a:pPr lvl="2"/>
            <a:r>
              <a:rPr lang="zh-TW" altLang="en-US" dirty="0"/>
              <a:t>第三層</a:t>
            </a:r>
          </a:p>
          <a:p>
            <a:pPr lvl="3"/>
            <a:r>
              <a:rPr lang="zh-TW" altLang="en-US" dirty="0"/>
              <a:t>第四層</a:t>
            </a:r>
          </a:p>
          <a:p>
            <a:pPr lvl="4"/>
            <a:r>
              <a:rPr lang="zh-TW" altLang="en-US" dirty="0"/>
              <a:t>第五層</a:t>
            </a:r>
          </a:p>
        </p:txBody>
      </p:sp>
      <p:sp>
        <p:nvSpPr>
          <p:cNvPr id="5" name="頁尾版面配置區 4"/>
          <p:cNvSpPr>
            <a:spLocks noGrp="1"/>
          </p:cNvSpPr>
          <p:nvPr>
            <p:ph type="ftr" sz="quarter" idx="11"/>
          </p:nvPr>
        </p:nvSpPr>
        <p:spPr>
          <a:xfrm>
            <a:off x="133864" y="6478310"/>
            <a:ext cx="11722599" cy="379690"/>
          </a:xfrm>
          <a:prstGeom prst="rect">
            <a:avLst/>
          </a:prstGeom>
        </p:spPr>
        <p:txBody>
          <a:bodyPr/>
          <a:lstStyle>
            <a:lvl1pPr>
              <a:defRPr>
                <a:solidFill>
                  <a:schemeClr val="bg1"/>
                </a:solidFill>
              </a:defRPr>
            </a:lvl1pPr>
          </a:lstStyle>
          <a:p>
            <a:r>
              <a:rPr lang="en-US" altLang="zh-TW" dirty="0"/>
              <a:t>《105-1</a:t>
            </a:r>
            <a:r>
              <a:rPr lang="zh-TW" altLang="en-US" dirty="0"/>
              <a:t>網路經濟與數位金融</a:t>
            </a:r>
            <a:r>
              <a:rPr lang="en-US" altLang="zh-TW" dirty="0"/>
              <a:t>》                                                                                                                                             NCTU.IIM.IEBI Lab</a:t>
            </a:r>
            <a:endParaRPr lang="zh-TW" altLang="en-US" dirty="0"/>
          </a:p>
        </p:txBody>
      </p:sp>
      <p:sp>
        <p:nvSpPr>
          <p:cNvPr id="6" name="投影片編號版面配置區 5"/>
          <p:cNvSpPr>
            <a:spLocks noGrp="1"/>
          </p:cNvSpPr>
          <p:nvPr>
            <p:ph type="sldNum" sz="quarter" idx="12"/>
          </p:nvPr>
        </p:nvSpPr>
        <p:spPr>
          <a:xfrm>
            <a:off x="9325232" y="6478310"/>
            <a:ext cx="2743200" cy="365125"/>
          </a:xfrm>
        </p:spPr>
        <p:txBody>
          <a:bodyPr/>
          <a:lstStyle>
            <a:lvl1pPr>
              <a:defRPr>
                <a:solidFill>
                  <a:schemeClr val="bg1"/>
                </a:solidFill>
              </a:defRPr>
            </a:lvl1pPr>
          </a:lstStyle>
          <a:p>
            <a:fld id="{B7A223AD-9DE0-49EC-B40D-C8FE98D1D69B}" type="slidenum">
              <a:rPr lang="zh-TW" altLang="en-US" smtClean="0"/>
              <a:pPr/>
              <a:t>‹#›</a:t>
            </a:fld>
            <a:endParaRPr lang="zh-TW" altLang="en-US" dirty="0"/>
          </a:p>
        </p:txBody>
      </p:sp>
    </p:spTree>
    <p:extLst>
      <p:ext uri="{BB962C8B-B14F-4D97-AF65-F5344CB8AC3E}">
        <p14:creationId xmlns:p14="http://schemas.microsoft.com/office/powerpoint/2010/main" val="426045456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章節標題">
    <p:spTree>
      <p:nvGrpSpPr>
        <p:cNvPr id="1" name=""/>
        <p:cNvGrpSpPr/>
        <p:nvPr/>
      </p:nvGrpSpPr>
      <p:grpSpPr>
        <a:xfrm>
          <a:off x="0" y="0"/>
          <a:ext cx="0" cy="0"/>
          <a:chOff x="0" y="0"/>
          <a:chExt cx="0" cy="0"/>
        </a:xfrm>
      </p:grpSpPr>
      <p:sp>
        <p:nvSpPr>
          <p:cNvPr id="2" name="標題 1"/>
          <p:cNvSpPr>
            <a:spLocks noGrp="1"/>
          </p:cNvSpPr>
          <p:nvPr>
            <p:ph type="title"/>
          </p:nvPr>
        </p:nvSpPr>
        <p:spPr>
          <a:xfrm>
            <a:off x="831850" y="1709738"/>
            <a:ext cx="10515600" cy="2852737"/>
          </a:xfrm>
        </p:spPr>
        <p:txBody>
          <a:bodyPr anchor="b"/>
          <a:lstStyle>
            <a:lvl1pPr>
              <a:defRPr sz="6000"/>
            </a:lvl1pPr>
          </a:lstStyle>
          <a:p>
            <a:r>
              <a:rPr lang="zh-TW" altLang="en-US"/>
              <a:t>按一下以編輯母片標題樣式</a:t>
            </a:r>
          </a:p>
        </p:txBody>
      </p:sp>
      <p:sp>
        <p:nvSpPr>
          <p:cNvPr id="3" name="文字版面配置區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TW" altLang="en-US"/>
              <a:t>編輯母片文字樣式</a:t>
            </a:r>
          </a:p>
        </p:txBody>
      </p:sp>
      <p:sp>
        <p:nvSpPr>
          <p:cNvPr id="4" name="日期版面配置區 3"/>
          <p:cNvSpPr>
            <a:spLocks noGrp="1"/>
          </p:cNvSpPr>
          <p:nvPr>
            <p:ph type="dt" sz="half" idx="10"/>
          </p:nvPr>
        </p:nvSpPr>
        <p:spPr>
          <a:xfrm>
            <a:off x="838200" y="6356350"/>
            <a:ext cx="2743200" cy="365125"/>
          </a:xfrm>
          <a:prstGeom prst="rect">
            <a:avLst/>
          </a:prstGeom>
        </p:spPr>
        <p:txBody>
          <a:bodyPr/>
          <a:lstStyle/>
          <a:p>
            <a:endParaRPr lang="zh-TW" altLang="en-US"/>
          </a:p>
        </p:txBody>
      </p:sp>
      <p:sp>
        <p:nvSpPr>
          <p:cNvPr id="5" name="頁尾版面配置區 4"/>
          <p:cNvSpPr>
            <a:spLocks noGrp="1"/>
          </p:cNvSpPr>
          <p:nvPr>
            <p:ph type="ftr" sz="quarter" idx="11"/>
          </p:nvPr>
        </p:nvSpPr>
        <p:spPr>
          <a:xfrm>
            <a:off x="4038600" y="6356350"/>
            <a:ext cx="4114800" cy="365125"/>
          </a:xfrm>
          <a:prstGeom prst="rect">
            <a:avLst/>
          </a:prstGeom>
        </p:spPr>
        <p:txBody>
          <a:bodyPr/>
          <a:lstStyle/>
          <a:p>
            <a:r>
              <a:rPr lang="en-US" altLang="zh-TW"/>
              <a:t>《105-1</a:t>
            </a:r>
            <a:r>
              <a:rPr lang="zh-TW" altLang="en-US"/>
              <a:t>網路經濟與數位金融</a:t>
            </a:r>
            <a:r>
              <a:rPr lang="en-US" altLang="zh-TW"/>
              <a:t>》                                                                                                                                             NCTU.IIM.IEBI Lab</a:t>
            </a:r>
            <a:endParaRPr lang="zh-TW" altLang="en-US"/>
          </a:p>
        </p:txBody>
      </p:sp>
      <p:sp>
        <p:nvSpPr>
          <p:cNvPr id="6" name="投影片編號版面配置區 5"/>
          <p:cNvSpPr>
            <a:spLocks noGrp="1"/>
          </p:cNvSpPr>
          <p:nvPr>
            <p:ph type="sldNum" sz="quarter" idx="12"/>
          </p:nvPr>
        </p:nvSpPr>
        <p:spPr/>
        <p:txBody>
          <a:bodyPr/>
          <a:lstStyle/>
          <a:p>
            <a:fld id="{B7A223AD-9DE0-49EC-B40D-C8FE98D1D69B}" type="slidenum">
              <a:rPr lang="zh-TW" altLang="en-US" smtClean="0"/>
              <a:t>‹#›</a:t>
            </a:fld>
            <a:endParaRPr lang="zh-TW" altLang="en-US"/>
          </a:p>
        </p:txBody>
      </p:sp>
    </p:spTree>
    <p:extLst>
      <p:ext uri="{BB962C8B-B14F-4D97-AF65-F5344CB8AC3E}">
        <p14:creationId xmlns:p14="http://schemas.microsoft.com/office/powerpoint/2010/main" val="349700788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個內容">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內容版面配置區 2"/>
          <p:cNvSpPr>
            <a:spLocks noGrp="1"/>
          </p:cNvSpPr>
          <p:nvPr>
            <p:ph sz="half" idx="1"/>
          </p:nvPr>
        </p:nvSpPr>
        <p:spPr>
          <a:xfrm>
            <a:off x="838200" y="1825625"/>
            <a:ext cx="5181600" cy="4351338"/>
          </a:xfrm>
        </p:spPr>
        <p:txBody>
          <a:body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內容版面配置區 3"/>
          <p:cNvSpPr>
            <a:spLocks noGrp="1"/>
          </p:cNvSpPr>
          <p:nvPr>
            <p:ph sz="half" idx="2"/>
          </p:nvPr>
        </p:nvSpPr>
        <p:spPr>
          <a:xfrm>
            <a:off x="6172200" y="1825625"/>
            <a:ext cx="5181600" cy="4351338"/>
          </a:xfrm>
        </p:spPr>
        <p:txBody>
          <a:body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5" name="日期版面配置區 4"/>
          <p:cNvSpPr>
            <a:spLocks noGrp="1"/>
          </p:cNvSpPr>
          <p:nvPr>
            <p:ph type="dt" sz="half" idx="10"/>
          </p:nvPr>
        </p:nvSpPr>
        <p:spPr>
          <a:xfrm>
            <a:off x="838200" y="6356350"/>
            <a:ext cx="2743200" cy="365125"/>
          </a:xfrm>
          <a:prstGeom prst="rect">
            <a:avLst/>
          </a:prstGeom>
        </p:spPr>
        <p:txBody>
          <a:bodyPr/>
          <a:lstStyle/>
          <a:p>
            <a:endParaRPr lang="zh-TW" altLang="en-US"/>
          </a:p>
        </p:txBody>
      </p:sp>
      <p:sp>
        <p:nvSpPr>
          <p:cNvPr id="6" name="頁尾版面配置區 5"/>
          <p:cNvSpPr>
            <a:spLocks noGrp="1"/>
          </p:cNvSpPr>
          <p:nvPr>
            <p:ph type="ftr" sz="quarter" idx="11"/>
          </p:nvPr>
        </p:nvSpPr>
        <p:spPr>
          <a:xfrm>
            <a:off x="4038600" y="6356350"/>
            <a:ext cx="4114800" cy="365125"/>
          </a:xfrm>
          <a:prstGeom prst="rect">
            <a:avLst/>
          </a:prstGeom>
        </p:spPr>
        <p:txBody>
          <a:bodyPr/>
          <a:lstStyle/>
          <a:p>
            <a:r>
              <a:rPr lang="en-US" altLang="zh-TW"/>
              <a:t>《105-1</a:t>
            </a:r>
            <a:r>
              <a:rPr lang="zh-TW" altLang="en-US"/>
              <a:t>網路經濟與數位金融</a:t>
            </a:r>
            <a:r>
              <a:rPr lang="en-US" altLang="zh-TW"/>
              <a:t>》                                                                                                                                             NCTU.IIM.IEBI Lab</a:t>
            </a:r>
            <a:endParaRPr lang="zh-TW" altLang="en-US"/>
          </a:p>
        </p:txBody>
      </p:sp>
      <p:sp>
        <p:nvSpPr>
          <p:cNvPr id="7" name="投影片編號版面配置區 6"/>
          <p:cNvSpPr>
            <a:spLocks noGrp="1"/>
          </p:cNvSpPr>
          <p:nvPr>
            <p:ph type="sldNum" sz="quarter" idx="12"/>
          </p:nvPr>
        </p:nvSpPr>
        <p:spPr/>
        <p:txBody>
          <a:bodyPr/>
          <a:lstStyle/>
          <a:p>
            <a:fld id="{B7A223AD-9DE0-49EC-B40D-C8FE98D1D69B}" type="slidenum">
              <a:rPr lang="zh-TW" altLang="en-US" smtClean="0"/>
              <a:t>‹#›</a:t>
            </a:fld>
            <a:endParaRPr lang="zh-TW" altLang="en-US"/>
          </a:p>
        </p:txBody>
      </p:sp>
    </p:spTree>
    <p:extLst>
      <p:ext uri="{BB962C8B-B14F-4D97-AF65-F5344CB8AC3E}">
        <p14:creationId xmlns:p14="http://schemas.microsoft.com/office/powerpoint/2010/main" val="1749740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a:xfrm>
            <a:off x="839788" y="365125"/>
            <a:ext cx="10515600" cy="1325563"/>
          </a:xfrm>
        </p:spPr>
        <p:txBody>
          <a:bodyPr/>
          <a:lstStyle/>
          <a:p>
            <a:r>
              <a:rPr lang="zh-TW" altLang="en-US"/>
              <a:t>按一下以編輯母片標題樣式</a:t>
            </a:r>
          </a:p>
        </p:txBody>
      </p:sp>
      <p:sp>
        <p:nvSpPr>
          <p:cNvPr id="3" name="文字版面配置區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編輯母片文字樣式</a:t>
            </a:r>
          </a:p>
        </p:txBody>
      </p:sp>
      <p:sp>
        <p:nvSpPr>
          <p:cNvPr id="4" name="內容版面配置區 3"/>
          <p:cNvSpPr>
            <a:spLocks noGrp="1"/>
          </p:cNvSpPr>
          <p:nvPr>
            <p:ph sz="half" idx="2"/>
          </p:nvPr>
        </p:nvSpPr>
        <p:spPr>
          <a:xfrm>
            <a:off x="839788" y="2505075"/>
            <a:ext cx="5157787" cy="3684588"/>
          </a:xfrm>
        </p:spPr>
        <p:txBody>
          <a:body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5" name="文字版面配置區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編輯母片文字樣式</a:t>
            </a:r>
          </a:p>
        </p:txBody>
      </p:sp>
      <p:sp>
        <p:nvSpPr>
          <p:cNvPr id="6" name="內容版面配置區 5"/>
          <p:cNvSpPr>
            <a:spLocks noGrp="1"/>
          </p:cNvSpPr>
          <p:nvPr>
            <p:ph sz="quarter" idx="4"/>
          </p:nvPr>
        </p:nvSpPr>
        <p:spPr>
          <a:xfrm>
            <a:off x="6172200" y="2505075"/>
            <a:ext cx="5183188" cy="3684588"/>
          </a:xfrm>
        </p:spPr>
        <p:txBody>
          <a:body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7" name="日期版面配置區 6"/>
          <p:cNvSpPr>
            <a:spLocks noGrp="1"/>
          </p:cNvSpPr>
          <p:nvPr>
            <p:ph type="dt" sz="half" idx="10"/>
          </p:nvPr>
        </p:nvSpPr>
        <p:spPr>
          <a:xfrm>
            <a:off x="838200" y="6356350"/>
            <a:ext cx="2743200" cy="365125"/>
          </a:xfrm>
          <a:prstGeom prst="rect">
            <a:avLst/>
          </a:prstGeom>
        </p:spPr>
        <p:txBody>
          <a:bodyPr/>
          <a:lstStyle/>
          <a:p>
            <a:endParaRPr lang="zh-TW" altLang="en-US"/>
          </a:p>
        </p:txBody>
      </p:sp>
      <p:sp>
        <p:nvSpPr>
          <p:cNvPr id="8" name="頁尾版面配置區 7"/>
          <p:cNvSpPr>
            <a:spLocks noGrp="1"/>
          </p:cNvSpPr>
          <p:nvPr>
            <p:ph type="ftr" sz="quarter" idx="11"/>
          </p:nvPr>
        </p:nvSpPr>
        <p:spPr>
          <a:xfrm>
            <a:off x="4038600" y="6356350"/>
            <a:ext cx="4114800" cy="365125"/>
          </a:xfrm>
          <a:prstGeom prst="rect">
            <a:avLst/>
          </a:prstGeom>
        </p:spPr>
        <p:txBody>
          <a:bodyPr/>
          <a:lstStyle/>
          <a:p>
            <a:r>
              <a:rPr lang="en-US" altLang="zh-TW"/>
              <a:t>《105-1</a:t>
            </a:r>
            <a:r>
              <a:rPr lang="zh-TW" altLang="en-US"/>
              <a:t>網路經濟與數位金融</a:t>
            </a:r>
            <a:r>
              <a:rPr lang="en-US" altLang="zh-TW"/>
              <a:t>》                                                                                                                                             NCTU.IIM.IEBI Lab</a:t>
            </a:r>
            <a:endParaRPr lang="zh-TW" altLang="en-US"/>
          </a:p>
        </p:txBody>
      </p:sp>
      <p:sp>
        <p:nvSpPr>
          <p:cNvPr id="9" name="投影片編號版面配置區 8"/>
          <p:cNvSpPr>
            <a:spLocks noGrp="1"/>
          </p:cNvSpPr>
          <p:nvPr>
            <p:ph type="sldNum" sz="quarter" idx="12"/>
          </p:nvPr>
        </p:nvSpPr>
        <p:spPr/>
        <p:txBody>
          <a:bodyPr/>
          <a:lstStyle/>
          <a:p>
            <a:fld id="{B7A223AD-9DE0-49EC-B40D-C8FE98D1D69B}" type="slidenum">
              <a:rPr lang="zh-TW" altLang="en-US" smtClean="0"/>
              <a:t>‹#›</a:t>
            </a:fld>
            <a:endParaRPr lang="zh-TW" altLang="en-US"/>
          </a:p>
        </p:txBody>
      </p:sp>
    </p:spTree>
    <p:extLst>
      <p:ext uri="{BB962C8B-B14F-4D97-AF65-F5344CB8AC3E}">
        <p14:creationId xmlns:p14="http://schemas.microsoft.com/office/powerpoint/2010/main" val="191784211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日期版面配置區 2"/>
          <p:cNvSpPr>
            <a:spLocks noGrp="1"/>
          </p:cNvSpPr>
          <p:nvPr>
            <p:ph type="dt" sz="half" idx="10"/>
          </p:nvPr>
        </p:nvSpPr>
        <p:spPr>
          <a:xfrm>
            <a:off x="838200" y="6356350"/>
            <a:ext cx="2743200" cy="365125"/>
          </a:xfrm>
          <a:prstGeom prst="rect">
            <a:avLst/>
          </a:prstGeom>
        </p:spPr>
        <p:txBody>
          <a:bodyPr/>
          <a:lstStyle/>
          <a:p>
            <a:endParaRPr lang="zh-TW" altLang="en-US"/>
          </a:p>
        </p:txBody>
      </p:sp>
      <p:sp>
        <p:nvSpPr>
          <p:cNvPr id="4" name="頁尾版面配置區 3"/>
          <p:cNvSpPr>
            <a:spLocks noGrp="1"/>
          </p:cNvSpPr>
          <p:nvPr>
            <p:ph type="ftr" sz="quarter" idx="11"/>
          </p:nvPr>
        </p:nvSpPr>
        <p:spPr>
          <a:xfrm>
            <a:off x="4038600" y="6356350"/>
            <a:ext cx="4114800" cy="365125"/>
          </a:xfrm>
          <a:prstGeom prst="rect">
            <a:avLst/>
          </a:prstGeom>
        </p:spPr>
        <p:txBody>
          <a:bodyPr/>
          <a:lstStyle/>
          <a:p>
            <a:r>
              <a:rPr lang="en-US" altLang="zh-TW"/>
              <a:t>《105-1</a:t>
            </a:r>
            <a:r>
              <a:rPr lang="zh-TW" altLang="en-US"/>
              <a:t>網路經濟與數位金融</a:t>
            </a:r>
            <a:r>
              <a:rPr lang="en-US" altLang="zh-TW"/>
              <a:t>》                                                                                                                                             NCTU.IIM.IEBI Lab</a:t>
            </a:r>
            <a:endParaRPr lang="zh-TW" altLang="en-US"/>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t>‹#›</a:t>
            </a:fld>
            <a:endParaRPr lang="zh-TW" altLang="en-US"/>
          </a:p>
        </p:txBody>
      </p:sp>
    </p:spTree>
    <p:extLst>
      <p:ext uri="{BB962C8B-B14F-4D97-AF65-F5344CB8AC3E}">
        <p14:creationId xmlns:p14="http://schemas.microsoft.com/office/powerpoint/2010/main" val="39164882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版面配置區 1"/>
          <p:cNvSpPr>
            <a:spLocks noGrp="1"/>
          </p:cNvSpPr>
          <p:nvPr>
            <p:ph type="dt" sz="half" idx="10"/>
          </p:nvPr>
        </p:nvSpPr>
        <p:spPr>
          <a:xfrm>
            <a:off x="838200" y="6356350"/>
            <a:ext cx="2743200" cy="365125"/>
          </a:xfrm>
          <a:prstGeom prst="rect">
            <a:avLst/>
          </a:prstGeom>
        </p:spPr>
        <p:txBody>
          <a:bodyPr/>
          <a:lstStyle/>
          <a:p>
            <a:endParaRPr lang="zh-TW" altLang="en-US"/>
          </a:p>
        </p:txBody>
      </p:sp>
      <p:sp>
        <p:nvSpPr>
          <p:cNvPr id="3" name="頁尾版面配置區 2"/>
          <p:cNvSpPr>
            <a:spLocks noGrp="1"/>
          </p:cNvSpPr>
          <p:nvPr>
            <p:ph type="ftr" sz="quarter" idx="11"/>
          </p:nvPr>
        </p:nvSpPr>
        <p:spPr>
          <a:xfrm>
            <a:off x="4038600" y="6356350"/>
            <a:ext cx="4114800" cy="365125"/>
          </a:xfrm>
          <a:prstGeom prst="rect">
            <a:avLst/>
          </a:prstGeom>
        </p:spPr>
        <p:txBody>
          <a:bodyPr/>
          <a:lstStyle/>
          <a:p>
            <a:r>
              <a:rPr lang="en-US" altLang="zh-TW"/>
              <a:t>《105-1</a:t>
            </a:r>
            <a:r>
              <a:rPr lang="zh-TW" altLang="en-US"/>
              <a:t>網路經濟與數位金融</a:t>
            </a:r>
            <a:r>
              <a:rPr lang="en-US" altLang="zh-TW"/>
              <a:t>》                                                                                                                                             NCTU.IIM.IEBI Lab</a:t>
            </a:r>
            <a:endParaRPr lang="zh-TW" altLang="en-US"/>
          </a:p>
        </p:txBody>
      </p:sp>
      <p:sp>
        <p:nvSpPr>
          <p:cNvPr id="4" name="投影片編號版面配置區 3"/>
          <p:cNvSpPr>
            <a:spLocks noGrp="1"/>
          </p:cNvSpPr>
          <p:nvPr>
            <p:ph type="sldNum" sz="quarter" idx="12"/>
          </p:nvPr>
        </p:nvSpPr>
        <p:spPr/>
        <p:txBody>
          <a:bodyPr/>
          <a:lstStyle/>
          <a:p>
            <a:fld id="{B7A223AD-9DE0-49EC-B40D-C8FE98D1D69B}" type="slidenum">
              <a:rPr lang="zh-TW" altLang="en-US" smtClean="0"/>
              <a:t>‹#›</a:t>
            </a:fld>
            <a:endParaRPr lang="zh-TW" altLang="en-US"/>
          </a:p>
        </p:txBody>
      </p:sp>
    </p:spTree>
    <p:extLst>
      <p:ext uri="{BB962C8B-B14F-4D97-AF65-F5344CB8AC3E}">
        <p14:creationId xmlns:p14="http://schemas.microsoft.com/office/powerpoint/2010/main" val="35220672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839788" y="457200"/>
            <a:ext cx="3932237" cy="1600200"/>
          </a:xfrm>
        </p:spPr>
        <p:txBody>
          <a:bodyPr anchor="b"/>
          <a:lstStyle>
            <a:lvl1pPr>
              <a:defRPr sz="3200"/>
            </a:lvl1pPr>
          </a:lstStyle>
          <a:p>
            <a:r>
              <a:rPr lang="zh-TW" altLang="en-US"/>
              <a:t>按一下以編輯母片標題樣式</a:t>
            </a:r>
          </a:p>
        </p:txBody>
      </p:sp>
      <p:sp>
        <p:nvSpPr>
          <p:cNvPr id="3" name="內容版面配置區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文字版面配置區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TW" altLang="en-US"/>
              <a:t>編輯母片文字樣式</a:t>
            </a:r>
          </a:p>
        </p:txBody>
      </p:sp>
      <p:sp>
        <p:nvSpPr>
          <p:cNvPr id="5" name="日期版面配置區 4"/>
          <p:cNvSpPr>
            <a:spLocks noGrp="1"/>
          </p:cNvSpPr>
          <p:nvPr>
            <p:ph type="dt" sz="half" idx="10"/>
          </p:nvPr>
        </p:nvSpPr>
        <p:spPr>
          <a:xfrm>
            <a:off x="838200" y="6356350"/>
            <a:ext cx="2743200" cy="365125"/>
          </a:xfrm>
          <a:prstGeom prst="rect">
            <a:avLst/>
          </a:prstGeom>
        </p:spPr>
        <p:txBody>
          <a:bodyPr/>
          <a:lstStyle/>
          <a:p>
            <a:endParaRPr lang="zh-TW" altLang="en-US"/>
          </a:p>
        </p:txBody>
      </p:sp>
      <p:sp>
        <p:nvSpPr>
          <p:cNvPr id="6" name="頁尾版面配置區 5"/>
          <p:cNvSpPr>
            <a:spLocks noGrp="1"/>
          </p:cNvSpPr>
          <p:nvPr>
            <p:ph type="ftr" sz="quarter" idx="11"/>
          </p:nvPr>
        </p:nvSpPr>
        <p:spPr>
          <a:xfrm>
            <a:off x="4038600" y="6356350"/>
            <a:ext cx="4114800" cy="365125"/>
          </a:xfrm>
          <a:prstGeom prst="rect">
            <a:avLst/>
          </a:prstGeom>
        </p:spPr>
        <p:txBody>
          <a:bodyPr/>
          <a:lstStyle/>
          <a:p>
            <a:r>
              <a:rPr lang="en-US" altLang="zh-TW"/>
              <a:t>《105-1</a:t>
            </a:r>
            <a:r>
              <a:rPr lang="zh-TW" altLang="en-US"/>
              <a:t>網路經濟與數位金融</a:t>
            </a:r>
            <a:r>
              <a:rPr lang="en-US" altLang="zh-TW"/>
              <a:t>》                                                                                                                                             NCTU.IIM.IEBI Lab</a:t>
            </a:r>
            <a:endParaRPr lang="zh-TW" altLang="en-US"/>
          </a:p>
        </p:txBody>
      </p:sp>
      <p:sp>
        <p:nvSpPr>
          <p:cNvPr id="7" name="投影片編號版面配置區 6"/>
          <p:cNvSpPr>
            <a:spLocks noGrp="1"/>
          </p:cNvSpPr>
          <p:nvPr>
            <p:ph type="sldNum" sz="quarter" idx="12"/>
          </p:nvPr>
        </p:nvSpPr>
        <p:spPr/>
        <p:txBody>
          <a:bodyPr/>
          <a:lstStyle/>
          <a:p>
            <a:fld id="{B7A223AD-9DE0-49EC-B40D-C8FE98D1D69B}" type="slidenum">
              <a:rPr lang="zh-TW" altLang="en-US" smtClean="0"/>
              <a:t>‹#›</a:t>
            </a:fld>
            <a:endParaRPr lang="zh-TW" altLang="en-US"/>
          </a:p>
        </p:txBody>
      </p:sp>
    </p:spTree>
    <p:extLst>
      <p:ext uri="{BB962C8B-B14F-4D97-AF65-F5344CB8AC3E}">
        <p14:creationId xmlns:p14="http://schemas.microsoft.com/office/powerpoint/2010/main" val="420142016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839788" y="457200"/>
            <a:ext cx="3932237" cy="1600200"/>
          </a:xfrm>
        </p:spPr>
        <p:txBody>
          <a:bodyPr anchor="b"/>
          <a:lstStyle>
            <a:lvl1pPr>
              <a:defRPr sz="3200"/>
            </a:lvl1pPr>
          </a:lstStyle>
          <a:p>
            <a:r>
              <a:rPr lang="zh-TW" altLang="en-US"/>
              <a:t>按一下以編輯母片標題樣式</a:t>
            </a:r>
          </a:p>
        </p:txBody>
      </p:sp>
      <p:sp>
        <p:nvSpPr>
          <p:cNvPr id="3" name="圖片版面配置區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TW" altLang="en-US"/>
          </a:p>
        </p:txBody>
      </p:sp>
      <p:sp>
        <p:nvSpPr>
          <p:cNvPr id="4" name="文字版面配置區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TW" altLang="en-US"/>
              <a:t>編輯母片文字樣式</a:t>
            </a:r>
          </a:p>
        </p:txBody>
      </p:sp>
      <p:sp>
        <p:nvSpPr>
          <p:cNvPr id="5" name="日期版面配置區 4"/>
          <p:cNvSpPr>
            <a:spLocks noGrp="1"/>
          </p:cNvSpPr>
          <p:nvPr>
            <p:ph type="dt" sz="half" idx="10"/>
          </p:nvPr>
        </p:nvSpPr>
        <p:spPr>
          <a:xfrm>
            <a:off x="838200" y="6356350"/>
            <a:ext cx="2743200" cy="365125"/>
          </a:xfrm>
          <a:prstGeom prst="rect">
            <a:avLst/>
          </a:prstGeom>
        </p:spPr>
        <p:txBody>
          <a:bodyPr/>
          <a:lstStyle/>
          <a:p>
            <a:endParaRPr lang="zh-TW" altLang="en-US"/>
          </a:p>
        </p:txBody>
      </p:sp>
      <p:sp>
        <p:nvSpPr>
          <p:cNvPr id="6" name="頁尾版面配置區 5"/>
          <p:cNvSpPr>
            <a:spLocks noGrp="1"/>
          </p:cNvSpPr>
          <p:nvPr>
            <p:ph type="ftr" sz="quarter" idx="11"/>
          </p:nvPr>
        </p:nvSpPr>
        <p:spPr>
          <a:xfrm>
            <a:off x="4038600" y="6356350"/>
            <a:ext cx="4114800" cy="365125"/>
          </a:xfrm>
          <a:prstGeom prst="rect">
            <a:avLst/>
          </a:prstGeom>
        </p:spPr>
        <p:txBody>
          <a:bodyPr/>
          <a:lstStyle/>
          <a:p>
            <a:r>
              <a:rPr lang="en-US" altLang="zh-TW"/>
              <a:t>《105-1</a:t>
            </a:r>
            <a:r>
              <a:rPr lang="zh-TW" altLang="en-US"/>
              <a:t>網路經濟與數位金融</a:t>
            </a:r>
            <a:r>
              <a:rPr lang="en-US" altLang="zh-TW"/>
              <a:t>》                                                                                                                                             NCTU.IIM.IEBI Lab</a:t>
            </a:r>
            <a:endParaRPr lang="zh-TW" altLang="en-US"/>
          </a:p>
        </p:txBody>
      </p:sp>
      <p:sp>
        <p:nvSpPr>
          <p:cNvPr id="7" name="投影片編號版面配置區 6"/>
          <p:cNvSpPr>
            <a:spLocks noGrp="1"/>
          </p:cNvSpPr>
          <p:nvPr>
            <p:ph type="sldNum" sz="quarter" idx="12"/>
          </p:nvPr>
        </p:nvSpPr>
        <p:spPr/>
        <p:txBody>
          <a:bodyPr/>
          <a:lstStyle/>
          <a:p>
            <a:fld id="{B7A223AD-9DE0-49EC-B40D-C8FE98D1D69B}" type="slidenum">
              <a:rPr lang="zh-TW" altLang="en-US" smtClean="0"/>
              <a:t>‹#›</a:t>
            </a:fld>
            <a:endParaRPr lang="zh-TW" altLang="en-US"/>
          </a:p>
        </p:txBody>
      </p:sp>
    </p:spTree>
    <p:extLst>
      <p:ext uri="{BB962C8B-B14F-4D97-AF65-F5344CB8AC3E}">
        <p14:creationId xmlns:p14="http://schemas.microsoft.com/office/powerpoint/2010/main" val="2991255593"/>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標題版面配置區 1"/>
          <p:cNvSpPr>
            <a:spLocks noGrp="1"/>
          </p:cNvSpPr>
          <p:nvPr>
            <p:ph type="title"/>
          </p:nvPr>
        </p:nvSpPr>
        <p:spPr>
          <a:xfrm>
            <a:off x="612057" y="365126"/>
            <a:ext cx="10975465" cy="954856"/>
          </a:xfrm>
          <a:prstGeom prst="rect">
            <a:avLst/>
          </a:prstGeom>
        </p:spPr>
        <p:txBody>
          <a:bodyPr vert="horz" lIns="91440" tIns="45720" rIns="91440" bIns="45720" rtlCol="0" anchor="b">
            <a:normAutofit/>
          </a:bodyPr>
          <a:lstStyle/>
          <a:p>
            <a:r>
              <a:rPr lang="zh-TW" altLang="en-US" dirty="0"/>
              <a:t>按一下以編輯母片標題樣式</a:t>
            </a:r>
          </a:p>
        </p:txBody>
      </p:sp>
      <p:sp>
        <p:nvSpPr>
          <p:cNvPr id="3" name="文字版面配置區 2"/>
          <p:cNvSpPr>
            <a:spLocks noGrp="1"/>
          </p:cNvSpPr>
          <p:nvPr>
            <p:ph type="body" idx="1"/>
          </p:nvPr>
        </p:nvSpPr>
        <p:spPr>
          <a:xfrm>
            <a:off x="612057" y="1474839"/>
            <a:ext cx="10975465" cy="4702124"/>
          </a:xfrm>
          <a:prstGeom prst="rect">
            <a:avLst/>
          </a:prstGeom>
        </p:spPr>
        <p:txBody>
          <a:bodyPr vert="horz" lIns="91440" tIns="45720" rIns="91440" bIns="45720" rtlCol="0">
            <a:normAutofit/>
          </a:bodyPr>
          <a:lstStyle/>
          <a:p>
            <a:pPr lvl="0"/>
            <a:r>
              <a:rPr lang="zh-TW" altLang="en-US" dirty="0"/>
              <a:t>編輯母片文字樣式</a:t>
            </a:r>
          </a:p>
          <a:p>
            <a:pPr lvl="1"/>
            <a:r>
              <a:rPr lang="zh-TW" altLang="en-US" dirty="0"/>
              <a:t>第二層</a:t>
            </a:r>
          </a:p>
          <a:p>
            <a:pPr lvl="2"/>
            <a:r>
              <a:rPr lang="zh-TW" altLang="en-US" dirty="0"/>
              <a:t>第三層</a:t>
            </a:r>
          </a:p>
          <a:p>
            <a:pPr lvl="3"/>
            <a:r>
              <a:rPr lang="zh-TW" altLang="en-US" dirty="0"/>
              <a:t>第四層</a:t>
            </a:r>
          </a:p>
          <a:p>
            <a:pPr lvl="4"/>
            <a:r>
              <a:rPr lang="zh-TW" altLang="en-US" dirty="0"/>
              <a:t>第五層</a:t>
            </a:r>
          </a:p>
        </p:txBody>
      </p:sp>
      <p:sp>
        <p:nvSpPr>
          <p:cNvPr id="6" name="投影片編號版面配置區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7A223AD-9DE0-49EC-B40D-C8FE98D1D69B}" type="slidenum">
              <a:rPr lang="zh-TW" altLang="en-US" smtClean="0"/>
              <a:t>‹#›</a:t>
            </a:fld>
            <a:endParaRPr lang="zh-TW" altLang="en-US"/>
          </a:p>
        </p:txBody>
      </p:sp>
    </p:spTree>
    <p:extLst>
      <p:ext uri="{BB962C8B-B14F-4D97-AF65-F5344CB8AC3E}">
        <p14:creationId xmlns:p14="http://schemas.microsoft.com/office/powerpoint/2010/main" val="66679690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dt="0"/>
  <p:txStyles>
    <p:titleStyle>
      <a:lvl1pPr algn="l" defTabSz="914400" rtl="0" eaLnBrk="1" latinLnBrk="0" hangingPunct="1">
        <a:lnSpc>
          <a:spcPct val="90000"/>
        </a:lnSpc>
        <a:spcBef>
          <a:spcPct val="0"/>
        </a:spcBef>
        <a:buNone/>
        <a:defRPr sz="4200" b="1" kern="1200">
          <a:solidFill>
            <a:schemeClr val="accent2"/>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7.xml"/><Relationship Id="rId4" Type="http://schemas.openxmlformats.org/officeDocument/2006/relationships/diagramQuickStyle" Target="../diagrams/quickStyle7.xml"/><Relationship Id="rId5" Type="http://schemas.openxmlformats.org/officeDocument/2006/relationships/diagramColors" Target="../diagrams/colors7.xml"/><Relationship Id="rId6" Type="http://schemas.microsoft.com/office/2007/relationships/diagramDrawing" Target="../diagrams/drawing7.xml"/><Relationship Id="rId1" Type="http://schemas.openxmlformats.org/officeDocument/2006/relationships/slideLayout" Target="../slideLayouts/slideLayout2.xml"/><Relationship Id="rId2" Type="http://schemas.openxmlformats.org/officeDocument/2006/relationships/diagramData" Target="../diagrams/data7.xml"/></Relationships>
</file>

<file path=ppt/slides/_rels/slide11.xml.rels><?xml version="1.0" encoding="UTF-8" standalone="yes"?>
<Relationships xmlns="http://schemas.openxmlformats.org/package/2006/relationships"><Relationship Id="rId3" Type="http://schemas.openxmlformats.org/officeDocument/2006/relationships/image" Target="../media/image6.png"/><Relationship Id="rId4" Type="http://schemas.openxmlformats.org/officeDocument/2006/relationships/diagramData" Target="../diagrams/data8.xml"/><Relationship Id="rId5" Type="http://schemas.openxmlformats.org/officeDocument/2006/relationships/diagramLayout" Target="../diagrams/layout8.xml"/><Relationship Id="rId6" Type="http://schemas.openxmlformats.org/officeDocument/2006/relationships/diagramQuickStyle" Target="../diagrams/quickStyle8.xml"/><Relationship Id="rId7" Type="http://schemas.openxmlformats.org/officeDocument/2006/relationships/diagramColors" Target="../diagrams/colors8.xml"/><Relationship Id="rId8" Type="http://schemas.microsoft.com/office/2007/relationships/diagramDrawing" Target="../diagrams/drawing8.xml"/><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12.xml.rels><?xml version="1.0" encoding="UTF-8" standalone="yes"?>
<Relationships xmlns="http://schemas.openxmlformats.org/package/2006/relationships"><Relationship Id="rId3" Type="http://schemas.openxmlformats.org/officeDocument/2006/relationships/image" Target="../media/image7.png"/><Relationship Id="rId4" Type="http://schemas.openxmlformats.org/officeDocument/2006/relationships/diagramData" Target="../diagrams/data9.xml"/><Relationship Id="rId5" Type="http://schemas.openxmlformats.org/officeDocument/2006/relationships/diagramLayout" Target="../diagrams/layout9.xml"/><Relationship Id="rId6" Type="http://schemas.openxmlformats.org/officeDocument/2006/relationships/diagramQuickStyle" Target="../diagrams/quickStyle9.xml"/><Relationship Id="rId7" Type="http://schemas.openxmlformats.org/officeDocument/2006/relationships/diagramColors" Target="../diagrams/colors9.xml"/><Relationship Id="rId8" Type="http://schemas.microsoft.com/office/2007/relationships/diagramDrawing" Target="../diagrams/drawing9.xml"/><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10.xml"/><Relationship Id="rId4" Type="http://schemas.openxmlformats.org/officeDocument/2006/relationships/diagramQuickStyle" Target="../diagrams/quickStyle10.xml"/><Relationship Id="rId5" Type="http://schemas.openxmlformats.org/officeDocument/2006/relationships/diagramColors" Target="../diagrams/colors10.xml"/><Relationship Id="rId6" Type="http://schemas.microsoft.com/office/2007/relationships/diagramDrawing" Target="../diagrams/drawing10.xml"/><Relationship Id="rId7" Type="http://schemas.openxmlformats.org/officeDocument/2006/relationships/diagramData" Target="../diagrams/data11.xml"/><Relationship Id="rId8" Type="http://schemas.openxmlformats.org/officeDocument/2006/relationships/diagramLayout" Target="../diagrams/layout11.xml"/><Relationship Id="rId9" Type="http://schemas.openxmlformats.org/officeDocument/2006/relationships/diagramQuickStyle" Target="../diagrams/quickStyle11.xml"/><Relationship Id="rId10" Type="http://schemas.openxmlformats.org/officeDocument/2006/relationships/diagramColors" Target="../diagrams/colors11.xml"/><Relationship Id="rId11" Type="http://schemas.microsoft.com/office/2007/relationships/diagramDrawing" Target="../diagrams/drawing11.xml"/><Relationship Id="rId1" Type="http://schemas.openxmlformats.org/officeDocument/2006/relationships/slideLayout" Target="../slideLayouts/slideLayout2.xml"/><Relationship Id="rId2" Type="http://schemas.openxmlformats.org/officeDocument/2006/relationships/diagramData" Target="../diagrams/data10.xml"/></Relationships>
</file>

<file path=ppt/slides/_rels/slide14.xml.rels><?xml version="1.0" encoding="UTF-8" standalone="yes"?>
<Relationships xmlns="http://schemas.openxmlformats.org/package/2006/relationships"><Relationship Id="rId9" Type="http://schemas.openxmlformats.org/officeDocument/2006/relationships/diagramQuickStyle" Target="../diagrams/quickStyle13.xml"/><Relationship Id="rId20" Type="http://schemas.openxmlformats.org/officeDocument/2006/relationships/diagramColors" Target="../diagrams/colors15.xml"/><Relationship Id="rId21" Type="http://schemas.microsoft.com/office/2007/relationships/diagramDrawing" Target="../diagrams/drawing15.xml"/><Relationship Id="rId22" Type="http://schemas.openxmlformats.org/officeDocument/2006/relationships/diagramData" Target="../diagrams/data16.xml"/><Relationship Id="rId23" Type="http://schemas.openxmlformats.org/officeDocument/2006/relationships/diagramLayout" Target="../diagrams/layout16.xml"/><Relationship Id="rId24" Type="http://schemas.openxmlformats.org/officeDocument/2006/relationships/diagramQuickStyle" Target="../diagrams/quickStyle16.xml"/><Relationship Id="rId25" Type="http://schemas.openxmlformats.org/officeDocument/2006/relationships/diagramColors" Target="../diagrams/colors16.xml"/><Relationship Id="rId26" Type="http://schemas.microsoft.com/office/2007/relationships/diagramDrawing" Target="../diagrams/drawing16.xml"/><Relationship Id="rId10" Type="http://schemas.openxmlformats.org/officeDocument/2006/relationships/diagramColors" Target="../diagrams/colors13.xml"/><Relationship Id="rId11" Type="http://schemas.microsoft.com/office/2007/relationships/diagramDrawing" Target="../diagrams/drawing13.xml"/><Relationship Id="rId12" Type="http://schemas.openxmlformats.org/officeDocument/2006/relationships/diagramData" Target="../diagrams/data14.xml"/><Relationship Id="rId13" Type="http://schemas.openxmlformats.org/officeDocument/2006/relationships/diagramLayout" Target="../diagrams/layout14.xml"/><Relationship Id="rId14" Type="http://schemas.openxmlformats.org/officeDocument/2006/relationships/diagramQuickStyle" Target="../diagrams/quickStyle14.xml"/><Relationship Id="rId15" Type="http://schemas.openxmlformats.org/officeDocument/2006/relationships/diagramColors" Target="../diagrams/colors14.xml"/><Relationship Id="rId16" Type="http://schemas.microsoft.com/office/2007/relationships/diagramDrawing" Target="../diagrams/drawing14.xml"/><Relationship Id="rId17" Type="http://schemas.openxmlformats.org/officeDocument/2006/relationships/diagramData" Target="../diagrams/data15.xml"/><Relationship Id="rId18" Type="http://schemas.openxmlformats.org/officeDocument/2006/relationships/diagramLayout" Target="../diagrams/layout15.xml"/><Relationship Id="rId19" Type="http://schemas.openxmlformats.org/officeDocument/2006/relationships/diagramQuickStyle" Target="../diagrams/quickStyle15.xml"/><Relationship Id="rId1" Type="http://schemas.openxmlformats.org/officeDocument/2006/relationships/slideLayout" Target="../slideLayouts/slideLayout2.xml"/><Relationship Id="rId2" Type="http://schemas.openxmlformats.org/officeDocument/2006/relationships/diagramData" Target="../diagrams/data12.xml"/><Relationship Id="rId3" Type="http://schemas.openxmlformats.org/officeDocument/2006/relationships/diagramLayout" Target="../diagrams/layout12.xml"/><Relationship Id="rId4" Type="http://schemas.openxmlformats.org/officeDocument/2006/relationships/diagramQuickStyle" Target="../diagrams/quickStyle12.xml"/><Relationship Id="rId5" Type="http://schemas.openxmlformats.org/officeDocument/2006/relationships/diagramColors" Target="../diagrams/colors12.xml"/><Relationship Id="rId6" Type="http://schemas.microsoft.com/office/2007/relationships/diagramDrawing" Target="../diagrams/drawing12.xml"/><Relationship Id="rId7" Type="http://schemas.openxmlformats.org/officeDocument/2006/relationships/diagramData" Target="../diagrams/data13.xml"/><Relationship Id="rId8" Type="http://schemas.openxmlformats.org/officeDocument/2006/relationships/diagramLayout" Target="../diagrams/layout13.xml"/></Relationships>
</file>

<file path=ppt/slides/_rels/slide15.xml.rels><?xml version="1.0" encoding="UTF-8" standalone="yes"?>
<Relationships xmlns="http://schemas.openxmlformats.org/package/2006/relationships"><Relationship Id="rId3" Type="http://schemas.openxmlformats.org/officeDocument/2006/relationships/diagramData" Target="../diagrams/data17.xml"/><Relationship Id="rId4" Type="http://schemas.openxmlformats.org/officeDocument/2006/relationships/diagramLayout" Target="../diagrams/layout17.xml"/><Relationship Id="rId5" Type="http://schemas.openxmlformats.org/officeDocument/2006/relationships/diagramQuickStyle" Target="../diagrams/quickStyle17.xml"/><Relationship Id="rId6" Type="http://schemas.openxmlformats.org/officeDocument/2006/relationships/diagramColors" Target="../diagrams/colors17.xml"/><Relationship Id="rId7" Type="http://schemas.microsoft.com/office/2007/relationships/diagramDrawing" Target="../diagrams/drawing17.xml"/><Relationship Id="rId8" Type="http://schemas.openxmlformats.org/officeDocument/2006/relationships/image" Target="../media/image8.png"/><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16.xml.rels><?xml version="1.0" encoding="UTF-8" standalone="yes"?>
<Relationships xmlns="http://schemas.openxmlformats.org/package/2006/relationships"><Relationship Id="rId3" Type="http://schemas.openxmlformats.org/officeDocument/2006/relationships/diagramData" Target="../diagrams/data18.xml"/><Relationship Id="rId4" Type="http://schemas.openxmlformats.org/officeDocument/2006/relationships/diagramLayout" Target="../diagrams/layout18.xml"/><Relationship Id="rId5" Type="http://schemas.openxmlformats.org/officeDocument/2006/relationships/diagramQuickStyle" Target="../diagrams/quickStyle18.xml"/><Relationship Id="rId6" Type="http://schemas.openxmlformats.org/officeDocument/2006/relationships/diagramColors" Target="../diagrams/colors18.xml"/><Relationship Id="rId7" Type="http://schemas.microsoft.com/office/2007/relationships/diagramDrawing" Target="../diagrams/drawing18.xml"/><Relationship Id="rId8" Type="http://schemas.openxmlformats.org/officeDocument/2006/relationships/image" Target="../media/image9.png"/><Relationship Id="rId9" Type="http://schemas.microsoft.com/office/2007/relationships/hdphoto" Target="../media/hdphoto1.wdp"/><Relationship Id="rId1" Type="http://schemas.openxmlformats.org/officeDocument/2006/relationships/slideLayout" Target="../slideLayouts/slideLayout2.xml"/><Relationship Id="rId2" Type="http://schemas.openxmlformats.org/officeDocument/2006/relationships/notesSlide" Target="../notesSlides/notesSlide11.xml"/></Relationships>
</file>

<file path=ppt/slides/_rels/slide17.xml.rels><?xml version="1.0" encoding="UTF-8" standalone="yes"?>
<Relationships xmlns="http://schemas.openxmlformats.org/package/2006/relationships"><Relationship Id="rId3" Type="http://schemas.openxmlformats.org/officeDocument/2006/relationships/diagramLayout" Target="../diagrams/layout19.xml"/><Relationship Id="rId4" Type="http://schemas.openxmlformats.org/officeDocument/2006/relationships/diagramQuickStyle" Target="../diagrams/quickStyle19.xml"/><Relationship Id="rId5" Type="http://schemas.openxmlformats.org/officeDocument/2006/relationships/diagramColors" Target="../diagrams/colors19.xml"/><Relationship Id="rId6" Type="http://schemas.microsoft.com/office/2007/relationships/diagramDrawing" Target="../diagrams/drawing19.xml"/><Relationship Id="rId1" Type="http://schemas.openxmlformats.org/officeDocument/2006/relationships/slideLayout" Target="../slideLayouts/slideLayout2.xml"/><Relationship Id="rId2" Type="http://schemas.openxmlformats.org/officeDocument/2006/relationships/diagramData" Target="../diagrams/data19.xml"/></Relationships>
</file>

<file path=ppt/slides/_rels/slide18.xml.rels><?xml version="1.0" encoding="UTF-8" standalone="yes"?>
<Relationships xmlns="http://schemas.openxmlformats.org/package/2006/relationships"><Relationship Id="rId3" Type="http://schemas.openxmlformats.org/officeDocument/2006/relationships/diagramData" Target="../diagrams/data20.xml"/><Relationship Id="rId4" Type="http://schemas.openxmlformats.org/officeDocument/2006/relationships/diagramLayout" Target="../diagrams/layout20.xml"/><Relationship Id="rId5" Type="http://schemas.openxmlformats.org/officeDocument/2006/relationships/diagramQuickStyle" Target="../diagrams/quickStyle20.xml"/><Relationship Id="rId6" Type="http://schemas.openxmlformats.org/officeDocument/2006/relationships/diagramColors" Target="../diagrams/colors20.xml"/><Relationship Id="rId7" Type="http://schemas.microsoft.com/office/2007/relationships/diagramDrawing" Target="../diagrams/drawing20.xml"/><Relationship Id="rId1" Type="http://schemas.openxmlformats.org/officeDocument/2006/relationships/slideLayout" Target="../slideLayouts/slideLayout2.xml"/><Relationship Id="rId2" Type="http://schemas.openxmlformats.org/officeDocument/2006/relationships/notesSlide" Target="../notesSlides/notesSlide12.xml"/></Relationships>
</file>

<file path=ppt/slides/_rels/slide19.xml.rels><?xml version="1.0" encoding="UTF-8" standalone="yes"?>
<Relationships xmlns="http://schemas.openxmlformats.org/package/2006/relationships"><Relationship Id="rId3" Type="http://schemas.openxmlformats.org/officeDocument/2006/relationships/diagramData" Target="../diagrams/data21.xml"/><Relationship Id="rId4" Type="http://schemas.openxmlformats.org/officeDocument/2006/relationships/diagramLayout" Target="../diagrams/layout21.xml"/><Relationship Id="rId5" Type="http://schemas.openxmlformats.org/officeDocument/2006/relationships/diagramQuickStyle" Target="../diagrams/quickStyle21.xml"/><Relationship Id="rId6" Type="http://schemas.openxmlformats.org/officeDocument/2006/relationships/diagramColors" Target="../diagrams/colors21.xml"/><Relationship Id="rId7" Type="http://schemas.microsoft.com/office/2007/relationships/diagramDrawing" Target="../diagrams/drawing21.xml"/><Relationship Id="rId1" Type="http://schemas.openxmlformats.org/officeDocument/2006/relationships/slideLayout" Target="../slideLayouts/slideLayout2.xml"/><Relationship Id="rId2" Type="http://schemas.openxmlformats.org/officeDocument/2006/relationships/notesSlide" Target="../notesSlides/notesSlide1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3" Type="http://schemas.openxmlformats.org/officeDocument/2006/relationships/image" Target="../media/image11.png"/><Relationship Id="rId4" Type="http://schemas.openxmlformats.org/officeDocument/2006/relationships/image" Target="../media/image12.png"/><Relationship Id="rId5" Type="http://schemas.openxmlformats.org/officeDocument/2006/relationships/diagramData" Target="../diagrams/data22.xml"/><Relationship Id="rId6" Type="http://schemas.openxmlformats.org/officeDocument/2006/relationships/diagramLayout" Target="../diagrams/layout22.xml"/><Relationship Id="rId7" Type="http://schemas.openxmlformats.org/officeDocument/2006/relationships/diagramQuickStyle" Target="../diagrams/quickStyle22.xml"/><Relationship Id="rId8" Type="http://schemas.openxmlformats.org/officeDocument/2006/relationships/diagramColors" Target="../diagrams/colors22.xml"/><Relationship Id="rId9" Type="http://schemas.microsoft.com/office/2007/relationships/diagramDrawing" Target="../diagrams/drawing22.xml"/><Relationship Id="rId1" Type="http://schemas.openxmlformats.org/officeDocument/2006/relationships/slideLayout" Target="../slideLayouts/slideLayout2.xml"/><Relationship Id="rId2" Type="http://schemas.openxmlformats.org/officeDocument/2006/relationships/image" Target="../media/image10.png"/></Relationships>
</file>

<file path=ppt/slides/_rels/slide21.xml.rels><?xml version="1.0" encoding="UTF-8" standalone="yes"?>
<Relationships xmlns="http://schemas.openxmlformats.org/package/2006/relationships"><Relationship Id="rId3" Type="http://schemas.openxmlformats.org/officeDocument/2006/relationships/diagramLayout" Target="../diagrams/layout23.xml"/><Relationship Id="rId4" Type="http://schemas.openxmlformats.org/officeDocument/2006/relationships/diagramQuickStyle" Target="../diagrams/quickStyle23.xml"/><Relationship Id="rId5" Type="http://schemas.openxmlformats.org/officeDocument/2006/relationships/diagramColors" Target="../diagrams/colors23.xml"/><Relationship Id="rId6" Type="http://schemas.microsoft.com/office/2007/relationships/diagramDrawing" Target="../diagrams/drawing23.xml"/><Relationship Id="rId7" Type="http://schemas.openxmlformats.org/officeDocument/2006/relationships/image" Target="../media/image13.png"/><Relationship Id="rId1" Type="http://schemas.openxmlformats.org/officeDocument/2006/relationships/slideLayout" Target="../slideLayouts/slideLayout2.xml"/><Relationship Id="rId2" Type="http://schemas.openxmlformats.org/officeDocument/2006/relationships/diagramData" Target="../diagrams/data23.xml"/></Relationships>
</file>

<file path=ppt/slides/_rels/slide22.xml.rels><?xml version="1.0" encoding="UTF-8" standalone="yes"?>
<Relationships xmlns="http://schemas.openxmlformats.org/package/2006/relationships"><Relationship Id="rId3" Type="http://schemas.openxmlformats.org/officeDocument/2006/relationships/image" Target="../media/image14.png"/><Relationship Id="rId4" Type="http://schemas.openxmlformats.org/officeDocument/2006/relationships/diagramData" Target="../diagrams/data24.xml"/><Relationship Id="rId5" Type="http://schemas.openxmlformats.org/officeDocument/2006/relationships/diagramLayout" Target="../diagrams/layout24.xml"/><Relationship Id="rId6" Type="http://schemas.openxmlformats.org/officeDocument/2006/relationships/diagramQuickStyle" Target="../diagrams/quickStyle24.xml"/><Relationship Id="rId7" Type="http://schemas.openxmlformats.org/officeDocument/2006/relationships/diagramColors" Target="../diagrams/colors24.xml"/><Relationship Id="rId8" Type="http://schemas.microsoft.com/office/2007/relationships/diagramDrawing" Target="../diagrams/drawing24.xml"/><Relationship Id="rId1" Type="http://schemas.openxmlformats.org/officeDocument/2006/relationships/slideLayout" Target="../slideLayouts/slideLayout2.xml"/><Relationship Id="rId2" Type="http://schemas.openxmlformats.org/officeDocument/2006/relationships/notesSlide" Target="../notesSlides/notesSlide14.xml"/></Relationships>
</file>

<file path=ppt/slides/_rels/slide23.xml.rels><?xml version="1.0" encoding="UTF-8" standalone="yes"?>
<Relationships xmlns="http://schemas.openxmlformats.org/package/2006/relationships"><Relationship Id="rId3" Type="http://schemas.openxmlformats.org/officeDocument/2006/relationships/diagramData" Target="../diagrams/data25.xml"/><Relationship Id="rId4" Type="http://schemas.openxmlformats.org/officeDocument/2006/relationships/diagramLayout" Target="../diagrams/layout25.xml"/><Relationship Id="rId5" Type="http://schemas.openxmlformats.org/officeDocument/2006/relationships/diagramQuickStyle" Target="../diagrams/quickStyle25.xml"/><Relationship Id="rId6" Type="http://schemas.openxmlformats.org/officeDocument/2006/relationships/diagramColors" Target="../diagrams/colors25.xml"/><Relationship Id="rId7" Type="http://schemas.microsoft.com/office/2007/relationships/diagramDrawing" Target="../diagrams/drawing25.xml"/><Relationship Id="rId1" Type="http://schemas.openxmlformats.org/officeDocument/2006/relationships/slideLayout" Target="../slideLayouts/slideLayout2.xml"/><Relationship Id="rId2" Type="http://schemas.openxmlformats.org/officeDocument/2006/relationships/notesSlide" Target="../notesSlides/notesSlide15.xml"/></Relationships>
</file>

<file path=ppt/slides/_rels/slide24.xml.rels><?xml version="1.0" encoding="UTF-8" standalone="yes"?>
<Relationships xmlns="http://schemas.openxmlformats.org/package/2006/relationships"><Relationship Id="rId3" Type="http://schemas.openxmlformats.org/officeDocument/2006/relationships/image" Target="../media/image15.jpeg"/><Relationship Id="rId4" Type="http://schemas.openxmlformats.org/officeDocument/2006/relationships/image" Target="../media/image16.png"/><Relationship Id="rId5" Type="http://schemas.openxmlformats.org/officeDocument/2006/relationships/diagramData" Target="../diagrams/data26.xml"/><Relationship Id="rId6" Type="http://schemas.openxmlformats.org/officeDocument/2006/relationships/diagramLayout" Target="../diagrams/layout26.xml"/><Relationship Id="rId7" Type="http://schemas.openxmlformats.org/officeDocument/2006/relationships/diagramQuickStyle" Target="../diagrams/quickStyle26.xml"/><Relationship Id="rId8" Type="http://schemas.openxmlformats.org/officeDocument/2006/relationships/diagramColors" Target="../diagrams/colors26.xml"/><Relationship Id="rId9" Type="http://schemas.microsoft.com/office/2007/relationships/diagramDrawing" Target="../diagrams/drawing26.xml"/><Relationship Id="rId1" Type="http://schemas.openxmlformats.org/officeDocument/2006/relationships/slideLayout" Target="../slideLayouts/slideLayout2.xml"/><Relationship Id="rId2" Type="http://schemas.openxmlformats.org/officeDocument/2006/relationships/notesSlide" Target="../notesSlides/notesSlide16.xml"/></Relationships>
</file>

<file path=ppt/slides/_rels/slide25.xml.rels><?xml version="1.0" encoding="UTF-8" standalone="yes"?>
<Relationships xmlns="http://schemas.openxmlformats.org/package/2006/relationships"><Relationship Id="rId3" Type="http://schemas.openxmlformats.org/officeDocument/2006/relationships/diagramData" Target="../diagrams/data27.xml"/><Relationship Id="rId4" Type="http://schemas.openxmlformats.org/officeDocument/2006/relationships/diagramLayout" Target="../diagrams/layout27.xml"/><Relationship Id="rId5" Type="http://schemas.openxmlformats.org/officeDocument/2006/relationships/diagramQuickStyle" Target="../diagrams/quickStyle27.xml"/><Relationship Id="rId6" Type="http://schemas.openxmlformats.org/officeDocument/2006/relationships/diagramColors" Target="../diagrams/colors27.xml"/><Relationship Id="rId7" Type="http://schemas.microsoft.com/office/2007/relationships/diagramDrawing" Target="../diagrams/drawing27.xml"/><Relationship Id="rId1" Type="http://schemas.openxmlformats.org/officeDocument/2006/relationships/slideLayout" Target="../slideLayouts/slideLayout2.xml"/><Relationship Id="rId2" Type="http://schemas.openxmlformats.org/officeDocument/2006/relationships/notesSlide" Target="../notesSlides/notesSlide17.xml"/></Relationships>
</file>

<file path=ppt/slides/_rels/slide26.xml.rels><?xml version="1.0" encoding="UTF-8" standalone="yes"?>
<Relationships xmlns="http://schemas.openxmlformats.org/package/2006/relationships"><Relationship Id="rId11" Type="http://schemas.openxmlformats.org/officeDocument/2006/relationships/diagramColors" Target="../diagrams/colors29.xml"/><Relationship Id="rId12" Type="http://schemas.microsoft.com/office/2007/relationships/diagramDrawing" Target="../diagrams/drawing29.xml"/><Relationship Id="rId1" Type="http://schemas.openxmlformats.org/officeDocument/2006/relationships/slideLayout" Target="../slideLayouts/slideLayout2.xml"/><Relationship Id="rId2" Type="http://schemas.openxmlformats.org/officeDocument/2006/relationships/notesSlide" Target="../notesSlides/notesSlide18.xml"/><Relationship Id="rId3" Type="http://schemas.openxmlformats.org/officeDocument/2006/relationships/diagramData" Target="../diagrams/data28.xml"/><Relationship Id="rId4" Type="http://schemas.openxmlformats.org/officeDocument/2006/relationships/diagramLayout" Target="../diagrams/layout28.xml"/><Relationship Id="rId5" Type="http://schemas.openxmlformats.org/officeDocument/2006/relationships/diagramQuickStyle" Target="../diagrams/quickStyle28.xml"/><Relationship Id="rId6" Type="http://schemas.openxmlformats.org/officeDocument/2006/relationships/diagramColors" Target="../diagrams/colors28.xml"/><Relationship Id="rId7" Type="http://schemas.microsoft.com/office/2007/relationships/diagramDrawing" Target="../diagrams/drawing28.xml"/><Relationship Id="rId8" Type="http://schemas.openxmlformats.org/officeDocument/2006/relationships/diagramData" Target="../diagrams/data29.xml"/><Relationship Id="rId9" Type="http://schemas.openxmlformats.org/officeDocument/2006/relationships/diagramLayout" Target="../diagrams/layout29.xml"/><Relationship Id="rId10" Type="http://schemas.openxmlformats.org/officeDocument/2006/relationships/diagramQuickStyle" Target="../diagrams/quickStyle29.xml"/></Relationships>
</file>

<file path=ppt/slides/_rels/slide27.xml.rels><?xml version="1.0" encoding="UTF-8" standalone="yes"?>
<Relationships xmlns="http://schemas.openxmlformats.org/package/2006/relationships"><Relationship Id="rId3" Type="http://schemas.openxmlformats.org/officeDocument/2006/relationships/diagramData" Target="../diagrams/data30.xml"/><Relationship Id="rId4" Type="http://schemas.openxmlformats.org/officeDocument/2006/relationships/diagramLayout" Target="../diagrams/layout30.xml"/><Relationship Id="rId5" Type="http://schemas.openxmlformats.org/officeDocument/2006/relationships/diagramQuickStyle" Target="../diagrams/quickStyle30.xml"/><Relationship Id="rId6" Type="http://schemas.openxmlformats.org/officeDocument/2006/relationships/diagramColors" Target="../diagrams/colors30.xml"/><Relationship Id="rId7" Type="http://schemas.microsoft.com/office/2007/relationships/diagramDrawing" Target="../diagrams/drawing30.xml"/><Relationship Id="rId1" Type="http://schemas.openxmlformats.org/officeDocument/2006/relationships/slideLayout" Target="../slideLayouts/slideLayout2.xml"/><Relationship Id="rId2" Type="http://schemas.openxmlformats.org/officeDocument/2006/relationships/notesSlide" Target="../notesSlides/notesSlide19.xml"/></Relationships>
</file>

<file path=ppt/slides/_rels/slide28.xml.rels><?xml version="1.0" encoding="UTF-8" standalone="yes"?>
<Relationships xmlns="http://schemas.openxmlformats.org/package/2006/relationships"><Relationship Id="rId3" Type="http://schemas.openxmlformats.org/officeDocument/2006/relationships/diagramLayout" Target="../diagrams/layout31.xml"/><Relationship Id="rId4" Type="http://schemas.openxmlformats.org/officeDocument/2006/relationships/diagramQuickStyle" Target="../diagrams/quickStyle31.xml"/><Relationship Id="rId5" Type="http://schemas.openxmlformats.org/officeDocument/2006/relationships/diagramColors" Target="../diagrams/colors31.xml"/><Relationship Id="rId6" Type="http://schemas.microsoft.com/office/2007/relationships/diagramDrawing" Target="../diagrams/drawing31.xml"/><Relationship Id="rId1" Type="http://schemas.openxmlformats.org/officeDocument/2006/relationships/slideLayout" Target="../slideLayouts/slideLayout2.xml"/><Relationship Id="rId2" Type="http://schemas.openxmlformats.org/officeDocument/2006/relationships/diagramData" Target="../diagrams/data31.xml"/></Relationships>
</file>

<file path=ppt/slides/_rels/slide29.xml.rels><?xml version="1.0" encoding="UTF-8" standalone="yes"?>
<Relationships xmlns="http://schemas.openxmlformats.org/package/2006/relationships"><Relationship Id="rId3" Type="http://schemas.openxmlformats.org/officeDocument/2006/relationships/diagramData" Target="../diagrams/data32.xml"/><Relationship Id="rId4" Type="http://schemas.openxmlformats.org/officeDocument/2006/relationships/diagramLayout" Target="../diagrams/layout32.xml"/><Relationship Id="rId5" Type="http://schemas.openxmlformats.org/officeDocument/2006/relationships/diagramQuickStyle" Target="../diagrams/quickStyle32.xml"/><Relationship Id="rId6" Type="http://schemas.openxmlformats.org/officeDocument/2006/relationships/diagramColors" Target="../diagrams/colors32.xml"/><Relationship Id="rId7" Type="http://schemas.microsoft.com/office/2007/relationships/diagramDrawing" Target="../diagrams/drawing32.xml"/><Relationship Id="rId1" Type="http://schemas.openxmlformats.org/officeDocument/2006/relationships/slideLayout" Target="../slideLayouts/slideLayout2.xml"/><Relationship Id="rId2" Type="http://schemas.openxmlformats.org/officeDocument/2006/relationships/notesSlide" Target="../notesSlides/notesSlide20.xml"/></Relationships>
</file>

<file path=ppt/slides/_rels/slide3.xml.rels><?xml version="1.0" encoding="UTF-8" standalone="yes"?>
<Relationships xmlns="http://schemas.openxmlformats.org/package/2006/relationships"><Relationship Id="rId3" Type="http://schemas.openxmlformats.org/officeDocument/2006/relationships/hyperlink" Target="https://www.youtube.com/watch?v=ngx8RZfH1n8" TargetMode="External"/><Relationship Id="rId4" Type="http://schemas.openxmlformats.org/officeDocument/2006/relationships/image" Target="../media/image1.png"/><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3" Type="http://schemas.openxmlformats.org/officeDocument/2006/relationships/diagramData" Target="../diagrams/data33.xml"/><Relationship Id="rId4" Type="http://schemas.openxmlformats.org/officeDocument/2006/relationships/diagramLayout" Target="../diagrams/layout33.xml"/><Relationship Id="rId5" Type="http://schemas.openxmlformats.org/officeDocument/2006/relationships/diagramQuickStyle" Target="../diagrams/quickStyle33.xml"/><Relationship Id="rId6" Type="http://schemas.openxmlformats.org/officeDocument/2006/relationships/diagramColors" Target="../diagrams/colors33.xml"/><Relationship Id="rId7" Type="http://schemas.microsoft.com/office/2007/relationships/diagramDrawing" Target="../diagrams/drawing33.xml"/><Relationship Id="rId1" Type="http://schemas.openxmlformats.org/officeDocument/2006/relationships/slideLayout" Target="../slideLayouts/slideLayout2.xml"/><Relationship Id="rId2" Type="http://schemas.openxmlformats.org/officeDocument/2006/relationships/notesSlide" Target="../notesSlides/notesSlide21.xml"/></Relationships>
</file>

<file path=ppt/slides/_rels/slide31.xml.rels><?xml version="1.0" encoding="UTF-8" standalone="yes"?>
<Relationships xmlns="http://schemas.openxmlformats.org/package/2006/relationships"><Relationship Id="rId3" Type="http://schemas.openxmlformats.org/officeDocument/2006/relationships/diagramLayout" Target="../diagrams/layout34.xml"/><Relationship Id="rId4" Type="http://schemas.openxmlformats.org/officeDocument/2006/relationships/diagramQuickStyle" Target="../diagrams/quickStyle34.xml"/><Relationship Id="rId5" Type="http://schemas.openxmlformats.org/officeDocument/2006/relationships/diagramColors" Target="../diagrams/colors34.xml"/><Relationship Id="rId6" Type="http://schemas.microsoft.com/office/2007/relationships/diagramDrawing" Target="../diagrams/drawing34.xml"/><Relationship Id="rId1" Type="http://schemas.openxmlformats.org/officeDocument/2006/relationships/slideLayout" Target="../slideLayouts/slideLayout2.xml"/><Relationship Id="rId2" Type="http://schemas.openxmlformats.org/officeDocument/2006/relationships/diagramData" Target="../diagrams/data34.xml"/></Relationships>
</file>

<file path=ppt/slides/_rels/slide32.xml.rels><?xml version="1.0" encoding="UTF-8" standalone="yes"?>
<Relationships xmlns="http://schemas.openxmlformats.org/package/2006/relationships"><Relationship Id="rId3" Type="http://schemas.openxmlformats.org/officeDocument/2006/relationships/diagramData" Target="../diagrams/data35.xml"/><Relationship Id="rId4" Type="http://schemas.openxmlformats.org/officeDocument/2006/relationships/diagramLayout" Target="../diagrams/layout35.xml"/><Relationship Id="rId5" Type="http://schemas.openxmlformats.org/officeDocument/2006/relationships/diagramQuickStyle" Target="../diagrams/quickStyle35.xml"/><Relationship Id="rId6" Type="http://schemas.openxmlformats.org/officeDocument/2006/relationships/diagramColors" Target="../diagrams/colors35.xml"/><Relationship Id="rId7" Type="http://schemas.microsoft.com/office/2007/relationships/diagramDrawing" Target="../diagrams/drawing35.xml"/><Relationship Id="rId1" Type="http://schemas.openxmlformats.org/officeDocument/2006/relationships/slideLayout" Target="../slideLayouts/slideLayout2.xml"/><Relationship Id="rId2" Type="http://schemas.openxmlformats.org/officeDocument/2006/relationships/notesSlide" Target="../notesSlides/notesSlide22.xml"/></Relationships>
</file>

<file path=ppt/slides/_rels/slide4.xml.rels><?xml version="1.0" encoding="UTF-8" standalone="yes"?>
<Relationships xmlns="http://schemas.openxmlformats.org/package/2006/relationships"><Relationship Id="rId3" Type="http://schemas.openxmlformats.org/officeDocument/2006/relationships/diagramData" Target="../diagrams/data1.xml"/><Relationship Id="rId4" Type="http://schemas.openxmlformats.org/officeDocument/2006/relationships/diagramLayout" Target="../diagrams/layout1.xml"/><Relationship Id="rId5" Type="http://schemas.openxmlformats.org/officeDocument/2006/relationships/diagramQuickStyle" Target="../diagrams/quickStyle1.xml"/><Relationship Id="rId6" Type="http://schemas.openxmlformats.org/officeDocument/2006/relationships/diagramColors" Target="../diagrams/colors1.xml"/><Relationship Id="rId7" Type="http://schemas.microsoft.com/office/2007/relationships/diagramDrawing" Target="../diagrams/drawing1.xml"/><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3" Type="http://schemas.openxmlformats.org/officeDocument/2006/relationships/image" Target="../media/image2.jpg"/><Relationship Id="rId4" Type="http://schemas.openxmlformats.org/officeDocument/2006/relationships/diagramData" Target="../diagrams/data2.xml"/><Relationship Id="rId5" Type="http://schemas.openxmlformats.org/officeDocument/2006/relationships/diagramLayout" Target="../diagrams/layout2.xml"/><Relationship Id="rId6" Type="http://schemas.openxmlformats.org/officeDocument/2006/relationships/diagramQuickStyle" Target="../diagrams/quickStyle2.xml"/><Relationship Id="rId7" Type="http://schemas.openxmlformats.org/officeDocument/2006/relationships/diagramColors" Target="../diagrams/colors2.xml"/><Relationship Id="rId8" Type="http://schemas.microsoft.com/office/2007/relationships/diagramDrawing" Target="../diagrams/drawing2.xml"/><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3.xml"/><Relationship Id="rId4" Type="http://schemas.openxmlformats.org/officeDocument/2006/relationships/diagramLayout" Target="../diagrams/layout3.xml"/><Relationship Id="rId5" Type="http://schemas.openxmlformats.org/officeDocument/2006/relationships/diagramQuickStyle" Target="../diagrams/quickStyle3.xml"/><Relationship Id="rId6" Type="http://schemas.openxmlformats.org/officeDocument/2006/relationships/diagramColors" Target="../diagrams/colors3.xml"/><Relationship Id="rId7" Type="http://schemas.microsoft.com/office/2007/relationships/diagramDrawing" Target="../diagrams/drawing3.xml"/><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3" Type="http://schemas.openxmlformats.org/officeDocument/2006/relationships/image" Target="../media/image3.gif"/><Relationship Id="rId4" Type="http://schemas.openxmlformats.org/officeDocument/2006/relationships/diagramData" Target="../diagrams/data4.xml"/><Relationship Id="rId5" Type="http://schemas.openxmlformats.org/officeDocument/2006/relationships/diagramLayout" Target="../diagrams/layout4.xml"/><Relationship Id="rId6" Type="http://schemas.openxmlformats.org/officeDocument/2006/relationships/diagramQuickStyle" Target="../diagrams/quickStyle4.xml"/><Relationship Id="rId7" Type="http://schemas.openxmlformats.org/officeDocument/2006/relationships/diagramColors" Target="../diagrams/colors4.xml"/><Relationship Id="rId8" Type="http://schemas.microsoft.com/office/2007/relationships/diagramDrawing" Target="../diagrams/drawing4.xml"/><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3" Type="http://schemas.openxmlformats.org/officeDocument/2006/relationships/diagramData" Target="../diagrams/data5.xml"/><Relationship Id="rId4" Type="http://schemas.openxmlformats.org/officeDocument/2006/relationships/diagramLayout" Target="../diagrams/layout5.xml"/><Relationship Id="rId5" Type="http://schemas.openxmlformats.org/officeDocument/2006/relationships/diagramQuickStyle" Target="../diagrams/quickStyle5.xml"/><Relationship Id="rId6" Type="http://schemas.openxmlformats.org/officeDocument/2006/relationships/diagramColors" Target="../diagrams/colors5.xml"/><Relationship Id="rId7" Type="http://schemas.microsoft.com/office/2007/relationships/diagramDrawing" Target="../diagrams/drawing5.xml"/><Relationship Id="rId1" Type="http://schemas.openxmlformats.org/officeDocument/2006/relationships/slideLayout" Target="../slideLayouts/slideLayout2.xml"/><Relationship Id="rId2" Type="http://schemas.openxmlformats.org/officeDocument/2006/relationships/image" Target="../media/image4.png"/></Relationships>
</file>

<file path=ppt/slides/_rels/slide9.xml.rels><?xml version="1.0" encoding="UTF-8" standalone="yes"?>
<Relationships xmlns="http://schemas.openxmlformats.org/package/2006/relationships"><Relationship Id="rId3" Type="http://schemas.openxmlformats.org/officeDocument/2006/relationships/diagramData" Target="../diagrams/data6.xml"/><Relationship Id="rId4" Type="http://schemas.openxmlformats.org/officeDocument/2006/relationships/diagramLayout" Target="../diagrams/layout6.xml"/><Relationship Id="rId5" Type="http://schemas.openxmlformats.org/officeDocument/2006/relationships/diagramQuickStyle" Target="../diagrams/quickStyle6.xml"/><Relationship Id="rId6" Type="http://schemas.openxmlformats.org/officeDocument/2006/relationships/diagramColors" Target="../diagrams/colors6.xml"/><Relationship Id="rId7" Type="http://schemas.microsoft.com/office/2007/relationships/diagramDrawing" Target="../diagrams/drawing6.xml"/><Relationship Id="rId1" Type="http://schemas.openxmlformats.org/officeDocument/2006/relationships/slideLayout" Target="../slideLayouts/slideLayout2.xml"/><Relationship Id="rId2"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ctrTitle"/>
          </p:nvPr>
        </p:nvSpPr>
        <p:spPr>
          <a:xfrm>
            <a:off x="1338867" y="2335685"/>
            <a:ext cx="9515600" cy="1572172"/>
          </a:xfrm>
        </p:spPr>
        <p:txBody>
          <a:bodyPr>
            <a:normAutofit/>
          </a:bodyPr>
          <a:lstStyle/>
          <a:p>
            <a:r>
              <a:rPr lang="zh-TW" altLang="en-US" dirty="0" smtClean="0"/>
              <a:t>保險科技</a:t>
            </a:r>
            <a:endParaRPr lang="zh-TW" altLang="en-US" sz="4000" dirty="0"/>
          </a:p>
        </p:txBody>
      </p:sp>
      <p:sp>
        <p:nvSpPr>
          <p:cNvPr id="4" name="投影片編號版面配置區 3"/>
          <p:cNvSpPr>
            <a:spLocks noGrp="1"/>
          </p:cNvSpPr>
          <p:nvPr>
            <p:ph type="sldNum" sz="quarter" idx="12"/>
          </p:nvPr>
        </p:nvSpPr>
        <p:spPr/>
        <p:txBody>
          <a:bodyPr/>
          <a:lstStyle/>
          <a:p>
            <a:fld id="{B7A223AD-9DE0-49EC-B40D-C8FE98D1D69B}" type="slidenum">
              <a:rPr lang="zh-TW" altLang="en-US" smtClean="0"/>
              <a:t>1</a:t>
            </a:fld>
            <a:endParaRPr lang="zh-TW" altLang="en-US"/>
          </a:p>
        </p:txBody>
      </p:sp>
      <p:sp>
        <p:nvSpPr>
          <p:cNvPr id="5" name="子標題 1"/>
          <p:cNvSpPr>
            <a:spLocks noGrp="1"/>
          </p:cNvSpPr>
          <p:nvPr>
            <p:ph type="subTitle" idx="1"/>
          </p:nvPr>
        </p:nvSpPr>
        <p:spPr>
          <a:xfrm>
            <a:off x="2849633" y="3800052"/>
            <a:ext cx="6494000" cy="1056800"/>
          </a:xfrm>
        </p:spPr>
        <p:txBody>
          <a:bodyPr>
            <a:noAutofit/>
          </a:bodyPr>
          <a:lstStyle/>
          <a:p>
            <a:r>
              <a:rPr lang="en-US" altLang="zh-TW" sz="4000" b="1" dirty="0" err="1">
                <a:solidFill>
                  <a:srgbClr val="9F2936"/>
                </a:solidFill>
              </a:rPr>
              <a:t>InsurTech</a:t>
            </a:r>
            <a:endParaRPr kumimoji="1" lang="en-US" altLang="zh-TW" sz="4000" b="1" dirty="0">
              <a:solidFill>
                <a:schemeClr val="accent2"/>
              </a:solidFill>
              <a:latin typeface="+mn-ea"/>
            </a:endParaRPr>
          </a:p>
        </p:txBody>
      </p:sp>
      <p:sp>
        <p:nvSpPr>
          <p:cNvPr id="6" name="頁尾版面配置區 1"/>
          <p:cNvSpPr>
            <a:spLocks noGrp="1"/>
          </p:cNvSpPr>
          <p:nvPr>
            <p:ph type="ftr" sz="quarter" idx="11"/>
          </p:nvPr>
        </p:nvSpPr>
        <p:spPr>
          <a:xfrm>
            <a:off x="1728302" y="5717310"/>
            <a:ext cx="9095510" cy="748146"/>
          </a:xfrm>
        </p:spPr>
        <p:txBody>
          <a:bodyPr/>
          <a:lstStyle/>
          <a:p>
            <a:pPr algn="ctr"/>
            <a:r>
              <a:rPr lang="en-US" altLang="zh-TW" sz="2000" dirty="0" smtClean="0"/>
              <a:t>《2017</a:t>
            </a:r>
            <a:r>
              <a:rPr lang="zh-TW" altLang="en-US" sz="2000" dirty="0" smtClean="0"/>
              <a:t>數位</a:t>
            </a:r>
            <a:r>
              <a:rPr lang="zh-TW" altLang="en-US" sz="2000" dirty="0"/>
              <a:t>金融</a:t>
            </a:r>
            <a:r>
              <a:rPr lang="en-US" altLang="zh-TW" sz="2000" dirty="0"/>
              <a:t>》                                                                                                                                             NCTU.IIM.IEBI Lab</a:t>
            </a:r>
            <a:endParaRPr lang="zh-TW" altLang="en-US" sz="2000" dirty="0"/>
          </a:p>
        </p:txBody>
      </p:sp>
    </p:spTree>
    <p:extLst>
      <p:ext uri="{BB962C8B-B14F-4D97-AF65-F5344CB8AC3E}">
        <p14:creationId xmlns:p14="http://schemas.microsoft.com/office/powerpoint/2010/main" val="84520826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t>傳統與網路保險的比較</a:t>
            </a:r>
          </a:p>
        </p:txBody>
      </p:sp>
      <p:graphicFrame>
        <p:nvGraphicFramePr>
          <p:cNvPr id="4" name="內容版面配置區 3"/>
          <p:cNvGraphicFramePr>
            <a:graphicFrameLocks noGrp="1"/>
          </p:cNvGraphicFramePr>
          <p:nvPr>
            <p:ph idx="1"/>
            <p:extLst>
              <p:ext uri="{D42A27DB-BD31-4B8C-83A1-F6EECF244321}">
                <p14:modId xmlns:p14="http://schemas.microsoft.com/office/powerpoint/2010/main" val="3666333052"/>
              </p:ext>
            </p:extLst>
          </p:nvPr>
        </p:nvGraphicFramePr>
        <p:xfrm>
          <a:off x="612979" y="1772285"/>
          <a:ext cx="11001375" cy="4114800"/>
        </p:xfrm>
        <a:graphic>
          <a:graphicData uri="http://schemas.openxmlformats.org/drawingml/2006/table">
            <a:tbl>
              <a:tblPr firstRow="1" bandRow="1">
                <a:tableStyleId>{9D7B26C5-4107-4FEC-AEDC-1716B250A1EF}</a:tableStyleId>
              </a:tblPr>
              <a:tblGrid>
                <a:gridCol w="2139950">
                  <a:extLst>
                    <a:ext uri="{9D8B030D-6E8A-4147-A177-3AD203B41FA5}">
                      <a16:colId xmlns="" xmlns:a16="http://schemas.microsoft.com/office/drawing/2014/main" val="1020435300"/>
                    </a:ext>
                  </a:extLst>
                </a:gridCol>
                <a:gridCol w="4162425">
                  <a:extLst>
                    <a:ext uri="{9D8B030D-6E8A-4147-A177-3AD203B41FA5}">
                      <a16:colId xmlns="" xmlns:a16="http://schemas.microsoft.com/office/drawing/2014/main" val="1200768188"/>
                    </a:ext>
                  </a:extLst>
                </a:gridCol>
                <a:gridCol w="4699000">
                  <a:extLst>
                    <a:ext uri="{9D8B030D-6E8A-4147-A177-3AD203B41FA5}">
                      <a16:colId xmlns="" xmlns:a16="http://schemas.microsoft.com/office/drawing/2014/main" val="3042621456"/>
                    </a:ext>
                  </a:extLst>
                </a:gridCol>
              </a:tblGrid>
              <a:tr h="351790">
                <a:tc>
                  <a:txBody>
                    <a:bodyPr/>
                    <a:lstStyle/>
                    <a:p>
                      <a:r>
                        <a:rPr lang="zh-TW" altLang="en-US" sz="2400" dirty="0"/>
                        <a:t>項目</a:t>
                      </a:r>
                    </a:p>
                  </a:txBody>
                  <a:tcPr/>
                </a:tc>
                <a:tc>
                  <a:txBody>
                    <a:bodyPr/>
                    <a:lstStyle/>
                    <a:p>
                      <a:r>
                        <a:rPr lang="zh-TW" altLang="en-US" sz="2400" dirty="0"/>
                        <a:t>網路保險通路</a:t>
                      </a:r>
                    </a:p>
                  </a:txBody>
                  <a:tcPr/>
                </a:tc>
                <a:tc>
                  <a:txBody>
                    <a:bodyPr/>
                    <a:lstStyle/>
                    <a:p>
                      <a:r>
                        <a:rPr lang="zh-TW" altLang="en-US" sz="2400" dirty="0"/>
                        <a:t>傳統保險通路</a:t>
                      </a:r>
                    </a:p>
                  </a:txBody>
                  <a:tcPr/>
                </a:tc>
                <a:extLst>
                  <a:ext uri="{0D108BD9-81ED-4DB2-BD59-A6C34878D82A}">
                    <a16:rowId xmlns="" xmlns:a16="http://schemas.microsoft.com/office/drawing/2014/main" val="1473647557"/>
                  </a:ext>
                </a:extLst>
              </a:tr>
              <a:tr h="370840">
                <a:tc>
                  <a:txBody>
                    <a:bodyPr/>
                    <a:lstStyle/>
                    <a:p>
                      <a:r>
                        <a:rPr lang="zh-TW" altLang="en-US" sz="2400" dirty="0"/>
                        <a:t>資訊服務方式</a:t>
                      </a:r>
                    </a:p>
                  </a:txBody>
                  <a:tcPr/>
                </a:tc>
                <a:tc>
                  <a:txBody>
                    <a:bodyPr/>
                    <a:lstStyle/>
                    <a:p>
                      <a:r>
                        <a:rPr lang="zh-TW" altLang="en-US" sz="2400" dirty="0"/>
                        <a:t>線上資訊服務</a:t>
                      </a:r>
                    </a:p>
                  </a:txBody>
                  <a:tcPr/>
                </a:tc>
                <a:tc>
                  <a:txBody>
                    <a:bodyPr/>
                    <a:lstStyle/>
                    <a:p>
                      <a:r>
                        <a:rPr lang="zh-TW" altLang="en-US" sz="2400" dirty="0"/>
                        <a:t>行銷員推銷介紹</a:t>
                      </a:r>
                    </a:p>
                  </a:txBody>
                  <a:tcPr/>
                </a:tc>
                <a:extLst>
                  <a:ext uri="{0D108BD9-81ED-4DB2-BD59-A6C34878D82A}">
                    <a16:rowId xmlns="" xmlns:a16="http://schemas.microsoft.com/office/drawing/2014/main" val="4161203986"/>
                  </a:ext>
                </a:extLst>
              </a:tr>
              <a:tr h="370840">
                <a:tc>
                  <a:txBody>
                    <a:bodyPr/>
                    <a:lstStyle/>
                    <a:p>
                      <a:r>
                        <a:rPr lang="zh-TW" altLang="en-US" sz="2400" dirty="0"/>
                        <a:t>服務場所</a:t>
                      </a:r>
                    </a:p>
                  </a:txBody>
                  <a:tcPr/>
                </a:tc>
                <a:tc>
                  <a:txBody>
                    <a:bodyPr/>
                    <a:lstStyle/>
                    <a:p>
                      <a:r>
                        <a:rPr lang="zh-TW" altLang="en-US" sz="2400" dirty="0"/>
                        <a:t>無形的網路空間</a:t>
                      </a:r>
                    </a:p>
                  </a:txBody>
                  <a:tcPr/>
                </a:tc>
                <a:tc>
                  <a:txBody>
                    <a:bodyPr/>
                    <a:lstStyle/>
                    <a:p>
                      <a:r>
                        <a:rPr lang="zh-TW" altLang="en-US" sz="2400" dirty="0"/>
                        <a:t>有形的有限空間</a:t>
                      </a:r>
                    </a:p>
                  </a:txBody>
                  <a:tcPr/>
                </a:tc>
                <a:extLst>
                  <a:ext uri="{0D108BD9-81ED-4DB2-BD59-A6C34878D82A}">
                    <a16:rowId xmlns="" xmlns:a16="http://schemas.microsoft.com/office/drawing/2014/main" val="3756891364"/>
                  </a:ext>
                </a:extLst>
              </a:tr>
              <a:tr h="370840">
                <a:tc>
                  <a:txBody>
                    <a:bodyPr/>
                    <a:lstStyle/>
                    <a:p>
                      <a:r>
                        <a:rPr lang="zh-TW" altLang="en-US" sz="2400" dirty="0"/>
                        <a:t>服務時間</a:t>
                      </a:r>
                    </a:p>
                  </a:txBody>
                  <a:tcPr/>
                </a:tc>
                <a:tc>
                  <a:txBody>
                    <a:bodyPr/>
                    <a:lstStyle/>
                    <a:p>
                      <a:r>
                        <a:rPr lang="zh-TW" altLang="en-US" sz="2400" dirty="0"/>
                        <a:t>無時間限制</a:t>
                      </a:r>
                    </a:p>
                  </a:txBody>
                  <a:tcPr/>
                </a:tc>
                <a:tc>
                  <a:txBody>
                    <a:bodyPr/>
                    <a:lstStyle/>
                    <a:p>
                      <a:r>
                        <a:rPr lang="zh-TW" altLang="en-US" sz="2400" dirty="0"/>
                        <a:t>受限制，非連續</a:t>
                      </a:r>
                    </a:p>
                  </a:txBody>
                  <a:tcPr/>
                </a:tc>
                <a:extLst>
                  <a:ext uri="{0D108BD9-81ED-4DB2-BD59-A6C34878D82A}">
                    <a16:rowId xmlns="" xmlns:a16="http://schemas.microsoft.com/office/drawing/2014/main" val="3134337496"/>
                  </a:ext>
                </a:extLst>
              </a:tr>
              <a:tr h="370840">
                <a:tc>
                  <a:txBody>
                    <a:bodyPr/>
                    <a:lstStyle/>
                    <a:p>
                      <a:r>
                        <a:rPr lang="zh-TW" altLang="en-US" sz="2400" dirty="0"/>
                        <a:t>銷售市場</a:t>
                      </a:r>
                    </a:p>
                  </a:txBody>
                  <a:tcPr/>
                </a:tc>
                <a:tc>
                  <a:txBody>
                    <a:bodyPr/>
                    <a:lstStyle/>
                    <a:p>
                      <a:r>
                        <a:rPr lang="zh-TW" altLang="en-US" sz="2400" dirty="0"/>
                        <a:t>一次性開發客戶</a:t>
                      </a:r>
                    </a:p>
                  </a:txBody>
                  <a:tcPr/>
                </a:tc>
                <a:tc>
                  <a:txBody>
                    <a:bodyPr/>
                    <a:lstStyle/>
                    <a:p>
                      <a:r>
                        <a:rPr lang="zh-TW" altLang="en-US" sz="2400" dirty="0"/>
                        <a:t>適合一次和多次性開發客戶</a:t>
                      </a:r>
                    </a:p>
                  </a:txBody>
                  <a:tcPr/>
                </a:tc>
                <a:extLst>
                  <a:ext uri="{0D108BD9-81ED-4DB2-BD59-A6C34878D82A}">
                    <a16:rowId xmlns="" xmlns:a16="http://schemas.microsoft.com/office/drawing/2014/main" val="1819722224"/>
                  </a:ext>
                </a:extLst>
              </a:tr>
              <a:tr h="370840">
                <a:tc>
                  <a:txBody>
                    <a:bodyPr/>
                    <a:lstStyle/>
                    <a:p>
                      <a:r>
                        <a:rPr lang="zh-TW" altLang="en-US" sz="2400" dirty="0"/>
                        <a:t>行銷方式</a:t>
                      </a:r>
                    </a:p>
                  </a:txBody>
                  <a:tcPr/>
                </a:tc>
                <a:tc>
                  <a:txBody>
                    <a:bodyPr/>
                    <a:lstStyle/>
                    <a:p>
                      <a:r>
                        <a:rPr lang="zh-TW" altLang="en-US" sz="2400" dirty="0"/>
                        <a:t>一對一的個性化服務</a:t>
                      </a:r>
                    </a:p>
                  </a:txBody>
                  <a:tcPr/>
                </a:tc>
                <a:tc>
                  <a:txBody>
                    <a:bodyPr/>
                    <a:lstStyle/>
                    <a:p>
                      <a:r>
                        <a:rPr lang="zh-TW" altLang="en-US" sz="2400" dirty="0"/>
                        <a:t>一對多的推銷</a:t>
                      </a:r>
                    </a:p>
                  </a:txBody>
                  <a:tcPr/>
                </a:tc>
                <a:extLst>
                  <a:ext uri="{0D108BD9-81ED-4DB2-BD59-A6C34878D82A}">
                    <a16:rowId xmlns="" xmlns:a16="http://schemas.microsoft.com/office/drawing/2014/main" val="1828961834"/>
                  </a:ext>
                </a:extLst>
              </a:tr>
              <a:tr h="370840">
                <a:tc>
                  <a:txBody>
                    <a:bodyPr/>
                    <a:lstStyle/>
                    <a:p>
                      <a:r>
                        <a:rPr lang="zh-TW" altLang="en-US" sz="2400" dirty="0"/>
                        <a:t>險種情況</a:t>
                      </a:r>
                    </a:p>
                  </a:txBody>
                  <a:tcPr/>
                </a:tc>
                <a:tc>
                  <a:txBody>
                    <a:bodyPr/>
                    <a:lstStyle/>
                    <a:p>
                      <a:r>
                        <a:rPr lang="zh-TW" altLang="en-US" sz="2400" dirty="0"/>
                        <a:t>險種簡單易懂且單一</a:t>
                      </a:r>
                    </a:p>
                  </a:txBody>
                  <a:tcPr/>
                </a:tc>
                <a:tc>
                  <a:txBody>
                    <a:bodyPr/>
                    <a:lstStyle/>
                    <a:p>
                      <a:r>
                        <a:rPr lang="zh-TW" altLang="en-US" sz="2400" dirty="0"/>
                        <a:t>險種專業、複雜、保障全面</a:t>
                      </a:r>
                    </a:p>
                  </a:txBody>
                  <a:tcPr/>
                </a:tc>
                <a:extLst>
                  <a:ext uri="{0D108BD9-81ED-4DB2-BD59-A6C34878D82A}">
                    <a16:rowId xmlns="" xmlns:a16="http://schemas.microsoft.com/office/drawing/2014/main" val="84814884"/>
                  </a:ext>
                </a:extLst>
              </a:tr>
              <a:tr h="370840">
                <a:tc>
                  <a:txBody>
                    <a:bodyPr/>
                    <a:lstStyle/>
                    <a:p>
                      <a:r>
                        <a:rPr lang="zh-TW" altLang="en-US" sz="2400" dirty="0"/>
                        <a:t>資訊傳遞</a:t>
                      </a:r>
                    </a:p>
                  </a:txBody>
                  <a:tcPr/>
                </a:tc>
                <a:tc>
                  <a:txBody>
                    <a:bodyPr/>
                    <a:lstStyle/>
                    <a:p>
                      <a:r>
                        <a:rPr lang="zh-TW" altLang="en-US" sz="2400" dirty="0"/>
                        <a:t>單向獲取，無感情基礎</a:t>
                      </a:r>
                    </a:p>
                  </a:txBody>
                  <a:tcPr/>
                </a:tc>
                <a:tc>
                  <a:txBody>
                    <a:bodyPr/>
                    <a:lstStyle/>
                    <a:p>
                      <a:r>
                        <a:rPr lang="zh-TW" altLang="en-US" sz="2400" dirty="0"/>
                        <a:t>專業角度，全面解釋，感情維繫</a:t>
                      </a:r>
                    </a:p>
                  </a:txBody>
                  <a:tcPr/>
                </a:tc>
                <a:extLst>
                  <a:ext uri="{0D108BD9-81ED-4DB2-BD59-A6C34878D82A}">
                    <a16:rowId xmlns="" xmlns:a16="http://schemas.microsoft.com/office/drawing/2014/main" val="904148705"/>
                  </a:ext>
                </a:extLst>
              </a:tr>
              <a:tr h="215582">
                <a:tc>
                  <a:txBody>
                    <a:bodyPr/>
                    <a:lstStyle/>
                    <a:p>
                      <a:r>
                        <a:rPr lang="zh-TW" altLang="en-US" sz="2400" dirty="0"/>
                        <a:t>人均保費</a:t>
                      </a:r>
                      <a:r>
                        <a:rPr lang="zh-TW" altLang="en-US" sz="2400" dirty="0" smtClean="0"/>
                        <a:t>水準</a:t>
                      </a:r>
                      <a:endParaRPr lang="zh-TW" altLang="en-US" sz="2400" dirty="0"/>
                    </a:p>
                  </a:txBody>
                  <a:tcPr/>
                </a:tc>
                <a:tc>
                  <a:txBody>
                    <a:bodyPr/>
                    <a:lstStyle/>
                    <a:p>
                      <a:r>
                        <a:rPr lang="zh-TW" altLang="en-US" sz="2400" dirty="0" smtClean="0"/>
                        <a:t>較低</a:t>
                      </a:r>
                      <a:r>
                        <a:rPr lang="en-US" altLang="zh-TW" sz="2400" dirty="0" smtClean="0"/>
                        <a:t>(500</a:t>
                      </a:r>
                      <a:r>
                        <a:rPr lang="zh-TW" altLang="en-US" sz="2400" dirty="0"/>
                        <a:t>元</a:t>
                      </a:r>
                      <a:r>
                        <a:rPr lang="zh-TW" altLang="en-US" sz="2400" dirty="0" smtClean="0"/>
                        <a:t>以下</a:t>
                      </a:r>
                      <a:r>
                        <a:rPr lang="en-US" altLang="zh-TW" sz="2400" dirty="0" smtClean="0"/>
                        <a:t>)</a:t>
                      </a:r>
                      <a:endParaRPr lang="zh-TW" altLang="en-US" sz="2400" dirty="0"/>
                    </a:p>
                  </a:txBody>
                  <a:tcPr/>
                </a:tc>
                <a:tc>
                  <a:txBody>
                    <a:bodyPr/>
                    <a:lstStyle/>
                    <a:p>
                      <a:r>
                        <a:rPr lang="zh-TW" altLang="en-US" sz="2400" dirty="0" smtClean="0"/>
                        <a:t>較高</a:t>
                      </a:r>
                      <a:r>
                        <a:rPr lang="en-US" altLang="zh-TW" sz="2400" dirty="0" smtClean="0"/>
                        <a:t>(500~10000</a:t>
                      </a:r>
                      <a:r>
                        <a:rPr lang="zh-TW" altLang="en-US" sz="2400" dirty="0" smtClean="0"/>
                        <a:t>元</a:t>
                      </a:r>
                      <a:r>
                        <a:rPr lang="en-US" altLang="zh-TW" sz="2400" dirty="0" smtClean="0"/>
                        <a:t>)</a:t>
                      </a:r>
                      <a:endParaRPr lang="zh-TW" altLang="en-US" sz="2400" dirty="0"/>
                    </a:p>
                  </a:txBody>
                  <a:tcPr/>
                </a:tc>
                <a:extLst>
                  <a:ext uri="{0D108BD9-81ED-4DB2-BD59-A6C34878D82A}">
                    <a16:rowId xmlns="" xmlns:a16="http://schemas.microsoft.com/office/drawing/2014/main" val="2590939217"/>
                  </a:ext>
                </a:extLst>
              </a:tr>
            </a:tbl>
          </a:graphicData>
        </a:graphic>
      </p:graphicFrame>
      <p:graphicFrame>
        <p:nvGraphicFramePr>
          <p:cNvPr id="5" name="資料庫圖表 18"/>
          <p:cNvGraphicFramePr/>
          <p:nvPr>
            <p:extLst>
              <p:ext uri="{D42A27DB-BD31-4B8C-83A1-F6EECF244321}">
                <p14:modId xmlns:p14="http://schemas.microsoft.com/office/powerpoint/2010/main" val="2848145946"/>
              </p:ext>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投影片編號版面配置區 5"/>
          <p:cNvSpPr>
            <a:spLocks noGrp="1"/>
          </p:cNvSpPr>
          <p:nvPr>
            <p:ph type="sldNum" sz="quarter" idx="12"/>
          </p:nvPr>
        </p:nvSpPr>
        <p:spPr/>
        <p:txBody>
          <a:bodyPr/>
          <a:lstStyle/>
          <a:p>
            <a:fld id="{B7A223AD-9DE0-49EC-B40D-C8FE98D1D69B}" type="slidenum">
              <a:rPr lang="zh-TW" altLang="en-US" smtClean="0"/>
              <a:t>10</a:t>
            </a:fld>
            <a:endParaRPr lang="zh-TW" altLang="en-US"/>
          </a:p>
        </p:txBody>
      </p:sp>
      <p:sp>
        <p:nvSpPr>
          <p:cNvPr id="8" name="頁尾版面配置區 3"/>
          <p:cNvSpPr>
            <a:spLocks noGrp="1"/>
          </p:cNvSpPr>
          <p:nvPr>
            <p:ph type="ftr" sz="quarter" idx="11"/>
          </p:nvPr>
        </p:nvSpPr>
        <p:spPr>
          <a:xfrm>
            <a:off x="133865" y="6478310"/>
            <a:ext cx="11553550" cy="379690"/>
          </a:xfrm>
        </p:spPr>
        <p:txBody>
          <a:bodyPr/>
          <a:lstStyle/>
          <a:p>
            <a:r>
              <a:rPr lang="en-US" altLang="zh-TW" dirty="0" smtClean="0"/>
              <a:t>《 2017</a:t>
            </a:r>
            <a:r>
              <a:rPr lang="zh-TW" altLang="en-US" dirty="0" smtClean="0"/>
              <a:t>數位金融</a:t>
            </a:r>
            <a:r>
              <a:rPr lang="en-US" altLang="zh-TW" smtClean="0"/>
              <a:t>》                                                                                                                                             </a:t>
            </a:r>
            <a:r>
              <a:rPr lang="zh-TW" altLang="en-US" dirty="0" smtClean="0"/>
              <a:t>	</a:t>
            </a:r>
            <a:r>
              <a:rPr lang="en-US" altLang="zh-TW" dirty="0" smtClean="0"/>
              <a:t>NCTU.IIM.IEBI Lab</a:t>
            </a:r>
            <a:endParaRPr lang="zh-TW" altLang="en-US" dirty="0"/>
          </a:p>
        </p:txBody>
      </p:sp>
    </p:spTree>
    <p:extLst>
      <p:ext uri="{BB962C8B-B14F-4D97-AF65-F5344CB8AC3E}">
        <p14:creationId xmlns:p14="http://schemas.microsoft.com/office/powerpoint/2010/main" val="90502029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圖片 3"/>
          <p:cNvPicPr>
            <a:picLocks noChangeAspect="1"/>
          </p:cNvPicPr>
          <p:nvPr/>
        </p:nvPicPr>
        <p:blipFill rotWithShape="1">
          <a:blip r:embed="rId3"/>
          <a:srcRect t="7833"/>
          <a:stretch/>
        </p:blipFill>
        <p:spPr>
          <a:xfrm>
            <a:off x="5544766" y="967507"/>
            <a:ext cx="6169971" cy="5321997"/>
          </a:xfrm>
          <a:prstGeom prst="rect">
            <a:avLst/>
          </a:prstGeom>
        </p:spPr>
      </p:pic>
      <p:sp>
        <p:nvSpPr>
          <p:cNvPr id="7" name="內容版面配置區 2"/>
          <p:cNvSpPr>
            <a:spLocks noGrp="1"/>
          </p:cNvSpPr>
          <p:nvPr>
            <p:ph idx="1"/>
          </p:nvPr>
        </p:nvSpPr>
        <p:spPr>
          <a:xfrm>
            <a:off x="612057" y="1474839"/>
            <a:ext cx="4932709" cy="4702124"/>
          </a:xfrm>
        </p:spPr>
        <p:txBody>
          <a:bodyPr>
            <a:normAutofit lnSpcReduction="10000"/>
          </a:bodyPr>
          <a:lstStyle/>
          <a:p>
            <a:r>
              <a:rPr lang="zh-TW" altLang="en-US" sz="2400" dirty="0"/>
              <a:t>行動感應裝置即時偵測保險標的，將資料上傳至雲端分析系統</a:t>
            </a:r>
            <a:endParaRPr lang="en-US" altLang="zh-TW" sz="2400" dirty="0"/>
          </a:p>
          <a:p>
            <a:pPr lvl="1"/>
            <a:r>
              <a:rPr lang="zh-TW" altLang="en-US" sz="2200" dirty="0"/>
              <a:t>達到預測、預防風險的功能，降低保險公司的理賠成本</a:t>
            </a:r>
            <a:endParaRPr lang="en-US" altLang="zh-TW" sz="2200" dirty="0"/>
          </a:p>
          <a:p>
            <a:pPr lvl="1"/>
            <a:r>
              <a:rPr lang="zh-TW" altLang="en-US" sz="2200" dirty="0"/>
              <a:t>個人化風險評估</a:t>
            </a:r>
          </a:p>
          <a:p>
            <a:r>
              <a:rPr lang="en-US" altLang="zh-TW" sz="2400" b="1" dirty="0"/>
              <a:t>UBI</a:t>
            </a:r>
            <a:r>
              <a:rPr lang="zh-TW" altLang="en-US" sz="2400" b="1" dirty="0"/>
              <a:t>（</a:t>
            </a:r>
            <a:r>
              <a:rPr lang="en-US" altLang="zh-TW" sz="2400" b="1" dirty="0"/>
              <a:t>Usage Based Insurance</a:t>
            </a:r>
            <a:r>
              <a:rPr lang="zh-TW" altLang="en-US" sz="2400" b="1" dirty="0"/>
              <a:t>）</a:t>
            </a:r>
            <a:endParaRPr lang="en-US" altLang="zh-TW" sz="2400" b="1" dirty="0"/>
          </a:p>
          <a:p>
            <a:pPr lvl="1"/>
            <a:r>
              <a:rPr lang="zh-TW" altLang="en-US" sz="2200" dirty="0"/>
              <a:t>全球第一家推出物聯網車險概念的美國進步保險公司（</a:t>
            </a:r>
            <a:r>
              <a:rPr lang="en-US" altLang="zh-TW" sz="2200" dirty="0"/>
              <a:t>Progressive</a:t>
            </a:r>
            <a:r>
              <a:rPr lang="zh-TW" altLang="en-US" sz="2200" dirty="0"/>
              <a:t>）</a:t>
            </a:r>
            <a:endParaRPr lang="en-US" altLang="zh-TW" sz="2200" dirty="0"/>
          </a:p>
          <a:p>
            <a:pPr lvl="1"/>
            <a:r>
              <a:rPr lang="zh-TW" altLang="en-US" sz="2200" dirty="0"/>
              <a:t>根據駕駛人的行車習慣，來決定車險保費</a:t>
            </a:r>
            <a:endParaRPr lang="en-US" altLang="zh-TW" sz="2200" dirty="0"/>
          </a:p>
          <a:p>
            <a:pPr lvl="1"/>
            <a:r>
              <a:rPr lang="zh-TW" altLang="en-US" sz="2200" dirty="0"/>
              <a:t>駕駛習慣愈好，就能獲得愈多保費優惠</a:t>
            </a:r>
            <a:endParaRPr lang="zh-TW" altLang="en-US" dirty="0"/>
          </a:p>
          <a:p>
            <a:pPr marL="0" indent="0">
              <a:buNone/>
            </a:pPr>
            <a:endParaRPr lang="zh-TW" altLang="en-US" dirty="0"/>
          </a:p>
        </p:txBody>
      </p:sp>
      <p:sp>
        <p:nvSpPr>
          <p:cNvPr id="2" name="標題 1"/>
          <p:cNvSpPr>
            <a:spLocks noGrp="1"/>
          </p:cNvSpPr>
          <p:nvPr>
            <p:ph type="title"/>
          </p:nvPr>
        </p:nvSpPr>
        <p:spPr/>
        <p:txBody>
          <a:bodyPr>
            <a:normAutofit/>
          </a:bodyPr>
          <a:lstStyle/>
          <a:p>
            <a:r>
              <a:rPr lang="zh-TW" altLang="en-US" dirty="0"/>
              <a:t>互聯網保險科技</a:t>
            </a:r>
            <a:r>
              <a:rPr lang="en-US" altLang="zh-TW" dirty="0"/>
              <a:t>-</a:t>
            </a:r>
            <a:r>
              <a:rPr lang="zh-TW" altLang="en-US" dirty="0"/>
              <a:t>物聯網</a:t>
            </a:r>
          </a:p>
        </p:txBody>
      </p:sp>
      <p:graphicFrame>
        <p:nvGraphicFramePr>
          <p:cNvPr id="8" name="資料庫圖表 18"/>
          <p:cNvGraphicFramePr/>
          <p:nvPr>
            <p:extLst>
              <p:ext uri="{D42A27DB-BD31-4B8C-83A1-F6EECF244321}">
                <p14:modId xmlns:p14="http://schemas.microsoft.com/office/powerpoint/2010/main" val="1788430152"/>
              </p:ext>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5" name="投影片編號版面配置區 4"/>
          <p:cNvSpPr>
            <a:spLocks noGrp="1"/>
          </p:cNvSpPr>
          <p:nvPr>
            <p:ph type="sldNum" sz="quarter" idx="12"/>
          </p:nvPr>
        </p:nvSpPr>
        <p:spPr/>
        <p:txBody>
          <a:bodyPr/>
          <a:lstStyle/>
          <a:p>
            <a:fld id="{B7A223AD-9DE0-49EC-B40D-C8FE98D1D69B}" type="slidenum">
              <a:rPr lang="zh-TW" altLang="en-US" smtClean="0"/>
              <a:t>11</a:t>
            </a:fld>
            <a:endParaRPr lang="zh-TW" altLang="en-US"/>
          </a:p>
        </p:txBody>
      </p:sp>
      <p:sp>
        <p:nvSpPr>
          <p:cNvPr id="9" name="頁尾版面配置區 3"/>
          <p:cNvSpPr>
            <a:spLocks noGrp="1"/>
          </p:cNvSpPr>
          <p:nvPr>
            <p:ph type="ftr" sz="quarter" idx="11"/>
          </p:nvPr>
        </p:nvSpPr>
        <p:spPr>
          <a:xfrm>
            <a:off x="133865" y="6478310"/>
            <a:ext cx="11553550" cy="379690"/>
          </a:xfrm>
        </p:spPr>
        <p:txBody>
          <a:bodyPr/>
          <a:lstStyle/>
          <a:p>
            <a:r>
              <a:rPr lang="en-US" altLang="zh-TW" dirty="0" smtClean="0"/>
              <a:t>《 2017</a:t>
            </a:r>
            <a:r>
              <a:rPr lang="zh-TW" altLang="en-US" dirty="0" smtClean="0"/>
              <a:t>數位金融</a:t>
            </a:r>
            <a:r>
              <a:rPr lang="en-US" altLang="zh-TW" smtClean="0"/>
              <a:t>》                                                                                                                                             </a:t>
            </a:r>
            <a:r>
              <a:rPr lang="zh-TW" altLang="en-US" dirty="0" smtClean="0"/>
              <a:t>	</a:t>
            </a:r>
            <a:r>
              <a:rPr lang="en-US" altLang="zh-TW" dirty="0" smtClean="0"/>
              <a:t>NCTU.IIM.IEBI Lab</a:t>
            </a:r>
            <a:endParaRPr lang="zh-TW" altLang="en-US" dirty="0"/>
          </a:p>
        </p:txBody>
      </p:sp>
    </p:spTree>
    <p:extLst>
      <p:ext uri="{BB962C8B-B14F-4D97-AF65-F5344CB8AC3E}">
        <p14:creationId xmlns:p14="http://schemas.microsoft.com/office/powerpoint/2010/main" val="278650894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zh-TW" altLang="en-US" dirty="0"/>
              <a:t>互聯網保險科技</a:t>
            </a:r>
            <a:r>
              <a:rPr lang="en-US" altLang="zh-TW" dirty="0"/>
              <a:t>-</a:t>
            </a:r>
            <a:r>
              <a:rPr lang="zh-TW" altLang="en-US" dirty="0"/>
              <a:t>大數據、雲端運算</a:t>
            </a:r>
          </a:p>
        </p:txBody>
      </p:sp>
      <p:sp>
        <p:nvSpPr>
          <p:cNvPr id="3" name="內容版面配置區 2"/>
          <p:cNvSpPr>
            <a:spLocks noGrp="1"/>
          </p:cNvSpPr>
          <p:nvPr>
            <p:ph idx="1"/>
          </p:nvPr>
        </p:nvSpPr>
        <p:spPr/>
        <p:txBody>
          <a:bodyPr>
            <a:normAutofit lnSpcReduction="10000"/>
          </a:bodyPr>
          <a:lstStyle/>
          <a:p>
            <a:pPr fontAlgn="base"/>
            <a:r>
              <a:rPr lang="zh-TW" altLang="en-US" dirty="0"/>
              <a:t>巨量資料</a:t>
            </a:r>
            <a:r>
              <a:rPr lang="en-US" altLang="zh-TW" dirty="0"/>
              <a:t>(Big Data</a:t>
            </a:r>
            <a:r>
              <a:rPr lang="zh-TW" altLang="en-US" dirty="0"/>
              <a:t>，大數據</a:t>
            </a:r>
            <a:r>
              <a:rPr lang="en-US" altLang="zh-TW" dirty="0"/>
              <a:t>)</a:t>
            </a:r>
            <a:r>
              <a:rPr lang="zh-TW" altLang="en-US" dirty="0"/>
              <a:t>的時代，也將為保險業帶來改變</a:t>
            </a:r>
            <a:endParaRPr lang="en-US" altLang="zh-TW" dirty="0"/>
          </a:p>
          <a:p>
            <a:pPr fontAlgn="base"/>
            <a:endParaRPr lang="en-US" altLang="zh-TW" dirty="0"/>
          </a:p>
          <a:p>
            <a:pPr fontAlgn="base"/>
            <a:endParaRPr lang="en-US" altLang="zh-TW" sz="2400" dirty="0"/>
          </a:p>
          <a:p>
            <a:pPr fontAlgn="base"/>
            <a:endParaRPr lang="en-US" altLang="zh-TW" sz="2400" dirty="0"/>
          </a:p>
          <a:p>
            <a:pPr fontAlgn="base"/>
            <a:endParaRPr lang="en-US" altLang="zh-TW" sz="2400" dirty="0"/>
          </a:p>
          <a:p>
            <a:pPr fontAlgn="base"/>
            <a:endParaRPr lang="en-US" altLang="zh-TW" sz="2400" dirty="0"/>
          </a:p>
          <a:p>
            <a:pPr marL="1527175" indent="-273050" fontAlgn="base"/>
            <a:r>
              <a:rPr lang="zh-TW" altLang="en-US" sz="2400" dirty="0"/>
              <a:t>需求：保險商品定價改以符合客戶需求</a:t>
            </a:r>
          </a:p>
          <a:p>
            <a:pPr marL="1527175" indent="-273050" fontAlgn="base"/>
            <a:r>
              <a:rPr lang="zh-TW" altLang="en-US" sz="2400" dirty="0"/>
              <a:t>銷售通路：銷售通路留任以增加公司營收及降低訓練成本</a:t>
            </a:r>
          </a:p>
          <a:p>
            <a:pPr marL="1527175" indent="-273050" fontAlgn="base"/>
            <a:r>
              <a:rPr lang="zh-TW" altLang="en-US" sz="2400" dirty="0"/>
              <a:t>銷售：保單的銷售及既有客戶再銷售以增加營收</a:t>
            </a:r>
          </a:p>
          <a:p>
            <a:pPr marL="1527175" indent="-273050" fontAlgn="base"/>
            <a:r>
              <a:rPr lang="zh-TW" altLang="en-US" sz="2400" dirty="0"/>
              <a:t>服務：既有客戶的服務以減少客戶的流失</a:t>
            </a:r>
          </a:p>
          <a:p>
            <a:endParaRPr lang="zh-TW" altLang="en-US" dirty="0"/>
          </a:p>
        </p:txBody>
      </p:sp>
      <p:pic>
        <p:nvPicPr>
          <p:cNvPr id="4" name="圖片 3"/>
          <p:cNvPicPr>
            <a:picLocks noChangeAspect="1"/>
          </p:cNvPicPr>
          <p:nvPr/>
        </p:nvPicPr>
        <p:blipFill>
          <a:blip r:embed="rId3">
            <a:grayscl/>
            <a:extLst>
              <a:ext uri="{28A0092B-C50C-407E-A947-70E740481C1C}">
                <a14:useLocalDpi xmlns:a14="http://schemas.microsoft.com/office/drawing/2010/main" val="0"/>
              </a:ext>
            </a:extLst>
          </a:blip>
          <a:stretch>
            <a:fillRect/>
          </a:stretch>
        </p:blipFill>
        <p:spPr>
          <a:xfrm>
            <a:off x="2260201" y="2084763"/>
            <a:ext cx="7455786" cy="2047606"/>
          </a:xfrm>
          <a:prstGeom prst="rect">
            <a:avLst/>
          </a:prstGeom>
        </p:spPr>
      </p:pic>
      <p:graphicFrame>
        <p:nvGraphicFramePr>
          <p:cNvPr id="7" name="資料庫圖表 18"/>
          <p:cNvGraphicFramePr/>
          <p:nvPr>
            <p:extLst>
              <p:ext uri="{D42A27DB-BD31-4B8C-83A1-F6EECF244321}">
                <p14:modId xmlns:p14="http://schemas.microsoft.com/office/powerpoint/2010/main" val="2186621310"/>
              </p:ext>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6" name="投影片編號版面配置區 5"/>
          <p:cNvSpPr>
            <a:spLocks noGrp="1"/>
          </p:cNvSpPr>
          <p:nvPr>
            <p:ph type="sldNum" sz="quarter" idx="12"/>
          </p:nvPr>
        </p:nvSpPr>
        <p:spPr/>
        <p:txBody>
          <a:bodyPr/>
          <a:lstStyle/>
          <a:p>
            <a:fld id="{B7A223AD-9DE0-49EC-B40D-C8FE98D1D69B}" type="slidenum">
              <a:rPr lang="zh-TW" altLang="en-US" smtClean="0"/>
              <a:t>12</a:t>
            </a:fld>
            <a:endParaRPr lang="zh-TW" altLang="en-US"/>
          </a:p>
        </p:txBody>
      </p:sp>
      <p:sp>
        <p:nvSpPr>
          <p:cNvPr id="8" name="頁尾版面配置區 3"/>
          <p:cNvSpPr>
            <a:spLocks noGrp="1"/>
          </p:cNvSpPr>
          <p:nvPr>
            <p:ph type="ftr" sz="quarter" idx="11"/>
          </p:nvPr>
        </p:nvSpPr>
        <p:spPr>
          <a:xfrm>
            <a:off x="133865" y="6478310"/>
            <a:ext cx="11553550" cy="379690"/>
          </a:xfrm>
        </p:spPr>
        <p:txBody>
          <a:bodyPr/>
          <a:lstStyle/>
          <a:p>
            <a:r>
              <a:rPr lang="en-US" altLang="zh-TW" dirty="0" smtClean="0"/>
              <a:t>《 2017</a:t>
            </a:r>
            <a:r>
              <a:rPr lang="zh-TW" altLang="en-US" dirty="0" smtClean="0"/>
              <a:t>數位金融</a:t>
            </a:r>
            <a:r>
              <a:rPr lang="en-US" altLang="zh-TW" smtClean="0"/>
              <a:t>》                                                                                                                                             </a:t>
            </a:r>
            <a:r>
              <a:rPr lang="zh-TW" altLang="en-US" dirty="0" smtClean="0"/>
              <a:t>	</a:t>
            </a:r>
            <a:r>
              <a:rPr lang="en-US" altLang="zh-TW" dirty="0" smtClean="0"/>
              <a:t>NCTU.IIM.IEBI Lab</a:t>
            </a:r>
            <a:endParaRPr lang="zh-TW" altLang="en-US" dirty="0"/>
          </a:p>
        </p:txBody>
      </p:sp>
    </p:spTree>
    <p:extLst>
      <p:ext uri="{BB962C8B-B14F-4D97-AF65-F5344CB8AC3E}">
        <p14:creationId xmlns:p14="http://schemas.microsoft.com/office/powerpoint/2010/main" val="159470048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t>互聯網</a:t>
            </a:r>
            <a:r>
              <a:rPr lang="zh-TW" altLang="en-US" dirty="0" smtClean="0"/>
              <a:t>保險平台</a:t>
            </a:r>
            <a:r>
              <a:rPr lang="en-US" altLang="zh-TW" dirty="0" smtClean="0"/>
              <a:t>:</a:t>
            </a:r>
            <a:endParaRPr lang="zh-TW" altLang="en-US" dirty="0"/>
          </a:p>
        </p:txBody>
      </p:sp>
      <p:sp>
        <p:nvSpPr>
          <p:cNvPr id="3" name="內容版面配置區 2"/>
          <p:cNvSpPr>
            <a:spLocks noGrp="1"/>
          </p:cNvSpPr>
          <p:nvPr>
            <p:ph idx="1"/>
          </p:nvPr>
        </p:nvSpPr>
        <p:spPr>
          <a:xfrm>
            <a:off x="612058" y="1505576"/>
            <a:ext cx="5768206" cy="4702124"/>
          </a:xfrm>
        </p:spPr>
        <p:txBody>
          <a:bodyPr>
            <a:normAutofit/>
          </a:bodyPr>
          <a:lstStyle/>
          <a:p>
            <a:r>
              <a:rPr lang="zh-TW" altLang="en-US" dirty="0"/>
              <a:t>定義</a:t>
            </a:r>
            <a:endParaRPr lang="en-US" altLang="zh-TW" dirty="0"/>
          </a:p>
          <a:p>
            <a:pPr lvl="1"/>
            <a:r>
              <a:rPr lang="zh-TW" altLang="en-US" sz="2600" dirty="0"/>
              <a:t>保險公司或新型第三方保險網，以互聯網和電子商務技術為工具，來支持保險銷售的經營管理活動的經濟行為</a:t>
            </a:r>
            <a:endParaRPr lang="en-US" altLang="zh-TW" sz="2600" dirty="0"/>
          </a:p>
          <a:p>
            <a:r>
              <a:rPr lang="zh-TW" altLang="en-US" dirty="0"/>
              <a:t>通過自營網絡平台、第三方網絡平台等訂立保險合同、提供業務</a:t>
            </a:r>
            <a:r>
              <a:rPr lang="en-US" altLang="zh-TW" dirty="0"/>
              <a:t>(</a:t>
            </a:r>
            <a:r>
              <a:rPr lang="zh-TW" altLang="en-US" dirty="0"/>
              <a:t>如右圖</a:t>
            </a:r>
            <a:r>
              <a:rPr lang="en-US" altLang="zh-TW" dirty="0"/>
              <a:t>)</a:t>
            </a:r>
          </a:p>
        </p:txBody>
      </p:sp>
      <p:graphicFrame>
        <p:nvGraphicFramePr>
          <p:cNvPr id="6" name="資料庫圖表 18"/>
          <p:cNvGraphicFramePr/>
          <p:nvPr>
            <p:extLst>
              <p:ext uri="{D42A27DB-BD31-4B8C-83A1-F6EECF244321}">
                <p14:modId xmlns:p14="http://schemas.microsoft.com/office/powerpoint/2010/main" val="2536364967"/>
              </p:ext>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4" name="資料庫圖表 3"/>
          <p:cNvGraphicFramePr/>
          <p:nvPr>
            <p:extLst>
              <p:ext uri="{D42A27DB-BD31-4B8C-83A1-F6EECF244321}">
                <p14:modId xmlns:p14="http://schemas.microsoft.com/office/powerpoint/2010/main" val="96244613"/>
              </p:ext>
            </p:extLst>
          </p:nvPr>
        </p:nvGraphicFramePr>
        <p:xfrm>
          <a:off x="6380264" y="789033"/>
          <a:ext cx="5147013" cy="5418667"/>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
        <p:nvSpPr>
          <p:cNvPr id="7" name="投影片編號版面配置區 6"/>
          <p:cNvSpPr>
            <a:spLocks noGrp="1"/>
          </p:cNvSpPr>
          <p:nvPr>
            <p:ph type="sldNum" sz="quarter" idx="12"/>
          </p:nvPr>
        </p:nvSpPr>
        <p:spPr/>
        <p:txBody>
          <a:bodyPr/>
          <a:lstStyle/>
          <a:p>
            <a:fld id="{B7A223AD-9DE0-49EC-B40D-C8FE98D1D69B}" type="slidenum">
              <a:rPr lang="zh-TW" altLang="en-US" smtClean="0"/>
              <a:t>13</a:t>
            </a:fld>
            <a:endParaRPr lang="zh-TW" altLang="en-US"/>
          </a:p>
        </p:txBody>
      </p:sp>
      <p:sp>
        <p:nvSpPr>
          <p:cNvPr id="8" name="頁尾版面配置區 3"/>
          <p:cNvSpPr>
            <a:spLocks noGrp="1"/>
          </p:cNvSpPr>
          <p:nvPr>
            <p:ph type="ftr" sz="quarter" idx="11"/>
          </p:nvPr>
        </p:nvSpPr>
        <p:spPr>
          <a:xfrm>
            <a:off x="133865" y="6478310"/>
            <a:ext cx="11553550" cy="379690"/>
          </a:xfrm>
        </p:spPr>
        <p:txBody>
          <a:bodyPr/>
          <a:lstStyle/>
          <a:p>
            <a:r>
              <a:rPr lang="en-US" altLang="zh-TW" dirty="0" smtClean="0"/>
              <a:t>《 2017</a:t>
            </a:r>
            <a:r>
              <a:rPr lang="zh-TW" altLang="en-US" dirty="0" smtClean="0"/>
              <a:t>數位金融</a:t>
            </a:r>
            <a:r>
              <a:rPr lang="en-US" altLang="zh-TW" smtClean="0"/>
              <a:t>》                                                                                                                                             </a:t>
            </a:r>
            <a:r>
              <a:rPr lang="zh-TW" altLang="en-US" dirty="0" smtClean="0"/>
              <a:t>	</a:t>
            </a:r>
            <a:r>
              <a:rPr lang="en-US" altLang="zh-TW" dirty="0" smtClean="0"/>
              <a:t>NCTU.IIM.IEBI Lab</a:t>
            </a:r>
            <a:endParaRPr lang="zh-TW" altLang="en-US" dirty="0"/>
          </a:p>
        </p:txBody>
      </p:sp>
    </p:spTree>
    <p:extLst>
      <p:ext uri="{BB962C8B-B14F-4D97-AF65-F5344CB8AC3E}">
        <p14:creationId xmlns:p14="http://schemas.microsoft.com/office/powerpoint/2010/main" val="389742225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向右箭號 21"/>
          <p:cNvSpPr/>
          <p:nvPr/>
        </p:nvSpPr>
        <p:spPr>
          <a:xfrm rot="5400000">
            <a:off x="-305411" y="2159096"/>
            <a:ext cx="4911024" cy="3523127"/>
          </a:xfrm>
          <a:prstGeom prst="rightArrow">
            <a:avLst>
              <a:gd name="adj1" fmla="val 80634"/>
              <a:gd name="adj2" fmla="val 26742"/>
            </a:avLst>
          </a:prstGeom>
        </p:spPr>
        <p:style>
          <a:lnRef idx="0">
            <a:schemeClr val="accent1">
              <a:hueOff val="0"/>
              <a:satOff val="0"/>
              <a:lumOff val="0"/>
              <a:alphaOff val="0"/>
            </a:schemeClr>
          </a:lnRef>
          <a:fillRef idx="1">
            <a:schemeClr val="accent1">
              <a:tint val="40000"/>
              <a:hueOff val="0"/>
              <a:satOff val="0"/>
              <a:lumOff val="0"/>
              <a:alphaOff val="0"/>
            </a:schemeClr>
          </a:fillRef>
          <a:effectRef idx="0">
            <a:schemeClr val="accent1">
              <a:tint val="40000"/>
              <a:hueOff val="0"/>
              <a:satOff val="0"/>
              <a:lumOff val="0"/>
              <a:alphaOff val="0"/>
            </a:schemeClr>
          </a:effectRef>
          <a:fontRef idx="minor">
            <a:schemeClr val="dk1">
              <a:hueOff val="0"/>
              <a:satOff val="0"/>
              <a:lumOff val="0"/>
              <a:alphaOff val="0"/>
            </a:schemeClr>
          </a:fontRef>
        </p:style>
        <p:txBody>
          <a:bodyPr/>
          <a:lstStyle/>
          <a:p>
            <a:endParaRPr lang="zh-TW" altLang="en-US" dirty="0"/>
          </a:p>
        </p:txBody>
      </p:sp>
      <p:sp>
        <p:nvSpPr>
          <p:cNvPr id="2" name="標題 1"/>
          <p:cNvSpPr>
            <a:spLocks noGrp="1"/>
          </p:cNvSpPr>
          <p:nvPr>
            <p:ph type="title"/>
          </p:nvPr>
        </p:nvSpPr>
        <p:spPr/>
        <p:txBody>
          <a:bodyPr/>
          <a:lstStyle/>
          <a:p>
            <a:r>
              <a:rPr lang="zh-TW" altLang="en-US" dirty="0"/>
              <a:t>互聯網</a:t>
            </a:r>
            <a:r>
              <a:rPr lang="zh-TW" altLang="en-US" dirty="0" smtClean="0"/>
              <a:t>保險平台</a:t>
            </a:r>
            <a:r>
              <a:rPr lang="en-US" altLang="zh-TW" dirty="0" smtClean="0"/>
              <a:t>:</a:t>
            </a:r>
            <a:r>
              <a:rPr lang="zh-TW" altLang="en-US" dirty="0" smtClean="0"/>
              <a:t> 階段</a:t>
            </a:r>
            <a:r>
              <a:rPr lang="zh-TW" altLang="en-US" dirty="0"/>
              <a:t>發展</a:t>
            </a:r>
          </a:p>
        </p:txBody>
      </p:sp>
      <p:graphicFrame>
        <p:nvGraphicFramePr>
          <p:cNvPr id="4" name="內容版面配置區 3"/>
          <p:cNvGraphicFramePr>
            <a:graphicFrameLocks noGrp="1"/>
          </p:cNvGraphicFramePr>
          <p:nvPr>
            <p:ph idx="1"/>
            <p:extLst>
              <p:ext uri="{D42A27DB-BD31-4B8C-83A1-F6EECF244321}">
                <p14:modId xmlns:p14="http://schemas.microsoft.com/office/powerpoint/2010/main" val="476643700"/>
              </p:ext>
            </p:extLst>
          </p:nvPr>
        </p:nvGraphicFramePr>
        <p:xfrm>
          <a:off x="276625" y="1474789"/>
          <a:ext cx="5776445" cy="172176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6" name="資料庫圖表 5"/>
          <p:cNvGraphicFramePr/>
          <p:nvPr>
            <p:extLst>
              <p:ext uri="{D42A27DB-BD31-4B8C-83A1-F6EECF244321}">
                <p14:modId xmlns:p14="http://schemas.microsoft.com/office/powerpoint/2010/main" val="297409623"/>
              </p:ext>
            </p:extLst>
          </p:nvPr>
        </p:nvGraphicFramePr>
        <p:xfrm>
          <a:off x="941404" y="1689066"/>
          <a:ext cx="5604326" cy="729983"/>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graphicFrame>
        <p:nvGraphicFramePr>
          <p:cNvPr id="7" name="資料庫圖表 6"/>
          <p:cNvGraphicFramePr/>
          <p:nvPr>
            <p:extLst>
              <p:ext uri="{D42A27DB-BD31-4B8C-83A1-F6EECF244321}">
                <p14:modId xmlns:p14="http://schemas.microsoft.com/office/powerpoint/2010/main" val="561298484"/>
              </p:ext>
            </p:extLst>
          </p:nvPr>
        </p:nvGraphicFramePr>
        <p:xfrm>
          <a:off x="944298" y="2695795"/>
          <a:ext cx="5598538" cy="1444053"/>
        </p:xfrm>
        <a:graphic>
          <a:graphicData uri="http://schemas.openxmlformats.org/drawingml/2006/diagram">
            <dgm:relIds xmlns:dgm="http://schemas.openxmlformats.org/drawingml/2006/diagram" xmlns:r="http://schemas.openxmlformats.org/officeDocument/2006/relationships" r:dm="rId12" r:lo="rId13" r:qs="rId14" r:cs="rId15"/>
          </a:graphicData>
        </a:graphic>
      </p:graphicFrame>
      <p:sp>
        <p:nvSpPr>
          <p:cNvPr id="17" name="內容版面配置區 4"/>
          <p:cNvSpPr txBox="1">
            <a:spLocks/>
          </p:cNvSpPr>
          <p:nvPr/>
        </p:nvSpPr>
        <p:spPr>
          <a:xfrm>
            <a:off x="6727126" y="1689066"/>
            <a:ext cx="5115609" cy="4322161"/>
          </a:xfrm>
          <a:prstGeom prst="rect">
            <a:avLst/>
          </a:prstGeom>
        </p:spPr>
        <p:txBody>
          <a:bodyPr vert="horz" lIns="91440" tIns="45720" rIns="91440" bIns="45720" rtlCol="0">
            <a:normAutofit fontScale="925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6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TW" altLang="en-US" dirty="0"/>
              <a:t>單個保險公司只能出售自家產品</a:t>
            </a:r>
            <a:endParaRPr lang="en-US" altLang="zh-TW" dirty="0"/>
          </a:p>
          <a:p>
            <a:endParaRPr lang="en-US" altLang="zh-TW" sz="800" dirty="0"/>
          </a:p>
          <a:p>
            <a:endParaRPr lang="en-US" altLang="zh-TW" sz="800" dirty="0"/>
          </a:p>
          <a:p>
            <a:r>
              <a:rPr lang="zh-TW" altLang="en-US" dirty="0"/>
              <a:t>欠缺法規，網站營運良莠不齊</a:t>
            </a:r>
            <a:endParaRPr lang="en-US" altLang="zh-TW" dirty="0"/>
          </a:p>
          <a:p>
            <a:r>
              <a:rPr lang="zh-TW" altLang="en-US" dirty="0"/>
              <a:t>透過假宣傳哄騙客戶</a:t>
            </a:r>
            <a:endParaRPr lang="en-US" altLang="zh-TW" dirty="0"/>
          </a:p>
          <a:p>
            <a:r>
              <a:rPr lang="zh-TW" altLang="en-US" dirty="0"/>
              <a:t>大眾不信任保險網站，互聯網保險業發展緩慢</a:t>
            </a:r>
            <a:endParaRPr lang="en-US" altLang="zh-TW" dirty="0"/>
          </a:p>
          <a:p>
            <a:endParaRPr lang="en-US" altLang="zh-TW" dirty="0"/>
          </a:p>
          <a:p>
            <a:r>
              <a:rPr lang="zh-TW" altLang="en-US" dirty="0"/>
              <a:t>大數據維度多元、基礎數據豐富</a:t>
            </a:r>
            <a:endParaRPr lang="en-US" altLang="zh-TW" dirty="0"/>
          </a:p>
          <a:p>
            <a:r>
              <a:rPr lang="zh-TW" altLang="en-US" dirty="0"/>
              <a:t>產品開發及定價創新更加普遍</a:t>
            </a:r>
            <a:endParaRPr lang="en-US" altLang="zh-TW" dirty="0"/>
          </a:p>
          <a:p>
            <a:r>
              <a:rPr lang="zh-TW" altLang="en-US" dirty="0" smtClean="0"/>
              <a:t>銷售通路和</a:t>
            </a:r>
            <a:r>
              <a:rPr lang="zh-TW" altLang="en-US" dirty="0"/>
              <a:t>運營模式變革更易發生</a:t>
            </a:r>
            <a:endParaRPr lang="en-US" altLang="zh-TW" dirty="0"/>
          </a:p>
        </p:txBody>
      </p:sp>
      <p:graphicFrame>
        <p:nvGraphicFramePr>
          <p:cNvPr id="12" name="資料庫圖表 18"/>
          <p:cNvGraphicFramePr/>
          <p:nvPr>
            <p:extLst>
              <p:ext uri="{D42A27DB-BD31-4B8C-83A1-F6EECF244321}">
                <p14:modId xmlns:p14="http://schemas.microsoft.com/office/powerpoint/2010/main" val="2661787520"/>
              </p:ext>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17" r:lo="rId18" r:qs="rId19" r:cs="rId20"/>
          </a:graphicData>
        </a:graphic>
      </p:graphicFrame>
      <p:sp>
        <p:nvSpPr>
          <p:cNvPr id="5" name="投影片編號版面配置區 4"/>
          <p:cNvSpPr>
            <a:spLocks noGrp="1"/>
          </p:cNvSpPr>
          <p:nvPr>
            <p:ph type="sldNum" sz="quarter" idx="12"/>
          </p:nvPr>
        </p:nvSpPr>
        <p:spPr/>
        <p:txBody>
          <a:bodyPr/>
          <a:lstStyle/>
          <a:p>
            <a:fld id="{B7A223AD-9DE0-49EC-B40D-C8FE98D1D69B}" type="slidenum">
              <a:rPr lang="zh-TW" altLang="en-US" smtClean="0"/>
              <a:t>14</a:t>
            </a:fld>
            <a:endParaRPr lang="zh-TW" altLang="en-US"/>
          </a:p>
        </p:txBody>
      </p:sp>
      <p:graphicFrame>
        <p:nvGraphicFramePr>
          <p:cNvPr id="14" name="資料庫圖表 13"/>
          <p:cNvGraphicFramePr/>
          <p:nvPr>
            <p:extLst>
              <p:ext uri="{D42A27DB-BD31-4B8C-83A1-F6EECF244321}">
                <p14:modId xmlns:p14="http://schemas.microsoft.com/office/powerpoint/2010/main" val="1371064182"/>
              </p:ext>
            </p:extLst>
          </p:nvPr>
        </p:nvGraphicFramePr>
        <p:xfrm>
          <a:off x="941404" y="4241986"/>
          <a:ext cx="5598538" cy="1319195"/>
        </p:xfrm>
        <a:graphic>
          <a:graphicData uri="http://schemas.openxmlformats.org/drawingml/2006/diagram">
            <dgm:relIds xmlns:dgm="http://schemas.openxmlformats.org/drawingml/2006/diagram" xmlns:r="http://schemas.openxmlformats.org/officeDocument/2006/relationships" r:dm="rId22" r:lo="rId23" r:qs="rId24" r:cs="rId25"/>
          </a:graphicData>
        </a:graphic>
      </p:graphicFrame>
      <p:sp>
        <p:nvSpPr>
          <p:cNvPr id="13" name="頁尾版面配置區 3"/>
          <p:cNvSpPr>
            <a:spLocks noGrp="1"/>
          </p:cNvSpPr>
          <p:nvPr>
            <p:ph type="ftr" sz="quarter" idx="11"/>
          </p:nvPr>
        </p:nvSpPr>
        <p:spPr>
          <a:xfrm>
            <a:off x="133865" y="6478310"/>
            <a:ext cx="11553550" cy="379690"/>
          </a:xfrm>
        </p:spPr>
        <p:txBody>
          <a:bodyPr/>
          <a:lstStyle/>
          <a:p>
            <a:r>
              <a:rPr lang="en-US" altLang="zh-TW" dirty="0" smtClean="0"/>
              <a:t>《 2017</a:t>
            </a:r>
            <a:r>
              <a:rPr lang="zh-TW" altLang="en-US" dirty="0" smtClean="0"/>
              <a:t>數位金融</a:t>
            </a:r>
            <a:r>
              <a:rPr lang="en-US" altLang="zh-TW" smtClean="0"/>
              <a:t>》                                                                                                                                             </a:t>
            </a:r>
            <a:r>
              <a:rPr lang="zh-TW" altLang="en-US" dirty="0" smtClean="0"/>
              <a:t>	</a:t>
            </a:r>
            <a:r>
              <a:rPr lang="en-US" altLang="zh-TW" dirty="0" smtClean="0"/>
              <a:t>NCTU.IIM.IEBI Lab</a:t>
            </a:r>
            <a:endParaRPr lang="zh-TW" altLang="en-US" dirty="0"/>
          </a:p>
        </p:txBody>
      </p:sp>
    </p:spTree>
    <p:extLst>
      <p:ext uri="{BB962C8B-B14F-4D97-AF65-F5344CB8AC3E}">
        <p14:creationId xmlns:p14="http://schemas.microsoft.com/office/powerpoint/2010/main" val="219612752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t>互聯網保險業務流程</a:t>
            </a:r>
            <a:r>
              <a:rPr lang="en-US" altLang="zh-TW" dirty="0"/>
              <a:t>-</a:t>
            </a:r>
            <a:r>
              <a:rPr lang="zh-TW" altLang="en-US" dirty="0"/>
              <a:t>例</a:t>
            </a:r>
            <a:r>
              <a:rPr lang="en-US" altLang="zh-TW" dirty="0"/>
              <a:t>(</a:t>
            </a:r>
            <a:r>
              <a:rPr lang="en-US" altLang="zh-TW" dirty="0" smtClean="0"/>
              <a:t>1)</a:t>
            </a:r>
            <a:r>
              <a:rPr lang="zh-TW" altLang="en-US" dirty="0"/>
              <a:t> 保險</a:t>
            </a:r>
            <a:r>
              <a:rPr lang="zh-TW" altLang="en-US" dirty="0" smtClean="0"/>
              <a:t>電子商務</a:t>
            </a:r>
            <a:endParaRPr lang="zh-TW" altLang="en-US" dirty="0"/>
          </a:p>
        </p:txBody>
      </p:sp>
      <p:sp>
        <p:nvSpPr>
          <p:cNvPr id="3" name="內容版面配置區 2"/>
          <p:cNvSpPr>
            <a:spLocks noGrp="1"/>
          </p:cNvSpPr>
          <p:nvPr>
            <p:ph idx="1"/>
          </p:nvPr>
        </p:nvSpPr>
        <p:spPr>
          <a:xfrm>
            <a:off x="7296727" y="1489173"/>
            <a:ext cx="4193309" cy="4702124"/>
          </a:xfrm>
        </p:spPr>
        <p:txBody>
          <a:bodyPr>
            <a:normAutofit lnSpcReduction="10000"/>
          </a:bodyPr>
          <a:lstStyle/>
          <a:p>
            <a:r>
              <a:rPr lang="zh-TW" altLang="en-US" dirty="0"/>
              <a:t>早期主要可選品種</a:t>
            </a:r>
            <a:endParaRPr lang="en-US" altLang="zh-TW" dirty="0"/>
          </a:p>
          <a:p>
            <a:pPr lvl="1"/>
            <a:r>
              <a:rPr lang="zh-TW" altLang="en-US" dirty="0"/>
              <a:t>汽車險</a:t>
            </a:r>
            <a:endParaRPr lang="en-US" altLang="zh-TW" dirty="0"/>
          </a:p>
          <a:p>
            <a:pPr lvl="1"/>
            <a:r>
              <a:rPr lang="zh-TW" altLang="en-US" dirty="0"/>
              <a:t>意外險</a:t>
            </a:r>
            <a:endParaRPr lang="en-US" altLang="zh-TW" dirty="0"/>
          </a:p>
          <a:p>
            <a:pPr lvl="1"/>
            <a:r>
              <a:rPr lang="zh-TW" altLang="en-US" dirty="0"/>
              <a:t>旅遊險</a:t>
            </a:r>
            <a:endParaRPr lang="en-US" altLang="zh-TW" dirty="0"/>
          </a:p>
          <a:p>
            <a:pPr marL="228600" lvl="1">
              <a:spcBef>
                <a:spcPts val="1000"/>
              </a:spcBef>
            </a:pPr>
            <a:r>
              <a:rPr lang="zh-TW" altLang="en-US" sz="2600" dirty="0"/>
              <a:t>保險可選範圍增加</a:t>
            </a:r>
            <a:endParaRPr lang="en-US" altLang="zh-TW" sz="2600" dirty="0"/>
          </a:p>
          <a:p>
            <a:pPr lvl="1"/>
            <a:r>
              <a:rPr lang="zh-TW" altLang="en-US" dirty="0"/>
              <a:t>癌症險→少兒險→健康險→貨運險→理財險→家財險</a:t>
            </a:r>
            <a:endParaRPr lang="en-US" altLang="zh-TW" dirty="0"/>
          </a:p>
          <a:p>
            <a:pPr marL="228600" lvl="1">
              <a:spcBef>
                <a:spcPts val="1000"/>
              </a:spcBef>
            </a:pPr>
            <a:r>
              <a:rPr lang="zh-TW" altLang="en-US" sz="2600" dirty="0"/>
              <a:t>從業務關係上來看，第三方平台與保險公司多是合作關係</a:t>
            </a:r>
            <a:endParaRPr lang="en-US" altLang="zh-TW" sz="2600" dirty="0"/>
          </a:p>
          <a:p>
            <a:pPr lvl="1"/>
            <a:endParaRPr lang="en-US" altLang="zh-TW" dirty="0"/>
          </a:p>
        </p:txBody>
      </p:sp>
      <p:graphicFrame>
        <p:nvGraphicFramePr>
          <p:cNvPr id="29" name="資料庫圖表 18"/>
          <p:cNvGraphicFramePr/>
          <p:nvPr>
            <p:extLst>
              <p:ext uri="{D42A27DB-BD31-4B8C-83A1-F6EECF244321}">
                <p14:modId xmlns:p14="http://schemas.microsoft.com/office/powerpoint/2010/main" val="1035256282"/>
              </p:ext>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9" name="投影片編號版面配置區 8"/>
          <p:cNvSpPr>
            <a:spLocks noGrp="1"/>
          </p:cNvSpPr>
          <p:nvPr>
            <p:ph type="sldNum" sz="quarter" idx="12"/>
          </p:nvPr>
        </p:nvSpPr>
        <p:spPr/>
        <p:txBody>
          <a:bodyPr/>
          <a:lstStyle/>
          <a:p>
            <a:fld id="{B7A223AD-9DE0-49EC-B40D-C8FE98D1D69B}" type="slidenum">
              <a:rPr lang="zh-TW" altLang="en-US" smtClean="0"/>
              <a:t>15</a:t>
            </a:fld>
            <a:endParaRPr lang="zh-TW" altLang="en-US"/>
          </a:p>
        </p:txBody>
      </p:sp>
      <p:pic>
        <p:nvPicPr>
          <p:cNvPr id="22" name="圖片 21"/>
          <p:cNvPicPr>
            <a:picLocks noChangeAspect="1"/>
          </p:cNvPicPr>
          <p:nvPr/>
        </p:nvPicPr>
        <p:blipFill>
          <a:blip r:embed="rId8"/>
          <a:stretch>
            <a:fillRect/>
          </a:stretch>
        </p:blipFill>
        <p:spPr>
          <a:xfrm>
            <a:off x="732242" y="1243114"/>
            <a:ext cx="6358679" cy="5194242"/>
          </a:xfrm>
          <a:prstGeom prst="rect">
            <a:avLst/>
          </a:prstGeom>
        </p:spPr>
      </p:pic>
      <p:sp>
        <p:nvSpPr>
          <p:cNvPr id="10" name="頁尾版面配置區 3"/>
          <p:cNvSpPr>
            <a:spLocks noGrp="1"/>
          </p:cNvSpPr>
          <p:nvPr>
            <p:ph type="ftr" sz="quarter" idx="11"/>
          </p:nvPr>
        </p:nvSpPr>
        <p:spPr>
          <a:xfrm>
            <a:off x="133865" y="6478310"/>
            <a:ext cx="11553550" cy="379690"/>
          </a:xfrm>
        </p:spPr>
        <p:txBody>
          <a:bodyPr/>
          <a:lstStyle/>
          <a:p>
            <a:r>
              <a:rPr lang="en-US" altLang="zh-TW" dirty="0" smtClean="0"/>
              <a:t>《 2017</a:t>
            </a:r>
            <a:r>
              <a:rPr lang="zh-TW" altLang="en-US" dirty="0" smtClean="0"/>
              <a:t>數位金融</a:t>
            </a:r>
            <a:r>
              <a:rPr lang="en-US" altLang="zh-TW" smtClean="0"/>
              <a:t>》                                                                                                                                             </a:t>
            </a:r>
            <a:r>
              <a:rPr lang="zh-TW" altLang="en-US" dirty="0" smtClean="0"/>
              <a:t>	</a:t>
            </a:r>
            <a:r>
              <a:rPr lang="en-US" altLang="zh-TW" dirty="0" smtClean="0"/>
              <a:t>NCTU.IIM.IEBI Lab</a:t>
            </a:r>
            <a:endParaRPr lang="zh-TW" altLang="en-US" dirty="0"/>
          </a:p>
        </p:txBody>
      </p:sp>
    </p:spTree>
    <p:extLst>
      <p:ext uri="{BB962C8B-B14F-4D97-AF65-F5344CB8AC3E}">
        <p14:creationId xmlns:p14="http://schemas.microsoft.com/office/powerpoint/2010/main" val="321212910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t>互聯網保險業務流程</a:t>
            </a:r>
            <a:r>
              <a:rPr lang="en-US" altLang="zh-TW" dirty="0"/>
              <a:t>-</a:t>
            </a:r>
            <a:r>
              <a:rPr lang="zh-TW" altLang="en-US" dirty="0"/>
              <a:t>例</a:t>
            </a:r>
            <a:r>
              <a:rPr lang="en-US" altLang="zh-TW" dirty="0"/>
              <a:t>(2</a:t>
            </a:r>
            <a:r>
              <a:rPr lang="en-US" altLang="zh-TW" dirty="0" smtClean="0"/>
              <a:t>)</a:t>
            </a:r>
            <a:r>
              <a:rPr lang="zh-TW" altLang="en-US" dirty="0"/>
              <a:t>社</a:t>
            </a:r>
            <a:r>
              <a:rPr lang="zh-TW" altLang="en-US" dirty="0" smtClean="0"/>
              <a:t>群保險</a:t>
            </a:r>
            <a:endParaRPr lang="zh-TW" altLang="en-US" dirty="0"/>
          </a:p>
        </p:txBody>
      </p:sp>
      <p:graphicFrame>
        <p:nvGraphicFramePr>
          <p:cNvPr id="29" name="資料庫圖表 18"/>
          <p:cNvGraphicFramePr/>
          <p:nvPr>
            <p:extLst>
              <p:ext uri="{D42A27DB-BD31-4B8C-83A1-F6EECF244321}">
                <p14:modId xmlns:p14="http://schemas.microsoft.com/office/powerpoint/2010/main" val="590672365"/>
              </p:ext>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30" name="圖片 29"/>
          <p:cNvPicPr>
            <a:picLocks noChangeAspect="1"/>
          </p:cNvPicPr>
          <p:nvPr/>
        </p:nvPicPr>
        <p:blipFill>
          <a:blip r:embed="rId8">
            <a:extLst>
              <a:ext uri="{BEBA8EAE-BF5A-486C-A8C5-ECC9F3942E4B}">
                <a14:imgProps xmlns:a14="http://schemas.microsoft.com/office/drawing/2010/main">
                  <a14:imgLayer r:embed="rId9">
                    <a14:imgEffect>
                      <a14:saturation sat="0"/>
                    </a14:imgEffect>
                  </a14:imgLayer>
                </a14:imgProps>
              </a:ext>
            </a:extLst>
          </a:blip>
          <a:stretch>
            <a:fillRect/>
          </a:stretch>
        </p:blipFill>
        <p:spPr>
          <a:xfrm>
            <a:off x="1894427" y="1319982"/>
            <a:ext cx="8337403" cy="4877380"/>
          </a:xfrm>
          <a:prstGeom prst="rect">
            <a:avLst/>
          </a:prstGeom>
        </p:spPr>
      </p:pic>
      <p:sp>
        <p:nvSpPr>
          <p:cNvPr id="4" name="投影片編號版面配置區 3"/>
          <p:cNvSpPr>
            <a:spLocks noGrp="1"/>
          </p:cNvSpPr>
          <p:nvPr>
            <p:ph type="sldNum" sz="quarter" idx="12"/>
          </p:nvPr>
        </p:nvSpPr>
        <p:spPr/>
        <p:txBody>
          <a:bodyPr/>
          <a:lstStyle/>
          <a:p>
            <a:fld id="{B7A223AD-9DE0-49EC-B40D-C8FE98D1D69B}" type="slidenum">
              <a:rPr lang="zh-TW" altLang="en-US" smtClean="0"/>
              <a:t>16</a:t>
            </a:fld>
            <a:endParaRPr lang="zh-TW" altLang="en-US"/>
          </a:p>
        </p:txBody>
      </p:sp>
      <p:sp>
        <p:nvSpPr>
          <p:cNvPr id="5" name="文字方塊 4"/>
          <p:cNvSpPr txBox="1"/>
          <p:nvPr/>
        </p:nvSpPr>
        <p:spPr>
          <a:xfrm>
            <a:off x="7027817" y="1737360"/>
            <a:ext cx="1240971" cy="646331"/>
          </a:xfrm>
          <a:prstGeom prst="rect">
            <a:avLst/>
          </a:prstGeom>
          <a:noFill/>
        </p:spPr>
        <p:txBody>
          <a:bodyPr wrap="square" rtlCol="0">
            <a:spAutoFit/>
          </a:bodyPr>
          <a:lstStyle/>
          <a:p>
            <a:r>
              <a:rPr lang="zh-TW" altLang="en-US" dirty="0"/>
              <a:t>顧客提出保險需求</a:t>
            </a:r>
          </a:p>
        </p:txBody>
      </p:sp>
      <p:sp>
        <p:nvSpPr>
          <p:cNvPr id="8" name="文字方塊 7"/>
          <p:cNvSpPr txBox="1"/>
          <p:nvPr/>
        </p:nvSpPr>
        <p:spPr>
          <a:xfrm>
            <a:off x="899440" y="2480651"/>
            <a:ext cx="2179040" cy="646331"/>
          </a:xfrm>
          <a:prstGeom prst="rect">
            <a:avLst/>
          </a:prstGeom>
          <a:noFill/>
        </p:spPr>
        <p:txBody>
          <a:bodyPr wrap="square" rtlCol="0">
            <a:spAutoFit/>
          </a:bodyPr>
          <a:lstStyle/>
          <a:p>
            <a:r>
              <a:rPr lang="zh-TW" altLang="en-US" dirty="0"/>
              <a:t>保險業者進行風險評估，計算保費</a:t>
            </a:r>
          </a:p>
        </p:txBody>
      </p:sp>
      <p:sp>
        <p:nvSpPr>
          <p:cNvPr id="9" name="文字方塊 8"/>
          <p:cNvSpPr txBox="1"/>
          <p:nvPr/>
        </p:nvSpPr>
        <p:spPr>
          <a:xfrm>
            <a:off x="8435061" y="5691505"/>
            <a:ext cx="2589990" cy="646331"/>
          </a:xfrm>
          <a:prstGeom prst="rect">
            <a:avLst/>
          </a:prstGeom>
          <a:noFill/>
        </p:spPr>
        <p:txBody>
          <a:bodyPr wrap="square" rtlCol="0">
            <a:spAutoFit/>
          </a:bodyPr>
          <a:lstStyle/>
          <a:p>
            <a:r>
              <a:rPr lang="zh-TW" altLang="en-US" dirty="0"/>
              <a:t>投資者透過群眾募資或點對點來提供資金</a:t>
            </a:r>
          </a:p>
        </p:txBody>
      </p:sp>
      <p:sp>
        <p:nvSpPr>
          <p:cNvPr id="10" name="文字方塊 9"/>
          <p:cNvSpPr txBox="1"/>
          <p:nvPr/>
        </p:nvSpPr>
        <p:spPr>
          <a:xfrm>
            <a:off x="8623361" y="2383691"/>
            <a:ext cx="2589990" cy="646331"/>
          </a:xfrm>
          <a:prstGeom prst="rect">
            <a:avLst/>
          </a:prstGeom>
          <a:noFill/>
        </p:spPr>
        <p:txBody>
          <a:bodyPr wrap="square" rtlCol="0">
            <a:spAutoFit/>
          </a:bodyPr>
          <a:lstStyle/>
          <a:p>
            <a:r>
              <a:rPr lang="zh-TW" altLang="en-US" dirty="0"/>
              <a:t>投資者的支付項目會受到智慧合約保護</a:t>
            </a:r>
          </a:p>
        </p:txBody>
      </p:sp>
      <p:sp>
        <p:nvSpPr>
          <p:cNvPr id="11" name="頁尾版面配置區 3"/>
          <p:cNvSpPr>
            <a:spLocks noGrp="1"/>
          </p:cNvSpPr>
          <p:nvPr>
            <p:ph type="ftr" sz="quarter" idx="11"/>
          </p:nvPr>
        </p:nvSpPr>
        <p:spPr>
          <a:xfrm>
            <a:off x="133865" y="6478310"/>
            <a:ext cx="11553550" cy="379690"/>
          </a:xfrm>
        </p:spPr>
        <p:txBody>
          <a:bodyPr/>
          <a:lstStyle/>
          <a:p>
            <a:r>
              <a:rPr lang="en-US" altLang="zh-TW" dirty="0" smtClean="0"/>
              <a:t>《 2017</a:t>
            </a:r>
            <a:r>
              <a:rPr lang="zh-TW" altLang="en-US" dirty="0" smtClean="0"/>
              <a:t>數位金融</a:t>
            </a:r>
            <a:r>
              <a:rPr lang="en-US" altLang="zh-TW" smtClean="0"/>
              <a:t>》                                                                                                                                             </a:t>
            </a:r>
            <a:r>
              <a:rPr lang="zh-TW" altLang="en-US" dirty="0" smtClean="0"/>
              <a:t>	</a:t>
            </a:r>
            <a:r>
              <a:rPr lang="en-US" altLang="zh-TW" dirty="0" smtClean="0"/>
              <a:t>NCTU.IIM.IEBI Lab</a:t>
            </a:r>
            <a:endParaRPr lang="zh-TW" altLang="en-US" dirty="0"/>
          </a:p>
        </p:txBody>
      </p:sp>
    </p:spTree>
    <p:extLst>
      <p:ext uri="{BB962C8B-B14F-4D97-AF65-F5344CB8AC3E}">
        <p14:creationId xmlns:p14="http://schemas.microsoft.com/office/powerpoint/2010/main" val="218460842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互聯網保險五大</a:t>
            </a:r>
            <a:r>
              <a:rPr lang="zh-TW" altLang="en-US" dirty="0"/>
              <a:t>商業模式</a:t>
            </a:r>
          </a:p>
        </p:txBody>
      </p:sp>
      <p:graphicFrame>
        <p:nvGraphicFramePr>
          <p:cNvPr id="4" name="內容版面配置區 3"/>
          <p:cNvGraphicFramePr>
            <a:graphicFrameLocks noGrp="1"/>
          </p:cNvGraphicFramePr>
          <p:nvPr>
            <p:ph idx="1"/>
            <p:extLst>
              <p:ext uri="{D42A27DB-BD31-4B8C-83A1-F6EECF244321}">
                <p14:modId xmlns:p14="http://schemas.microsoft.com/office/powerpoint/2010/main" val="1943122561"/>
              </p:ext>
            </p:extLst>
          </p:nvPr>
        </p:nvGraphicFramePr>
        <p:xfrm>
          <a:off x="612774" y="1474789"/>
          <a:ext cx="11001580" cy="4292966"/>
        </p:xfrm>
        <a:graphic>
          <a:graphicData uri="http://schemas.openxmlformats.org/drawingml/2006/table">
            <a:tbl>
              <a:tblPr firstRow="1" bandRow="1">
                <a:tableStyleId>{F2DE63D5-997A-4646-A377-4702673A728D}</a:tableStyleId>
              </a:tblPr>
              <a:tblGrid>
                <a:gridCol w="3748211">
                  <a:extLst>
                    <a:ext uri="{9D8B030D-6E8A-4147-A177-3AD203B41FA5}">
                      <a16:colId xmlns="" xmlns:a16="http://schemas.microsoft.com/office/drawing/2014/main" val="1480217340"/>
                    </a:ext>
                  </a:extLst>
                </a:gridCol>
                <a:gridCol w="7253369">
                  <a:extLst>
                    <a:ext uri="{9D8B030D-6E8A-4147-A177-3AD203B41FA5}">
                      <a16:colId xmlns="" xmlns:a16="http://schemas.microsoft.com/office/drawing/2014/main" val="3348582941"/>
                    </a:ext>
                  </a:extLst>
                </a:gridCol>
              </a:tblGrid>
              <a:tr h="558446">
                <a:tc>
                  <a:txBody>
                    <a:bodyPr/>
                    <a:lstStyle/>
                    <a:p>
                      <a:pPr algn="ctr"/>
                      <a:r>
                        <a:rPr lang="zh-TW" altLang="en-US" sz="2600" dirty="0"/>
                        <a:t>模式類型</a:t>
                      </a:r>
                    </a:p>
                  </a:txBody>
                  <a:tcPr/>
                </a:tc>
                <a:tc>
                  <a:txBody>
                    <a:bodyPr/>
                    <a:lstStyle/>
                    <a:p>
                      <a:pPr algn="ctr"/>
                      <a:r>
                        <a:rPr lang="zh-TW" altLang="en-US" sz="2600" dirty="0"/>
                        <a:t>特徵</a:t>
                      </a:r>
                    </a:p>
                  </a:txBody>
                  <a:tcPr/>
                </a:tc>
                <a:extLst>
                  <a:ext uri="{0D108BD9-81ED-4DB2-BD59-A6C34878D82A}">
                    <a16:rowId xmlns="" xmlns:a16="http://schemas.microsoft.com/office/drawing/2014/main" val="3100540065"/>
                  </a:ext>
                </a:extLst>
              </a:tr>
              <a:tr h="593262">
                <a:tc>
                  <a:txBody>
                    <a:bodyPr/>
                    <a:lstStyle/>
                    <a:p>
                      <a:r>
                        <a:rPr lang="zh-TW" altLang="en-US" sz="2600" dirty="0"/>
                        <a:t>保險公司官方模式</a:t>
                      </a:r>
                    </a:p>
                  </a:txBody>
                  <a:tcPr anchor="ctr"/>
                </a:tc>
                <a:tc>
                  <a:txBody>
                    <a:bodyPr/>
                    <a:lstStyle/>
                    <a:p>
                      <a:r>
                        <a:rPr lang="zh-TW" altLang="en-US" sz="2600" dirty="0"/>
                        <a:t>借助網路直接銷售保險產品，為網路直接銷售</a:t>
                      </a:r>
                    </a:p>
                  </a:txBody>
                  <a:tcPr anchor="ctr"/>
                </a:tc>
                <a:extLst>
                  <a:ext uri="{0D108BD9-81ED-4DB2-BD59-A6C34878D82A}">
                    <a16:rowId xmlns="" xmlns:a16="http://schemas.microsoft.com/office/drawing/2014/main" val="1098117082"/>
                  </a:ext>
                </a:extLst>
              </a:tr>
              <a:tr h="558446">
                <a:tc>
                  <a:txBody>
                    <a:bodyPr/>
                    <a:lstStyle/>
                    <a:p>
                      <a:r>
                        <a:rPr lang="zh-TW" altLang="en-US" sz="2600" dirty="0"/>
                        <a:t>第三方電商平台模式</a:t>
                      </a:r>
                    </a:p>
                  </a:txBody>
                  <a:tcPr anchor="ctr"/>
                </a:tc>
                <a:tc>
                  <a:txBody>
                    <a:bodyPr/>
                    <a:lstStyle/>
                    <a:p>
                      <a:r>
                        <a:rPr lang="zh-TW" altLang="en-US" sz="2600" dirty="0"/>
                        <a:t>利用平台擁有的超高用戶數量</a:t>
                      </a:r>
                    </a:p>
                  </a:txBody>
                  <a:tcPr anchor="ctr"/>
                </a:tc>
                <a:extLst>
                  <a:ext uri="{0D108BD9-81ED-4DB2-BD59-A6C34878D82A}">
                    <a16:rowId xmlns="" xmlns:a16="http://schemas.microsoft.com/office/drawing/2014/main" val="2212705991"/>
                  </a:ext>
                </a:extLst>
              </a:tr>
              <a:tr h="1012183">
                <a:tc>
                  <a:txBody>
                    <a:bodyPr/>
                    <a:lstStyle/>
                    <a:p>
                      <a:r>
                        <a:rPr lang="zh-TW" altLang="en-US" sz="2600" dirty="0"/>
                        <a:t>仲介代理模式</a:t>
                      </a:r>
                    </a:p>
                  </a:txBody>
                  <a:tcPr anchor="ctr"/>
                </a:tc>
                <a:tc>
                  <a:txBody>
                    <a:bodyPr/>
                    <a:lstStyle/>
                    <a:p>
                      <a:r>
                        <a:rPr lang="zh-TW" altLang="en-US" sz="2600" dirty="0"/>
                        <a:t>由協力廠商代理銷售保險產品、代理收取保險費、代理相關保險業務的損失勘查和理賠等業務</a:t>
                      </a:r>
                    </a:p>
                  </a:txBody>
                  <a:tcPr anchor="ctr"/>
                </a:tc>
                <a:extLst>
                  <a:ext uri="{0D108BD9-81ED-4DB2-BD59-A6C34878D82A}">
                    <a16:rowId xmlns="" xmlns:a16="http://schemas.microsoft.com/office/drawing/2014/main" val="2019195041"/>
                  </a:ext>
                </a:extLst>
              </a:tr>
              <a:tr h="1012183">
                <a:tc>
                  <a:txBody>
                    <a:bodyPr/>
                    <a:lstStyle/>
                    <a:p>
                      <a:r>
                        <a:rPr lang="zh-TW" altLang="en-US" sz="2600" dirty="0"/>
                        <a:t>借助其他網銷通道搭售保險商品</a:t>
                      </a:r>
                    </a:p>
                  </a:txBody>
                  <a:tcPr anchor="ctr"/>
                </a:tc>
                <a:tc>
                  <a:txBody>
                    <a:bodyPr/>
                    <a:lstStyle/>
                    <a:p>
                      <a:r>
                        <a:rPr lang="zh-TW" altLang="en-US" sz="2600" dirty="0"/>
                        <a:t>保費少、用戶群體大</a:t>
                      </a:r>
                    </a:p>
                  </a:txBody>
                  <a:tcPr anchor="ctr"/>
                </a:tc>
                <a:extLst>
                  <a:ext uri="{0D108BD9-81ED-4DB2-BD59-A6C34878D82A}">
                    <a16:rowId xmlns="" xmlns:a16="http://schemas.microsoft.com/office/drawing/2014/main" val="555373019"/>
                  </a:ext>
                </a:extLst>
              </a:tr>
              <a:tr h="558446">
                <a:tc>
                  <a:txBody>
                    <a:bodyPr/>
                    <a:lstStyle/>
                    <a:p>
                      <a:r>
                        <a:rPr lang="zh-TW" altLang="en-US" sz="2600" dirty="0"/>
                        <a:t>專業網路保險公司</a:t>
                      </a:r>
                    </a:p>
                  </a:txBody>
                  <a:tcPr anchor="ctr"/>
                </a:tc>
                <a:tc>
                  <a:txBody>
                    <a:bodyPr/>
                    <a:lstStyle/>
                    <a:p>
                      <a:r>
                        <a:rPr lang="zh-TW" altLang="en-US" sz="2600" dirty="0"/>
                        <a:t>完全通過網路進行銷售和理賠</a:t>
                      </a:r>
                    </a:p>
                  </a:txBody>
                  <a:tcPr anchor="ctr"/>
                </a:tc>
                <a:extLst>
                  <a:ext uri="{0D108BD9-81ED-4DB2-BD59-A6C34878D82A}">
                    <a16:rowId xmlns="" xmlns:a16="http://schemas.microsoft.com/office/drawing/2014/main" val="2317069511"/>
                  </a:ext>
                </a:extLst>
              </a:tr>
            </a:tbl>
          </a:graphicData>
        </a:graphic>
      </p:graphicFrame>
      <p:sp>
        <p:nvSpPr>
          <p:cNvPr id="5" name="投影片編號版面配置區 4"/>
          <p:cNvSpPr>
            <a:spLocks noGrp="1"/>
          </p:cNvSpPr>
          <p:nvPr>
            <p:ph type="sldNum" sz="quarter" idx="12"/>
          </p:nvPr>
        </p:nvSpPr>
        <p:spPr/>
        <p:txBody>
          <a:bodyPr/>
          <a:lstStyle/>
          <a:p>
            <a:fld id="{B7A223AD-9DE0-49EC-B40D-C8FE98D1D69B}" type="slidenum">
              <a:rPr lang="zh-TW" altLang="en-US" smtClean="0"/>
              <a:t>17</a:t>
            </a:fld>
            <a:endParaRPr lang="zh-TW" altLang="en-US"/>
          </a:p>
        </p:txBody>
      </p:sp>
      <p:graphicFrame>
        <p:nvGraphicFramePr>
          <p:cNvPr id="7" name="資料庫圖表 18"/>
          <p:cNvGraphicFramePr/>
          <p:nvPr>
            <p:extLst>
              <p:ext uri="{D42A27DB-BD31-4B8C-83A1-F6EECF244321}">
                <p14:modId xmlns:p14="http://schemas.microsoft.com/office/powerpoint/2010/main" val="66935544"/>
              </p:ext>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8" name="頁尾版面配置區 3"/>
          <p:cNvSpPr>
            <a:spLocks noGrp="1"/>
          </p:cNvSpPr>
          <p:nvPr>
            <p:ph type="ftr" sz="quarter" idx="11"/>
          </p:nvPr>
        </p:nvSpPr>
        <p:spPr>
          <a:xfrm>
            <a:off x="133865" y="6478310"/>
            <a:ext cx="11553550" cy="379690"/>
          </a:xfrm>
        </p:spPr>
        <p:txBody>
          <a:bodyPr/>
          <a:lstStyle/>
          <a:p>
            <a:r>
              <a:rPr lang="en-US" altLang="zh-TW" dirty="0" smtClean="0"/>
              <a:t>《 2017</a:t>
            </a:r>
            <a:r>
              <a:rPr lang="zh-TW" altLang="en-US" dirty="0" smtClean="0"/>
              <a:t>數位金融</a:t>
            </a:r>
            <a:r>
              <a:rPr lang="en-US" altLang="zh-TW" smtClean="0"/>
              <a:t>》                                                                                                                                             </a:t>
            </a:r>
            <a:r>
              <a:rPr lang="zh-TW" altLang="en-US" dirty="0" smtClean="0"/>
              <a:t>	</a:t>
            </a:r>
            <a:r>
              <a:rPr lang="en-US" altLang="zh-TW" dirty="0" smtClean="0"/>
              <a:t>NCTU.IIM.IEBI Lab</a:t>
            </a:r>
            <a:endParaRPr lang="zh-TW" altLang="en-US" dirty="0"/>
          </a:p>
        </p:txBody>
      </p:sp>
    </p:spTree>
    <p:extLst>
      <p:ext uri="{BB962C8B-B14F-4D97-AF65-F5344CB8AC3E}">
        <p14:creationId xmlns:p14="http://schemas.microsoft.com/office/powerpoint/2010/main" val="84942057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t>互聯網保險創新</a:t>
            </a:r>
          </a:p>
        </p:txBody>
      </p:sp>
      <p:sp>
        <p:nvSpPr>
          <p:cNvPr id="3" name="內容版面配置區 2"/>
          <p:cNvSpPr>
            <a:spLocks noGrp="1"/>
          </p:cNvSpPr>
          <p:nvPr>
            <p:ph idx="1"/>
          </p:nvPr>
        </p:nvSpPr>
        <p:spPr/>
        <p:txBody>
          <a:bodyPr>
            <a:normAutofit fontScale="92500" lnSpcReduction="20000"/>
          </a:bodyPr>
          <a:lstStyle/>
          <a:p>
            <a:r>
              <a:rPr lang="zh-TW" altLang="en-US" dirty="0"/>
              <a:t>互聯網對保險業帶來</a:t>
            </a:r>
            <a:r>
              <a:rPr lang="zh-TW" altLang="en-US" dirty="0" smtClean="0"/>
              <a:t>的可能影響</a:t>
            </a:r>
            <a:endParaRPr lang="en-US" altLang="zh-TW" dirty="0"/>
          </a:p>
          <a:p>
            <a:pPr lvl="1"/>
            <a:r>
              <a:rPr lang="zh-TW" altLang="en-US" sz="2600" dirty="0"/>
              <a:t>用戶需求</a:t>
            </a:r>
            <a:r>
              <a:rPr lang="en-US" altLang="zh-TW" sz="2600" dirty="0"/>
              <a:t>:</a:t>
            </a:r>
            <a:r>
              <a:rPr lang="zh-TW" altLang="en-US" sz="2600" dirty="0"/>
              <a:t> 滿足個人化需求</a:t>
            </a:r>
            <a:endParaRPr lang="en-US" altLang="zh-TW" sz="2600" dirty="0"/>
          </a:p>
          <a:p>
            <a:pPr lvl="1"/>
            <a:r>
              <a:rPr lang="zh-TW" altLang="en-US" sz="2600" dirty="0"/>
              <a:t>訊息對稱</a:t>
            </a:r>
            <a:r>
              <a:rPr lang="en-US" altLang="zh-TW" sz="2600" dirty="0"/>
              <a:t>:</a:t>
            </a:r>
            <a:r>
              <a:rPr lang="zh-TW" altLang="en-US" sz="2600" dirty="0"/>
              <a:t> 利用網路傳播能力減少訊息不對稱</a:t>
            </a:r>
            <a:endParaRPr lang="en-US" altLang="zh-TW" sz="2600" dirty="0"/>
          </a:p>
          <a:p>
            <a:pPr lvl="1"/>
            <a:r>
              <a:rPr lang="zh-TW" altLang="en-US" sz="2600" dirty="0"/>
              <a:t>降低成本</a:t>
            </a:r>
            <a:endParaRPr lang="en-US" altLang="zh-TW" sz="2600" dirty="0"/>
          </a:p>
          <a:p>
            <a:pPr lvl="1"/>
            <a:r>
              <a:rPr lang="zh-TW" altLang="en-US" sz="2600" dirty="0"/>
              <a:t>數據累積</a:t>
            </a:r>
            <a:endParaRPr lang="en-US" altLang="zh-TW" sz="2600" dirty="0"/>
          </a:p>
          <a:p>
            <a:pPr lvl="1"/>
            <a:r>
              <a:rPr lang="zh-TW" altLang="en-US" sz="2600" dirty="0"/>
              <a:t>提升效率</a:t>
            </a:r>
            <a:r>
              <a:rPr lang="en-US" altLang="zh-TW" sz="2600" dirty="0"/>
              <a:t>:</a:t>
            </a:r>
            <a:r>
              <a:rPr lang="zh-TW" altLang="en-US" sz="2600" dirty="0"/>
              <a:t> 透過去</a:t>
            </a:r>
            <a:r>
              <a:rPr lang="en-US" altLang="zh-TW" sz="2600" dirty="0"/>
              <a:t>”</a:t>
            </a:r>
            <a:r>
              <a:rPr lang="zh-TW" altLang="en-US" sz="2600" dirty="0"/>
              <a:t>中介化</a:t>
            </a:r>
            <a:r>
              <a:rPr lang="en-US" altLang="zh-TW" sz="2600" dirty="0"/>
              <a:t>”</a:t>
            </a:r>
            <a:r>
              <a:rPr lang="zh-TW" altLang="en-US" sz="2600" dirty="0"/>
              <a:t> ，保持產品服務的動態優化</a:t>
            </a:r>
            <a:endParaRPr lang="en-US" altLang="zh-TW" sz="2600" dirty="0"/>
          </a:p>
          <a:p>
            <a:r>
              <a:rPr lang="zh-TW" altLang="en-US" dirty="0"/>
              <a:t>創新的三個階段</a:t>
            </a:r>
            <a:endParaRPr lang="en-US" altLang="zh-TW" dirty="0"/>
          </a:p>
          <a:p>
            <a:pPr lvl="1"/>
            <a:r>
              <a:rPr lang="zh-TW" altLang="en-US" sz="2600" dirty="0"/>
              <a:t>通路與需求創新→技術與機制創新→組織與機構創新</a:t>
            </a:r>
            <a:endParaRPr lang="en-US" altLang="zh-TW" sz="2600" dirty="0"/>
          </a:p>
          <a:p>
            <a:pPr marL="228600" lvl="1">
              <a:spcBef>
                <a:spcPts val="1000"/>
              </a:spcBef>
            </a:pPr>
            <a:r>
              <a:rPr lang="zh-TW" altLang="en-US" sz="2600" dirty="0"/>
              <a:t>創新的路徑選擇</a:t>
            </a:r>
            <a:endParaRPr lang="en-US" altLang="zh-TW" sz="2600" dirty="0"/>
          </a:p>
          <a:p>
            <a:pPr marL="685800" lvl="2">
              <a:spcBef>
                <a:spcPts val="1000"/>
              </a:spcBef>
            </a:pPr>
            <a:r>
              <a:rPr lang="zh-TW" altLang="en-US" sz="2600" dirty="0"/>
              <a:t>傳統保險業的繼承性創新</a:t>
            </a:r>
            <a:endParaRPr lang="en-US" altLang="zh-TW" sz="2600" dirty="0"/>
          </a:p>
          <a:p>
            <a:pPr marL="685800" lvl="2">
              <a:spcBef>
                <a:spcPts val="1000"/>
              </a:spcBef>
            </a:pPr>
            <a:r>
              <a:rPr lang="zh-TW" altLang="en-US" sz="2600" dirty="0"/>
              <a:t>保險相關性跨界式創新</a:t>
            </a:r>
            <a:endParaRPr lang="en-US" altLang="zh-TW" sz="2600" dirty="0"/>
          </a:p>
          <a:p>
            <a:pPr marL="685800" lvl="2">
              <a:spcBef>
                <a:spcPts val="1000"/>
              </a:spcBef>
            </a:pPr>
            <a:r>
              <a:rPr lang="zh-TW" altLang="en-US" sz="2600" dirty="0"/>
              <a:t>整體飛躍式創新</a:t>
            </a:r>
            <a:endParaRPr lang="en-US" altLang="zh-TW" sz="2600" dirty="0"/>
          </a:p>
        </p:txBody>
      </p:sp>
      <p:graphicFrame>
        <p:nvGraphicFramePr>
          <p:cNvPr id="6" name="資料庫圖表 18"/>
          <p:cNvGraphicFramePr/>
          <p:nvPr>
            <p:extLst>
              <p:ext uri="{D42A27DB-BD31-4B8C-83A1-F6EECF244321}">
                <p14:modId xmlns:p14="http://schemas.microsoft.com/office/powerpoint/2010/main" val="9020030"/>
              </p:ext>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投影片編號版面配置區 4"/>
          <p:cNvSpPr>
            <a:spLocks noGrp="1"/>
          </p:cNvSpPr>
          <p:nvPr>
            <p:ph type="sldNum" sz="quarter" idx="12"/>
          </p:nvPr>
        </p:nvSpPr>
        <p:spPr/>
        <p:txBody>
          <a:bodyPr/>
          <a:lstStyle/>
          <a:p>
            <a:fld id="{B7A223AD-9DE0-49EC-B40D-C8FE98D1D69B}" type="slidenum">
              <a:rPr lang="zh-TW" altLang="en-US" smtClean="0"/>
              <a:t>18</a:t>
            </a:fld>
            <a:endParaRPr lang="zh-TW" altLang="en-US"/>
          </a:p>
        </p:txBody>
      </p:sp>
      <p:sp>
        <p:nvSpPr>
          <p:cNvPr id="7" name="頁尾版面配置區 3"/>
          <p:cNvSpPr>
            <a:spLocks noGrp="1"/>
          </p:cNvSpPr>
          <p:nvPr>
            <p:ph type="ftr" sz="quarter" idx="11"/>
          </p:nvPr>
        </p:nvSpPr>
        <p:spPr>
          <a:xfrm>
            <a:off x="133865" y="6478310"/>
            <a:ext cx="11553550" cy="379690"/>
          </a:xfrm>
        </p:spPr>
        <p:txBody>
          <a:bodyPr/>
          <a:lstStyle/>
          <a:p>
            <a:r>
              <a:rPr lang="en-US" altLang="zh-TW" dirty="0" smtClean="0"/>
              <a:t>《 2017</a:t>
            </a:r>
            <a:r>
              <a:rPr lang="zh-TW" altLang="en-US" dirty="0" smtClean="0"/>
              <a:t>數位金融</a:t>
            </a:r>
            <a:r>
              <a:rPr lang="en-US" altLang="zh-TW" smtClean="0"/>
              <a:t>》                                                                                                                                             </a:t>
            </a:r>
            <a:r>
              <a:rPr lang="zh-TW" altLang="en-US" dirty="0" smtClean="0"/>
              <a:t>	</a:t>
            </a:r>
            <a:r>
              <a:rPr lang="en-US" altLang="zh-TW" dirty="0" smtClean="0"/>
              <a:t>NCTU.IIM.IEBI Lab</a:t>
            </a:r>
            <a:endParaRPr lang="zh-TW" altLang="en-US" dirty="0"/>
          </a:p>
        </p:txBody>
      </p:sp>
    </p:spTree>
    <p:extLst>
      <p:ext uri="{BB962C8B-B14F-4D97-AF65-F5344CB8AC3E}">
        <p14:creationId xmlns:p14="http://schemas.microsoft.com/office/powerpoint/2010/main" val="347580807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612057" y="519983"/>
            <a:ext cx="11002297" cy="954856"/>
          </a:xfrm>
        </p:spPr>
        <p:txBody>
          <a:bodyPr/>
          <a:lstStyle/>
          <a:p>
            <a:r>
              <a:rPr lang="zh-TW" altLang="en-US" dirty="0"/>
              <a:t>互聯網保險</a:t>
            </a:r>
            <a:r>
              <a:rPr kumimoji="1" lang="zh-TW" altLang="en-US" dirty="0" smtClean="0"/>
              <a:t>創新模式</a:t>
            </a:r>
            <a:endParaRPr kumimoji="1" lang="zh-TW" altLang="en-US" dirty="0"/>
          </a:p>
        </p:txBody>
      </p:sp>
      <p:sp>
        <p:nvSpPr>
          <p:cNvPr id="3" name="內容版面配置區 2"/>
          <p:cNvSpPr>
            <a:spLocks noGrp="1"/>
          </p:cNvSpPr>
          <p:nvPr>
            <p:ph idx="1"/>
          </p:nvPr>
        </p:nvSpPr>
        <p:spPr/>
        <p:txBody>
          <a:bodyPr>
            <a:normAutofit/>
          </a:bodyPr>
          <a:lstStyle/>
          <a:p>
            <a:r>
              <a:rPr lang="zh-TW" altLang="en-US" dirty="0"/>
              <a:t>客戶服務創新：線上比價網站</a:t>
            </a:r>
          </a:p>
          <a:p>
            <a:pPr lvl="1">
              <a:lnSpc>
                <a:spcPct val="110000"/>
              </a:lnSpc>
            </a:pPr>
            <a:r>
              <a:rPr lang="zh-TW" altLang="en-US" dirty="0"/>
              <a:t>讓潛在客戶獲得多家公司同一標準下的報價線上風險交換</a:t>
            </a:r>
          </a:p>
          <a:p>
            <a:pPr>
              <a:lnSpc>
                <a:spcPct val="110000"/>
              </a:lnSpc>
            </a:pPr>
            <a:r>
              <a:rPr lang="zh-TW" altLang="en-US" dirty="0"/>
              <a:t>資訊取得創新：移動式保險</a:t>
            </a:r>
          </a:p>
          <a:p>
            <a:pPr lvl="1">
              <a:lnSpc>
                <a:spcPct val="110000"/>
              </a:lnSpc>
            </a:pPr>
            <a:r>
              <a:rPr lang="zh-TW" altLang="en-US" sz="2400" dirty="0"/>
              <a:t>移動技術己經使保險公司可以隨時隨地與消費者進行互動</a:t>
            </a:r>
            <a:endParaRPr lang="en-US" altLang="zh-TW" dirty="0"/>
          </a:p>
          <a:p>
            <a:pPr lvl="1">
              <a:lnSpc>
                <a:spcPct val="110000"/>
              </a:lnSpc>
            </a:pPr>
            <a:r>
              <a:rPr lang="zh-TW" altLang="en-US" dirty="0"/>
              <a:t>通過物聯網與遠程信息處理技術進行保險創新</a:t>
            </a:r>
            <a:endParaRPr lang="en-US" altLang="zh-TW" dirty="0"/>
          </a:p>
          <a:p>
            <a:pPr>
              <a:lnSpc>
                <a:spcPct val="110000"/>
              </a:lnSpc>
            </a:pPr>
            <a:r>
              <a:rPr lang="zh-TW" altLang="en-US" dirty="0"/>
              <a:t>社群網路創新：網路社群的個人</a:t>
            </a:r>
            <a:r>
              <a:rPr lang="en-US" altLang="zh-TW" dirty="0"/>
              <a:t>P2P</a:t>
            </a:r>
            <a:r>
              <a:rPr lang="zh-TW" altLang="en-US" dirty="0"/>
              <a:t>保險計劃</a:t>
            </a:r>
          </a:p>
          <a:p>
            <a:pPr lvl="1">
              <a:lnSpc>
                <a:spcPct val="110000"/>
              </a:lnSpc>
            </a:pPr>
            <a:r>
              <a:rPr lang="zh-TW" altLang="en-US" sz="2600" dirty="0"/>
              <a:t>通過社群網路來創建團體，消費者可通過這些團體彼此承保風險，通過科技讓希望獲取保險的人走到一起，並找到願意提供保障的人</a:t>
            </a:r>
            <a:endParaRPr lang="zh-TW" altLang="en-US" dirty="0"/>
          </a:p>
          <a:p>
            <a:pPr lvl="1">
              <a:lnSpc>
                <a:spcPct val="110000"/>
              </a:lnSpc>
            </a:pPr>
            <a:endParaRPr lang="en-US" altLang="zh-TW" sz="2600" dirty="0"/>
          </a:p>
        </p:txBody>
      </p:sp>
      <p:graphicFrame>
        <p:nvGraphicFramePr>
          <p:cNvPr id="5" name="資料庫圖表 18"/>
          <p:cNvGraphicFramePr/>
          <p:nvPr>
            <p:extLst>
              <p:ext uri="{D42A27DB-BD31-4B8C-83A1-F6EECF244321}">
                <p14:modId xmlns:p14="http://schemas.microsoft.com/office/powerpoint/2010/main" val="3815118665"/>
              </p:ext>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投影片編號版面配置區 5"/>
          <p:cNvSpPr>
            <a:spLocks noGrp="1"/>
          </p:cNvSpPr>
          <p:nvPr>
            <p:ph type="sldNum" sz="quarter" idx="12"/>
          </p:nvPr>
        </p:nvSpPr>
        <p:spPr/>
        <p:txBody>
          <a:bodyPr/>
          <a:lstStyle/>
          <a:p>
            <a:fld id="{B7A223AD-9DE0-49EC-B40D-C8FE98D1D69B}" type="slidenum">
              <a:rPr lang="zh-TW" altLang="en-US" smtClean="0"/>
              <a:t>19</a:t>
            </a:fld>
            <a:endParaRPr lang="zh-TW" altLang="en-US"/>
          </a:p>
        </p:txBody>
      </p:sp>
      <p:sp>
        <p:nvSpPr>
          <p:cNvPr id="7" name="頁尾版面配置區 3"/>
          <p:cNvSpPr>
            <a:spLocks noGrp="1"/>
          </p:cNvSpPr>
          <p:nvPr>
            <p:ph type="ftr" sz="quarter" idx="11"/>
          </p:nvPr>
        </p:nvSpPr>
        <p:spPr>
          <a:xfrm>
            <a:off x="133865" y="6478310"/>
            <a:ext cx="11553550" cy="379690"/>
          </a:xfrm>
        </p:spPr>
        <p:txBody>
          <a:bodyPr/>
          <a:lstStyle/>
          <a:p>
            <a:r>
              <a:rPr lang="en-US" altLang="zh-TW" dirty="0" smtClean="0"/>
              <a:t>《 2017</a:t>
            </a:r>
            <a:r>
              <a:rPr lang="zh-TW" altLang="en-US" dirty="0" smtClean="0"/>
              <a:t>數位金融</a:t>
            </a:r>
            <a:r>
              <a:rPr lang="en-US" altLang="zh-TW" smtClean="0"/>
              <a:t>》                                                                                                                                             </a:t>
            </a:r>
            <a:r>
              <a:rPr lang="zh-TW" altLang="en-US" dirty="0" smtClean="0"/>
              <a:t>	</a:t>
            </a:r>
            <a:r>
              <a:rPr lang="en-US" altLang="zh-TW" dirty="0" smtClean="0"/>
              <a:t>NCTU.IIM.IEBI Lab</a:t>
            </a:r>
            <a:endParaRPr lang="zh-TW" altLang="en-US" dirty="0"/>
          </a:p>
        </p:txBody>
      </p:sp>
    </p:spTree>
    <p:extLst>
      <p:ext uri="{BB962C8B-B14F-4D97-AF65-F5344CB8AC3E}">
        <p14:creationId xmlns:p14="http://schemas.microsoft.com/office/powerpoint/2010/main" val="153355878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a:t>OUTLINE</a:t>
            </a:r>
            <a:endParaRPr lang="zh-TW" altLang="en-US" dirty="0"/>
          </a:p>
        </p:txBody>
      </p:sp>
      <p:sp>
        <p:nvSpPr>
          <p:cNvPr id="3" name="內容版面配置區 2"/>
          <p:cNvSpPr>
            <a:spLocks noGrp="1"/>
          </p:cNvSpPr>
          <p:nvPr>
            <p:ph idx="1"/>
          </p:nvPr>
        </p:nvSpPr>
        <p:spPr/>
        <p:txBody>
          <a:bodyPr>
            <a:normAutofit/>
          </a:bodyPr>
          <a:lstStyle/>
          <a:p>
            <a:r>
              <a:rPr lang="zh-TW" altLang="en-US" sz="2800" dirty="0"/>
              <a:t>傳統保險</a:t>
            </a:r>
            <a:endParaRPr lang="zh-TW" altLang="en-US" dirty="0"/>
          </a:p>
          <a:p>
            <a:r>
              <a:rPr lang="zh-TW" altLang="en-US" sz="2800" dirty="0"/>
              <a:t>互聯網保險 </a:t>
            </a:r>
          </a:p>
          <a:p>
            <a:pPr lvl="1"/>
            <a:r>
              <a:rPr lang="zh-TW" altLang="en-US" sz="2600" dirty="0"/>
              <a:t>互聯網保險技術</a:t>
            </a:r>
            <a:endParaRPr lang="en-US" altLang="zh-TW" sz="2600" dirty="0"/>
          </a:p>
          <a:p>
            <a:pPr lvl="1"/>
            <a:r>
              <a:rPr lang="zh-TW" altLang="en-US" sz="2600" dirty="0"/>
              <a:t>互聯網保險的發展與運作</a:t>
            </a:r>
            <a:endParaRPr lang="en-US" altLang="zh-TW" sz="2600" dirty="0"/>
          </a:p>
          <a:p>
            <a:r>
              <a:rPr lang="zh-TW" altLang="en-US" sz="2800" dirty="0"/>
              <a:t>創新模式</a:t>
            </a:r>
            <a:endParaRPr lang="en-US" altLang="zh-TW" sz="2800" dirty="0"/>
          </a:p>
          <a:p>
            <a:r>
              <a:rPr lang="zh-TW" altLang="en-US" sz="2800" dirty="0"/>
              <a:t>市場與案例</a:t>
            </a:r>
            <a:endParaRPr lang="en-US" altLang="zh-TW" sz="2800" dirty="0"/>
          </a:p>
          <a:p>
            <a:r>
              <a:rPr lang="zh-TW" altLang="en-US" sz="2800" dirty="0"/>
              <a:t>機會與挑戰</a:t>
            </a:r>
          </a:p>
          <a:p>
            <a:pPr marL="0" indent="0">
              <a:buNone/>
            </a:pPr>
            <a:endParaRPr lang="zh-TW" altLang="en-US" sz="2800" dirty="0"/>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t>2</a:t>
            </a:fld>
            <a:endParaRPr lang="zh-TW" altLang="en-US"/>
          </a:p>
        </p:txBody>
      </p:sp>
      <p:sp>
        <p:nvSpPr>
          <p:cNvPr id="6" name="頁尾版面配置區 3"/>
          <p:cNvSpPr>
            <a:spLocks noGrp="1"/>
          </p:cNvSpPr>
          <p:nvPr>
            <p:ph type="ftr" sz="quarter" idx="11"/>
          </p:nvPr>
        </p:nvSpPr>
        <p:spPr>
          <a:xfrm>
            <a:off x="133865" y="6478310"/>
            <a:ext cx="11553550" cy="379690"/>
          </a:xfrm>
        </p:spPr>
        <p:txBody>
          <a:bodyPr/>
          <a:lstStyle/>
          <a:p>
            <a:r>
              <a:rPr lang="en-US" altLang="zh-TW" dirty="0" smtClean="0"/>
              <a:t>《 2017</a:t>
            </a:r>
            <a:r>
              <a:rPr lang="zh-TW" altLang="en-US" dirty="0" smtClean="0"/>
              <a:t>數位金融</a:t>
            </a:r>
            <a:r>
              <a:rPr lang="en-US" altLang="zh-TW" smtClean="0"/>
              <a:t>》                                                                                                                                             </a:t>
            </a:r>
            <a:r>
              <a:rPr lang="zh-TW" altLang="en-US" dirty="0" smtClean="0"/>
              <a:t>	</a:t>
            </a:r>
            <a:r>
              <a:rPr lang="en-US" altLang="zh-TW" dirty="0" smtClean="0"/>
              <a:t>NCTU.IIM.IEBI Lab</a:t>
            </a:r>
            <a:endParaRPr lang="zh-TW" altLang="en-US" dirty="0"/>
          </a:p>
        </p:txBody>
      </p:sp>
    </p:spTree>
    <p:extLst>
      <p:ext uri="{BB962C8B-B14F-4D97-AF65-F5344CB8AC3E}">
        <p14:creationId xmlns:p14="http://schemas.microsoft.com/office/powerpoint/2010/main" val="374284458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zh-TW" altLang="en-US" dirty="0"/>
              <a:t>客戶服務創新：英國車險線上比價網站</a:t>
            </a:r>
          </a:p>
        </p:txBody>
      </p:sp>
      <p:sp>
        <p:nvSpPr>
          <p:cNvPr id="3" name="內容版面配置區 2"/>
          <p:cNvSpPr>
            <a:spLocks noGrp="1"/>
          </p:cNvSpPr>
          <p:nvPr>
            <p:ph idx="1"/>
          </p:nvPr>
        </p:nvSpPr>
        <p:spPr/>
        <p:txBody>
          <a:bodyPr>
            <a:normAutofit/>
          </a:bodyPr>
          <a:lstStyle/>
          <a:p>
            <a:pPr fontAlgn="base"/>
            <a:r>
              <a:rPr lang="zh-TW" altLang="en-US" dirty="0"/>
              <a:t>在英國買汽車保險</a:t>
            </a:r>
            <a:r>
              <a:rPr lang="zh-TW" altLang="en-US" dirty="0" smtClean="0"/>
              <a:t>基本上</a:t>
            </a:r>
            <a:r>
              <a:rPr lang="zh-TW" altLang="en-US" dirty="0"/>
              <a:t>會</a:t>
            </a:r>
            <a:r>
              <a:rPr lang="zh-TW" altLang="en-US" dirty="0" smtClean="0"/>
              <a:t>用</a:t>
            </a:r>
            <a:r>
              <a:rPr lang="zh-TW" altLang="en-US" dirty="0"/>
              <a:t>到比價</a:t>
            </a:r>
            <a:r>
              <a:rPr lang="zh-TW" altLang="en-US" dirty="0" smtClean="0"/>
              <a:t>網站，但現有</a:t>
            </a:r>
            <a:r>
              <a:rPr lang="zh-TW" altLang="en-US" dirty="0"/>
              <a:t>比價網站沒有任何一個是把市場上所有的保險商都包括</a:t>
            </a:r>
            <a:r>
              <a:rPr lang="zh-TW" altLang="en-US" dirty="0" smtClean="0"/>
              <a:t>在內，每</a:t>
            </a:r>
            <a:r>
              <a:rPr lang="zh-TW" altLang="en-US" dirty="0"/>
              <a:t>家比價網覆蓋的保險商也有些不同</a:t>
            </a:r>
            <a:r>
              <a:rPr lang="zh-TW" altLang="en-US" dirty="0" smtClean="0"/>
              <a:t>，幾</a:t>
            </a:r>
            <a:r>
              <a:rPr lang="zh-TW" altLang="en-US" dirty="0"/>
              <a:t>家大保險商不在任何一家比價網站上，所以要想在整個市場中找到最便宜的價格，除了需要多用幾家比價網站，還需要直接拜訪這幾家保險商的</a:t>
            </a:r>
            <a:r>
              <a:rPr lang="zh-TW" altLang="en-US" dirty="0" smtClean="0"/>
              <a:t>網站</a:t>
            </a:r>
            <a:r>
              <a:rPr lang="en-US" altLang="zh-TW" dirty="0" smtClean="0"/>
              <a:t>:</a:t>
            </a:r>
            <a:endParaRPr lang="en-US" altLang="zh-TW" b="1" dirty="0"/>
          </a:p>
          <a:p>
            <a:pPr fontAlgn="base"/>
            <a:r>
              <a:rPr lang="zh-TW" altLang="en-US" dirty="0"/>
              <a:t> 準確率在</a:t>
            </a:r>
            <a:r>
              <a:rPr lang="en-US" altLang="zh-TW" dirty="0"/>
              <a:t>90%</a:t>
            </a:r>
            <a:r>
              <a:rPr lang="zh-TW" altLang="en-US" dirty="0"/>
              <a:t>以上： </a:t>
            </a:r>
            <a:r>
              <a:rPr lang="en-US" altLang="zh-TW" b="1" dirty="0" err="1"/>
              <a:t>GoCompare</a:t>
            </a:r>
            <a:endParaRPr lang="en-US" altLang="zh-TW" b="1" dirty="0"/>
          </a:p>
          <a:p>
            <a:pPr marL="0" indent="0" fontAlgn="base">
              <a:buNone/>
            </a:pPr>
            <a:endParaRPr lang="en-US" altLang="zh-TW" b="1" dirty="0"/>
          </a:p>
          <a:p>
            <a:pPr fontAlgn="base"/>
            <a:r>
              <a:rPr lang="zh-TW" altLang="en-US" dirty="0"/>
              <a:t>准確率超過</a:t>
            </a:r>
            <a:r>
              <a:rPr lang="en-US" altLang="zh-TW" dirty="0"/>
              <a:t>80%</a:t>
            </a:r>
            <a:r>
              <a:rPr lang="zh-TW" altLang="en-US" dirty="0"/>
              <a:t>：</a:t>
            </a:r>
            <a:r>
              <a:rPr lang="en-US" altLang="zh-TW" b="1" dirty="0"/>
              <a:t> Confused.com</a:t>
            </a:r>
            <a:r>
              <a:rPr lang="zh-TW" altLang="en-US" b="1" dirty="0"/>
              <a:t>、 </a:t>
            </a:r>
            <a:r>
              <a:rPr lang="en-US" altLang="zh-TW" b="1" dirty="0" err="1"/>
              <a:t>MoneySuperMarket</a:t>
            </a:r>
            <a:endParaRPr lang="zh-TW" altLang="en-US" dirty="0"/>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20</a:t>
            </a:fld>
            <a:endParaRPr lang="zh-TW" altLang="en-US" dirty="0"/>
          </a:p>
        </p:txBody>
      </p:sp>
      <p:pic>
        <p:nvPicPr>
          <p:cNvPr id="8" name="圖片 7"/>
          <p:cNvPicPr>
            <a:picLocks noChangeAspect="1"/>
          </p:cNvPicPr>
          <p:nvPr/>
        </p:nvPicPr>
        <p:blipFill>
          <a:blip r:embed="rId2"/>
          <a:stretch>
            <a:fillRect/>
          </a:stretch>
        </p:blipFill>
        <p:spPr>
          <a:xfrm>
            <a:off x="6097837" y="3219189"/>
            <a:ext cx="3292052" cy="1366512"/>
          </a:xfrm>
          <a:prstGeom prst="rect">
            <a:avLst/>
          </a:prstGeom>
        </p:spPr>
      </p:pic>
      <p:pic>
        <p:nvPicPr>
          <p:cNvPr id="9" name="圖片 8"/>
          <p:cNvPicPr>
            <a:picLocks noChangeAspect="1"/>
          </p:cNvPicPr>
          <p:nvPr/>
        </p:nvPicPr>
        <p:blipFill rotWithShape="1">
          <a:blip r:embed="rId3"/>
          <a:srcRect t="20834" b="28626"/>
          <a:stretch/>
        </p:blipFill>
        <p:spPr>
          <a:xfrm>
            <a:off x="2746242" y="5140619"/>
            <a:ext cx="3520062" cy="1091133"/>
          </a:xfrm>
          <a:prstGeom prst="rect">
            <a:avLst/>
          </a:prstGeom>
        </p:spPr>
      </p:pic>
      <p:pic>
        <p:nvPicPr>
          <p:cNvPr id="1026" name="Picture 2" descr="http://www.moneysupermarket.com/travel-insurance/img/nav/msm-logo-2013.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139357" y="4611080"/>
            <a:ext cx="2857500" cy="1619250"/>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11" name="資料庫圖表 18"/>
          <p:cNvGraphicFramePr/>
          <p:nvPr>
            <p:extLst>
              <p:ext uri="{D42A27DB-BD31-4B8C-83A1-F6EECF244321}">
                <p14:modId xmlns:p14="http://schemas.microsoft.com/office/powerpoint/2010/main" val="3518392866"/>
              </p:ext>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10" name="頁尾版面配置區 3"/>
          <p:cNvSpPr>
            <a:spLocks noGrp="1"/>
          </p:cNvSpPr>
          <p:nvPr>
            <p:ph type="ftr" sz="quarter" idx="11"/>
          </p:nvPr>
        </p:nvSpPr>
        <p:spPr>
          <a:xfrm>
            <a:off x="133865" y="6478310"/>
            <a:ext cx="11553550" cy="379690"/>
          </a:xfrm>
        </p:spPr>
        <p:txBody>
          <a:bodyPr/>
          <a:lstStyle/>
          <a:p>
            <a:r>
              <a:rPr lang="en-US" altLang="zh-TW" dirty="0" smtClean="0"/>
              <a:t>《 2017</a:t>
            </a:r>
            <a:r>
              <a:rPr lang="zh-TW" altLang="en-US" dirty="0" smtClean="0"/>
              <a:t>數位金融</a:t>
            </a:r>
            <a:r>
              <a:rPr lang="en-US" altLang="zh-TW" smtClean="0"/>
              <a:t>》                                                                                                                                             </a:t>
            </a:r>
            <a:r>
              <a:rPr lang="zh-TW" altLang="en-US" dirty="0" smtClean="0"/>
              <a:t>	</a:t>
            </a:r>
            <a:r>
              <a:rPr lang="en-US" altLang="zh-TW" dirty="0" smtClean="0"/>
              <a:t>NCTU.IIM.IEBI Lab</a:t>
            </a:r>
            <a:endParaRPr lang="zh-TW" altLang="en-US" dirty="0"/>
          </a:p>
        </p:txBody>
      </p:sp>
    </p:spTree>
    <p:extLst>
      <p:ext uri="{BB962C8B-B14F-4D97-AF65-F5344CB8AC3E}">
        <p14:creationId xmlns:p14="http://schemas.microsoft.com/office/powerpoint/2010/main" val="2677032575"/>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zh-TW" altLang="en-US" dirty="0"/>
              <a:t>資訊取得創新：移動式保險</a:t>
            </a:r>
            <a:r>
              <a:rPr lang="en-US" altLang="zh-TW" dirty="0"/>
              <a:t>–</a:t>
            </a:r>
            <a:r>
              <a:rPr lang="zh-TW" altLang="en-US" dirty="0"/>
              <a:t>車聯網</a:t>
            </a:r>
            <a:endParaRPr kumimoji="1" lang="zh-TW" altLang="en-US" dirty="0"/>
          </a:p>
        </p:txBody>
      </p:sp>
      <p:sp>
        <p:nvSpPr>
          <p:cNvPr id="3" name="內容版面配置區 2"/>
          <p:cNvSpPr>
            <a:spLocks noGrp="1"/>
          </p:cNvSpPr>
          <p:nvPr>
            <p:ph idx="1"/>
          </p:nvPr>
        </p:nvSpPr>
        <p:spPr>
          <a:xfrm>
            <a:off x="594851" y="1319982"/>
            <a:ext cx="11002297" cy="2539893"/>
          </a:xfrm>
        </p:spPr>
        <p:txBody>
          <a:bodyPr>
            <a:noAutofit/>
          </a:bodyPr>
          <a:lstStyle/>
          <a:p>
            <a:pPr marL="228600" lvl="2">
              <a:lnSpc>
                <a:spcPct val="120000"/>
              </a:lnSpc>
              <a:spcBef>
                <a:spcPts val="600"/>
              </a:spcBef>
            </a:pPr>
            <a:r>
              <a:rPr lang="zh-TW" altLang="en-US" sz="2400" dirty="0"/>
              <a:t>商業模式</a:t>
            </a:r>
            <a:r>
              <a:rPr lang="en-US" altLang="zh-TW" sz="2400" dirty="0"/>
              <a:t>-</a:t>
            </a:r>
            <a:r>
              <a:rPr lang="en-US" altLang="zh-TW" sz="2400" b="1" dirty="0"/>
              <a:t>UBI(Usage Based Insurance)</a:t>
            </a:r>
            <a:endParaRPr lang="zh-TW" altLang="en-US" sz="2400" b="1" dirty="0"/>
          </a:p>
          <a:p>
            <a:pPr marL="800100" lvl="3" indent="-342900">
              <a:spcBef>
                <a:spcPts val="600"/>
              </a:spcBef>
            </a:pPr>
            <a:r>
              <a:rPr lang="zh-TW" altLang="en-US" sz="2400" dirty="0"/>
              <a:t>從“車”定價，逐漸向“人”定價轉變</a:t>
            </a:r>
            <a:endParaRPr lang="en-US" altLang="zh-TW" sz="2400" dirty="0"/>
          </a:p>
          <a:p>
            <a:pPr marL="1257300" lvl="4" indent="-342900">
              <a:spcBef>
                <a:spcPts val="600"/>
              </a:spcBef>
            </a:pPr>
            <a:r>
              <a:rPr lang="zh-TW" altLang="en-US" sz="2400" dirty="0"/>
              <a:t>基於駕駛行為的車險：按照車型、乘車時間、行車距離、駕駛情形、乘車地方等決定費用類型的保險</a:t>
            </a:r>
            <a:endParaRPr lang="en-US" altLang="zh-TW" sz="2400" dirty="0"/>
          </a:p>
          <a:p>
            <a:pPr marL="1257300" lvl="4" indent="-342900">
              <a:spcBef>
                <a:spcPts val="600"/>
              </a:spcBef>
            </a:pPr>
            <a:r>
              <a:rPr lang="zh-TW" altLang="en-US" sz="2400" dirty="0"/>
              <a:t>駕駛行為表現較安全的駕駛員應該獲得保費優惠</a:t>
            </a:r>
            <a:endParaRPr kumimoji="1" lang="zh-TW" altLang="en-US" sz="2400" dirty="0"/>
          </a:p>
        </p:txBody>
      </p:sp>
      <p:graphicFrame>
        <p:nvGraphicFramePr>
          <p:cNvPr id="6" name="資料庫圖表 18"/>
          <p:cNvGraphicFramePr/>
          <p:nvPr>
            <p:extLst>
              <p:ext uri="{D42A27DB-BD31-4B8C-83A1-F6EECF244321}">
                <p14:modId xmlns:p14="http://schemas.microsoft.com/office/powerpoint/2010/main" val="2009626134"/>
              </p:ext>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5" name="圖片 4"/>
          <p:cNvPicPr>
            <a:picLocks noChangeAspect="1"/>
          </p:cNvPicPr>
          <p:nvPr/>
        </p:nvPicPr>
        <p:blipFill rotWithShape="1">
          <a:blip r:embed="rId7">
            <a:extLst>
              <a:ext uri="{28A0092B-C50C-407E-A947-70E740481C1C}">
                <a14:useLocalDpi xmlns:a14="http://schemas.microsoft.com/office/drawing/2010/main" val="0"/>
              </a:ext>
            </a:extLst>
          </a:blip>
          <a:srcRect r="33753" b="26506"/>
          <a:stretch/>
        </p:blipFill>
        <p:spPr>
          <a:xfrm>
            <a:off x="6367340" y="4577547"/>
            <a:ext cx="3724520" cy="1339941"/>
          </a:xfrm>
          <a:prstGeom prst="rect">
            <a:avLst/>
          </a:prstGeom>
        </p:spPr>
      </p:pic>
      <p:sp>
        <p:nvSpPr>
          <p:cNvPr id="7" name="內容版面配置區 2"/>
          <p:cNvSpPr txBox="1">
            <a:spLocks/>
          </p:cNvSpPr>
          <p:nvPr/>
        </p:nvSpPr>
        <p:spPr>
          <a:xfrm>
            <a:off x="612057" y="3482187"/>
            <a:ext cx="7446627" cy="3057972"/>
          </a:xfrm>
          <a:prstGeom prst="rect">
            <a:avLst/>
          </a:prstGeom>
        </p:spPr>
        <p:txBody>
          <a:bodyPr vert="horz" lIns="91440" tIns="45720" rIns="91440" bIns="45720" rtlCol="0">
            <a:normAutofit/>
          </a:bodyPr>
          <a:lstStyle>
            <a:lvl1pPr marL="228600" indent="-228600" algn="l" defTabSz="914400" rtl="0" eaLnBrk="1" latinLnBrk="0" hangingPunct="1">
              <a:lnSpc>
                <a:spcPct val="100000"/>
              </a:lnSpc>
              <a:spcBef>
                <a:spcPts val="1000"/>
              </a:spcBef>
              <a:buFont typeface="Arial" panose="020B0604020202020204" pitchFamily="34" charset="0"/>
              <a:buChar char="•"/>
              <a:defRPr sz="2600" kern="1200">
                <a:solidFill>
                  <a:schemeClr val="tx1"/>
                </a:solidFill>
                <a:latin typeface="+mn-lt"/>
                <a:ea typeface="+mn-ea"/>
                <a:cs typeface="+mn-cs"/>
              </a:defRPr>
            </a:lvl1pPr>
            <a:lvl2pPr marL="685800" indent="-228600" algn="l" defTabSz="914400" rtl="0" eaLnBrk="1" latinLnBrk="0" hangingPunct="1">
              <a:lnSpc>
                <a:spcPct val="10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800100" lvl="3" indent="-342900">
              <a:spcBef>
                <a:spcPts val="1000"/>
              </a:spcBef>
            </a:pPr>
            <a:r>
              <a:rPr lang="zh-TW" altLang="en-US" sz="2400" dirty="0"/>
              <a:t>類型</a:t>
            </a:r>
          </a:p>
          <a:p>
            <a:pPr marL="1257300" lvl="4" indent="-342900">
              <a:spcBef>
                <a:spcPts val="600"/>
              </a:spcBef>
            </a:pPr>
            <a:r>
              <a:rPr lang="zh-TW" altLang="en-US" sz="2400" dirty="0"/>
              <a:t>監測駕駛行為的汽車搭載診斷、監測設備</a:t>
            </a:r>
            <a:endParaRPr lang="en-US" altLang="zh-TW" sz="2400" dirty="0"/>
          </a:p>
          <a:p>
            <a:pPr marL="1714500" lvl="5" indent="-342900">
              <a:spcBef>
                <a:spcPts val="600"/>
              </a:spcBef>
            </a:pPr>
            <a:r>
              <a:rPr lang="en-US" altLang="zh-TW" sz="2400" dirty="0"/>
              <a:t>OBD (On-Board Diagnostics) </a:t>
            </a:r>
            <a:endParaRPr lang="zh-TW" altLang="en-US" sz="2400" dirty="0"/>
          </a:p>
          <a:p>
            <a:pPr marL="1257300" lvl="4" indent="-342900">
              <a:spcBef>
                <a:spcPts val="600"/>
              </a:spcBef>
            </a:pPr>
            <a:r>
              <a:rPr lang="zh-TW" altLang="en-US" sz="2400" dirty="0"/>
              <a:t>行車距離連鎖式保險費付款</a:t>
            </a:r>
            <a:endParaRPr lang="en-US" altLang="zh-TW" sz="2400" dirty="0"/>
          </a:p>
          <a:p>
            <a:pPr marL="1714500" lvl="5" indent="-342900">
              <a:spcBef>
                <a:spcPts val="600"/>
              </a:spcBef>
            </a:pPr>
            <a:r>
              <a:rPr lang="zh-TW" altLang="en-US" sz="2400" dirty="0"/>
              <a:t> </a:t>
            </a:r>
            <a:r>
              <a:rPr lang="en-US" altLang="zh-TW" sz="2400" dirty="0"/>
              <a:t>PAYD (Pay As You Drive) </a:t>
            </a:r>
            <a:endParaRPr lang="zh-TW" altLang="en-US" sz="2400" dirty="0"/>
          </a:p>
          <a:p>
            <a:pPr marL="1257300" lvl="4" indent="-342900">
              <a:spcBef>
                <a:spcPts val="600"/>
              </a:spcBef>
            </a:pPr>
            <a:r>
              <a:rPr lang="zh-TW" altLang="en-US" sz="2400" dirty="0"/>
              <a:t>駕駛行為連鎖式保險費付款  </a:t>
            </a:r>
            <a:endParaRPr lang="en-US" altLang="zh-TW" sz="2400" dirty="0"/>
          </a:p>
          <a:p>
            <a:pPr marL="1714500" lvl="5" indent="-342900">
              <a:spcBef>
                <a:spcPts val="600"/>
              </a:spcBef>
            </a:pPr>
            <a:r>
              <a:rPr lang="en-US" altLang="zh-TW" sz="2400" dirty="0"/>
              <a:t>PHYD (Pay How You Drive</a:t>
            </a:r>
            <a:r>
              <a:rPr lang="zh-TW" altLang="en-US" sz="2400" dirty="0"/>
              <a:t> </a:t>
            </a:r>
            <a:r>
              <a:rPr lang="en-US" altLang="zh-TW" sz="2400" dirty="0"/>
              <a:t>)</a:t>
            </a:r>
            <a:endParaRPr lang="zh-TW" altLang="en-US" sz="2400" dirty="0"/>
          </a:p>
          <a:p>
            <a:pPr marL="0" indent="0">
              <a:buFont typeface="Arial" panose="020B0604020202020204" pitchFamily="34" charset="0"/>
              <a:buNone/>
            </a:pPr>
            <a:endParaRPr kumimoji="1" lang="zh-TW" altLang="en-US" dirty="0"/>
          </a:p>
        </p:txBody>
      </p:sp>
      <p:pic>
        <p:nvPicPr>
          <p:cNvPr id="8" name="圖片 7"/>
          <p:cNvPicPr>
            <a:picLocks noChangeAspect="1"/>
          </p:cNvPicPr>
          <p:nvPr/>
        </p:nvPicPr>
        <p:blipFill rotWithShape="1">
          <a:blip r:embed="rId7">
            <a:extLst>
              <a:ext uri="{28A0092B-C50C-407E-A947-70E740481C1C}">
                <a14:useLocalDpi xmlns:a14="http://schemas.microsoft.com/office/drawing/2010/main" val="0"/>
              </a:ext>
            </a:extLst>
          </a:blip>
          <a:srcRect l="66104"/>
          <a:stretch/>
        </p:blipFill>
        <p:spPr>
          <a:xfrm>
            <a:off x="9997881" y="4257047"/>
            <a:ext cx="2070551" cy="1980940"/>
          </a:xfrm>
          <a:prstGeom prst="rect">
            <a:avLst/>
          </a:prstGeom>
        </p:spPr>
      </p:pic>
      <p:sp>
        <p:nvSpPr>
          <p:cNvPr id="9" name="投影片編號版面配置區 8"/>
          <p:cNvSpPr>
            <a:spLocks noGrp="1"/>
          </p:cNvSpPr>
          <p:nvPr>
            <p:ph type="sldNum" sz="quarter" idx="12"/>
          </p:nvPr>
        </p:nvSpPr>
        <p:spPr/>
        <p:txBody>
          <a:bodyPr/>
          <a:lstStyle/>
          <a:p>
            <a:fld id="{B7A223AD-9DE0-49EC-B40D-C8FE98D1D69B}" type="slidenum">
              <a:rPr lang="zh-TW" altLang="en-US" smtClean="0"/>
              <a:t>21</a:t>
            </a:fld>
            <a:endParaRPr lang="zh-TW" altLang="en-US"/>
          </a:p>
        </p:txBody>
      </p:sp>
      <p:sp>
        <p:nvSpPr>
          <p:cNvPr id="10" name="頁尾版面配置區 3"/>
          <p:cNvSpPr>
            <a:spLocks noGrp="1"/>
          </p:cNvSpPr>
          <p:nvPr>
            <p:ph type="ftr" sz="quarter" idx="11"/>
          </p:nvPr>
        </p:nvSpPr>
        <p:spPr>
          <a:xfrm>
            <a:off x="133865" y="6478310"/>
            <a:ext cx="11553550" cy="379690"/>
          </a:xfrm>
        </p:spPr>
        <p:txBody>
          <a:bodyPr/>
          <a:lstStyle/>
          <a:p>
            <a:r>
              <a:rPr lang="en-US" altLang="zh-TW" dirty="0" smtClean="0"/>
              <a:t>《 2017</a:t>
            </a:r>
            <a:r>
              <a:rPr lang="zh-TW" altLang="en-US" dirty="0" smtClean="0"/>
              <a:t>數位金融</a:t>
            </a:r>
            <a:r>
              <a:rPr lang="en-US" altLang="zh-TW" smtClean="0"/>
              <a:t>》                                                                                                                                             </a:t>
            </a:r>
            <a:r>
              <a:rPr lang="zh-TW" altLang="en-US" dirty="0" smtClean="0"/>
              <a:t>	</a:t>
            </a:r>
            <a:r>
              <a:rPr lang="en-US" altLang="zh-TW" dirty="0" smtClean="0"/>
              <a:t>NCTU.IIM.IEBI Lab</a:t>
            </a:r>
            <a:endParaRPr lang="zh-TW" altLang="en-US" dirty="0"/>
          </a:p>
        </p:txBody>
      </p:sp>
    </p:spTree>
    <p:extLst>
      <p:ext uri="{BB962C8B-B14F-4D97-AF65-F5344CB8AC3E}">
        <p14:creationId xmlns:p14="http://schemas.microsoft.com/office/powerpoint/2010/main" val="1790263884"/>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t>車險 </a:t>
            </a:r>
            <a:r>
              <a:rPr lang="en-US" altLang="zh-TW" dirty="0"/>
              <a:t>–UBI(Usage</a:t>
            </a:r>
            <a:r>
              <a:rPr lang="zh-TW" altLang="en-US" dirty="0"/>
              <a:t> </a:t>
            </a:r>
            <a:r>
              <a:rPr lang="en-US" altLang="zh-TW" dirty="0"/>
              <a:t>Based</a:t>
            </a:r>
            <a:r>
              <a:rPr lang="zh-TW" altLang="en-US" dirty="0"/>
              <a:t> </a:t>
            </a:r>
            <a:r>
              <a:rPr lang="en-US" altLang="zh-TW" dirty="0"/>
              <a:t>Insurance)</a:t>
            </a:r>
            <a:endParaRPr kumimoji="1" lang="zh-TW" altLang="en-US" dirty="0"/>
          </a:p>
        </p:txBody>
      </p:sp>
      <p:sp>
        <p:nvSpPr>
          <p:cNvPr id="3" name="內容版面配置區 2"/>
          <p:cNvSpPr>
            <a:spLocks noGrp="1"/>
          </p:cNvSpPr>
          <p:nvPr>
            <p:ph idx="1"/>
          </p:nvPr>
        </p:nvSpPr>
        <p:spPr>
          <a:xfrm>
            <a:off x="612058" y="1474839"/>
            <a:ext cx="11219724" cy="4702124"/>
          </a:xfrm>
        </p:spPr>
        <p:txBody>
          <a:bodyPr/>
          <a:lstStyle/>
          <a:p>
            <a:r>
              <a:rPr lang="zh-TW" altLang="en-US" sz="2400" dirty="0"/>
              <a:t>監測駕駛行為的</a:t>
            </a:r>
            <a:r>
              <a:rPr lang="en-US" altLang="zh-TW" sz="2400" dirty="0"/>
              <a:t>OBD (On-Board Diagnostics</a:t>
            </a:r>
            <a:r>
              <a:rPr lang="zh-TW" altLang="en-US" sz="2400" dirty="0"/>
              <a:t>汽車搭載診斷、監測設備</a:t>
            </a:r>
            <a:r>
              <a:rPr lang="en-US" altLang="zh-TW" sz="2400" dirty="0"/>
              <a:t>)</a:t>
            </a:r>
            <a:endParaRPr kumimoji="1" lang="zh-TW" altLang="en-US" dirty="0"/>
          </a:p>
        </p:txBody>
      </p:sp>
      <p:pic>
        <p:nvPicPr>
          <p:cNvPr id="6" name="內容版面配置區 2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35899" y="2059709"/>
            <a:ext cx="8696116" cy="4117254"/>
          </a:xfrm>
          <a:prstGeom prst="rect">
            <a:avLst/>
          </a:prstGeom>
        </p:spPr>
      </p:pic>
      <p:graphicFrame>
        <p:nvGraphicFramePr>
          <p:cNvPr id="9" name="資料庫圖表 18"/>
          <p:cNvGraphicFramePr/>
          <p:nvPr>
            <p:extLst>
              <p:ext uri="{D42A27DB-BD31-4B8C-83A1-F6EECF244321}">
                <p14:modId xmlns:p14="http://schemas.microsoft.com/office/powerpoint/2010/main" val="23572961"/>
              </p:ext>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5" name="投影片編號版面配置區 4"/>
          <p:cNvSpPr>
            <a:spLocks noGrp="1"/>
          </p:cNvSpPr>
          <p:nvPr>
            <p:ph type="sldNum" sz="quarter" idx="12"/>
          </p:nvPr>
        </p:nvSpPr>
        <p:spPr/>
        <p:txBody>
          <a:bodyPr/>
          <a:lstStyle/>
          <a:p>
            <a:fld id="{B7A223AD-9DE0-49EC-B40D-C8FE98D1D69B}" type="slidenum">
              <a:rPr lang="zh-TW" altLang="en-US" smtClean="0"/>
              <a:t>22</a:t>
            </a:fld>
            <a:endParaRPr lang="zh-TW" altLang="en-US"/>
          </a:p>
        </p:txBody>
      </p:sp>
      <p:sp>
        <p:nvSpPr>
          <p:cNvPr id="8" name="頁尾版面配置區 3"/>
          <p:cNvSpPr>
            <a:spLocks noGrp="1"/>
          </p:cNvSpPr>
          <p:nvPr>
            <p:ph type="ftr" sz="quarter" idx="11"/>
          </p:nvPr>
        </p:nvSpPr>
        <p:spPr>
          <a:xfrm>
            <a:off x="133865" y="6478310"/>
            <a:ext cx="11553550" cy="379690"/>
          </a:xfrm>
        </p:spPr>
        <p:txBody>
          <a:bodyPr/>
          <a:lstStyle/>
          <a:p>
            <a:r>
              <a:rPr lang="en-US" altLang="zh-TW" dirty="0" smtClean="0"/>
              <a:t>《 2017</a:t>
            </a:r>
            <a:r>
              <a:rPr lang="zh-TW" altLang="en-US" dirty="0" smtClean="0"/>
              <a:t>數位金融</a:t>
            </a:r>
            <a:r>
              <a:rPr lang="en-US" altLang="zh-TW" smtClean="0"/>
              <a:t>》                                                                                                                                             </a:t>
            </a:r>
            <a:r>
              <a:rPr lang="zh-TW" altLang="en-US" dirty="0" smtClean="0"/>
              <a:t>	</a:t>
            </a:r>
            <a:r>
              <a:rPr lang="en-US" altLang="zh-TW" dirty="0" smtClean="0"/>
              <a:t>NCTU.IIM.IEBI Lab</a:t>
            </a:r>
            <a:endParaRPr lang="zh-TW" altLang="en-US" dirty="0"/>
          </a:p>
        </p:txBody>
      </p:sp>
    </p:spTree>
    <p:extLst>
      <p:ext uri="{BB962C8B-B14F-4D97-AF65-F5344CB8AC3E}">
        <p14:creationId xmlns:p14="http://schemas.microsoft.com/office/powerpoint/2010/main" val="567583563"/>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kumimoji="1" lang="zh-TW" altLang="en-US" dirty="0"/>
              <a:t>社群網路創新： </a:t>
            </a:r>
            <a:r>
              <a:rPr kumimoji="1" lang="en-US" altLang="zh-TW" dirty="0" err="1"/>
              <a:t>Friendsurance</a:t>
            </a:r>
            <a:endParaRPr kumimoji="1" lang="zh-TW" altLang="en-US" dirty="0"/>
          </a:p>
        </p:txBody>
      </p:sp>
      <p:sp>
        <p:nvSpPr>
          <p:cNvPr id="3" name="內容版面配置區 2"/>
          <p:cNvSpPr>
            <a:spLocks noGrp="1"/>
          </p:cNvSpPr>
          <p:nvPr>
            <p:ph idx="1"/>
          </p:nvPr>
        </p:nvSpPr>
        <p:spPr/>
        <p:txBody>
          <a:bodyPr>
            <a:normAutofit/>
          </a:bodyPr>
          <a:lstStyle/>
          <a:p>
            <a:r>
              <a:rPr lang="zh-TW" altLang="en-US" dirty="0"/>
              <a:t>創立於德國柏林，作為保險中介，與傳統保險公司合作提供保險產品</a:t>
            </a:r>
          </a:p>
          <a:p>
            <a:r>
              <a:rPr lang="zh-TW" altLang="en-US" dirty="0"/>
              <a:t>商業模式</a:t>
            </a:r>
          </a:p>
          <a:p>
            <a:pPr lvl="1"/>
            <a:r>
              <a:rPr lang="zh-TW" altLang="en-US" dirty="0"/>
              <a:t>根據客戶需要的保險類型將他們分為不同的小組</a:t>
            </a:r>
            <a:r>
              <a:rPr lang="en-US" altLang="zh-TW" dirty="0"/>
              <a:t>(</a:t>
            </a:r>
            <a:r>
              <a:rPr lang="zh-TW" altLang="en-US" dirty="0"/>
              <a:t>財產、個人責任、可保產物和訴訟保險小組</a:t>
            </a:r>
            <a:r>
              <a:rPr lang="en-US" altLang="zh-TW" dirty="0"/>
              <a:t>)</a:t>
            </a:r>
            <a:endParaRPr lang="zh-TW" altLang="en-US" dirty="0"/>
          </a:p>
          <a:p>
            <a:pPr lvl="1"/>
            <a:r>
              <a:rPr lang="en-US" altLang="zh-TW" dirty="0" err="1"/>
              <a:t>Friendsurance</a:t>
            </a:r>
            <a:r>
              <a:rPr lang="en-US" altLang="zh-TW" dirty="0"/>
              <a:t> </a:t>
            </a:r>
            <a:r>
              <a:rPr lang="zh-TW" altLang="en-US" dirty="0"/>
              <a:t>的保險產品採用了基於 </a:t>
            </a:r>
            <a:r>
              <a:rPr lang="en-US" altLang="zh-TW" dirty="0"/>
              <a:t>P2P </a:t>
            </a:r>
            <a:r>
              <a:rPr lang="zh-TW" altLang="en-US" dirty="0"/>
              <a:t>的社區形式</a:t>
            </a:r>
          </a:p>
          <a:p>
            <a:pPr lvl="2"/>
            <a:r>
              <a:rPr lang="zh-TW" altLang="en-US" sz="2400" dirty="0"/>
              <a:t>持有相同類型保險的客戶將通過自動匹配的方式分組</a:t>
            </a:r>
          </a:p>
          <a:p>
            <a:pPr lvl="2"/>
            <a:r>
              <a:rPr lang="zh-TW" altLang="en-US" sz="2400" dirty="0"/>
              <a:t>用戶可以直接或者通過</a:t>
            </a:r>
            <a:r>
              <a:rPr lang="en-US" altLang="zh-TW" sz="2400" dirty="0"/>
              <a:t>Facebook</a:t>
            </a:r>
            <a:r>
              <a:rPr lang="zh-TW" altLang="en-US" sz="2400" dirty="0"/>
              <a:t>和</a:t>
            </a:r>
            <a:r>
              <a:rPr lang="en-US" altLang="zh-TW" sz="2400" dirty="0"/>
              <a:t>LinkedIn</a:t>
            </a:r>
            <a:r>
              <a:rPr lang="zh-TW" altLang="en-US" sz="2400" dirty="0"/>
              <a:t>邀請朋友、家人加入</a:t>
            </a:r>
            <a:r>
              <a:rPr lang="en-US" altLang="zh-TW" sz="2400" dirty="0" err="1"/>
              <a:t>Friendsurance</a:t>
            </a:r>
            <a:endParaRPr lang="zh-TW" altLang="en-US" sz="2400" dirty="0"/>
          </a:p>
          <a:p>
            <a:pPr lvl="1"/>
            <a:r>
              <a:rPr lang="zh-TW" altLang="en-US" sz="2600" dirty="0"/>
              <a:t>機制：同一社群成員的保費全部進入資金池</a:t>
            </a:r>
            <a:r>
              <a:rPr lang="zh-TW" altLang="en-US" dirty="0"/>
              <a:t>若小組零索賠，組員就可以拿回收回資金</a:t>
            </a:r>
          </a:p>
        </p:txBody>
      </p:sp>
      <p:graphicFrame>
        <p:nvGraphicFramePr>
          <p:cNvPr id="6" name="資料庫圖表 18"/>
          <p:cNvGraphicFramePr/>
          <p:nvPr>
            <p:extLst>
              <p:ext uri="{D42A27DB-BD31-4B8C-83A1-F6EECF244321}">
                <p14:modId xmlns:p14="http://schemas.microsoft.com/office/powerpoint/2010/main" val="1531706987"/>
              </p:ext>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投影片編號版面配置區 4"/>
          <p:cNvSpPr>
            <a:spLocks noGrp="1"/>
          </p:cNvSpPr>
          <p:nvPr>
            <p:ph type="sldNum" sz="quarter" idx="12"/>
          </p:nvPr>
        </p:nvSpPr>
        <p:spPr/>
        <p:txBody>
          <a:bodyPr/>
          <a:lstStyle/>
          <a:p>
            <a:fld id="{B7A223AD-9DE0-49EC-B40D-C8FE98D1D69B}" type="slidenum">
              <a:rPr lang="zh-TW" altLang="en-US" smtClean="0"/>
              <a:t>23</a:t>
            </a:fld>
            <a:endParaRPr lang="zh-TW" altLang="en-US"/>
          </a:p>
        </p:txBody>
      </p:sp>
      <p:sp>
        <p:nvSpPr>
          <p:cNvPr id="7" name="頁尾版面配置區 3"/>
          <p:cNvSpPr>
            <a:spLocks noGrp="1"/>
          </p:cNvSpPr>
          <p:nvPr>
            <p:ph type="ftr" sz="quarter" idx="11"/>
          </p:nvPr>
        </p:nvSpPr>
        <p:spPr>
          <a:xfrm>
            <a:off x="133865" y="6478310"/>
            <a:ext cx="11553550" cy="379690"/>
          </a:xfrm>
        </p:spPr>
        <p:txBody>
          <a:bodyPr/>
          <a:lstStyle/>
          <a:p>
            <a:r>
              <a:rPr lang="en-US" altLang="zh-TW" dirty="0" smtClean="0"/>
              <a:t>《 2017</a:t>
            </a:r>
            <a:r>
              <a:rPr lang="zh-TW" altLang="en-US" dirty="0" smtClean="0"/>
              <a:t>數位金融</a:t>
            </a:r>
            <a:r>
              <a:rPr lang="en-US" altLang="zh-TW" smtClean="0"/>
              <a:t>》                                                                                                                                             </a:t>
            </a:r>
            <a:r>
              <a:rPr lang="zh-TW" altLang="en-US" dirty="0" smtClean="0"/>
              <a:t>	</a:t>
            </a:r>
            <a:r>
              <a:rPr lang="en-US" altLang="zh-TW" dirty="0" smtClean="0"/>
              <a:t>NCTU.IIM.IEBI Lab</a:t>
            </a:r>
            <a:endParaRPr lang="zh-TW" altLang="en-US" dirty="0"/>
          </a:p>
        </p:txBody>
      </p:sp>
    </p:spTree>
    <p:extLst>
      <p:ext uri="{BB962C8B-B14F-4D97-AF65-F5344CB8AC3E}">
        <p14:creationId xmlns:p14="http://schemas.microsoft.com/office/powerpoint/2010/main" val="1183113121"/>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kumimoji="1" lang="en-US" altLang="zh-TW" dirty="0" err="1"/>
              <a:t>Friendsurance</a:t>
            </a:r>
            <a:r>
              <a:rPr kumimoji="1" lang="zh-TW" altLang="en-US" dirty="0"/>
              <a:t>：共享</a:t>
            </a:r>
            <a:r>
              <a:rPr kumimoji="1" lang="zh-TW" altLang="en-US" dirty="0" smtClean="0"/>
              <a:t>經濟保險模式</a:t>
            </a:r>
            <a:endParaRPr kumimoji="1" lang="zh-TW" altLang="en-US" dirty="0"/>
          </a:p>
        </p:txBody>
      </p:sp>
      <p:sp>
        <p:nvSpPr>
          <p:cNvPr id="3" name="內容版面配置區 2"/>
          <p:cNvSpPr>
            <a:spLocks noGrp="1"/>
          </p:cNvSpPr>
          <p:nvPr>
            <p:ph idx="1"/>
          </p:nvPr>
        </p:nvSpPr>
        <p:spPr/>
        <p:txBody>
          <a:bodyPr/>
          <a:lstStyle/>
          <a:p>
            <a:r>
              <a:rPr kumimoji="1" lang="zh-TW" altLang="en-US" dirty="0"/>
              <a:t>特色</a:t>
            </a:r>
          </a:p>
          <a:p>
            <a:pPr lvl="1"/>
            <a:r>
              <a:rPr lang="zh-TW" altLang="en-US" dirty="0"/>
              <a:t>社群和社交信任帶入了保險產業：由於與朋友共享保險池，人們騙保的可能性降低了，需要支付的保險費就降低了</a:t>
            </a:r>
          </a:p>
          <a:p>
            <a:pPr lvl="1"/>
            <a:r>
              <a:rPr lang="zh-TW" altLang="en-US" dirty="0"/>
              <a:t>新的技術核心驅動傳統的保險機制，通過保險業與共享經濟的結合，完成對傳統行業的顛覆</a:t>
            </a:r>
            <a:endParaRPr kumimoji="1" lang="zh-TW" altLang="en-US" dirty="0"/>
          </a:p>
        </p:txBody>
      </p:sp>
      <p:grpSp>
        <p:nvGrpSpPr>
          <p:cNvPr id="32" name="群組 31"/>
          <p:cNvGrpSpPr/>
          <p:nvPr/>
        </p:nvGrpSpPr>
        <p:grpSpPr>
          <a:xfrm>
            <a:off x="7662176" y="3235568"/>
            <a:ext cx="3242360" cy="3072352"/>
            <a:chOff x="6797842" y="3390459"/>
            <a:chExt cx="3242360" cy="3072352"/>
          </a:xfrm>
        </p:grpSpPr>
        <p:sp>
          <p:nvSpPr>
            <p:cNvPr id="7" name="橢圓圖說文字 6"/>
            <p:cNvSpPr/>
            <p:nvPr/>
          </p:nvSpPr>
          <p:spPr>
            <a:xfrm rot="18877196">
              <a:off x="7248627" y="3821777"/>
              <a:ext cx="1312238" cy="1295026"/>
            </a:xfrm>
            <a:prstGeom prst="wedgeEllipseCallout">
              <a:avLst>
                <a:gd name="adj1" fmla="val -9296"/>
                <a:gd name="adj2" fmla="val 68241"/>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TW" altLang="en-US" dirty="0"/>
            </a:p>
          </p:txBody>
        </p:sp>
        <p:sp>
          <p:nvSpPr>
            <p:cNvPr id="4" name="橢圓 3"/>
            <p:cNvSpPr/>
            <p:nvPr/>
          </p:nvSpPr>
          <p:spPr>
            <a:xfrm>
              <a:off x="6982999" y="3390459"/>
              <a:ext cx="921748" cy="808421"/>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zh-TW" altLang="en-US" dirty="0"/>
                <a:t>通點</a:t>
              </a:r>
            </a:p>
          </p:txBody>
        </p:sp>
        <p:sp>
          <p:nvSpPr>
            <p:cNvPr id="5" name="橢圓 4"/>
            <p:cNvSpPr/>
            <p:nvPr/>
          </p:nvSpPr>
          <p:spPr>
            <a:xfrm>
              <a:off x="6797842" y="3561347"/>
              <a:ext cx="3031958" cy="2887579"/>
            </a:xfrm>
            <a:prstGeom prst="ellipse">
              <a:avLst/>
            </a:prstGeom>
            <a:noFill/>
            <a:ln>
              <a:solidFill>
                <a:schemeClr val="accent1"/>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TW" altLang="en-US"/>
            </a:p>
          </p:txBody>
        </p:sp>
        <p:sp>
          <p:nvSpPr>
            <p:cNvPr id="8" name="文字方塊 7"/>
            <p:cNvSpPr txBox="1"/>
            <p:nvPr/>
          </p:nvSpPr>
          <p:spPr>
            <a:xfrm>
              <a:off x="7297816" y="4176304"/>
              <a:ext cx="1353554" cy="830997"/>
            </a:xfrm>
            <a:prstGeom prst="rect">
              <a:avLst/>
            </a:prstGeom>
            <a:noFill/>
          </p:spPr>
          <p:txBody>
            <a:bodyPr wrap="square" rtlCol="0">
              <a:spAutoFit/>
            </a:bodyPr>
            <a:lstStyle/>
            <a:p>
              <a:r>
                <a:rPr kumimoji="1" lang="zh-TW" altLang="en-US" sz="1600" dirty="0"/>
                <a:t>高保險欺詐風險：高銷售成本</a:t>
              </a:r>
            </a:p>
          </p:txBody>
        </p:sp>
        <p:sp>
          <p:nvSpPr>
            <p:cNvPr id="9" name="橢圓圖說文字 8"/>
            <p:cNvSpPr/>
            <p:nvPr/>
          </p:nvSpPr>
          <p:spPr>
            <a:xfrm rot="8074140">
              <a:off x="8309400" y="4893472"/>
              <a:ext cx="1312238" cy="1295026"/>
            </a:xfrm>
            <a:prstGeom prst="wedgeEllipseCallout">
              <a:avLst>
                <a:gd name="adj1" fmla="val -9296"/>
                <a:gd name="adj2" fmla="val 68241"/>
              </a:avLst>
            </a:prstGeom>
            <a:solidFill>
              <a:srgbClr val="9F29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TW" altLang="en-US" dirty="0"/>
            </a:p>
          </p:txBody>
        </p:sp>
        <p:sp>
          <p:nvSpPr>
            <p:cNvPr id="11" name="文字方塊 10"/>
            <p:cNvSpPr txBox="1"/>
            <p:nvPr/>
          </p:nvSpPr>
          <p:spPr>
            <a:xfrm>
              <a:off x="8365216" y="5209374"/>
              <a:ext cx="1353554" cy="584775"/>
            </a:xfrm>
            <a:prstGeom prst="rect">
              <a:avLst/>
            </a:prstGeom>
            <a:noFill/>
          </p:spPr>
          <p:txBody>
            <a:bodyPr wrap="square" rtlCol="0">
              <a:spAutoFit/>
            </a:bodyPr>
            <a:lstStyle/>
            <a:p>
              <a:r>
                <a:rPr kumimoji="1" lang="zh-TW" altLang="en-US" sz="1600" dirty="0">
                  <a:solidFill>
                    <a:schemeClr val="bg1"/>
                  </a:solidFill>
                </a:rPr>
                <a:t>社群和基於社交的信任</a:t>
              </a:r>
            </a:p>
          </p:txBody>
        </p:sp>
        <p:sp>
          <p:nvSpPr>
            <p:cNvPr id="12" name="橢圓 11"/>
            <p:cNvSpPr/>
            <p:nvPr/>
          </p:nvSpPr>
          <p:spPr>
            <a:xfrm>
              <a:off x="9196811" y="5649391"/>
              <a:ext cx="843391" cy="813420"/>
            </a:xfrm>
            <a:prstGeom prst="ellips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zh-TW" altLang="en-US" sz="1400" dirty="0">
                  <a:solidFill>
                    <a:schemeClr val="tx1"/>
                  </a:solidFill>
                </a:rPr>
                <a:t>解決方案</a:t>
              </a:r>
            </a:p>
          </p:txBody>
        </p:sp>
      </p:grpSp>
      <p:grpSp>
        <p:nvGrpSpPr>
          <p:cNvPr id="31" name="群組 30"/>
          <p:cNvGrpSpPr/>
          <p:nvPr/>
        </p:nvGrpSpPr>
        <p:grpSpPr>
          <a:xfrm>
            <a:off x="913272" y="3318635"/>
            <a:ext cx="6039087" cy="3016267"/>
            <a:chOff x="600756" y="3569574"/>
            <a:chExt cx="6039087" cy="3016267"/>
          </a:xfrm>
        </p:grpSpPr>
        <p:pic>
          <p:nvPicPr>
            <p:cNvPr id="26" name="圖片 25"/>
            <p:cNvPicPr>
              <a:picLocks noChangeAspect="1"/>
            </p:cNvPicPr>
            <p:nvPr/>
          </p:nvPicPr>
          <p:blipFill rotWithShape="1">
            <a:blip r:embed="rId3" cstate="print">
              <a:extLst>
                <a:ext uri="{28A0092B-C50C-407E-A947-70E740481C1C}">
                  <a14:useLocalDpi xmlns:a14="http://schemas.microsoft.com/office/drawing/2010/main" val="0"/>
                </a:ext>
              </a:extLst>
            </a:blip>
            <a:srcRect t="6178" b="7126"/>
            <a:stretch/>
          </p:blipFill>
          <p:spPr>
            <a:xfrm>
              <a:off x="3391839" y="5535332"/>
              <a:ext cx="1102014" cy="889850"/>
            </a:xfrm>
            <a:prstGeom prst="rect">
              <a:avLst/>
            </a:prstGeom>
          </p:spPr>
        </p:pic>
        <p:sp>
          <p:nvSpPr>
            <p:cNvPr id="29" name="橢圓 28"/>
            <p:cNvSpPr/>
            <p:nvPr/>
          </p:nvSpPr>
          <p:spPr>
            <a:xfrm>
              <a:off x="3318832" y="5390164"/>
              <a:ext cx="1234009" cy="1195677"/>
            </a:xfrm>
            <a:prstGeom prst="ellipse">
              <a:avLst/>
            </a:prstGeom>
            <a:noFill/>
            <a:ln w="571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TW" altLang="en-US"/>
            </a:p>
          </p:txBody>
        </p:sp>
        <p:sp>
          <p:nvSpPr>
            <p:cNvPr id="24" name="向右箭號 23"/>
            <p:cNvSpPr/>
            <p:nvPr/>
          </p:nvSpPr>
          <p:spPr>
            <a:xfrm rot="3234564">
              <a:off x="3208580" y="4816021"/>
              <a:ext cx="969600" cy="624808"/>
            </a:xfrm>
            <a:prstGeom prst="rightArrow">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TW" altLang="en-US" sz="1600" dirty="0"/>
            </a:p>
          </p:txBody>
        </p:sp>
        <p:sp>
          <p:nvSpPr>
            <p:cNvPr id="16" name="向右箭號 15"/>
            <p:cNvSpPr/>
            <p:nvPr/>
          </p:nvSpPr>
          <p:spPr>
            <a:xfrm rot="18226814">
              <a:off x="3253766" y="4095918"/>
              <a:ext cx="969600" cy="624808"/>
            </a:xfrm>
            <a:prstGeom prst="rightArrow">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TW" altLang="en-US" sz="1600" dirty="0"/>
            </a:p>
          </p:txBody>
        </p:sp>
        <p:pic>
          <p:nvPicPr>
            <p:cNvPr id="13" name="圖片 1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00756" y="4101192"/>
              <a:ext cx="1248410" cy="1248410"/>
            </a:xfrm>
            <a:prstGeom prst="rect">
              <a:avLst/>
            </a:prstGeom>
          </p:spPr>
        </p:pic>
        <p:sp>
          <p:nvSpPr>
            <p:cNvPr id="14" name="向右箭號 13"/>
            <p:cNvSpPr/>
            <p:nvPr/>
          </p:nvSpPr>
          <p:spPr>
            <a:xfrm>
              <a:off x="1685799" y="4483343"/>
              <a:ext cx="969600" cy="624808"/>
            </a:xfrm>
            <a:prstGeom prst="rightArrow">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TW" dirty="0"/>
                <a:t>100</a:t>
              </a:r>
              <a:r>
                <a:rPr kumimoji="1" lang="zh-TW" altLang="en-US" sz="1600" dirty="0"/>
                <a:t>元</a:t>
              </a:r>
            </a:p>
          </p:txBody>
        </p:sp>
        <p:sp>
          <p:nvSpPr>
            <p:cNvPr id="15" name="圓角矩形 14"/>
            <p:cNvSpPr/>
            <p:nvPr/>
          </p:nvSpPr>
          <p:spPr>
            <a:xfrm>
              <a:off x="2714278" y="4568811"/>
              <a:ext cx="2222339" cy="453872"/>
            </a:xfrm>
            <a:prstGeom prst="roundRect">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TW" dirty="0"/>
                <a:t>FRIENDSURANCE</a:t>
              </a:r>
              <a:endParaRPr kumimoji="1" lang="zh-TW" altLang="en-US" dirty="0"/>
            </a:p>
          </p:txBody>
        </p:sp>
        <p:sp>
          <p:nvSpPr>
            <p:cNvPr id="21" name="文字方塊 20"/>
            <p:cNvSpPr txBox="1"/>
            <p:nvPr/>
          </p:nvSpPr>
          <p:spPr>
            <a:xfrm>
              <a:off x="3318832" y="4241746"/>
              <a:ext cx="659757" cy="369332"/>
            </a:xfrm>
            <a:prstGeom prst="rect">
              <a:avLst/>
            </a:prstGeom>
            <a:noFill/>
          </p:spPr>
          <p:txBody>
            <a:bodyPr wrap="square" rtlCol="0">
              <a:spAutoFit/>
            </a:bodyPr>
            <a:lstStyle/>
            <a:p>
              <a:r>
                <a:rPr kumimoji="1" lang="en-US" altLang="zh-TW" dirty="0" smtClean="0"/>
                <a:t>40</a:t>
              </a:r>
              <a:r>
                <a:rPr kumimoji="1" lang="zh-TW" altLang="en-US" dirty="0" smtClean="0"/>
                <a:t>元</a:t>
              </a:r>
              <a:endParaRPr kumimoji="1" lang="zh-TW" altLang="en-US" dirty="0"/>
            </a:p>
          </p:txBody>
        </p:sp>
        <p:sp>
          <p:nvSpPr>
            <p:cNvPr id="23" name="文字方塊 22"/>
            <p:cNvSpPr txBox="1"/>
            <p:nvPr/>
          </p:nvSpPr>
          <p:spPr>
            <a:xfrm>
              <a:off x="3386304" y="4936292"/>
              <a:ext cx="659757" cy="369332"/>
            </a:xfrm>
            <a:prstGeom prst="rect">
              <a:avLst/>
            </a:prstGeom>
            <a:noFill/>
          </p:spPr>
          <p:txBody>
            <a:bodyPr wrap="square" rtlCol="0">
              <a:spAutoFit/>
            </a:bodyPr>
            <a:lstStyle/>
            <a:p>
              <a:r>
                <a:rPr kumimoji="1" lang="en-US" altLang="zh-TW" dirty="0"/>
                <a:t>6</a:t>
              </a:r>
              <a:r>
                <a:rPr kumimoji="1" lang="en-US" altLang="zh-TW" dirty="0" smtClean="0"/>
                <a:t>0</a:t>
              </a:r>
              <a:r>
                <a:rPr kumimoji="1" lang="zh-TW" altLang="en-US" dirty="0"/>
                <a:t>元</a:t>
              </a:r>
            </a:p>
          </p:txBody>
        </p:sp>
        <p:sp>
          <p:nvSpPr>
            <p:cNvPr id="25" name="文字方塊 24"/>
            <p:cNvSpPr txBox="1"/>
            <p:nvPr/>
          </p:nvSpPr>
          <p:spPr>
            <a:xfrm>
              <a:off x="3572817" y="3569574"/>
              <a:ext cx="1497926" cy="369332"/>
            </a:xfrm>
            <a:prstGeom prst="rect">
              <a:avLst/>
            </a:prstGeom>
            <a:noFill/>
          </p:spPr>
          <p:txBody>
            <a:bodyPr wrap="square" rtlCol="0">
              <a:spAutoFit/>
            </a:bodyPr>
            <a:lstStyle/>
            <a:p>
              <a:r>
                <a:rPr kumimoji="1" lang="zh-TW" altLang="en-US" dirty="0" smtClean="0"/>
                <a:t>收回保費</a:t>
              </a:r>
              <a:endParaRPr kumimoji="1" lang="zh-TW" altLang="en-US" dirty="0"/>
            </a:p>
          </p:txBody>
        </p:sp>
        <p:sp>
          <p:nvSpPr>
            <p:cNvPr id="28" name="向右箭號 27"/>
            <p:cNvSpPr/>
            <p:nvPr/>
          </p:nvSpPr>
          <p:spPr>
            <a:xfrm rot="16200000">
              <a:off x="1055236" y="5419349"/>
              <a:ext cx="969600" cy="624808"/>
            </a:xfrm>
            <a:prstGeom prst="rightArrow">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TW" altLang="en-US" sz="1600" dirty="0"/>
            </a:p>
          </p:txBody>
        </p:sp>
        <p:sp>
          <p:nvSpPr>
            <p:cNvPr id="27" name="矩形 26"/>
            <p:cNvSpPr/>
            <p:nvPr/>
          </p:nvSpPr>
          <p:spPr>
            <a:xfrm>
              <a:off x="1426613" y="5940663"/>
              <a:ext cx="1811197" cy="280206"/>
            </a:xfrm>
            <a:prstGeom prst="rect">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TW" sz="1600" dirty="0"/>
                <a:t>claims-free</a:t>
              </a:r>
              <a:r>
                <a:rPr kumimoji="1" lang="zh-TW" altLang="en-US" sz="1600" dirty="0"/>
                <a:t> </a:t>
              </a:r>
              <a:r>
                <a:rPr kumimoji="1" lang="en-US" altLang="zh-TW" sz="1600" dirty="0"/>
                <a:t>bonus</a:t>
              </a:r>
              <a:endParaRPr kumimoji="1" lang="zh-TW" altLang="en-US" sz="1600" dirty="0"/>
            </a:p>
          </p:txBody>
        </p:sp>
        <p:sp>
          <p:nvSpPr>
            <p:cNvPr id="30" name="文字方塊 29"/>
            <p:cNvSpPr txBox="1"/>
            <p:nvPr/>
          </p:nvSpPr>
          <p:spPr>
            <a:xfrm>
              <a:off x="4625848" y="5642146"/>
              <a:ext cx="2013995" cy="646331"/>
            </a:xfrm>
            <a:prstGeom prst="rect">
              <a:avLst/>
            </a:prstGeom>
            <a:noFill/>
          </p:spPr>
          <p:txBody>
            <a:bodyPr wrap="square" rtlCol="0">
              <a:spAutoFit/>
            </a:bodyPr>
            <a:lstStyle/>
            <a:p>
              <a:r>
                <a:rPr kumimoji="1" lang="zh-TW" altLang="en-US" dirty="0"/>
                <a:t>共享保險池，降低騙保的可能性</a:t>
              </a:r>
            </a:p>
          </p:txBody>
        </p:sp>
      </p:grpSp>
      <p:graphicFrame>
        <p:nvGraphicFramePr>
          <p:cNvPr id="33" name="資料庫圖表 18"/>
          <p:cNvGraphicFramePr/>
          <p:nvPr>
            <p:extLst>
              <p:ext uri="{D42A27DB-BD31-4B8C-83A1-F6EECF244321}">
                <p14:modId xmlns:p14="http://schemas.microsoft.com/office/powerpoint/2010/main" val="446043361"/>
              </p:ext>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10" name="投影片編號版面配置區 9"/>
          <p:cNvSpPr>
            <a:spLocks noGrp="1"/>
          </p:cNvSpPr>
          <p:nvPr>
            <p:ph type="sldNum" sz="quarter" idx="12"/>
          </p:nvPr>
        </p:nvSpPr>
        <p:spPr/>
        <p:txBody>
          <a:bodyPr/>
          <a:lstStyle/>
          <a:p>
            <a:fld id="{B7A223AD-9DE0-49EC-B40D-C8FE98D1D69B}" type="slidenum">
              <a:rPr lang="zh-TW" altLang="en-US" smtClean="0"/>
              <a:t>24</a:t>
            </a:fld>
            <a:endParaRPr lang="zh-TW" altLang="en-US"/>
          </a:p>
        </p:txBody>
      </p:sp>
      <p:sp>
        <p:nvSpPr>
          <p:cNvPr id="34" name="頁尾版面配置區 3"/>
          <p:cNvSpPr>
            <a:spLocks noGrp="1"/>
          </p:cNvSpPr>
          <p:nvPr>
            <p:ph type="ftr" sz="quarter" idx="11"/>
          </p:nvPr>
        </p:nvSpPr>
        <p:spPr>
          <a:xfrm>
            <a:off x="133865" y="6478310"/>
            <a:ext cx="11553550" cy="379690"/>
          </a:xfrm>
        </p:spPr>
        <p:txBody>
          <a:bodyPr/>
          <a:lstStyle/>
          <a:p>
            <a:r>
              <a:rPr lang="en-US" altLang="zh-TW" dirty="0" smtClean="0"/>
              <a:t>《 2017</a:t>
            </a:r>
            <a:r>
              <a:rPr lang="zh-TW" altLang="en-US" dirty="0" smtClean="0"/>
              <a:t>數位金融</a:t>
            </a:r>
            <a:r>
              <a:rPr lang="en-US" altLang="zh-TW" smtClean="0"/>
              <a:t>》                                                                                                                                             </a:t>
            </a:r>
            <a:r>
              <a:rPr lang="zh-TW" altLang="en-US" dirty="0" smtClean="0"/>
              <a:t>	</a:t>
            </a:r>
            <a:r>
              <a:rPr lang="en-US" altLang="zh-TW" dirty="0" smtClean="0"/>
              <a:t>NCTU.IIM.IEBI Lab</a:t>
            </a:r>
            <a:endParaRPr lang="zh-TW" altLang="en-US" dirty="0"/>
          </a:p>
        </p:txBody>
      </p:sp>
    </p:spTree>
    <p:extLst>
      <p:ext uri="{BB962C8B-B14F-4D97-AF65-F5344CB8AC3E}">
        <p14:creationId xmlns:p14="http://schemas.microsoft.com/office/powerpoint/2010/main" val="2232212261"/>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t>國外</a:t>
            </a:r>
          </a:p>
        </p:txBody>
      </p:sp>
      <p:sp>
        <p:nvSpPr>
          <p:cNvPr id="3" name="內容版面配置區 2"/>
          <p:cNvSpPr>
            <a:spLocks noGrp="1"/>
          </p:cNvSpPr>
          <p:nvPr>
            <p:ph idx="1"/>
          </p:nvPr>
        </p:nvSpPr>
        <p:spPr/>
        <p:txBody>
          <a:bodyPr/>
          <a:lstStyle/>
          <a:p>
            <a:r>
              <a:rPr lang="zh-TW" altLang="en-US" sz="2800" dirty="0"/>
              <a:t>美國：網路保險最早的國家</a:t>
            </a:r>
            <a:endParaRPr lang="en-US" altLang="zh-TW" sz="2800" dirty="0"/>
          </a:p>
          <a:p>
            <a:pPr lvl="1"/>
            <a:r>
              <a:rPr lang="en-US" altLang="zh-TW" sz="2600" dirty="0" err="1"/>
              <a:t>Insweb</a:t>
            </a:r>
            <a:r>
              <a:rPr lang="zh-TW" altLang="en-US" sz="2600" dirty="0"/>
              <a:t>：全球最大的保險電子商務公司，</a:t>
            </a:r>
            <a:r>
              <a:rPr lang="en-US" altLang="zh-TW" sz="2600" dirty="0"/>
              <a:t>2011</a:t>
            </a:r>
            <a:r>
              <a:rPr lang="zh-TW" altLang="en-US" sz="2600" dirty="0"/>
              <a:t>被</a:t>
            </a:r>
            <a:r>
              <a:rPr lang="en-US" altLang="zh-TW" sz="2600" dirty="0" err="1"/>
              <a:t>bankrate</a:t>
            </a:r>
            <a:r>
              <a:rPr lang="zh-TW" altLang="en-US" sz="2600" dirty="0"/>
              <a:t>收購</a:t>
            </a:r>
            <a:endParaRPr lang="en-US" altLang="zh-TW" dirty="0"/>
          </a:p>
          <a:p>
            <a:pPr marL="228600" lvl="1">
              <a:spcBef>
                <a:spcPts val="1000"/>
              </a:spcBef>
            </a:pPr>
            <a:r>
              <a:rPr lang="zh-TW" altLang="en-US" sz="2800" dirty="0"/>
              <a:t>歐洲：非壽險產品的交易增長迅速</a:t>
            </a:r>
            <a:endParaRPr lang="en-US" altLang="zh-TW" sz="2800" dirty="0"/>
          </a:p>
          <a:p>
            <a:pPr lvl="1"/>
            <a:r>
              <a:rPr lang="zh-TW" altLang="en-US" sz="2600" dirty="0"/>
              <a:t>英國：網路保險最大的消費國之一</a:t>
            </a:r>
            <a:endParaRPr lang="en-US" altLang="zh-TW" sz="2600" dirty="0"/>
          </a:p>
          <a:p>
            <a:pPr lvl="1"/>
            <a:r>
              <a:rPr lang="zh-TW" altLang="en-US" sz="2600" dirty="0"/>
              <a:t>義大利：</a:t>
            </a:r>
            <a:r>
              <a:rPr lang="en-US" altLang="zh-TW" sz="2600" dirty="0"/>
              <a:t>KAS</a:t>
            </a:r>
            <a:r>
              <a:rPr lang="zh-TW" altLang="en-US" sz="2600" dirty="0"/>
              <a:t>保險公司建立網路保險服務系統</a:t>
            </a:r>
            <a:endParaRPr lang="en-US" altLang="zh-TW" sz="2600" dirty="0"/>
          </a:p>
          <a:p>
            <a:pPr marL="228600" lvl="1">
              <a:spcBef>
                <a:spcPts val="1000"/>
              </a:spcBef>
            </a:pPr>
            <a:r>
              <a:rPr lang="zh-TW" altLang="en-US" sz="2600" dirty="0"/>
              <a:t>韓國：線上車險保費占</a:t>
            </a:r>
            <a:r>
              <a:rPr lang="en-US" altLang="zh-TW" sz="2600" dirty="0"/>
              <a:t>25%</a:t>
            </a:r>
            <a:r>
              <a:rPr lang="zh-TW" altLang="en-US" sz="2600" dirty="0"/>
              <a:t>以上</a:t>
            </a:r>
            <a:endParaRPr lang="en-US" altLang="zh-TW" sz="2600" dirty="0"/>
          </a:p>
          <a:p>
            <a:pPr marL="685800" lvl="2">
              <a:spcBef>
                <a:spcPts val="1000"/>
              </a:spcBef>
            </a:pPr>
            <a:r>
              <a:rPr lang="zh-TW" altLang="en-US" sz="2400" dirty="0"/>
              <a:t>三星火災海上保險公司分布全球</a:t>
            </a:r>
            <a:r>
              <a:rPr lang="en-US" altLang="zh-TW" sz="2400" dirty="0"/>
              <a:t>11</a:t>
            </a:r>
            <a:r>
              <a:rPr lang="zh-TW" altLang="en-US" sz="2400" dirty="0"/>
              <a:t>個國家和</a:t>
            </a:r>
            <a:r>
              <a:rPr lang="en-US" altLang="zh-TW" sz="2400" dirty="0"/>
              <a:t>19</a:t>
            </a:r>
            <a:r>
              <a:rPr lang="zh-TW" altLang="en-US" sz="2400" dirty="0"/>
              <a:t>個城市</a:t>
            </a:r>
            <a:endParaRPr lang="en-US" altLang="zh-TW" sz="2400" dirty="0"/>
          </a:p>
        </p:txBody>
      </p:sp>
      <p:graphicFrame>
        <p:nvGraphicFramePr>
          <p:cNvPr id="6" name="資料庫圖表 18"/>
          <p:cNvGraphicFramePr/>
          <p:nvPr>
            <p:extLst>
              <p:ext uri="{D42A27DB-BD31-4B8C-83A1-F6EECF244321}">
                <p14:modId xmlns:p14="http://schemas.microsoft.com/office/powerpoint/2010/main" val="1269836503"/>
              </p:ext>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投影片編號版面配置區 4"/>
          <p:cNvSpPr>
            <a:spLocks noGrp="1"/>
          </p:cNvSpPr>
          <p:nvPr>
            <p:ph type="sldNum" sz="quarter" idx="12"/>
          </p:nvPr>
        </p:nvSpPr>
        <p:spPr/>
        <p:txBody>
          <a:bodyPr/>
          <a:lstStyle/>
          <a:p>
            <a:fld id="{B7A223AD-9DE0-49EC-B40D-C8FE98D1D69B}" type="slidenum">
              <a:rPr lang="zh-TW" altLang="en-US" smtClean="0"/>
              <a:t>25</a:t>
            </a:fld>
            <a:endParaRPr lang="zh-TW" altLang="en-US"/>
          </a:p>
        </p:txBody>
      </p:sp>
      <p:sp>
        <p:nvSpPr>
          <p:cNvPr id="7" name="頁尾版面配置區 3"/>
          <p:cNvSpPr>
            <a:spLocks noGrp="1"/>
          </p:cNvSpPr>
          <p:nvPr>
            <p:ph type="ftr" sz="quarter" idx="11"/>
          </p:nvPr>
        </p:nvSpPr>
        <p:spPr>
          <a:xfrm>
            <a:off x="133865" y="6478310"/>
            <a:ext cx="11553550" cy="379690"/>
          </a:xfrm>
        </p:spPr>
        <p:txBody>
          <a:bodyPr/>
          <a:lstStyle/>
          <a:p>
            <a:r>
              <a:rPr lang="en-US" altLang="zh-TW" dirty="0" smtClean="0"/>
              <a:t>《 2017</a:t>
            </a:r>
            <a:r>
              <a:rPr lang="zh-TW" altLang="en-US" dirty="0" smtClean="0"/>
              <a:t>數位金融</a:t>
            </a:r>
            <a:r>
              <a:rPr lang="en-US" altLang="zh-TW" smtClean="0"/>
              <a:t>》                                                                                                                                             </a:t>
            </a:r>
            <a:r>
              <a:rPr lang="zh-TW" altLang="en-US" dirty="0" smtClean="0"/>
              <a:t>	</a:t>
            </a:r>
            <a:r>
              <a:rPr lang="en-US" altLang="zh-TW" dirty="0" smtClean="0"/>
              <a:t>NCTU.IIM.IEBI Lab</a:t>
            </a:r>
            <a:endParaRPr lang="zh-TW" altLang="en-US" dirty="0"/>
          </a:p>
        </p:txBody>
      </p:sp>
    </p:spTree>
    <p:extLst>
      <p:ext uri="{BB962C8B-B14F-4D97-AF65-F5344CB8AC3E}">
        <p14:creationId xmlns:p14="http://schemas.microsoft.com/office/powerpoint/2010/main" val="3058877844"/>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t>中國</a:t>
            </a:r>
          </a:p>
        </p:txBody>
      </p:sp>
      <p:sp>
        <p:nvSpPr>
          <p:cNvPr id="3" name="內容版面配置區 2"/>
          <p:cNvSpPr>
            <a:spLocks noGrp="1"/>
          </p:cNvSpPr>
          <p:nvPr>
            <p:ph idx="1"/>
          </p:nvPr>
        </p:nvSpPr>
        <p:spPr>
          <a:xfrm>
            <a:off x="612057" y="1571223"/>
            <a:ext cx="5660555" cy="4605740"/>
          </a:xfrm>
        </p:spPr>
        <p:txBody>
          <a:bodyPr>
            <a:normAutofit/>
          </a:bodyPr>
          <a:lstStyle/>
          <a:p>
            <a:r>
              <a:rPr lang="zh-TW" altLang="en-US" sz="2800" dirty="0"/>
              <a:t>中國保險公司官方網站最早在網路銷售保險，而互聯網保險平台正在不斷建立</a:t>
            </a:r>
            <a:endParaRPr lang="en-US" altLang="zh-TW" sz="2800" dirty="0"/>
          </a:p>
          <a:p>
            <a:r>
              <a:rPr lang="zh-TW" altLang="en-US" sz="2800" dirty="0"/>
              <a:t>第三方平台成為互聯網保險的主要銷售管道之一</a:t>
            </a:r>
            <a:endParaRPr lang="en-US" altLang="zh-TW" sz="2800" dirty="0"/>
          </a:p>
          <a:p>
            <a:r>
              <a:rPr lang="zh-TW" altLang="zh-TW" dirty="0"/>
              <a:t>「三馬」結盟</a:t>
            </a:r>
            <a:r>
              <a:rPr lang="en-US" altLang="zh-TW" dirty="0"/>
              <a:t>—</a:t>
            </a:r>
            <a:r>
              <a:rPr lang="zh-TW" altLang="en-US" dirty="0"/>
              <a:t>眾安保險</a:t>
            </a:r>
            <a:endParaRPr lang="en-US" altLang="zh-TW" dirty="0"/>
          </a:p>
          <a:p>
            <a:pPr lvl="1"/>
            <a:r>
              <a:rPr lang="zh-TW" altLang="zh-TW" dirty="0"/>
              <a:t>由阿里巴巴、中國平安保險、騰訊聯手創辦</a:t>
            </a:r>
            <a:r>
              <a:rPr lang="zh-TW" altLang="en-US" dirty="0"/>
              <a:t>，</a:t>
            </a:r>
            <a:r>
              <a:rPr lang="zh-TW" altLang="zh-TW" dirty="0"/>
              <a:t>資本額達</a:t>
            </a:r>
            <a:r>
              <a:rPr lang="en-US" altLang="zh-TW" dirty="0"/>
              <a:t>10</a:t>
            </a:r>
            <a:r>
              <a:rPr lang="zh-TW" altLang="zh-TW" dirty="0"/>
              <a:t>億元人民幣</a:t>
            </a:r>
            <a:r>
              <a:rPr lang="zh-TW" altLang="en-US" dirty="0"/>
              <a:t>，</a:t>
            </a:r>
            <a:r>
              <a:rPr lang="zh-TW" altLang="zh-TW" dirty="0"/>
              <a:t>成立大陸首家網路保險公司</a:t>
            </a:r>
            <a:endParaRPr lang="zh-TW" altLang="en-US" sz="2600" dirty="0"/>
          </a:p>
          <a:p>
            <a:endParaRPr lang="en-US" altLang="zh-TW" sz="2800" dirty="0"/>
          </a:p>
          <a:p>
            <a:endParaRPr lang="zh-TW" altLang="en-US" dirty="0"/>
          </a:p>
        </p:txBody>
      </p:sp>
      <p:graphicFrame>
        <p:nvGraphicFramePr>
          <p:cNvPr id="4" name="內容版面配置區 3"/>
          <p:cNvGraphicFramePr>
            <a:graphicFrameLocks/>
          </p:cNvGraphicFramePr>
          <p:nvPr>
            <p:extLst>
              <p:ext uri="{D42A27DB-BD31-4B8C-83A1-F6EECF244321}">
                <p14:modId xmlns:p14="http://schemas.microsoft.com/office/powerpoint/2010/main" val="2894351703"/>
              </p:ext>
            </p:extLst>
          </p:nvPr>
        </p:nvGraphicFramePr>
        <p:xfrm>
          <a:off x="5810961" y="1080700"/>
          <a:ext cx="5803393" cy="485698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8" name="資料庫圖表 18"/>
          <p:cNvGraphicFramePr/>
          <p:nvPr>
            <p:extLst>
              <p:ext uri="{D42A27DB-BD31-4B8C-83A1-F6EECF244321}">
                <p14:modId xmlns:p14="http://schemas.microsoft.com/office/powerpoint/2010/main" val="2137387940"/>
              </p:ext>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6" name="投影片編號版面配置區 5"/>
          <p:cNvSpPr>
            <a:spLocks noGrp="1"/>
          </p:cNvSpPr>
          <p:nvPr>
            <p:ph type="sldNum" sz="quarter" idx="12"/>
          </p:nvPr>
        </p:nvSpPr>
        <p:spPr/>
        <p:txBody>
          <a:bodyPr/>
          <a:lstStyle/>
          <a:p>
            <a:fld id="{B7A223AD-9DE0-49EC-B40D-C8FE98D1D69B}" type="slidenum">
              <a:rPr lang="zh-TW" altLang="en-US" smtClean="0"/>
              <a:t>26</a:t>
            </a:fld>
            <a:endParaRPr lang="zh-TW" altLang="en-US"/>
          </a:p>
        </p:txBody>
      </p:sp>
      <p:sp>
        <p:nvSpPr>
          <p:cNvPr id="9" name="頁尾版面配置區 3"/>
          <p:cNvSpPr>
            <a:spLocks noGrp="1"/>
          </p:cNvSpPr>
          <p:nvPr>
            <p:ph type="ftr" sz="quarter" idx="11"/>
          </p:nvPr>
        </p:nvSpPr>
        <p:spPr>
          <a:xfrm>
            <a:off x="133865" y="6478310"/>
            <a:ext cx="11553550" cy="379690"/>
          </a:xfrm>
        </p:spPr>
        <p:txBody>
          <a:bodyPr/>
          <a:lstStyle/>
          <a:p>
            <a:r>
              <a:rPr lang="en-US" altLang="zh-TW" dirty="0" smtClean="0"/>
              <a:t>《 2017</a:t>
            </a:r>
            <a:r>
              <a:rPr lang="zh-TW" altLang="en-US" dirty="0" smtClean="0"/>
              <a:t>數位金融</a:t>
            </a:r>
            <a:r>
              <a:rPr lang="en-US" altLang="zh-TW" smtClean="0"/>
              <a:t>》                                                                                                                                             </a:t>
            </a:r>
            <a:r>
              <a:rPr lang="zh-TW" altLang="en-US" dirty="0" smtClean="0"/>
              <a:t>	</a:t>
            </a:r>
            <a:r>
              <a:rPr lang="en-US" altLang="zh-TW" dirty="0" smtClean="0"/>
              <a:t>NCTU.IIM.IEBI Lab</a:t>
            </a:r>
            <a:endParaRPr lang="zh-TW" altLang="en-US" dirty="0"/>
          </a:p>
        </p:txBody>
      </p:sp>
    </p:spTree>
    <p:extLst>
      <p:ext uri="{BB962C8B-B14F-4D97-AF65-F5344CB8AC3E}">
        <p14:creationId xmlns:p14="http://schemas.microsoft.com/office/powerpoint/2010/main" val="408458250"/>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t>台灣</a:t>
            </a:r>
          </a:p>
        </p:txBody>
      </p:sp>
      <p:sp>
        <p:nvSpPr>
          <p:cNvPr id="3" name="內容版面配置區 2"/>
          <p:cNvSpPr>
            <a:spLocks noGrp="1"/>
          </p:cNvSpPr>
          <p:nvPr>
            <p:ph idx="1"/>
          </p:nvPr>
        </p:nvSpPr>
        <p:spPr>
          <a:xfrm>
            <a:off x="612058" y="1474839"/>
            <a:ext cx="10830762" cy="4702124"/>
          </a:xfrm>
        </p:spPr>
        <p:txBody>
          <a:bodyPr>
            <a:noAutofit/>
          </a:bodyPr>
          <a:lstStyle/>
          <a:p>
            <a:pPr>
              <a:lnSpc>
                <a:spcPct val="120000"/>
              </a:lnSpc>
            </a:pPr>
            <a:r>
              <a:rPr lang="zh-TW" altLang="en-US" dirty="0"/>
              <a:t>現狀</a:t>
            </a:r>
            <a:endParaRPr lang="en-US" altLang="zh-TW" dirty="0"/>
          </a:p>
          <a:p>
            <a:pPr lvl="1">
              <a:lnSpc>
                <a:spcPct val="120000"/>
              </a:lnSpc>
            </a:pPr>
            <a:r>
              <a:rPr lang="zh-TW" altLang="en-US" dirty="0"/>
              <a:t>目前線上投保壽險業務已開放一年期醫療險、定期險、傷害險以及旅平險等險種</a:t>
            </a:r>
            <a:endParaRPr lang="en-US" altLang="zh-TW" dirty="0"/>
          </a:p>
          <a:p>
            <a:pPr lvl="1">
              <a:lnSpc>
                <a:spcPct val="120000"/>
              </a:lnSpc>
            </a:pPr>
            <a:r>
              <a:rPr lang="zh-TW" altLang="en-US" dirty="0"/>
              <a:t>部分額度不高，無法滿足民眾真正的需求，影響民眾線上投保的意願</a:t>
            </a:r>
            <a:endParaRPr lang="en-US" altLang="zh-TW" dirty="0"/>
          </a:p>
          <a:p>
            <a:pPr>
              <a:lnSpc>
                <a:spcPct val="120000"/>
              </a:lnSpc>
            </a:pPr>
            <a:r>
              <a:rPr lang="zh-TW" altLang="en-US" dirty="0"/>
              <a:t>新趨勢</a:t>
            </a:r>
            <a:endParaRPr lang="en-US" altLang="zh-TW" dirty="0"/>
          </a:p>
          <a:p>
            <a:pPr lvl="1">
              <a:lnSpc>
                <a:spcPct val="120000"/>
              </a:lnSpc>
            </a:pPr>
            <a:r>
              <a:rPr lang="zh-TW" altLang="en-US" b="1" dirty="0"/>
              <a:t>螞蟻金服</a:t>
            </a:r>
            <a:r>
              <a:rPr lang="zh-TW" altLang="en-US" dirty="0"/>
              <a:t>攜手台灣</a:t>
            </a:r>
            <a:r>
              <a:rPr lang="zh-TW" altLang="en-US" b="1" dirty="0"/>
              <a:t>國泰金控</a:t>
            </a:r>
            <a:r>
              <a:rPr lang="zh-TW" altLang="en-US" dirty="0"/>
              <a:t>探索互聯網保險新業態</a:t>
            </a:r>
            <a:endParaRPr lang="en-US" altLang="zh-TW" dirty="0"/>
          </a:p>
          <a:p>
            <a:pPr lvl="2">
              <a:lnSpc>
                <a:spcPct val="120000"/>
              </a:lnSpc>
            </a:pPr>
            <a:r>
              <a:rPr lang="zh-TW" altLang="en-US" sz="2400" dirty="0"/>
              <a:t>服務於互聯網產業所產生的新經濟、新業態的保險需求，通過互聯網服務小微企業和廣大消費者</a:t>
            </a:r>
            <a:endParaRPr lang="en-US" altLang="zh-TW" sz="2400" dirty="0"/>
          </a:p>
          <a:p>
            <a:pPr lvl="2">
              <a:lnSpc>
                <a:spcPct val="120000"/>
              </a:lnSpc>
            </a:pPr>
            <a:r>
              <a:rPr lang="zh-TW" altLang="en-US" sz="2400" dirty="0"/>
              <a:t>螞蟻金服</a:t>
            </a:r>
            <a:r>
              <a:rPr lang="en-US" altLang="zh-TW" sz="2400" dirty="0"/>
              <a:t>:</a:t>
            </a:r>
            <a:r>
              <a:rPr lang="zh-TW" altLang="en-US" sz="2400" dirty="0"/>
              <a:t>與保險業合作夥伴一起推出了全球單日銷量最多的退運費險</a:t>
            </a:r>
          </a:p>
        </p:txBody>
      </p:sp>
      <p:graphicFrame>
        <p:nvGraphicFramePr>
          <p:cNvPr id="6" name="資料庫圖表 18"/>
          <p:cNvGraphicFramePr/>
          <p:nvPr>
            <p:extLst>
              <p:ext uri="{D42A27DB-BD31-4B8C-83A1-F6EECF244321}">
                <p14:modId xmlns:p14="http://schemas.microsoft.com/office/powerpoint/2010/main" val="4009592653"/>
              </p:ext>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投影片編號版面配置區 4"/>
          <p:cNvSpPr>
            <a:spLocks noGrp="1"/>
          </p:cNvSpPr>
          <p:nvPr>
            <p:ph type="sldNum" sz="quarter" idx="12"/>
          </p:nvPr>
        </p:nvSpPr>
        <p:spPr/>
        <p:txBody>
          <a:bodyPr/>
          <a:lstStyle/>
          <a:p>
            <a:fld id="{B7A223AD-9DE0-49EC-B40D-C8FE98D1D69B}" type="slidenum">
              <a:rPr lang="zh-TW" altLang="en-US" smtClean="0"/>
              <a:t>27</a:t>
            </a:fld>
            <a:endParaRPr lang="zh-TW" altLang="en-US"/>
          </a:p>
        </p:txBody>
      </p:sp>
      <p:sp>
        <p:nvSpPr>
          <p:cNvPr id="7" name="頁尾版面配置區 3"/>
          <p:cNvSpPr>
            <a:spLocks noGrp="1"/>
          </p:cNvSpPr>
          <p:nvPr>
            <p:ph type="ftr" sz="quarter" idx="11"/>
          </p:nvPr>
        </p:nvSpPr>
        <p:spPr>
          <a:xfrm>
            <a:off x="133865" y="6478310"/>
            <a:ext cx="11553550" cy="379690"/>
          </a:xfrm>
        </p:spPr>
        <p:txBody>
          <a:bodyPr/>
          <a:lstStyle/>
          <a:p>
            <a:r>
              <a:rPr lang="en-US" altLang="zh-TW" dirty="0" smtClean="0"/>
              <a:t>《 2017</a:t>
            </a:r>
            <a:r>
              <a:rPr lang="zh-TW" altLang="en-US" dirty="0" smtClean="0"/>
              <a:t>數位金融</a:t>
            </a:r>
            <a:r>
              <a:rPr lang="en-US" altLang="zh-TW" smtClean="0"/>
              <a:t>》                                                                                                                                             </a:t>
            </a:r>
            <a:r>
              <a:rPr lang="zh-TW" altLang="en-US" dirty="0" smtClean="0"/>
              <a:t>	</a:t>
            </a:r>
            <a:r>
              <a:rPr lang="en-US" altLang="zh-TW" dirty="0" smtClean="0"/>
              <a:t>NCTU.IIM.IEBI Lab</a:t>
            </a:r>
            <a:endParaRPr lang="zh-TW" altLang="en-US" dirty="0"/>
          </a:p>
        </p:txBody>
      </p:sp>
    </p:spTree>
    <p:extLst>
      <p:ext uri="{BB962C8B-B14F-4D97-AF65-F5344CB8AC3E}">
        <p14:creationId xmlns:p14="http://schemas.microsoft.com/office/powerpoint/2010/main" val="3220166798"/>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t>保險業  </a:t>
            </a:r>
            <a:r>
              <a:rPr lang="en-US" altLang="zh-TW" dirty="0"/>
              <a:t>vs. </a:t>
            </a:r>
            <a:r>
              <a:rPr lang="zh-TW" altLang="en-US" dirty="0"/>
              <a:t>金融科技</a:t>
            </a:r>
          </a:p>
        </p:txBody>
      </p:sp>
      <p:sp>
        <p:nvSpPr>
          <p:cNvPr id="3" name="內容版面配置區 2"/>
          <p:cNvSpPr>
            <a:spLocks noGrp="1"/>
          </p:cNvSpPr>
          <p:nvPr>
            <p:ph idx="1"/>
          </p:nvPr>
        </p:nvSpPr>
        <p:spPr>
          <a:xfrm>
            <a:off x="612057" y="1474839"/>
            <a:ext cx="11155070" cy="4702124"/>
          </a:xfrm>
        </p:spPr>
        <p:txBody>
          <a:bodyPr>
            <a:normAutofit/>
          </a:bodyPr>
          <a:lstStyle/>
          <a:p>
            <a:r>
              <a:rPr lang="zh-TW" altLang="en-US" sz="2800" dirty="0"/>
              <a:t>金融科技對保險業的首要威脅是利潤率（</a:t>
            </a:r>
            <a:r>
              <a:rPr lang="en-US" altLang="zh-TW" sz="2800" dirty="0"/>
              <a:t>73%</a:t>
            </a:r>
            <a:r>
              <a:rPr lang="zh-TW" altLang="en-US" sz="2800" dirty="0"/>
              <a:t>）和市場佔有率（</a:t>
            </a:r>
            <a:r>
              <a:rPr lang="en-US" altLang="zh-TW" sz="2800" dirty="0"/>
              <a:t>69%</a:t>
            </a:r>
            <a:r>
              <a:rPr lang="zh-TW" altLang="en-US" sz="2800" dirty="0"/>
              <a:t>）的損失</a:t>
            </a:r>
          </a:p>
          <a:p>
            <a:r>
              <a:rPr lang="zh-TW" altLang="en-US" sz="2800" dirty="0"/>
              <a:t>保險業者認為金融科技帶來最為顯著的助益是降低成本（</a:t>
            </a:r>
            <a:r>
              <a:rPr lang="en-US" altLang="zh-TW" sz="2800" dirty="0"/>
              <a:t>81%</a:t>
            </a:r>
            <a:r>
              <a:rPr lang="zh-TW" altLang="en-US" sz="2800" dirty="0"/>
              <a:t>）和差異化（</a:t>
            </a:r>
            <a:r>
              <a:rPr lang="en-US" altLang="zh-TW" sz="2800" dirty="0"/>
              <a:t>65%</a:t>
            </a:r>
            <a:r>
              <a:rPr lang="zh-TW" altLang="en-US" sz="2800" dirty="0"/>
              <a:t>）</a:t>
            </a:r>
          </a:p>
          <a:p>
            <a:r>
              <a:rPr lang="zh-TW" altLang="en-US" sz="2800" dirty="0"/>
              <a:t>傳統保險業者認為資訊安全是與新創公司共同合作的最大障礙</a:t>
            </a:r>
            <a:endParaRPr lang="en-US" altLang="zh-TW" sz="2800" dirty="0"/>
          </a:p>
          <a:p>
            <a:r>
              <a:rPr lang="zh-TW" altLang="en-US" sz="2800" dirty="0"/>
              <a:t>新創保險公司則認為，在管理與文化上的差異是雙方關係的最大挑戰</a:t>
            </a:r>
          </a:p>
          <a:p>
            <a:pPr marL="0" indent="0">
              <a:buNone/>
            </a:pPr>
            <a:endParaRPr lang="zh-TW" altLang="en-US" sz="2800" dirty="0"/>
          </a:p>
        </p:txBody>
      </p:sp>
      <p:graphicFrame>
        <p:nvGraphicFramePr>
          <p:cNvPr id="4" name="資料庫圖表 18"/>
          <p:cNvGraphicFramePr/>
          <p:nvPr>
            <p:extLst>
              <p:ext uri="{D42A27DB-BD31-4B8C-83A1-F6EECF244321}">
                <p14:modId xmlns:p14="http://schemas.microsoft.com/office/powerpoint/2010/main" val="1362595916"/>
              </p:ext>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投影片編號版面配置區 5"/>
          <p:cNvSpPr>
            <a:spLocks noGrp="1"/>
          </p:cNvSpPr>
          <p:nvPr>
            <p:ph type="sldNum" sz="quarter" idx="12"/>
          </p:nvPr>
        </p:nvSpPr>
        <p:spPr/>
        <p:txBody>
          <a:bodyPr/>
          <a:lstStyle/>
          <a:p>
            <a:fld id="{B7A223AD-9DE0-49EC-B40D-C8FE98D1D69B}" type="slidenum">
              <a:rPr lang="zh-TW" altLang="en-US" smtClean="0"/>
              <a:t>28</a:t>
            </a:fld>
            <a:endParaRPr lang="zh-TW" altLang="en-US"/>
          </a:p>
        </p:txBody>
      </p:sp>
      <p:sp>
        <p:nvSpPr>
          <p:cNvPr id="7" name="頁尾版面配置區 3"/>
          <p:cNvSpPr>
            <a:spLocks noGrp="1"/>
          </p:cNvSpPr>
          <p:nvPr>
            <p:ph type="ftr" sz="quarter" idx="11"/>
          </p:nvPr>
        </p:nvSpPr>
        <p:spPr>
          <a:xfrm>
            <a:off x="133865" y="6478310"/>
            <a:ext cx="11553550" cy="379690"/>
          </a:xfrm>
        </p:spPr>
        <p:txBody>
          <a:bodyPr/>
          <a:lstStyle/>
          <a:p>
            <a:r>
              <a:rPr lang="en-US" altLang="zh-TW" dirty="0" smtClean="0"/>
              <a:t>《 2017</a:t>
            </a:r>
            <a:r>
              <a:rPr lang="zh-TW" altLang="en-US" dirty="0" smtClean="0"/>
              <a:t>數位金融</a:t>
            </a:r>
            <a:r>
              <a:rPr lang="en-US" altLang="zh-TW" smtClean="0"/>
              <a:t>》                                                                                                                                             </a:t>
            </a:r>
            <a:r>
              <a:rPr lang="zh-TW" altLang="en-US" dirty="0" smtClean="0"/>
              <a:t>	</a:t>
            </a:r>
            <a:r>
              <a:rPr lang="en-US" altLang="zh-TW" dirty="0" smtClean="0"/>
              <a:t>NCTU.IIM.IEBI Lab</a:t>
            </a:r>
            <a:endParaRPr lang="zh-TW" altLang="en-US" dirty="0"/>
          </a:p>
        </p:txBody>
      </p:sp>
    </p:spTree>
    <p:extLst>
      <p:ext uri="{BB962C8B-B14F-4D97-AF65-F5344CB8AC3E}">
        <p14:creationId xmlns:p14="http://schemas.microsoft.com/office/powerpoint/2010/main" val="2256394324"/>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kumimoji="1" lang="zh-TW" altLang="en-US" dirty="0"/>
              <a:t>傳統保險挑戰</a:t>
            </a:r>
          </a:p>
        </p:txBody>
      </p:sp>
      <p:sp>
        <p:nvSpPr>
          <p:cNvPr id="3" name="內容版面配置區 2"/>
          <p:cNvSpPr>
            <a:spLocks noGrp="1"/>
          </p:cNvSpPr>
          <p:nvPr>
            <p:ph idx="1"/>
          </p:nvPr>
        </p:nvSpPr>
        <p:spPr/>
        <p:txBody>
          <a:bodyPr>
            <a:normAutofit/>
          </a:bodyPr>
          <a:lstStyle/>
          <a:p>
            <a:r>
              <a:rPr lang="zh-TW" altLang="en-US" dirty="0"/>
              <a:t>高達</a:t>
            </a:r>
            <a:r>
              <a:rPr lang="en-US" altLang="zh-TW" dirty="0"/>
              <a:t>90%</a:t>
            </a:r>
            <a:r>
              <a:rPr lang="zh-TW" altLang="en-US" dirty="0"/>
              <a:t>的傳統保險業者認為，在未來五年內，某些業務恐怕會被金融科技業搶走</a:t>
            </a:r>
          </a:p>
          <a:p>
            <a:r>
              <a:rPr lang="zh-TW" altLang="en-US" dirty="0"/>
              <a:t>近半數 </a:t>
            </a:r>
            <a:r>
              <a:rPr lang="en-US" altLang="zh-TW" dirty="0"/>
              <a:t>(48%) </a:t>
            </a:r>
            <a:r>
              <a:rPr lang="zh-TW" altLang="en-US" dirty="0"/>
              <a:t>的傳統保險業者擔憂</a:t>
            </a:r>
            <a:r>
              <a:rPr lang="en-US" altLang="zh-TW" dirty="0"/>
              <a:t>20%</a:t>
            </a:r>
            <a:r>
              <a:rPr lang="zh-TW" altLang="en-US" dirty="0"/>
              <a:t>的業務將被獨立的金融科技公司所取代</a:t>
            </a:r>
          </a:p>
          <a:p>
            <a:r>
              <a:rPr lang="zh-TW" altLang="en-US" dirty="0"/>
              <a:t>創辦保險科技業的資金於過去三年已激增至五倍之多，其累計的金額自</a:t>
            </a:r>
            <a:r>
              <a:rPr lang="en-US" altLang="zh-TW" dirty="0"/>
              <a:t>2010</a:t>
            </a:r>
            <a:r>
              <a:rPr lang="zh-TW" altLang="en-US" dirty="0"/>
              <a:t>年起，已達</a:t>
            </a:r>
            <a:r>
              <a:rPr lang="en-US" altLang="zh-TW" dirty="0"/>
              <a:t>34</a:t>
            </a:r>
            <a:r>
              <a:rPr lang="zh-TW" altLang="en-US" dirty="0"/>
              <a:t>億美金</a:t>
            </a:r>
          </a:p>
          <a:p>
            <a:r>
              <a:rPr lang="zh-TW" altLang="en-US" dirty="0"/>
              <a:t>超過</a:t>
            </a:r>
            <a:r>
              <a:rPr lang="en-US" altLang="zh-TW" dirty="0"/>
              <a:t>2/3 (68%) </a:t>
            </a:r>
            <a:r>
              <a:rPr lang="zh-TW" altLang="en-US" dirty="0"/>
              <a:t>的保險公司表示已開始採取具體措施，來因應由金融科技帶來的各種挑戰與機會</a:t>
            </a:r>
            <a:br>
              <a:rPr lang="zh-TW" altLang="en-US" dirty="0"/>
            </a:br>
            <a:r>
              <a:rPr lang="zh-TW" altLang="en-US" dirty="0"/>
              <a:t/>
            </a:r>
            <a:br>
              <a:rPr lang="zh-TW" altLang="en-US" dirty="0"/>
            </a:br>
            <a:endParaRPr kumimoji="1" lang="zh-TW" altLang="en-US" dirty="0"/>
          </a:p>
        </p:txBody>
      </p:sp>
      <p:graphicFrame>
        <p:nvGraphicFramePr>
          <p:cNvPr id="6" name="資料庫圖表 18"/>
          <p:cNvGraphicFramePr/>
          <p:nvPr>
            <p:extLst>
              <p:ext uri="{D42A27DB-BD31-4B8C-83A1-F6EECF244321}">
                <p14:modId xmlns:p14="http://schemas.microsoft.com/office/powerpoint/2010/main" val="1715634287"/>
              </p:ext>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投影片編號版面配置區 4"/>
          <p:cNvSpPr>
            <a:spLocks noGrp="1"/>
          </p:cNvSpPr>
          <p:nvPr>
            <p:ph type="sldNum" sz="quarter" idx="12"/>
          </p:nvPr>
        </p:nvSpPr>
        <p:spPr/>
        <p:txBody>
          <a:bodyPr/>
          <a:lstStyle/>
          <a:p>
            <a:fld id="{B7A223AD-9DE0-49EC-B40D-C8FE98D1D69B}" type="slidenum">
              <a:rPr lang="zh-TW" altLang="en-US" smtClean="0"/>
              <a:t>29</a:t>
            </a:fld>
            <a:endParaRPr lang="zh-TW" altLang="en-US"/>
          </a:p>
        </p:txBody>
      </p:sp>
      <p:sp>
        <p:nvSpPr>
          <p:cNvPr id="7" name="頁尾版面配置區 3"/>
          <p:cNvSpPr>
            <a:spLocks noGrp="1"/>
          </p:cNvSpPr>
          <p:nvPr>
            <p:ph type="ftr" sz="quarter" idx="11"/>
          </p:nvPr>
        </p:nvSpPr>
        <p:spPr>
          <a:xfrm>
            <a:off x="133865" y="6478310"/>
            <a:ext cx="11553550" cy="379690"/>
          </a:xfrm>
        </p:spPr>
        <p:txBody>
          <a:bodyPr/>
          <a:lstStyle/>
          <a:p>
            <a:r>
              <a:rPr lang="en-US" altLang="zh-TW" dirty="0" smtClean="0"/>
              <a:t>《 2017</a:t>
            </a:r>
            <a:r>
              <a:rPr lang="zh-TW" altLang="en-US" dirty="0" smtClean="0"/>
              <a:t>數位金融</a:t>
            </a:r>
            <a:r>
              <a:rPr lang="en-US" altLang="zh-TW" smtClean="0"/>
              <a:t>》                                                                                                                                             </a:t>
            </a:r>
            <a:r>
              <a:rPr lang="zh-TW" altLang="en-US" dirty="0" smtClean="0"/>
              <a:t>	</a:t>
            </a:r>
            <a:r>
              <a:rPr lang="en-US" altLang="zh-TW" dirty="0" smtClean="0"/>
              <a:t>NCTU.IIM.IEBI Lab</a:t>
            </a:r>
            <a:endParaRPr lang="zh-TW" altLang="en-US" dirty="0"/>
          </a:p>
        </p:txBody>
      </p:sp>
    </p:spTree>
    <p:extLst>
      <p:ext uri="{BB962C8B-B14F-4D97-AF65-F5344CB8AC3E}">
        <p14:creationId xmlns:p14="http://schemas.microsoft.com/office/powerpoint/2010/main" val="210710826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z="4400" dirty="0" smtClean="0"/>
              <a:t>互聯網保險</a:t>
            </a:r>
            <a:endParaRPr kumimoji="1" lang="en-US" altLang="zh-TW" sz="4400" dirty="0">
              <a:latin typeface="+mn-ea"/>
            </a:endParaRPr>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3</a:t>
            </a:fld>
            <a:endParaRPr lang="zh-TW" altLang="en-US" dirty="0"/>
          </a:p>
        </p:txBody>
      </p:sp>
      <p:pic>
        <p:nvPicPr>
          <p:cNvPr id="6" name="圖片 5">
            <a:hlinkClick r:id="rId3"/>
          </p:cNvPr>
          <p:cNvPicPr>
            <a:picLocks noChangeAspect="1"/>
          </p:cNvPicPr>
          <p:nvPr/>
        </p:nvPicPr>
        <p:blipFill rotWithShape="1">
          <a:blip r:embed="rId4"/>
          <a:srcRect b="8297"/>
          <a:stretch/>
        </p:blipFill>
        <p:spPr>
          <a:xfrm>
            <a:off x="1514929" y="1428750"/>
            <a:ext cx="9210219" cy="4680562"/>
          </a:xfrm>
          <a:prstGeom prst="rect">
            <a:avLst/>
          </a:prstGeom>
        </p:spPr>
      </p:pic>
      <p:sp>
        <p:nvSpPr>
          <p:cNvPr id="3" name="內容版面配置區 2"/>
          <p:cNvSpPr>
            <a:spLocks noGrp="1"/>
          </p:cNvSpPr>
          <p:nvPr>
            <p:ph idx="1"/>
          </p:nvPr>
        </p:nvSpPr>
        <p:spPr>
          <a:xfrm>
            <a:off x="4117257" y="6007502"/>
            <a:ext cx="8074743" cy="452030"/>
          </a:xfrm>
        </p:spPr>
        <p:txBody>
          <a:bodyPr>
            <a:normAutofit fontScale="92500" lnSpcReduction="10000"/>
          </a:bodyPr>
          <a:lstStyle/>
          <a:p>
            <a:r>
              <a:rPr lang="en-US" altLang="zh-TW" sz="2800" dirty="0"/>
              <a:t>https://www.youtube.com/watch?v=ngx8RZfH1n8</a:t>
            </a:r>
            <a:endParaRPr lang="zh-TW" altLang="en-US" sz="2800" dirty="0"/>
          </a:p>
        </p:txBody>
      </p:sp>
      <p:sp>
        <p:nvSpPr>
          <p:cNvPr id="7" name="頁尾版面配置區 3"/>
          <p:cNvSpPr>
            <a:spLocks noGrp="1"/>
          </p:cNvSpPr>
          <p:nvPr>
            <p:ph type="ftr" sz="quarter" idx="11"/>
          </p:nvPr>
        </p:nvSpPr>
        <p:spPr>
          <a:xfrm>
            <a:off x="133865" y="6478310"/>
            <a:ext cx="11553550" cy="379690"/>
          </a:xfrm>
        </p:spPr>
        <p:txBody>
          <a:bodyPr/>
          <a:lstStyle/>
          <a:p>
            <a:r>
              <a:rPr lang="en-US" altLang="zh-TW" dirty="0" smtClean="0"/>
              <a:t>《 2017</a:t>
            </a:r>
            <a:r>
              <a:rPr lang="zh-TW" altLang="en-US" dirty="0" smtClean="0"/>
              <a:t>數位金融</a:t>
            </a:r>
            <a:r>
              <a:rPr lang="en-US" altLang="zh-TW" smtClean="0"/>
              <a:t>》                                                                                                                                             </a:t>
            </a:r>
            <a:r>
              <a:rPr lang="zh-TW" altLang="en-US" dirty="0" smtClean="0"/>
              <a:t>	</a:t>
            </a:r>
            <a:r>
              <a:rPr lang="en-US" altLang="zh-TW" dirty="0" smtClean="0"/>
              <a:t>NCTU.IIM.IEBI Lab</a:t>
            </a:r>
            <a:endParaRPr lang="zh-TW" altLang="en-US" dirty="0"/>
          </a:p>
        </p:txBody>
      </p:sp>
    </p:spTree>
    <p:extLst>
      <p:ext uri="{BB962C8B-B14F-4D97-AF65-F5344CB8AC3E}">
        <p14:creationId xmlns:p14="http://schemas.microsoft.com/office/powerpoint/2010/main" val="805042834"/>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t>傳統保險的對策</a:t>
            </a:r>
          </a:p>
        </p:txBody>
      </p:sp>
      <p:sp>
        <p:nvSpPr>
          <p:cNvPr id="3" name="內容版面配置區 2"/>
          <p:cNvSpPr>
            <a:spLocks noGrp="1"/>
          </p:cNvSpPr>
          <p:nvPr>
            <p:ph idx="1"/>
          </p:nvPr>
        </p:nvSpPr>
        <p:spPr/>
        <p:txBody>
          <a:bodyPr>
            <a:normAutofit lnSpcReduction="10000"/>
          </a:bodyPr>
          <a:lstStyle/>
          <a:p>
            <a:r>
              <a:rPr lang="zh-TW" altLang="en-US" dirty="0"/>
              <a:t>勘察 </a:t>
            </a:r>
            <a:endParaRPr lang="en-US" altLang="zh-TW" dirty="0"/>
          </a:p>
          <a:p>
            <a:pPr lvl="1"/>
            <a:r>
              <a:rPr lang="zh-TW" altLang="en-US" dirty="0"/>
              <a:t>掌握致勝先機，有先見之明的業者已在觀望發展趨勢和創新走向，並建立創新熱點，如矽谷、新加坡與倫敦</a:t>
            </a:r>
          </a:p>
          <a:p>
            <a:r>
              <a:rPr lang="zh-TW" altLang="en-US" dirty="0"/>
              <a:t>策略性合夥 </a:t>
            </a:r>
            <a:endParaRPr lang="en-US" altLang="zh-TW" dirty="0"/>
          </a:p>
          <a:p>
            <a:pPr lvl="1"/>
            <a:r>
              <a:rPr lang="zh-TW" altLang="en-US" dirty="0"/>
              <a:t>越來越多期望能從創新技術中受益的保險業者，將會選擇與新創公司合夥，並建立測試解決方案</a:t>
            </a:r>
          </a:p>
          <a:p>
            <a:r>
              <a:rPr lang="zh-TW" altLang="en-US" dirty="0"/>
              <a:t>保險金融的參與 </a:t>
            </a:r>
            <a:endParaRPr lang="en-US" altLang="zh-TW" dirty="0"/>
          </a:p>
          <a:p>
            <a:pPr lvl="1"/>
            <a:r>
              <a:rPr lang="zh-TW" altLang="en-US" dirty="0"/>
              <a:t>透過創業培育計劃與策略性併購，能讓保險業者極有效率的處理特定的問題</a:t>
            </a:r>
          </a:p>
          <a:p>
            <a:r>
              <a:rPr lang="zh-TW" altLang="en-US" dirty="0"/>
              <a:t>新產品開發 </a:t>
            </a:r>
            <a:endParaRPr lang="en-US" altLang="zh-TW" dirty="0"/>
          </a:p>
          <a:p>
            <a:pPr lvl="1"/>
            <a:r>
              <a:rPr lang="zh-TW" altLang="en-US" dirty="0"/>
              <a:t>透過與現存和新創保險公司的交流，能發掘各種已存在與新興的風險和保險需求，進而調整和完善自己的產品組合</a:t>
            </a:r>
          </a:p>
        </p:txBody>
      </p:sp>
      <p:graphicFrame>
        <p:nvGraphicFramePr>
          <p:cNvPr id="4" name="資料庫圖表 18"/>
          <p:cNvGraphicFramePr/>
          <p:nvPr>
            <p:extLst>
              <p:ext uri="{D42A27DB-BD31-4B8C-83A1-F6EECF244321}">
                <p14:modId xmlns:p14="http://schemas.microsoft.com/office/powerpoint/2010/main" val="4131240664"/>
              </p:ext>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投影片編號版面配置區 5"/>
          <p:cNvSpPr>
            <a:spLocks noGrp="1"/>
          </p:cNvSpPr>
          <p:nvPr>
            <p:ph type="sldNum" sz="quarter" idx="12"/>
          </p:nvPr>
        </p:nvSpPr>
        <p:spPr/>
        <p:txBody>
          <a:bodyPr/>
          <a:lstStyle/>
          <a:p>
            <a:fld id="{B7A223AD-9DE0-49EC-B40D-C8FE98D1D69B}" type="slidenum">
              <a:rPr lang="zh-TW" altLang="en-US" smtClean="0"/>
              <a:t>30</a:t>
            </a:fld>
            <a:endParaRPr lang="zh-TW" altLang="en-US"/>
          </a:p>
        </p:txBody>
      </p:sp>
      <p:sp>
        <p:nvSpPr>
          <p:cNvPr id="7" name="頁尾版面配置區 3"/>
          <p:cNvSpPr>
            <a:spLocks noGrp="1"/>
          </p:cNvSpPr>
          <p:nvPr>
            <p:ph type="ftr" sz="quarter" idx="11"/>
          </p:nvPr>
        </p:nvSpPr>
        <p:spPr>
          <a:xfrm>
            <a:off x="133865" y="6478310"/>
            <a:ext cx="11553550" cy="379690"/>
          </a:xfrm>
        </p:spPr>
        <p:txBody>
          <a:bodyPr/>
          <a:lstStyle/>
          <a:p>
            <a:r>
              <a:rPr lang="en-US" altLang="zh-TW" dirty="0" smtClean="0"/>
              <a:t>《 2017</a:t>
            </a:r>
            <a:r>
              <a:rPr lang="zh-TW" altLang="en-US" dirty="0" smtClean="0"/>
              <a:t>數位金融</a:t>
            </a:r>
            <a:r>
              <a:rPr lang="en-US" altLang="zh-TW" smtClean="0"/>
              <a:t>》                                                                                                                                             </a:t>
            </a:r>
            <a:r>
              <a:rPr lang="zh-TW" altLang="en-US" dirty="0" smtClean="0"/>
              <a:t>	</a:t>
            </a:r>
            <a:r>
              <a:rPr lang="en-US" altLang="zh-TW" dirty="0" smtClean="0"/>
              <a:t>NCTU.IIM.IEBI Lab</a:t>
            </a:r>
            <a:endParaRPr lang="zh-TW" altLang="en-US" dirty="0"/>
          </a:p>
        </p:txBody>
      </p:sp>
    </p:spTree>
    <p:extLst>
      <p:ext uri="{BB962C8B-B14F-4D97-AF65-F5344CB8AC3E}">
        <p14:creationId xmlns:p14="http://schemas.microsoft.com/office/powerpoint/2010/main" val="3284347729"/>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互聯網保險業</a:t>
            </a:r>
            <a:r>
              <a:rPr lang="zh-TW" altLang="en-US" dirty="0"/>
              <a:t>發展瓶頸</a:t>
            </a:r>
          </a:p>
        </p:txBody>
      </p:sp>
      <p:sp>
        <p:nvSpPr>
          <p:cNvPr id="4" name="內容版面配置區 2"/>
          <p:cNvSpPr txBox="1">
            <a:spLocks/>
          </p:cNvSpPr>
          <p:nvPr/>
        </p:nvSpPr>
        <p:spPr>
          <a:xfrm>
            <a:off x="4896982" y="1474839"/>
            <a:ext cx="4588593" cy="4702124"/>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6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zh-TW" altLang="en-US" sz="1800" dirty="0"/>
          </a:p>
        </p:txBody>
      </p:sp>
      <p:graphicFrame>
        <p:nvGraphicFramePr>
          <p:cNvPr id="6" name="表格 5"/>
          <p:cNvGraphicFramePr>
            <a:graphicFrameLocks noGrp="1"/>
          </p:cNvGraphicFramePr>
          <p:nvPr>
            <p:extLst>
              <p:ext uri="{D42A27DB-BD31-4B8C-83A1-F6EECF244321}">
                <p14:modId xmlns:p14="http://schemas.microsoft.com/office/powerpoint/2010/main" val="1949810408"/>
              </p:ext>
            </p:extLst>
          </p:nvPr>
        </p:nvGraphicFramePr>
        <p:xfrm>
          <a:off x="612057" y="1319982"/>
          <a:ext cx="10572954" cy="5001674"/>
        </p:xfrm>
        <a:graphic>
          <a:graphicData uri="http://schemas.openxmlformats.org/drawingml/2006/table">
            <a:tbl>
              <a:tblPr firstRow="1" bandRow="1">
                <a:tableStyleId>{5940675A-B579-460E-94D1-54222C63F5DA}</a:tableStyleId>
              </a:tblPr>
              <a:tblGrid>
                <a:gridCol w="5286477">
                  <a:extLst>
                    <a:ext uri="{9D8B030D-6E8A-4147-A177-3AD203B41FA5}">
                      <a16:colId xmlns="" xmlns:a16="http://schemas.microsoft.com/office/drawing/2014/main" val="136348070"/>
                    </a:ext>
                  </a:extLst>
                </a:gridCol>
                <a:gridCol w="5286477">
                  <a:extLst>
                    <a:ext uri="{9D8B030D-6E8A-4147-A177-3AD203B41FA5}">
                      <a16:colId xmlns="" xmlns:a16="http://schemas.microsoft.com/office/drawing/2014/main" val="2995769334"/>
                    </a:ext>
                  </a:extLst>
                </a:gridCol>
              </a:tblGrid>
              <a:tr h="442353">
                <a:tc>
                  <a:txBody>
                    <a:bodyPr/>
                    <a:lstStyle/>
                    <a:p>
                      <a:pPr marL="228600" marR="0" lvl="1"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lang="zh-TW" altLang="en-US" sz="2400" b="1" kern="1200" dirty="0">
                          <a:solidFill>
                            <a:schemeClr val="tx1"/>
                          </a:solidFill>
                          <a:latin typeface="+mn-lt"/>
                          <a:ea typeface="+mn-ea"/>
                          <a:cs typeface="+mn-cs"/>
                        </a:rPr>
                        <a:t>從保險業分析</a:t>
                      </a:r>
                      <a:endParaRPr lang="en-US" altLang="zh-TW" sz="2400" kern="1200" dirty="0">
                        <a:solidFill>
                          <a:schemeClr val="tx1"/>
                        </a:solidFill>
                        <a:latin typeface="+mn-lt"/>
                        <a:ea typeface="+mn-ea"/>
                        <a:cs typeface="+mn-cs"/>
                      </a:endParaRPr>
                    </a:p>
                  </a:txBody>
                  <a:tcPr/>
                </a:tc>
                <a:tc>
                  <a:txBody>
                    <a:bodyPr/>
                    <a:lstStyle/>
                    <a:p>
                      <a:pPr marL="228600" marR="0" lvl="1"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lang="zh-TW" altLang="en-US" sz="2400" b="1" kern="1200" dirty="0">
                          <a:solidFill>
                            <a:schemeClr val="tx1"/>
                          </a:solidFill>
                          <a:latin typeface="+mn-lt"/>
                          <a:ea typeface="+mn-ea"/>
                          <a:cs typeface="+mn-cs"/>
                        </a:rPr>
                        <a:t>從用戶面分析</a:t>
                      </a:r>
                      <a:endParaRPr lang="zh-TW" altLang="en-US" sz="2400" kern="1200" dirty="0">
                        <a:solidFill>
                          <a:schemeClr val="tx1"/>
                        </a:solidFill>
                        <a:latin typeface="+mn-lt"/>
                        <a:ea typeface="+mn-ea"/>
                        <a:cs typeface="+mn-cs"/>
                      </a:endParaRPr>
                    </a:p>
                  </a:txBody>
                  <a:tcPr/>
                </a:tc>
                <a:extLst>
                  <a:ext uri="{0D108BD9-81ED-4DB2-BD59-A6C34878D82A}">
                    <a16:rowId xmlns="" xmlns:a16="http://schemas.microsoft.com/office/drawing/2014/main" val="2615072041"/>
                  </a:ext>
                </a:extLst>
              </a:tr>
              <a:tr h="1395868">
                <a:tc>
                  <a:txBody>
                    <a:bodyPr/>
                    <a:lstStyle/>
                    <a:p>
                      <a:pPr marL="571500" lvl="1" indent="-342900" algn="l" defTabSz="914400" rtl="0" eaLnBrk="1" latinLnBrk="0" hangingPunct="1">
                        <a:spcBef>
                          <a:spcPts val="1000"/>
                        </a:spcBef>
                        <a:buFont typeface="Arial" panose="020B0604020202020204" pitchFamily="34" charset="0"/>
                        <a:buChar char="•"/>
                      </a:pPr>
                      <a:r>
                        <a:rPr lang="zh-TW" altLang="en-US" sz="2400" kern="1200" dirty="0">
                          <a:solidFill>
                            <a:schemeClr val="tx1"/>
                          </a:solidFill>
                          <a:latin typeface="+mn-lt"/>
                          <a:ea typeface="+mn-ea"/>
                          <a:cs typeface="+mn-cs"/>
                        </a:rPr>
                        <a:t>網銷的支付問題</a:t>
                      </a:r>
                      <a:endParaRPr lang="en-US" altLang="zh-TW" sz="2400" kern="1200" dirty="0">
                        <a:solidFill>
                          <a:schemeClr val="tx1"/>
                        </a:solidFill>
                        <a:latin typeface="+mn-lt"/>
                        <a:ea typeface="+mn-ea"/>
                        <a:cs typeface="+mn-cs"/>
                      </a:endParaRPr>
                    </a:p>
                    <a:p>
                      <a:pPr marL="571500" lvl="1" indent="-342900" algn="l" defTabSz="914400" rtl="0" eaLnBrk="1" latinLnBrk="0" hangingPunct="1">
                        <a:spcBef>
                          <a:spcPts val="1000"/>
                        </a:spcBef>
                        <a:buFont typeface="Arial" panose="020B0604020202020204" pitchFamily="34" charset="0"/>
                        <a:buChar char="•"/>
                      </a:pPr>
                      <a:r>
                        <a:rPr lang="zh-TW" altLang="en-US" sz="2400" kern="1200" dirty="0">
                          <a:solidFill>
                            <a:schemeClr val="tx1"/>
                          </a:solidFill>
                          <a:latin typeface="+mn-lt"/>
                          <a:ea typeface="+mn-ea"/>
                          <a:cs typeface="+mn-cs"/>
                        </a:rPr>
                        <a:t>產品剛性需求低</a:t>
                      </a:r>
                      <a:endParaRPr lang="en-US" altLang="zh-TW" sz="2400" kern="1200" dirty="0">
                        <a:solidFill>
                          <a:schemeClr val="tx1"/>
                        </a:solidFill>
                        <a:latin typeface="+mn-lt"/>
                        <a:ea typeface="+mn-ea"/>
                        <a:cs typeface="+mn-cs"/>
                      </a:endParaRPr>
                    </a:p>
                    <a:p>
                      <a:pPr marL="571500" lvl="1" indent="-342900" algn="l" defTabSz="914400" rtl="0" eaLnBrk="1" latinLnBrk="0" hangingPunct="1">
                        <a:spcBef>
                          <a:spcPts val="1000"/>
                        </a:spcBef>
                        <a:buFont typeface="Arial" panose="020B0604020202020204" pitchFamily="34" charset="0"/>
                        <a:buChar char="•"/>
                      </a:pPr>
                      <a:r>
                        <a:rPr lang="zh-TW" altLang="en-US" sz="2400" kern="1200" dirty="0">
                          <a:solidFill>
                            <a:schemeClr val="tx1"/>
                          </a:solidFill>
                          <a:latin typeface="+mn-lt"/>
                          <a:ea typeface="+mn-ea"/>
                          <a:cs typeface="+mn-cs"/>
                        </a:rPr>
                        <a:t>行業標準化</a:t>
                      </a:r>
                      <a:r>
                        <a:rPr lang="en-US" altLang="zh-TW" sz="2400" kern="1200" dirty="0">
                          <a:solidFill>
                            <a:schemeClr val="tx1"/>
                          </a:solidFill>
                          <a:latin typeface="+mn-lt"/>
                          <a:ea typeface="+mn-ea"/>
                          <a:cs typeface="+mn-cs"/>
                        </a:rPr>
                        <a:t>/</a:t>
                      </a:r>
                      <a:r>
                        <a:rPr lang="zh-TW" altLang="en-US" sz="2400" kern="1200" dirty="0">
                          <a:solidFill>
                            <a:schemeClr val="tx1"/>
                          </a:solidFill>
                          <a:latin typeface="+mn-lt"/>
                          <a:ea typeface="+mn-ea"/>
                          <a:cs typeface="+mn-cs"/>
                        </a:rPr>
                        <a:t>授信程度不高</a:t>
                      </a:r>
                      <a:endParaRPr lang="en-US" altLang="zh-TW" sz="2400" kern="1200" dirty="0">
                        <a:solidFill>
                          <a:schemeClr val="tx1"/>
                        </a:solidFill>
                        <a:latin typeface="+mn-lt"/>
                        <a:ea typeface="+mn-ea"/>
                        <a:cs typeface="+mn-cs"/>
                      </a:endParaRPr>
                    </a:p>
                  </a:txBody>
                  <a:tcPr/>
                </a:tc>
                <a:tc>
                  <a:txBody>
                    <a:bodyPr/>
                    <a:lstStyle/>
                    <a:p>
                      <a:pPr marL="571500" lvl="1" indent="-342900" algn="l" defTabSz="914400" rtl="0" eaLnBrk="1" latinLnBrk="0" hangingPunct="1">
                        <a:spcBef>
                          <a:spcPts val="1000"/>
                        </a:spcBef>
                        <a:buFont typeface="Arial" panose="020B0604020202020204" pitchFamily="34" charset="0"/>
                        <a:buChar char="•"/>
                      </a:pPr>
                      <a:r>
                        <a:rPr lang="zh-TW" altLang="en-US" sz="2400" kern="1200" dirty="0">
                          <a:solidFill>
                            <a:schemeClr val="tx1"/>
                          </a:solidFill>
                          <a:latin typeface="+mn-lt"/>
                          <a:ea typeface="+mn-ea"/>
                          <a:cs typeface="+mn-cs"/>
                        </a:rPr>
                        <a:t>被動需求</a:t>
                      </a:r>
                      <a:endParaRPr lang="en-US" altLang="zh-TW" sz="2400" kern="1200" dirty="0">
                        <a:solidFill>
                          <a:schemeClr val="tx1"/>
                        </a:solidFill>
                        <a:latin typeface="+mn-lt"/>
                        <a:ea typeface="+mn-ea"/>
                        <a:cs typeface="+mn-cs"/>
                      </a:endParaRPr>
                    </a:p>
                    <a:p>
                      <a:pPr marL="571500" lvl="1" indent="-342900" algn="l" defTabSz="914400" rtl="0" eaLnBrk="1" latinLnBrk="0" hangingPunct="1">
                        <a:spcBef>
                          <a:spcPts val="1000"/>
                        </a:spcBef>
                        <a:buFont typeface="Arial" panose="020B0604020202020204" pitchFamily="34" charset="0"/>
                        <a:buChar char="•"/>
                      </a:pPr>
                      <a:r>
                        <a:rPr lang="zh-TW" altLang="en-US" sz="2400" kern="1200" dirty="0">
                          <a:solidFill>
                            <a:schemeClr val="tx1"/>
                          </a:solidFill>
                          <a:latin typeface="+mn-lt"/>
                          <a:ea typeface="+mn-ea"/>
                          <a:cs typeface="+mn-cs"/>
                        </a:rPr>
                        <a:t>知識侷限性</a:t>
                      </a:r>
                      <a:endParaRPr lang="en-US" altLang="zh-TW" sz="2400" kern="1200" dirty="0">
                        <a:solidFill>
                          <a:schemeClr val="tx1"/>
                        </a:solidFill>
                        <a:latin typeface="+mn-lt"/>
                        <a:ea typeface="+mn-ea"/>
                        <a:cs typeface="+mn-cs"/>
                      </a:endParaRPr>
                    </a:p>
                    <a:p>
                      <a:pPr marL="571500" lvl="1" indent="-342900" algn="l" defTabSz="914400" rtl="0" eaLnBrk="1" latinLnBrk="0" hangingPunct="1">
                        <a:spcBef>
                          <a:spcPts val="1000"/>
                        </a:spcBef>
                        <a:buFont typeface="Arial" panose="020B0604020202020204" pitchFamily="34" charset="0"/>
                        <a:buChar char="•"/>
                      </a:pPr>
                      <a:r>
                        <a:rPr lang="zh-TW" altLang="en-US" sz="2400" kern="1200" dirty="0">
                          <a:solidFill>
                            <a:schemeClr val="tx1"/>
                          </a:solidFill>
                          <a:latin typeface="+mn-lt"/>
                          <a:ea typeface="+mn-ea"/>
                          <a:cs typeface="+mn-cs"/>
                        </a:rPr>
                        <a:t>保障憂慮</a:t>
                      </a:r>
                    </a:p>
                  </a:txBody>
                  <a:tcPr/>
                </a:tc>
                <a:extLst>
                  <a:ext uri="{0D108BD9-81ED-4DB2-BD59-A6C34878D82A}">
                    <a16:rowId xmlns="" xmlns:a16="http://schemas.microsoft.com/office/drawing/2014/main" val="777295204"/>
                  </a:ext>
                </a:extLst>
              </a:tr>
              <a:tr h="485554">
                <a:tc>
                  <a:txBody>
                    <a:bodyPr/>
                    <a:lstStyle/>
                    <a:p>
                      <a:pPr marL="228600" marR="0" lvl="1" indent="0" algn="l" defTabSz="914400" rtl="0" eaLnBrk="1" fontAlgn="auto" latinLnBrk="0" hangingPunct="1">
                        <a:lnSpc>
                          <a:spcPts val="2400"/>
                        </a:lnSpc>
                        <a:spcBef>
                          <a:spcPts val="1000"/>
                        </a:spcBef>
                        <a:spcAft>
                          <a:spcPts val="0"/>
                        </a:spcAft>
                        <a:buClrTx/>
                        <a:buSzTx/>
                        <a:buFont typeface="Arial" panose="020B0604020202020204" pitchFamily="34" charset="0"/>
                        <a:buNone/>
                        <a:tabLst/>
                        <a:defRPr/>
                      </a:pPr>
                      <a:r>
                        <a:rPr lang="zh-TW" altLang="en-US" sz="2400" b="1" kern="1200" dirty="0">
                          <a:solidFill>
                            <a:schemeClr val="tx1"/>
                          </a:solidFill>
                          <a:latin typeface="+mn-lt"/>
                          <a:ea typeface="+mn-ea"/>
                          <a:cs typeface="+mn-cs"/>
                        </a:rPr>
                        <a:t>從</a:t>
                      </a:r>
                      <a:r>
                        <a:rPr lang="zh-TW" altLang="en-US" sz="2400" b="1" kern="1200" dirty="0" smtClean="0">
                          <a:solidFill>
                            <a:schemeClr val="tx1"/>
                          </a:solidFill>
                          <a:latin typeface="+mn-lt"/>
                          <a:ea typeface="+mn-ea"/>
                          <a:cs typeface="+mn-cs"/>
                        </a:rPr>
                        <a:t>平台建設面</a:t>
                      </a:r>
                      <a:r>
                        <a:rPr lang="zh-TW" altLang="en-US" sz="2400" b="1" kern="1200" dirty="0">
                          <a:solidFill>
                            <a:schemeClr val="tx1"/>
                          </a:solidFill>
                          <a:latin typeface="+mn-lt"/>
                          <a:ea typeface="+mn-ea"/>
                          <a:cs typeface="+mn-cs"/>
                        </a:rPr>
                        <a:t>分析</a:t>
                      </a:r>
                      <a:endParaRPr lang="zh-TW" altLang="en-US" sz="2400" kern="1200" dirty="0">
                        <a:solidFill>
                          <a:schemeClr val="tx1"/>
                        </a:solidFill>
                        <a:latin typeface="+mn-lt"/>
                        <a:ea typeface="+mn-ea"/>
                        <a:cs typeface="+mn-cs"/>
                      </a:endParaRPr>
                    </a:p>
                  </a:txBody>
                  <a:tcPr anchor="b"/>
                </a:tc>
                <a:tc>
                  <a:txBody>
                    <a:bodyPr/>
                    <a:lstStyle/>
                    <a:p>
                      <a:pPr marL="265113" marR="0" lvl="2" indent="0" algn="l" defTabSz="914400" rtl="0" eaLnBrk="1" fontAlgn="auto" latinLnBrk="0" hangingPunct="1">
                        <a:lnSpc>
                          <a:spcPts val="2400"/>
                        </a:lnSpc>
                        <a:spcBef>
                          <a:spcPts val="1000"/>
                        </a:spcBef>
                        <a:spcAft>
                          <a:spcPts val="0"/>
                        </a:spcAft>
                        <a:buClrTx/>
                        <a:buSzTx/>
                        <a:buFont typeface="Arial" panose="020B0604020202020204" pitchFamily="34" charset="0"/>
                        <a:buNone/>
                        <a:tabLst/>
                        <a:defRPr/>
                      </a:pPr>
                      <a:r>
                        <a:rPr lang="zh-TW" altLang="en-US" sz="2400" b="1" kern="1200" dirty="0">
                          <a:solidFill>
                            <a:schemeClr val="tx1"/>
                          </a:solidFill>
                          <a:latin typeface="+mn-lt"/>
                          <a:ea typeface="+mn-ea"/>
                          <a:cs typeface="+mn-cs"/>
                        </a:rPr>
                        <a:t>從法律面分析</a:t>
                      </a:r>
                      <a:endParaRPr lang="zh-TW" altLang="en-US" sz="2400" kern="1200" dirty="0">
                        <a:solidFill>
                          <a:schemeClr val="tx1"/>
                        </a:solidFill>
                        <a:latin typeface="+mn-lt"/>
                        <a:ea typeface="+mn-ea"/>
                        <a:cs typeface="+mn-cs"/>
                      </a:endParaRPr>
                    </a:p>
                  </a:txBody>
                  <a:tcPr anchor="b"/>
                </a:tc>
                <a:extLst>
                  <a:ext uri="{0D108BD9-81ED-4DB2-BD59-A6C34878D82A}">
                    <a16:rowId xmlns="" xmlns:a16="http://schemas.microsoft.com/office/drawing/2014/main" val="1905471411"/>
                  </a:ext>
                </a:extLst>
              </a:tr>
              <a:tr h="2533206">
                <a:tc>
                  <a:txBody>
                    <a:bodyPr/>
                    <a:lstStyle/>
                    <a:p>
                      <a:pPr marL="571500" lvl="1" indent="-342900" algn="l" defTabSz="914400" rtl="0" eaLnBrk="1" latinLnBrk="0" hangingPunct="1">
                        <a:lnSpc>
                          <a:spcPts val="2600"/>
                        </a:lnSpc>
                        <a:spcBef>
                          <a:spcPts val="1000"/>
                        </a:spcBef>
                        <a:buFont typeface="Arial" panose="020B0604020202020204" pitchFamily="34" charset="0"/>
                        <a:buChar char="•"/>
                      </a:pPr>
                      <a:r>
                        <a:rPr lang="zh-TW" altLang="en-US" sz="2400" kern="1200" dirty="0">
                          <a:solidFill>
                            <a:schemeClr val="tx1"/>
                          </a:solidFill>
                          <a:latin typeface="+mn-lt"/>
                          <a:ea typeface="+mn-ea"/>
                          <a:cs typeface="+mn-cs"/>
                        </a:rPr>
                        <a:t>網路營銷通路建設不足</a:t>
                      </a:r>
                      <a:endParaRPr lang="en-US" altLang="zh-TW" sz="2400" kern="1200" dirty="0">
                        <a:solidFill>
                          <a:schemeClr val="tx1"/>
                        </a:solidFill>
                        <a:latin typeface="+mn-lt"/>
                        <a:ea typeface="+mn-ea"/>
                        <a:cs typeface="+mn-cs"/>
                      </a:endParaRPr>
                    </a:p>
                    <a:p>
                      <a:pPr marL="571500" lvl="1" indent="-342900" algn="l" defTabSz="914400" rtl="0" eaLnBrk="1" latinLnBrk="0" hangingPunct="1">
                        <a:lnSpc>
                          <a:spcPts val="2600"/>
                        </a:lnSpc>
                        <a:spcBef>
                          <a:spcPts val="1000"/>
                        </a:spcBef>
                        <a:buFont typeface="Arial" panose="020B0604020202020204" pitchFamily="34" charset="0"/>
                        <a:buChar char="•"/>
                      </a:pPr>
                      <a:r>
                        <a:rPr lang="zh-TW" altLang="en-US" sz="2400" kern="1200" dirty="0">
                          <a:solidFill>
                            <a:schemeClr val="tx1"/>
                          </a:solidFill>
                          <a:latin typeface="+mn-lt"/>
                          <a:ea typeface="+mn-ea"/>
                          <a:cs typeface="+mn-cs"/>
                        </a:rPr>
                        <a:t>產品範圍狹隘</a:t>
                      </a:r>
                      <a:endParaRPr lang="en-US" altLang="zh-TW" sz="2400" kern="1200" dirty="0">
                        <a:solidFill>
                          <a:schemeClr val="tx1"/>
                        </a:solidFill>
                        <a:latin typeface="+mn-lt"/>
                        <a:ea typeface="+mn-ea"/>
                        <a:cs typeface="+mn-cs"/>
                      </a:endParaRPr>
                    </a:p>
                    <a:p>
                      <a:pPr marL="571500" lvl="1" indent="-342900" algn="l" defTabSz="914400" rtl="0" eaLnBrk="1" latinLnBrk="0" hangingPunct="1">
                        <a:lnSpc>
                          <a:spcPts val="2600"/>
                        </a:lnSpc>
                        <a:spcBef>
                          <a:spcPts val="1000"/>
                        </a:spcBef>
                        <a:buFont typeface="Arial" panose="020B0604020202020204" pitchFamily="34" charset="0"/>
                        <a:buChar char="•"/>
                      </a:pPr>
                      <a:r>
                        <a:rPr lang="zh-TW" altLang="en-US" sz="2400" kern="1200" dirty="0">
                          <a:solidFill>
                            <a:schemeClr val="tx1"/>
                          </a:solidFill>
                          <a:latin typeface="+mn-lt"/>
                          <a:ea typeface="+mn-ea"/>
                          <a:cs typeface="+mn-cs"/>
                        </a:rPr>
                        <a:t>保險形式簡單</a:t>
                      </a:r>
                      <a:endParaRPr lang="en-US" altLang="zh-TW" sz="2400" kern="1200" dirty="0">
                        <a:solidFill>
                          <a:schemeClr val="tx1"/>
                        </a:solidFill>
                        <a:latin typeface="+mn-lt"/>
                        <a:ea typeface="+mn-ea"/>
                        <a:cs typeface="+mn-cs"/>
                      </a:endParaRPr>
                    </a:p>
                    <a:p>
                      <a:pPr marL="571500" lvl="1" indent="-342900" algn="l" defTabSz="914400" rtl="0" eaLnBrk="1" latinLnBrk="0" hangingPunct="1">
                        <a:lnSpc>
                          <a:spcPts val="2600"/>
                        </a:lnSpc>
                        <a:spcBef>
                          <a:spcPts val="1000"/>
                        </a:spcBef>
                        <a:buFont typeface="Arial" panose="020B0604020202020204" pitchFamily="34" charset="0"/>
                        <a:buChar char="•"/>
                      </a:pPr>
                      <a:r>
                        <a:rPr lang="zh-TW" altLang="en-US" sz="2400" kern="1200" dirty="0">
                          <a:solidFill>
                            <a:schemeClr val="tx1"/>
                          </a:solidFill>
                          <a:latin typeface="+mn-lt"/>
                          <a:ea typeface="+mn-ea"/>
                          <a:cs typeface="+mn-cs"/>
                        </a:rPr>
                        <a:t>網路通路營銷人才欠缺</a:t>
                      </a:r>
                      <a:endParaRPr lang="en-US" altLang="zh-TW" sz="2400" kern="1200" dirty="0">
                        <a:solidFill>
                          <a:schemeClr val="tx1"/>
                        </a:solidFill>
                        <a:latin typeface="+mn-lt"/>
                        <a:ea typeface="+mn-ea"/>
                        <a:cs typeface="+mn-cs"/>
                      </a:endParaRPr>
                    </a:p>
                    <a:p>
                      <a:pPr marL="571500" lvl="1" indent="-342900" algn="l" defTabSz="914400" rtl="0" eaLnBrk="1" latinLnBrk="0" hangingPunct="1">
                        <a:lnSpc>
                          <a:spcPts val="2600"/>
                        </a:lnSpc>
                        <a:spcBef>
                          <a:spcPts val="1000"/>
                        </a:spcBef>
                        <a:buFont typeface="Arial" panose="020B0604020202020204" pitchFamily="34" charset="0"/>
                        <a:buChar char="•"/>
                      </a:pPr>
                      <a:r>
                        <a:rPr lang="zh-TW" altLang="en-US" sz="2400" kern="1200" dirty="0">
                          <a:solidFill>
                            <a:schemeClr val="tx1"/>
                          </a:solidFill>
                          <a:latin typeface="+mn-lt"/>
                          <a:ea typeface="+mn-ea"/>
                          <a:cs typeface="+mn-cs"/>
                        </a:rPr>
                        <a:t>營利模式不清楚</a:t>
                      </a:r>
                    </a:p>
                  </a:txBody>
                  <a:tcPr anchor="ctr"/>
                </a:tc>
                <a:tc>
                  <a:txBody>
                    <a:bodyPr/>
                    <a:lstStyle/>
                    <a:p>
                      <a:pPr marL="571500" lvl="1" indent="-342900" algn="l" defTabSz="914400" rtl="0" eaLnBrk="1" latinLnBrk="0" hangingPunct="1">
                        <a:spcBef>
                          <a:spcPts val="1000"/>
                        </a:spcBef>
                        <a:buFont typeface="Arial" panose="020B0604020202020204" pitchFamily="34" charset="0"/>
                        <a:buChar char="•"/>
                      </a:pPr>
                      <a:r>
                        <a:rPr lang="zh-TW" altLang="en-US" sz="2400" kern="1200" dirty="0">
                          <a:solidFill>
                            <a:schemeClr val="tx1"/>
                          </a:solidFill>
                          <a:latin typeface="+mn-lt"/>
                          <a:ea typeface="+mn-ea"/>
                          <a:cs typeface="+mn-cs"/>
                        </a:rPr>
                        <a:t>監管空白</a:t>
                      </a:r>
                    </a:p>
                    <a:p>
                      <a:pPr marL="1028700" lvl="2" indent="-342900" algn="l" defTabSz="914400" rtl="0" eaLnBrk="1" latinLnBrk="0" hangingPunct="1">
                        <a:lnSpc>
                          <a:spcPts val="2400"/>
                        </a:lnSpc>
                        <a:spcBef>
                          <a:spcPts val="1000"/>
                        </a:spcBef>
                        <a:buFont typeface="Arial" panose="020B0604020202020204" pitchFamily="34" charset="0"/>
                        <a:buChar char="•"/>
                      </a:pPr>
                      <a:r>
                        <a:rPr lang="zh-TW" altLang="en-US" sz="2400" kern="1200" dirty="0">
                          <a:solidFill>
                            <a:schemeClr val="tx1"/>
                          </a:solidFill>
                          <a:latin typeface="+mn-lt"/>
                          <a:ea typeface="+mn-ea"/>
                          <a:cs typeface="+mn-cs"/>
                        </a:rPr>
                        <a:t>跨區域經營</a:t>
                      </a:r>
                    </a:p>
                    <a:p>
                      <a:pPr marL="1028700" lvl="2" indent="-342900" algn="l" defTabSz="914400" rtl="0" eaLnBrk="1" latinLnBrk="0" hangingPunct="1">
                        <a:lnSpc>
                          <a:spcPts val="2400"/>
                        </a:lnSpc>
                        <a:spcBef>
                          <a:spcPts val="1000"/>
                        </a:spcBef>
                        <a:buFont typeface="Arial" panose="020B0604020202020204" pitchFamily="34" charset="0"/>
                        <a:buChar char="•"/>
                      </a:pPr>
                      <a:r>
                        <a:rPr lang="zh-TW" altLang="en-US" sz="2400" kern="1200" dirty="0">
                          <a:solidFill>
                            <a:schemeClr val="tx1"/>
                          </a:solidFill>
                          <a:latin typeface="+mn-lt"/>
                          <a:ea typeface="+mn-ea"/>
                          <a:cs typeface="+mn-cs"/>
                        </a:rPr>
                        <a:t>區域監管模糊</a:t>
                      </a:r>
                    </a:p>
                    <a:p>
                      <a:pPr marL="1028700" lvl="2" indent="-342900" algn="l" defTabSz="914400" rtl="0" eaLnBrk="1" latinLnBrk="0" hangingPunct="1">
                        <a:lnSpc>
                          <a:spcPts val="2400"/>
                        </a:lnSpc>
                        <a:spcBef>
                          <a:spcPts val="1000"/>
                        </a:spcBef>
                        <a:buFont typeface="Arial" panose="020B0604020202020204" pitchFamily="34" charset="0"/>
                        <a:buChar char="•"/>
                      </a:pPr>
                      <a:r>
                        <a:rPr lang="zh-TW" altLang="en-US" sz="2400" kern="1200" dirty="0">
                          <a:solidFill>
                            <a:schemeClr val="tx1"/>
                          </a:solidFill>
                          <a:latin typeface="+mn-lt"/>
                          <a:ea typeface="+mn-ea"/>
                          <a:cs typeface="+mn-cs"/>
                        </a:rPr>
                        <a:t>如何甄別資訊真假</a:t>
                      </a:r>
                    </a:p>
                    <a:p>
                      <a:pPr marL="1028700" lvl="2" indent="-342900" algn="l" defTabSz="914400" rtl="0" eaLnBrk="1" latinLnBrk="0" hangingPunct="1">
                        <a:lnSpc>
                          <a:spcPts val="2400"/>
                        </a:lnSpc>
                        <a:spcBef>
                          <a:spcPts val="1000"/>
                        </a:spcBef>
                        <a:buFont typeface="Arial" panose="020B0604020202020204" pitchFamily="34" charset="0"/>
                        <a:buChar char="•"/>
                      </a:pPr>
                      <a:r>
                        <a:rPr lang="zh-TW" altLang="en-US" sz="2400" kern="1200" dirty="0">
                          <a:solidFill>
                            <a:schemeClr val="tx1"/>
                          </a:solidFill>
                          <a:latin typeface="+mn-lt"/>
                          <a:ea typeface="+mn-ea"/>
                          <a:cs typeface="+mn-cs"/>
                        </a:rPr>
                        <a:t>線上核保仍是問題</a:t>
                      </a:r>
                    </a:p>
                    <a:p>
                      <a:pPr marL="1028700" lvl="2" indent="-342900" algn="l" defTabSz="914400" rtl="0" eaLnBrk="1" latinLnBrk="0" hangingPunct="1">
                        <a:lnSpc>
                          <a:spcPts val="2400"/>
                        </a:lnSpc>
                        <a:spcBef>
                          <a:spcPts val="1000"/>
                        </a:spcBef>
                        <a:buFont typeface="Arial" panose="020B0604020202020204" pitchFamily="34" charset="0"/>
                        <a:buChar char="•"/>
                      </a:pPr>
                      <a:r>
                        <a:rPr lang="zh-TW" altLang="en-US" sz="2400" kern="1200" dirty="0">
                          <a:solidFill>
                            <a:schemeClr val="tx1"/>
                          </a:solidFill>
                          <a:latin typeface="+mn-lt"/>
                          <a:ea typeface="+mn-ea"/>
                          <a:cs typeface="+mn-cs"/>
                        </a:rPr>
                        <a:t>網路索賠欺詐越演越烈</a:t>
                      </a:r>
                    </a:p>
                  </a:txBody>
                  <a:tcPr/>
                </a:tc>
                <a:extLst>
                  <a:ext uri="{0D108BD9-81ED-4DB2-BD59-A6C34878D82A}">
                    <a16:rowId xmlns="" xmlns:a16="http://schemas.microsoft.com/office/drawing/2014/main" val="1856199101"/>
                  </a:ext>
                </a:extLst>
              </a:tr>
            </a:tbl>
          </a:graphicData>
        </a:graphic>
      </p:graphicFrame>
      <p:graphicFrame>
        <p:nvGraphicFramePr>
          <p:cNvPr id="7" name="資料庫圖表 18"/>
          <p:cNvGraphicFramePr/>
          <p:nvPr>
            <p:extLst>
              <p:ext uri="{D42A27DB-BD31-4B8C-83A1-F6EECF244321}">
                <p14:modId xmlns:p14="http://schemas.microsoft.com/office/powerpoint/2010/main" val="1287183117"/>
              </p:ext>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投影片編號版面配置區 4"/>
          <p:cNvSpPr>
            <a:spLocks noGrp="1"/>
          </p:cNvSpPr>
          <p:nvPr>
            <p:ph type="sldNum" sz="quarter" idx="12"/>
          </p:nvPr>
        </p:nvSpPr>
        <p:spPr/>
        <p:txBody>
          <a:bodyPr/>
          <a:lstStyle/>
          <a:p>
            <a:fld id="{B7A223AD-9DE0-49EC-B40D-C8FE98D1D69B}" type="slidenum">
              <a:rPr lang="zh-TW" altLang="en-US" smtClean="0"/>
              <a:t>31</a:t>
            </a:fld>
            <a:endParaRPr lang="zh-TW" altLang="en-US"/>
          </a:p>
        </p:txBody>
      </p:sp>
      <p:sp>
        <p:nvSpPr>
          <p:cNvPr id="8" name="頁尾版面配置區 3"/>
          <p:cNvSpPr>
            <a:spLocks noGrp="1"/>
          </p:cNvSpPr>
          <p:nvPr>
            <p:ph type="ftr" sz="quarter" idx="11"/>
          </p:nvPr>
        </p:nvSpPr>
        <p:spPr>
          <a:xfrm>
            <a:off x="133865" y="6478310"/>
            <a:ext cx="11553550" cy="379690"/>
          </a:xfrm>
        </p:spPr>
        <p:txBody>
          <a:bodyPr/>
          <a:lstStyle/>
          <a:p>
            <a:r>
              <a:rPr lang="en-US" altLang="zh-TW" dirty="0" smtClean="0"/>
              <a:t>《 2017</a:t>
            </a:r>
            <a:r>
              <a:rPr lang="zh-TW" altLang="en-US" dirty="0" smtClean="0"/>
              <a:t>數位金融</a:t>
            </a:r>
            <a:r>
              <a:rPr lang="en-US" altLang="zh-TW" smtClean="0"/>
              <a:t>》                                                                                                                                             </a:t>
            </a:r>
            <a:r>
              <a:rPr lang="zh-TW" altLang="en-US" dirty="0" smtClean="0"/>
              <a:t>	</a:t>
            </a:r>
            <a:r>
              <a:rPr lang="en-US" altLang="zh-TW" dirty="0" smtClean="0"/>
              <a:t>NCTU.IIM.IEBI Lab</a:t>
            </a:r>
            <a:endParaRPr lang="zh-TW" altLang="en-US" dirty="0"/>
          </a:p>
        </p:txBody>
      </p:sp>
    </p:spTree>
    <p:extLst>
      <p:ext uri="{BB962C8B-B14F-4D97-AF65-F5344CB8AC3E}">
        <p14:creationId xmlns:p14="http://schemas.microsoft.com/office/powerpoint/2010/main" val="736770853"/>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t>互聯網保險的風險防控</a:t>
            </a:r>
          </a:p>
        </p:txBody>
      </p:sp>
      <p:sp>
        <p:nvSpPr>
          <p:cNvPr id="3" name="內容版面配置區 2"/>
          <p:cNvSpPr>
            <a:spLocks noGrp="1"/>
          </p:cNvSpPr>
          <p:nvPr>
            <p:ph idx="1"/>
          </p:nvPr>
        </p:nvSpPr>
        <p:spPr>
          <a:xfrm>
            <a:off x="794689" y="1567543"/>
            <a:ext cx="3495243" cy="4609420"/>
          </a:xfrm>
        </p:spPr>
        <p:txBody>
          <a:bodyPr/>
          <a:lstStyle/>
          <a:p>
            <a:r>
              <a:rPr lang="zh-TW" altLang="en-US" dirty="0"/>
              <a:t>相比在保險公司線下簽約，互聯網上購買保險，可能因對條款的不同理解而得不到理賠</a:t>
            </a:r>
            <a:endParaRPr lang="en-US" altLang="zh-TW" dirty="0"/>
          </a:p>
          <a:p>
            <a:endParaRPr lang="zh-TW" altLang="en-US" dirty="0"/>
          </a:p>
        </p:txBody>
      </p:sp>
      <p:grpSp>
        <p:nvGrpSpPr>
          <p:cNvPr id="20" name="群組 19"/>
          <p:cNvGrpSpPr/>
          <p:nvPr/>
        </p:nvGrpSpPr>
        <p:grpSpPr>
          <a:xfrm>
            <a:off x="4694945" y="1835023"/>
            <a:ext cx="6539112" cy="4074459"/>
            <a:chOff x="1198710" y="1828800"/>
            <a:chExt cx="6539112" cy="4074459"/>
          </a:xfrm>
        </p:grpSpPr>
        <p:sp>
          <p:nvSpPr>
            <p:cNvPr id="4" name="圓角矩形 3"/>
            <p:cNvSpPr/>
            <p:nvPr/>
          </p:nvSpPr>
          <p:spPr>
            <a:xfrm>
              <a:off x="1198710" y="1828800"/>
              <a:ext cx="3557708" cy="699247"/>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zh-TW" altLang="en-US" sz="2600" dirty="0"/>
                <a:t>投保</a:t>
              </a:r>
              <a:r>
                <a:rPr lang="en-US" altLang="zh-TW" sz="2600" dirty="0"/>
                <a:t>10</a:t>
              </a:r>
              <a:r>
                <a:rPr lang="zh-TW" altLang="en-US" sz="2600" dirty="0"/>
                <a:t>萬元意外保險</a:t>
              </a:r>
            </a:p>
          </p:txBody>
        </p:sp>
        <p:sp>
          <p:nvSpPr>
            <p:cNvPr id="5" name="圓角矩形 4"/>
            <p:cNvSpPr/>
            <p:nvPr/>
          </p:nvSpPr>
          <p:spPr>
            <a:xfrm>
              <a:off x="1198710" y="3010861"/>
              <a:ext cx="4779468" cy="754316"/>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r>
                <a:rPr lang="zh-TW" altLang="en-US" sz="2600" dirty="0"/>
                <a:t>發生交通事故，被保險人傷殘</a:t>
              </a:r>
            </a:p>
          </p:txBody>
        </p:sp>
        <p:sp>
          <p:nvSpPr>
            <p:cNvPr id="6" name="圓角矩形 5"/>
            <p:cNvSpPr/>
            <p:nvPr/>
          </p:nvSpPr>
          <p:spPr>
            <a:xfrm>
              <a:off x="1198710" y="4255675"/>
              <a:ext cx="3557708" cy="699247"/>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zh-TW" altLang="en-US" sz="2600" dirty="0"/>
                <a:t>保險公司拒絕賠償</a:t>
              </a:r>
            </a:p>
          </p:txBody>
        </p:sp>
        <p:sp>
          <p:nvSpPr>
            <p:cNvPr id="8" name="向下箭號 7"/>
            <p:cNvSpPr/>
            <p:nvPr/>
          </p:nvSpPr>
          <p:spPr>
            <a:xfrm>
              <a:off x="2827724" y="2528047"/>
              <a:ext cx="653143" cy="482814"/>
            </a:xfrm>
            <a:prstGeom prst="downArrow">
              <a:avLst/>
            </a:prstGeom>
          </p:spPr>
          <p:style>
            <a:lnRef idx="1">
              <a:schemeClr val="dk1"/>
            </a:lnRef>
            <a:fillRef idx="2">
              <a:schemeClr val="dk1"/>
            </a:fillRef>
            <a:effectRef idx="1">
              <a:schemeClr val="dk1"/>
            </a:effectRef>
            <a:fontRef idx="minor">
              <a:schemeClr val="dk1"/>
            </a:fontRef>
          </p:style>
          <p:txBody>
            <a:bodyPr rtlCol="0" anchor="ctr"/>
            <a:lstStyle/>
            <a:p>
              <a:pPr algn="ctr"/>
              <a:endParaRPr lang="zh-TW" altLang="en-US"/>
            </a:p>
          </p:txBody>
        </p:sp>
        <p:sp>
          <p:nvSpPr>
            <p:cNvPr id="9" name="向下箭號 8"/>
            <p:cNvSpPr/>
            <p:nvPr/>
          </p:nvSpPr>
          <p:spPr>
            <a:xfrm>
              <a:off x="2827723" y="3765177"/>
              <a:ext cx="653143" cy="482814"/>
            </a:xfrm>
            <a:prstGeom prst="downArrow">
              <a:avLst/>
            </a:prstGeom>
          </p:spPr>
          <p:style>
            <a:lnRef idx="1">
              <a:schemeClr val="dk1"/>
            </a:lnRef>
            <a:fillRef idx="2">
              <a:schemeClr val="dk1"/>
            </a:fillRef>
            <a:effectRef idx="1">
              <a:schemeClr val="dk1"/>
            </a:effectRef>
            <a:fontRef idx="minor">
              <a:schemeClr val="dk1"/>
            </a:fontRef>
          </p:style>
          <p:txBody>
            <a:bodyPr rtlCol="0" anchor="ctr"/>
            <a:lstStyle/>
            <a:p>
              <a:pPr algn="ctr"/>
              <a:endParaRPr lang="zh-TW" altLang="en-US"/>
            </a:p>
          </p:txBody>
        </p:sp>
        <p:sp>
          <p:nvSpPr>
            <p:cNvPr id="15" name="上彎箭號 14"/>
            <p:cNvSpPr/>
            <p:nvPr/>
          </p:nvSpPr>
          <p:spPr>
            <a:xfrm rot="5400000">
              <a:off x="3362407" y="4643078"/>
              <a:ext cx="948336" cy="1572025"/>
            </a:xfrm>
            <a:prstGeom prst="bentUpArrow">
              <a:avLst>
                <a:gd name="adj1" fmla="val 28241"/>
                <a:gd name="adj2" fmla="val 31482"/>
                <a:gd name="adj3" fmla="val 25000"/>
              </a:avLst>
            </a:prstGeom>
            <a:ln>
              <a:prstDash val="dash"/>
            </a:ln>
          </p:spPr>
          <p:style>
            <a:lnRef idx="2">
              <a:schemeClr val="dk1"/>
            </a:lnRef>
            <a:fillRef idx="1">
              <a:schemeClr val="lt1"/>
            </a:fillRef>
            <a:effectRef idx="0">
              <a:schemeClr val="dk1"/>
            </a:effectRef>
            <a:fontRef idx="minor">
              <a:schemeClr val="dk1"/>
            </a:fontRef>
          </p:style>
          <p:txBody>
            <a:bodyPr rtlCol="0" anchor="ctr"/>
            <a:lstStyle/>
            <a:p>
              <a:pPr algn="ctr"/>
              <a:endParaRPr lang="zh-TW" altLang="en-US"/>
            </a:p>
          </p:txBody>
        </p:sp>
        <p:sp>
          <p:nvSpPr>
            <p:cNvPr id="16" name="文字方塊 15"/>
            <p:cNvSpPr txBox="1"/>
            <p:nvPr/>
          </p:nvSpPr>
          <p:spPr>
            <a:xfrm>
              <a:off x="2069249" y="5301199"/>
              <a:ext cx="914398" cy="369332"/>
            </a:xfrm>
            <a:prstGeom prst="rect">
              <a:avLst/>
            </a:prstGeom>
            <a:noFill/>
          </p:spPr>
          <p:txBody>
            <a:bodyPr wrap="square" rtlCol="0">
              <a:spAutoFit/>
            </a:bodyPr>
            <a:lstStyle/>
            <a:p>
              <a:r>
                <a:rPr lang="zh-TW" altLang="en-US" dirty="0"/>
                <a:t>原因</a:t>
              </a:r>
            </a:p>
          </p:txBody>
        </p:sp>
        <p:sp>
          <p:nvSpPr>
            <p:cNvPr id="17" name="文字方塊 16"/>
            <p:cNvSpPr txBox="1"/>
            <p:nvPr/>
          </p:nvSpPr>
          <p:spPr>
            <a:xfrm>
              <a:off x="4689503" y="5429090"/>
              <a:ext cx="2820039" cy="369332"/>
            </a:xfrm>
            <a:prstGeom prst="rect">
              <a:avLst/>
            </a:prstGeom>
            <a:noFill/>
          </p:spPr>
          <p:txBody>
            <a:bodyPr wrap="square" rtlCol="0">
              <a:spAutoFit/>
            </a:bodyPr>
            <a:lstStyle/>
            <a:p>
              <a:r>
                <a:rPr lang="zh-TW" altLang="en-US" dirty="0"/>
                <a:t>肇事者已經賠付大筆資金</a:t>
              </a:r>
            </a:p>
          </p:txBody>
        </p:sp>
        <p:sp>
          <p:nvSpPr>
            <p:cNvPr id="18" name="向左箭號 17"/>
            <p:cNvSpPr/>
            <p:nvPr/>
          </p:nvSpPr>
          <p:spPr>
            <a:xfrm>
              <a:off x="4756418" y="1963465"/>
              <a:ext cx="937452" cy="429915"/>
            </a:xfrm>
            <a:prstGeom prst="leftArrow">
              <a:avLst/>
            </a:prstGeom>
            <a:ln>
              <a:prstDash val="dash"/>
            </a:ln>
          </p:spPr>
          <p:style>
            <a:lnRef idx="2">
              <a:schemeClr val="dk1"/>
            </a:lnRef>
            <a:fillRef idx="1">
              <a:schemeClr val="lt1"/>
            </a:fillRef>
            <a:effectRef idx="0">
              <a:schemeClr val="dk1"/>
            </a:effectRef>
            <a:fontRef idx="minor">
              <a:schemeClr val="dk1"/>
            </a:fontRef>
          </p:style>
          <p:txBody>
            <a:bodyPr rtlCol="0" anchor="ctr"/>
            <a:lstStyle/>
            <a:p>
              <a:pPr algn="ctr"/>
              <a:endParaRPr lang="zh-TW" altLang="en-US"/>
            </a:p>
          </p:txBody>
        </p:sp>
        <p:sp>
          <p:nvSpPr>
            <p:cNvPr id="19" name="文字方塊 18"/>
            <p:cNvSpPr txBox="1"/>
            <p:nvPr/>
          </p:nvSpPr>
          <p:spPr>
            <a:xfrm>
              <a:off x="5784798" y="1993756"/>
              <a:ext cx="1953024" cy="369332"/>
            </a:xfrm>
            <a:prstGeom prst="rect">
              <a:avLst/>
            </a:prstGeom>
            <a:noFill/>
          </p:spPr>
          <p:txBody>
            <a:bodyPr wrap="square" rtlCol="0">
              <a:spAutoFit/>
            </a:bodyPr>
            <a:lstStyle/>
            <a:p>
              <a:r>
                <a:rPr lang="zh-TW" altLang="en-US" dirty="0"/>
                <a:t>肇事者進行賠償</a:t>
              </a:r>
            </a:p>
          </p:txBody>
        </p:sp>
      </p:grpSp>
      <p:graphicFrame>
        <p:nvGraphicFramePr>
          <p:cNvPr id="21" name="資料庫圖表 18"/>
          <p:cNvGraphicFramePr/>
          <p:nvPr>
            <p:extLst>
              <p:ext uri="{D42A27DB-BD31-4B8C-83A1-F6EECF244321}">
                <p14:modId xmlns:p14="http://schemas.microsoft.com/office/powerpoint/2010/main" val="2572712253"/>
              </p:ext>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0" name="投影片編號版面配置區 9"/>
          <p:cNvSpPr>
            <a:spLocks noGrp="1"/>
          </p:cNvSpPr>
          <p:nvPr>
            <p:ph type="sldNum" sz="quarter" idx="12"/>
          </p:nvPr>
        </p:nvSpPr>
        <p:spPr/>
        <p:txBody>
          <a:bodyPr/>
          <a:lstStyle/>
          <a:p>
            <a:fld id="{B7A223AD-9DE0-49EC-B40D-C8FE98D1D69B}" type="slidenum">
              <a:rPr lang="zh-TW" altLang="en-US" smtClean="0"/>
              <a:t>32</a:t>
            </a:fld>
            <a:endParaRPr lang="zh-TW" altLang="en-US"/>
          </a:p>
        </p:txBody>
      </p:sp>
      <p:sp>
        <p:nvSpPr>
          <p:cNvPr id="22" name="頁尾版面配置區 3"/>
          <p:cNvSpPr>
            <a:spLocks noGrp="1"/>
          </p:cNvSpPr>
          <p:nvPr>
            <p:ph type="ftr" sz="quarter" idx="11"/>
          </p:nvPr>
        </p:nvSpPr>
        <p:spPr>
          <a:xfrm>
            <a:off x="133865" y="6478310"/>
            <a:ext cx="11553550" cy="379690"/>
          </a:xfrm>
        </p:spPr>
        <p:txBody>
          <a:bodyPr/>
          <a:lstStyle/>
          <a:p>
            <a:r>
              <a:rPr lang="en-US" altLang="zh-TW" dirty="0" smtClean="0"/>
              <a:t>《 2017</a:t>
            </a:r>
            <a:r>
              <a:rPr lang="zh-TW" altLang="en-US" dirty="0" smtClean="0"/>
              <a:t>數位金融</a:t>
            </a:r>
            <a:r>
              <a:rPr lang="en-US" altLang="zh-TW" smtClean="0"/>
              <a:t>》                                                                                                                                             </a:t>
            </a:r>
            <a:r>
              <a:rPr lang="zh-TW" altLang="en-US" dirty="0" smtClean="0"/>
              <a:t>	</a:t>
            </a:r>
            <a:r>
              <a:rPr lang="en-US" altLang="zh-TW" dirty="0" smtClean="0"/>
              <a:t>NCTU.IIM.IEBI Lab</a:t>
            </a:r>
            <a:endParaRPr lang="zh-TW" altLang="en-US" dirty="0"/>
          </a:p>
        </p:txBody>
      </p:sp>
    </p:spTree>
    <p:extLst>
      <p:ext uri="{BB962C8B-B14F-4D97-AF65-F5344CB8AC3E}">
        <p14:creationId xmlns:p14="http://schemas.microsoft.com/office/powerpoint/2010/main" val="51074387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t>保險 </a:t>
            </a:r>
            <a:r>
              <a:rPr lang="en-US" altLang="zh-TW" dirty="0"/>
              <a:t>(Insurance)</a:t>
            </a:r>
            <a:endParaRPr lang="zh-TW" altLang="en-US" dirty="0"/>
          </a:p>
        </p:txBody>
      </p:sp>
      <p:sp>
        <p:nvSpPr>
          <p:cNvPr id="3" name="內容版面配置區 2"/>
          <p:cNvSpPr>
            <a:spLocks noGrp="1"/>
          </p:cNvSpPr>
          <p:nvPr>
            <p:ph idx="1"/>
          </p:nvPr>
        </p:nvSpPr>
        <p:spPr/>
        <p:txBody>
          <a:bodyPr>
            <a:normAutofit/>
          </a:bodyPr>
          <a:lstStyle/>
          <a:p>
            <a:r>
              <a:rPr lang="zh-TW" altLang="en-US" sz="2800" dirty="0"/>
              <a:t>法律和經濟學意義</a:t>
            </a:r>
            <a:endParaRPr lang="en-US" altLang="zh-TW" sz="2800" dirty="0"/>
          </a:p>
          <a:p>
            <a:pPr lvl="1"/>
            <a:r>
              <a:rPr lang="zh-TW" altLang="en-US" sz="2800" dirty="0"/>
              <a:t>一種</a:t>
            </a:r>
            <a:r>
              <a:rPr lang="zh-TW" altLang="en-US" sz="2800" b="1" dirty="0"/>
              <a:t>風險管理</a:t>
            </a:r>
            <a:r>
              <a:rPr lang="zh-TW" altLang="en-US" sz="2800" dirty="0"/>
              <a:t>方式，主要用於經濟損失的風險</a:t>
            </a:r>
            <a:endParaRPr lang="en-US" altLang="zh-TW" sz="2800" dirty="0"/>
          </a:p>
          <a:p>
            <a:r>
              <a:rPr lang="zh-TW" altLang="en-US" sz="2800" dirty="0"/>
              <a:t>定義</a:t>
            </a:r>
            <a:endParaRPr lang="en-US" altLang="zh-TW" sz="2800" b="1" dirty="0"/>
          </a:p>
          <a:p>
            <a:pPr marL="457200" lvl="1" indent="0">
              <a:buNone/>
            </a:pPr>
            <a:r>
              <a:rPr lang="zh-TW" altLang="en-US" sz="2800" dirty="0"/>
              <a:t>透過繳納費用，將實體潛在損失的風險平均轉嫁到一個實體集合，並在時間點補償保費，補償保費為承擔給付保險金責任的商業行為</a:t>
            </a:r>
            <a:endParaRPr lang="en-US" altLang="zh-TW" sz="2800" dirty="0"/>
          </a:p>
          <a:p>
            <a:r>
              <a:rPr lang="zh-TW" altLang="en-US" sz="2800" dirty="0"/>
              <a:t>給付時間點</a:t>
            </a:r>
            <a:endParaRPr lang="en-US" altLang="zh-TW" sz="2800" dirty="0"/>
          </a:p>
          <a:p>
            <a:pPr lvl="1"/>
            <a:r>
              <a:rPr lang="zh-TW" altLang="en-US" sz="2800" dirty="0"/>
              <a:t>自然災害或意外事故所造成的損失</a:t>
            </a:r>
            <a:endParaRPr lang="en-US" altLang="zh-TW" sz="2800" dirty="0"/>
          </a:p>
          <a:p>
            <a:pPr lvl="1"/>
            <a:r>
              <a:rPr lang="zh-TW" altLang="en-US" sz="2800" dirty="0"/>
              <a:t>對個人因死亡、傷殘、疾病</a:t>
            </a:r>
            <a:endParaRPr lang="en-US" altLang="zh-TW" sz="2800" dirty="0"/>
          </a:p>
          <a:p>
            <a:pPr lvl="1"/>
            <a:r>
              <a:rPr lang="zh-TW" altLang="en-US" sz="2800" dirty="0"/>
              <a:t>達到合約訂定的年齡期限時</a:t>
            </a:r>
            <a:endParaRPr lang="en-US" altLang="zh-TW" sz="2800" dirty="0"/>
          </a:p>
          <a:p>
            <a:pPr marL="0" indent="0">
              <a:buNone/>
            </a:pPr>
            <a:endParaRPr lang="zh-TW" altLang="en-US" sz="2800" dirty="0"/>
          </a:p>
        </p:txBody>
      </p:sp>
      <p:graphicFrame>
        <p:nvGraphicFramePr>
          <p:cNvPr id="6" name="資料庫圖表 18"/>
          <p:cNvGraphicFramePr/>
          <p:nvPr>
            <p:extLst>
              <p:ext uri="{D42A27DB-BD31-4B8C-83A1-F6EECF244321}">
                <p14:modId xmlns:p14="http://schemas.microsoft.com/office/powerpoint/2010/main" val="2023581510"/>
              </p:ext>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投影片編號版面配置區 4"/>
          <p:cNvSpPr>
            <a:spLocks noGrp="1"/>
          </p:cNvSpPr>
          <p:nvPr>
            <p:ph type="sldNum" sz="quarter" idx="12"/>
          </p:nvPr>
        </p:nvSpPr>
        <p:spPr/>
        <p:txBody>
          <a:bodyPr/>
          <a:lstStyle/>
          <a:p>
            <a:fld id="{B7A223AD-9DE0-49EC-B40D-C8FE98D1D69B}" type="slidenum">
              <a:rPr lang="zh-TW" altLang="en-US" smtClean="0"/>
              <a:t>4</a:t>
            </a:fld>
            <a:endParaRPr lang="zh-TW" altLang="en-US"/>
          </a:p>
        </p:txBody>
      </p:sp>
      <p:sp>
        <p:nvSpPr>
          <p:cNvPr id="7" name="頁尾版面配置區 3"/>
          <p:cNvSpPr>
            <a:spLocks noGrp="1"/>
          </p:cNvSpPr>
          <p:nvPr>
            <p:ph type="ftr" sz="quarter" idx="11"/>
          </p:nvPr>
        </p:nvSpPr>
        <p:spPr>
          <a:xfrm>
            <a:off x="133865" y="6478310"/>
            <a:ext cx="11553550" cy="379690"/>
          </a:xfrm>
        </p:spPr>
        <p:txBody>
          <a:bodyPr/>
          <a:lstStyle/>
          <a:p>
            <a:r>
              <a:rPr lang="en-US" altLang="zh-TW" dirty="0" smtClean="0"/>
              <a:t>《 2017</a:t>
            </a:r>
            <a:r>
              <a:rPr lang="zh-TW" altLang="en-US" dirty="0" smtClean="0"/>
              <a:t>數位金融</a:t>
            </a:r>
            <a:r>
              <a:rPr lang="en-US" altLang="zh-TW" smtClean="0"/>
              <a:t>》                                                                                                                                             </a:t>
            </a:r>
            <a:r>
              <a:rPr lang="zh-TW" altLang="en-US" dirty="0" smtClean="0"/>
              <a:t>	</a:t>
            </a:r>
            <a:r>
              <a:rPr lang="en-US" altLang="zh-TW" dirty="0" smtClean="0"/>
              <a:t>NCTU.IIM.IEBI Lab</a:t>
            </a:r>
            <a:endParaRPr lang="zh-TW" altLang="en-US" dirty="0"/>
          </a:p>
        </p:txBody>
      </p:sp>
    </p:spTree>
    <p:extLst>
      <p:ext uri="{BB962C8B-B14F-4D97-AF65-F5344CB8AC3E}">
        <p14:creationId xmlns:p14="http://schemas.microsoft.com/office/powerpoint/2010/main" val="248338916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kumimoji="1" lang="zh-TW" altLang="en-US" dirty="0"/>
              <a:t>保險的作用</a:t>
            </a:r>
          </a:p>
        </p:txBody>
      </p:sp>
      <p:sp>
        <p:nvSpPr>
          <p:cNvPr id="6" name="內容版面配置區 5"/>
          <p:cNvSpPr>
            <a:spLocks noGrp="1"/>
          </p:cNvSpPr>
          <p:nvPr>
            <p:ph idx="1"/>
          </p:nvPr>
        </p:nvSpPr>
        <p:spPr>
          <a:xfrm>
            <a:off x="612057" y="1474839"/>
            <a:ext cx="7733657" cy="4702124"/>
          </a:xfrm>
        </p:spPr>
        <p:txBody>
          <a:bodyPr>
            <a:normAutofit/>
          </a:bodyPr>
          <a:lstStyle/>
          <a:p>
            <a:r>
              <a:rPr lang="zh-TW" altLang="en-US" sz="2800" dirty="0"/>
              <a:t>保險的作用</a:t>
            </a:r>
          </a:p>
          <a:p>
            <a:pPr lvl="1"/>
            <a:r>
              <a:rPr lang="zh-TW" altLang="en-US" sz="2800" dirty="0"/>
              <a:t>轉移風險</a:t>
            </a:r>
          </a:p>
          <a:p>
            <a:pPr lvl="1"/>
            <a:r>
              <a:rPr lang="zh-TW" altLang="en-US" sz="2800" dirty="0"/>
              <a:t>均攤損失</a:t>
            </a:r>
          </a:p>
          <a:p>
            <a:pPr lvl="1"/>
            <a:r>
              <a:rPr lang="zh-TW" altLang="en-US" sz="2800" dirty="0"/>
              <a:t>實施補償</a:t>
            </a:r>
          </a:p>
          <a:p>
            <a:pPr lvl="1"/>
            <a:r>
              <a:rPr lang="zh-TW" altLang="en-US" sz="2800" dirty="0"/>
              <a:t>抵押貸款和投資收益</a:t>
            </a:r>
          </a:p>
          <a:p>
            <a:r>
              <a:rPr lang="zh-TW" altLang="en-US" sz="2800" dirty="0"/>
              <a:t>保險的分類：依保險標的區分</a:t>
            </a:r>
          </a:p>
          <a:p>
            <a:pPr lvl="1"/>
            <a:r>
              <a:rPr lang="zh-TW" altLang="en-US" sz="2800" dirty="0"/>
              <a:t>財產保險</a:t>
            </a:r>
          </a:p>
          <a:p>
            <a:pPr lvl="1"/>
            <a:r>
              <a:rPr lang="zh-TW" altLang="en-US" sz="2800" dirty="0"/>
              <a:t>人身保險</a:t>
            </a:r>
          </a:p>
          <a:p>
            <a:pPr lvl="1"/>
            <a:r>
              <a:rPr lang="zh-TW" altLang="en-US" sz="2800" dirty="0"/>
              <a:t>責任保險</a:t>
            </a:r>
          </a:p>
        </p:txBody>
      </p:sp>
      <p:pic>
        <p:nvPicPr>
          <p:cNvPr id="7" name="圖片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96000" y="1066876"/>
            <a:ext cx="5769608" cy="4327206"/>
          </a:xfrm>
          <a:prstGeom prst="rect">
            <a:avLst/>
          </a:prstGeom>
        </p:spPr>
      </p:pic>
      <p:graphicFrame>
        <p:nvGraphicFramePr>
          <p:cNvPr id="9" name="資料庫圖表 18"/>
          <p:cNvGraphicFramePr/>
          <p:nvPr>
            <p:extLst>
              <p:ext uri="{D42A27DB-BD31-4B8C-83A1-F6EECF244321}">
                <p14:modId xmlns:p14="http://schemas.microsoft.com/office/powerpoint/2010/main" val="82185844"/>
              </p:ext>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4" name="投影片編號版面配置區 3"/>
          <p:cNvSpPr>
            <a:spLocks noGrp="1"/>
          </p:cNvSpPr>
          <p:nvPr>
            <p:ph type="sldNum" sz="quarter" idx="12"/>
          </p:nvPr>
        </p:nvSpPr>
        <p:spPr/>
        <p:txBody>
          <a:bodyPr/>
          <a:lstStyle/>
          <a:p>
            <a:fld id="{B7A223AD-9DE0-49EC-B40D-C8FE98D1D69B}" type="slidenum">
              <a:rPr lang="zh-TW" altLang="en-US" smtClean="0"/>
              <a:t>5</a:t>
            </a:fld>
            <a:endParaRPr lang="zh-TW" altLang="en-US"/>
          </a:p>
        </p:txBody>
      </p:sp>
      <p:sp>
        <p:nvSpPr>
          <p:cNvPr id="8" name="頁尾版面配置區 3"/>
          <p:cNvSpPr>
            <a:spLocks noGrp="1"/>
          </p:cNvSpPr>
          <p:nvPr>
            <p:ph type="ftr" sz="quarter" idx="11"/>
          </p:nvPr>
        </p:nvSpPr>
        <p:spPr>
          <a:xfrm>
            <a:off x="133865" y="6478310"/>
            <a:ext cx="11553550" cy="379690"/>
          </a:xfrm>
        </p:spPr>
        <p:txBody>
          <a:bodyPr/>
          <a:lstStyle/>
          <a:p>
            <a:r>
              <a:rPr lang="en-US" altLang="zh-TW" dirty="0" smtClean="0"/>
              <a:t>《 2017</a:t>
            </a:r>
            <a:r>
              <a:rPr lang="zh-TW" altLang="en-US" dirty="0" smtClean="0"/>
              <a:t>數位金融</a:t>
            </a:r>
            <a:r>
              <a:rPr lang="en-US" altLang="zh-TW" smtClean="0"/>
              <a:t>》                                                                                                                                             </a:t>
            </a:r>
            <a:r>
              <a:rPr lang="zh-TW" altLang="en-US" dirty="0" smtClean="0"/>
              <a:t>	</a:t>
            </a:r>
            <a:r>
              <a:rPr lang="en-US" altLang="zh-TW" dirty="0" smtClean="0"/>
              <a:t>NCTU.IIM.IEBI Lab</a:t>
            </a:r>
            <a:endParaRPr lang="zh-TW" altLang="en-US" dirty="0"/>
          </a:p>
        </p:txBody>
      </p:sp>
    </p:spTree>
    <p:extLst>
      <p:ext uri="{BB962C8B-B14F-4D97-AF65-F5344CB8AC3E}">
        <p14:creationId xmlns:p14="http://schemas.microsoft.com/office/powerpoint/2010/main" val="78662048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t>傳統保險的出現</a:t>
            </a:r>
          </a:p>
        </p:txBody>
      </p:sp>
      <p:sp>
        <p:nvSpPr>
          <p:cNvPr id="3" name="內容版面配置區 2"/>
          <p:cNvSpPr>
            <a:spLocks noGrp="1"/>
          </p:cNvSpPr>
          <p:nvPr>
            <p:ph idx="1"/>
          </p:nvPr>
        </p:nvSpPr>
        <p:spPr/>
        <p:txBody>
          <a:bodyPr>
            <a:normAutofit/>
          </a:bodyPr>
          <a:lstStyle/>
          <a:p>
            <a:pPr marL="342900" lvl="1" indent="-342900">
              <a:spcBef>
                <a:spcPts val="1000"/>
              </a:spcBef>
            </a:pPr>
            <a:r>
              <a:rPr lang="zh-TW" altLang="en-US" sz="2600" dirty="0">
                <a:latin typeface="+mn-ea"/>
              </a:rPr>
              <a:t>人類面臨自然災害和意外事故的侵擾，萌生了對災害事故的保險思想</a:t>
            </a:r>
            <a:endParaRPr lang="en-US" altLang="zh-TW" sz="2600" b="1" dirty="0">
              <a:latin typeface="+mn-ea"/>
            </a:endParaRPr>
          </a:p>
          <a:p>
            <a:pPr marL="342900" lvl="1" indent="-342900">
              <a:spcBef>
                <a:spcPts val="1000"/>
              </a:spcBef>
            </a:pPr>
            <a:r>
              <a:rPr lang="zh-TW" altLang="en-US" sz="2600" dirty="0">
                <a:latin typeface="+mn-ea"/>
              </a:rPr>
              <a:t>原始的保險型態</a:t>
            </a:r>
            <a:endParaRPr lang="en-US" altLang="zh-TW" sz="2600" dirty="0">
              <a:latin typeface="+mn-ea"/>
            </a:endParaRPr>
          </a:p>
          <a:p>
            <a:pPr marL="800100" lvl="2" indent="-342900">
              <a:spcBef>
                <a:spcPts val="1000"/>
              </a:spcBef>
            </a:pPr>
            <a:r>
              <a:rPr lang="zh-TW" altLang="en-US" sz="2400" dirty="0">
                <a:latin typeface="+mn-ea"/>
              </a:rPr>
              <a:t>春秋時期</a:t>
            </a:r>
            <a:r>
              <a:rPr lang="en-US" altLang="zh-TW" sz="2400" dirty="0">
                <a:latin typeface="+mn-ea"/>
              </a:rPr>
              <a:t>—</a:t>
            </a:r>
            <a:r>
              <a:rPr lang="zh-TW" altLang="en-US" sz="2400" dirty="0">
                <a:latin typeface="+mn-ea"/>
              </a:rPr>
              <a:t>積穀備荒</a:t>
            </a:r>
            <a:endParaRPr lang="en-US" altLang="zh-TW" sz="2400" dirty="0">
              <a:latin typeface="+mn-ea"/>
            </a:endParaRPr>
          </a:p>
          <a:p>
            <a:pPr marL="800100" lvl="2" indent="-342900">
              <a:spcBef>
                <a:spcPts val="1000"/>
              </a:spcBef>
            </a:pPr>
            <a:r>
              <a:rPr lang="zh-TW" altLang="en-US" sz="2400" dirty="0">
                <a:latin typeface="+mn-ea"/>
              </a:rPr>
              <a:t>古埃及互助基金組織</a:t>
            </a:r>
            <a:r>
              <a:rPr lang="en-US" altLang="zh-TW" sz="2400" dirty="0">
                <a:latin typeface="+mn-ea"/>
              </a:rPr>
              <a:t>—</a:t>
            </a:r>
            <a:r>
              <a:rPr lang="zh-TW" altLang="en-US" sz="2400" dirty="0">
                <a:latin typeface="+mn-ea"/>
              </a:rPr>
              <a:t>向成員收取會費以支付個別成員死亡後的喪葬費</a:t>
            </a:r>
            <a:endParaRPr lang="en-US" altLang="zh-TW" sz="2400" dirty="0">
              <a:latin typeface="+mn-ea"/>
            </a:endParaRPr>
          </a:p>
          <a:p>
            <a:pPr marL="342900" lvl="1" indent="-342900">
              <a:spcBef>
                <a:spcPts val="1000"/>
              </a:spcBef>
            </a:pPr>
            <a:r>
              <a:rPr lang="zh-TW" altLang="en-US" sz="2600" dirty="0">
                <a:latin typeface="+mn-ea"/>
              </a:rPr>
              <a:t>現代社會保險制度</a:t>
            </a:r>
            <a:endParaRPr lang="en-US" altLang="zh-TW" sz="2600" dirty="0">
              <a:latin typeface="+mn-ea"/>
            </a:endParaRPr>
          </a:p>
          <a:p>
            <a:pPr marL="800100" lvl="2" indent="-342900">
              <a:spcBef>
                <a:spcPts val="1000"/>
              </a:spcBef>
            </a:pPr>
            <a:r>
              <a:rPr lang="en-US" altLang="zh-TW" sz="2400" dirty="0">
                <a:latin typeface="+mn-ea"/>
              </a:rPr>
              <a:t>19 </a:t>
            </a:r>
            <a:r>
              <a:rPr lang="zh-TW" altLang="en-US" sz="2400" dirty="0">
                <a:latin typeface="+mn-ea"/>
              </a:rPr>
              <a:t>世紀德國鐵血</a:t>
            </a:r>
            <a:r>
              <a:rPr lang="zh-TW" altLang="en-US" sz="2400" dirty="0" smtClean="0">
                <a:latin typeface="+mn-ea"/>
              </a:rPr>
              <a:t>宰相俾斯麥 </a:t>
            </a:r>
            <a:r>
              <a:rPr lang="en-US" altLang="zh-TW" sz="2400" dirty="0" smtClean="0">
                <a:latin typeface="+mn-ea"/>
              </a:rPr>
              <a:t>(Otto </a:t>
            </a:r>
            <a:r>
              <a:rPr lang="en-US" altLang="zh-TW" sz="2400" dirty="0">
                <a:latin typeface="+mn-ea"/>
              </a:rPr>
              <a:t>Von </a:t>
            </a:r>
            <a:r>
              <a:rPr lang="en-US" altLang="zh-TW" sz="2400" dirty="0" smtClean="0">
                <a:latin typeface="+mn-ea"/>
              </a:rPr>
              <a:t>Bismarck) </a:t>
            </a:r>
            <a:r>
              <a:rPr lang="zh-TW" altLang="en-US" sz="2400" dirty="0">
                <a:latin typeface="+mn-ea"/>
              </a:rPr>
              <a:t>與社會主義運動爭奪工人階級而創建的，此後歐洲各國紛紛效仿，維護現代社會正常運轉</a:t>
            </a:r>
            <a:endParaRPr lang="en-US" altLang="zh-TW" sz="2400" dirty="0">
              <a:latin typeface="+mn-ea"/>
            </a:endParaRPr>
          </a:p>
        </p:txBody>
      </p:sp>
      <p:graphicFrame>
        <p:nvGraphicFramePr>
          <p:cNvPr id="7" name="資料庫圖表 18"/>
          <p:cNvGraphicFramePr/>
          <p:nvPr>
            <p:extLst>
              <p:ext uri="{D42A27DB-BD31-4B8C-83A1-F6EECF244321}">
                <p14:modId xmlns:p14="http://schemas.microsoft.com/office/powerpoint/2010/main" val="1453798306"/>
              </p:ext>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投影片編號版面配置區 4"/>
          <p:cNvSpPr>
            <a:spLocks noGrp="1"/>
          </p:cNvSpPr>
          <p:nvPr>
            <p:ph type="sldNum" sz="quarter" idx="12"/>
          </p:nvPr>
        </p:nvSpPr>
        <p:spPr/>
        <p:txBody>
          <a:bodyPr/>
          <a:lstStyle/>
          <a:p>
            <a:fld id="{B7A223AD-9DE0-49EC-B40D-C8FE98D1D69B}" type="slidenum">
              <a:rPr lang="zh-TW" altLang="en-US" smtClean="0"/>
              <a:t>6</a:t>
            </a:fld>
            <a:endParaRPr lang="zh-TW" altLang="en-US"/>
          </a:p>
        </p:txBody>
      </p:sp>
      <p:sp>
        <p:nvSpPr>
          <p:cNvPr id="8" name="頁尾版面配置區 3"/>
          <p:cNvSpPr>
            <a:spLocks noGrp="1"/>
          </p:cNvSpPr>
          <p:nvPr>
            <p:ph type="ftr" sz="quarter" idx="11"/>
          </p:nvPr>
        </p:nvSpPr>
        <p:spPr>
          <a:xfrm>
            <a:off x="133865" y="6478310"/>
            <a:ext cx="11553550" cy="379690"/>
          </a:xfrm>
        </p:spPr>
        <p:txBody>
          <a:bodyPr/>
          <a:lstStyle/>
          <a:p>
            <a:r>
              <a:rPr lang="en-US" altLang="zh-TW" dirty="0" smtClean="0"/>
              <a:t>《 2017</a:t>
            </a:r>
            <a:r>
              <a:rPr lang="zh-TW" altLang="en-US" dirty="0" smtClean="0"/>
              <a:t>數位金融</a:t>
            </a:r>
            <a:r>
              <a:rPr lang="en-US" altLang="zh-TW" smtClean="0"/>
              <a:t>》                                                                                                                                             </a:t>
            </a:r>
            <a:r>
              <a:rPr lang="zh-TW" altLang="en-US" dirty="0" smtClean="0"/>
              <a:t>	</a:t>
            </a:r>
            <a:r>
              <a:rPr lang="en-US" altLang="zh-TW" dirty="0" smtClean="0"/>
              <a:t>NCTU.IIM.IEBI Lab</a:t>
            </a:r>
            <a:endParaRPr lang="zh-TW" altLang="en-US" dirty="0"/>
          </a:p>
        </p:txBody>
      </p:sp>
    </p:spTree>
    <p:extLst>
      <p:ext uri="{BB962C8B-B14F-4D97-AF65-F5344CB8AC3E}">
        <p14:creationId xmlns:p14="http://schemas.microsoft.com/office/powerpoint/2010/main" val="35813068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t>傳統保險運作</a:t>
            </a:r>
            <a:endParaRPr kumimoji="1" lang="zh-TW" altLang="en-US" dirty="0"/>
          </a:p>
        </p:txBody>
      </p:sp>
      <p:grpSp>
        <p:nvGrpSpPr>
          <p:cNvPr id="3" name="群組 2"/>
          <p:cNvGrpSpPr/>
          <p:nvPr/>
        </p:nvGrpSpPr>
        <p:grpSpPr>
          <a:xfrm>
            <a:off x="502101" y="3829257"/>
            <a:ext cx="7519470" cy="1375011"/>
            <a:chOff x="5519075" y="1497746"/>
            <a:chExt cx="6039639" cy="1296545"/>
          </a:xfrm>
        </p:grpSpPr>
        <p:sp>
          <p:nvSpPr>
            <p:cNvPr id="5" name="橢圓 4"/>
            <p:cNvSpPr/>
            <p:nvPr/>
          </p:nvSpPr>
          <p:spPr>
            <a:xfrm>
              <a:off x="5519075" y="1542597"/>
              <a:ext cx="1014413" cy="1185862"/>
            </a:xfrm>
            <a:prstGeom prst="ellipse">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kumimoji="1" lang="zh-TW" altLang="en-US" sz="2400" dirty="0"/>
                <a:t>保險公司</a:t>
              </a:r>
            </a:p>
          </p:txBody>
        </p:sp>
        <p:sp>
          <p:nvSpPr>
            <p:cNvPr id="7" name="向右箭號 6"/>
            <p:cNvSpPr/>
            <p:nvPr/>
          </p:nvSpPr>
          <p:spPr>
            <a:xfrm>
              <a:off x="6712080" y="1810999"/>
              <a:ext cx="800100" cy="24288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TW" altLang="en-US"/>
            </a:p>
          </p:txBody>
        </p:sp>
        <p:sp>
          <p:nvSpPr>
            <p:cNvPr id="8" name="向右箭號 7"/>
            <p:cNvSpPr/>
            <p:nvPr/>
          </p:nvSpPr>
          <p:spPr>
            <a:xfrm>
              <a:off x="6725853" y="2201662"/>
              <a:ext cx="800100" cy="24288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TW" altLang="en-US"/>
            </a:p>
          </p:txBody>
        </p:sp>
        <p:sp>
          <p:nvSpPr>
            <p:cNvPr id="9" name="文字方塊 8"/>
            <p:cNvSpPr txBox="1"/>
            <p:nvPr/>
          </p:nvSpPr>
          <p:spPr>
            <a:xfrm>
              <a:off x="6733513" y="1563110"/>
              <a:ext cx="1146970" cy="369332"/>
            </a:xfrm>
            <a:prstGeom prst="rect">
              <a:avLst/>
            </a:prstGeom>
            <a:noFill/>
          </p:spPr>
          <p:txBody>
            <a:bodyPr wrap="square" rtlCol="0">
              <a:spAutoFit/>
            </a:bodyPr>
            <a:lstStyle/>
            <a:p>
              <a:r>
                <a:rPr kumimoji="1" lang="zh-TW" altLang="en-US" dirty="0"/>
                <a:t>資訊流</a:t>
              </a:r>
            </a:p>
          </p:txBody>
        </p:sp>
        <p:sp>
          <p:nvSpPr>
            <p:cNvPr id="10" name="文字方塊 9"/>
            <p:cNvSpPr txBox="1"/>
            <p:nvPr/>
          </p:nvSpPr>
          <p:spPr>
            <a:xfrm>
              <a:off x="6712080" y="2416696"/>
              <a:ext cx="1146970" cy="369332"/>
            </a:xfrm>
            <a:prstGeom prst="rect">
              <a:avLst/>
            </a:prstGeom>
            <a:noFill/>
          </p:spPr>
          <p:txBody>
            <a:bodyPr wrap="square" rtlCol="0">
              <a:spAutoFit/>
            </a:bodyPr>
            <a:lstStyle/>
            <a:p>
              <a:r>
                <a:rPr kumimoji="1" lang="zh-TW" altLang="en-US" dirty="0"/>
                <a:t>產品流</a:t>
              </a:r>
            </a:p>
          </p:txBody>
        </p:sp>
        <p:sp>
          <p:nvSpPr>
            <p:cNvPr id="11" name="圓角矩形 10"/>
            <p:cNvSpPr/>
            <p:nvPr/>
          </p:nvSpPr>
          <p:spPr>
            <a:xfrm>
              <a:off x="7683629" y="1497746"/>
              <a:ext cx="1685925" cy="1241941"/>
            </a:xfrm>
            <a:prstGeom prst="roundRect">
              <a:avLst/>
            </a:prstGeom>
            <a:noFill/>
            <a:ln>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zh-TW" altLang="en-US" dirty="0">
                  <a:solidFill>
                    <a:schemeClr val="tx1"/>
                  </a:solidFill>
                </a:rPr>
                <a:t>個人代理通路</a:t>
              </a:r>
            </a:p>
            <a:p>
              <a:pPr algn="ctr"/>
              <a:r>
                <a:rPr kumimoji="1" lang="zh-TW" altLang="en-US" dirty="0">
                  <a:solidFill>
                    <a:schemeClr val="tx1"/>
                  </a:solidFill>
                </a:rPr>
                <a:t>專業代理通路</a:t>
              </a:r>
            </a:p>
            <a:p>
              <a:pPr algn="ctr"/>
              <a:r>
                <a:rPr kumimoji="1" lang="zh-TW" altLang="en-US" dirty="0">
                  <a:solidFill>
                    <a:schemeClr val="tx1"/>
                  </a:solidFill>
                </a:rPr>
                <a:t>兼營代理通路</a:t>
              </a:r>
            </a:p>
            <a:p>
              <a:pPr algn="ctr"/>
              <a:r>
                <a:rPr kumimoji="1" lang="zh-TW" altLang="en-US" dirty="0">
                  <a:solidFill>
                    <a:schemeClr val="tx1"/>
                  </a:solidFill>
                </a:rPr>
                <a:t>保險經紀通路</a:t>
              </a:r>
            </a:p>
          </p:txBody>
        </p:sp>
        <p:sp>
          <p:nvSpPr>
            <p:cNvPr id="13" name="向右箭號 12"/>
            <p:cNvSpPr/>
            <p:nvPr/>
          </p:nvSpPr>
          <p:spPr>
            <a:xfrm>
              <a:off x="9541003" y="1832430"/>
              <a:ext cx="800100" cy="24288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TW" altLang="en-US"/>
            </a:p>
          </p:txBody>
        </p:sp>
        <p:sp>
          <p:nvSpPr>
            <p:cNvPr id="14" name="向右箭號 13"/>
            <p:cNvSpPr/>
            <p:nvPr/>
          </p:nvSpPr>
          <p:spPr>
            <a:xfrm>
              <a:off x="9541003" y="2203952"/>
              <a:ext cx="800100" cy="24288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TW" altLang="en-US"/>
            </a:p>
          </p:txBody>
        </p:sp>
        <p:sp>
          <p:nvSpPr>
            <p:cNvPr id="15" name="文字方塊 14"/>
            <p:cNvSpPr txBox="1"/>
            <p:nvPr/>
          </p:nvSpPr>
          <p:spPr>
            <a:xfrm>
              <a:off x="9512428" y="1576327"/>
              <a:ext cx="1146970" cy="369332"/>
            </a:xfrm>
            <a:prstGeom prst="rect">
              <a:avLst/>
            </a:prstGeom>
            <a:noFill/>
          </p:spPr>
          <p:txBody>
            <a:bodyPr wrap="square" rtlCol="0">
              <a:spAutoFit/>
            </a:bodyPr>
            <a:lstStyle/>
            <a:p>
              <a:r>
                <a:rPr kumimoji="1" lang="zh-TW" altLang="en-US" dirty="0"/>
                <a:t>資訊流</a:t>
              </a:r>
            </a:p>
          </p:txBody>
        </p:sp>
        <p:sp>
          <p:nvSpPr>
            <p:cNvPr id="16" name="文字方塊 15"/>
            <p:cNvSpPr txBox="1"/>
            <p:nvPr/>
          </p:nvSpPr>
          <p:spPr>
            <a:xfrm>
              <a:off x="9525252" y="2424959"/>
              <a:ext cx="1146970" cy="369332"/>
            </a:xfrm>
            <a:prstGeom prst="rect">
              <a:avLst/>
            </a:prstGeom>
            <a:noFill/>
          </p:spPr>
          <p:txBody>
            <a:bodyPr wrap="square" rtlCol="0">
              <a:spAutoFit/>
            </a:bodyPr>
            <a:lstStyle/>
            <a:p>
              <a:r>
                <a:rPr kumimoji="1" lang="zh-TW" altLang="en-US" dirty="0"/>
                <a:t>產品流</a:t>
              </a:r>
            </a:p>
          </p:txBody>
        </p:sp>
        <p:sp>
          <p:nvSpPr>
            <p:cNvPr id="17" name="橢圓 16"/>
            <p:cNvSpPr/>
            <p:nvPr/>
          </p:nvSpPr>
          <p:spPr>
            <a:xfrm>
              <a:off x="10519695" y="1531369"/>
              <a:ext cx="1039019" cy="1185862"/>
            </a:xfrm>
            <a:prstGeom prst="ellipse">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kumimoji="1" lang="zh-TW" altLang="en-US" sz="2400" dirty="0"/>
                <a:t>保險用戶</a:t>
              </a:r>
            </a:p>
          </p:txBody>
        </p:sp>
      </p:grpSp>
      <p:pic>
        <p:nvPicPr>
          <p:cNvPr id="20" name="內容版面配置區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399136" y="1027244"/>
            <a:ext cx="3250795" cy="5066883"/>
          </a:xfrm>
          <a:prstGeom prst="rect">
            <a:avLst/>
          </a:prstGeom>
        </p:spPr>
      </p:pic>
      <p:sp>
        <p:nvSpPr>
          <p:cNvPr id="23" name="內容版面配置區 2"/>
          <p:cNvSpPr>
            <a:spLocks noGrp="1"/>
          </p:cNvSpPr>
          <p:nvPr>
            <p:ph idx="1"/>
          </p:nvPr>
        </p:nvSpPr>
        <p:spPr>
          <a:xfrm>
            <a:off x="612057" y="1474840"/>
            <a:ext cx="7131771" cy="1686650"/>
          </a:xfrm>
        </p:spPr>
        <p:txBody>
          <a:bodyPr>
            <a:normAutofit/>
          </a:bodyPr>
          <a:lstStyle/>
          <a:p>
            <a:pPr marL="514350" indent="-514350">
              <a:buFont typeface="+mj-lt"/>
              <a:buAutoNum type="arabicPeriod"/>
            </a:pPr>
            <a:r>
              <a:rPr lang="zh-TW" altLang="en-US" dirty="0"/>
              <a:t>保險契約當事人：保險人（</a:t>
            </a:r>
            <a:r>
              <a:rPr lang="en-US" altLang="zh-TW" dirty="0"/>
              <a:t>insurer</a:t>
            </a:r>
            <a:r>
              <a:rPr lang="zh-TW" altLang="en-US" dirty="0"/>
              <a:t>）</a:t>
            </a:r>
            <a:endParaRPr lang="en-US" altLang="zh-TW" dirty="0"/>
          </a:p>
          <a:p>
            <a:pPr marL="514350" indent="-514350">
              <a:buFont typeface="+mj-lt"/>
              <a:buAutoNum type="arabicPeriod"/>
            </a:pPr>
            <a:r>
              <a:rPr lang="zh-TW" altLang="en-US" dirty="0"/>
              <a:t>保險契約關係人：被保險人（</a:t>
            </a:r>
            <a:r>
              <a:rPr lang="en-US" altLang="zh-TW" dirty="0"/>
              <a:t>insured</a:t>
            </a:r>
            <a:r>
              <a:rPr lang="zh-TW" altLang="en-US" dirty="0"/>
              <a:t>）</a:t>
            </a:r>
          </a:p>
          <a:p>
            <a:pPr marL="514350" indent="-514350">
              <a:buFont typeface="+mj-lt"/>
              <a:buAutoNum type="arabicPeriod"/>
            </a:pPr>
            <a:r>
              <a:rPr lang="zh-TW" altLang="en-US" dirty="0"/>
              <a:t>保險契約輔助人</a:t>
            </a:r>
            <a:r>
              <a:rPr lang="en-US" altLang="zh-TW" dirty="0"/>
              <a:t>(</a:t>
            </a:r>
            <a:r>
              <a:rPr lang="zh-TW" altLang="en-US" dirty="0"/>
              <a:t>中介人員</a:t>
            </a:r>
            <a:r>
              <a:rPr lang="en-US" altLang="zh-TW" dirty="0"/>
              <a:t>)</a:t>
            </a:r>
            <a:endParaRPr lang="zh-TW" altLang="en-US" dirty="0"/>
          </a:p>
        </p:txBody>
      </p:sp>
      <p:graphicFrame>
        <p:nvGraphicFramePr>
          <p:cNvPr id="24" name="資料庫圖表 18"/>
          <p:cNvGraphicFramePr/>
          <p:nvPr>
            <p:extLst>
              <p:ext uri="{D42A27DB-BD31-4B8C-83A1-F6EECF244321}">
                <p14:modId xmlns:p14="http://schemas.microsoft.com/office/powerpoint/2010/main" val="1449358502"/>
              </p:ext>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6" name="投影片編號版面配置區 5"/>
          <p:cNvSpPr>
            <a:spLocks noGrp="1"/>
          </p:cNvSpPr>
          <p:nvPr>
            <p:ph type="sldNum" sz="quarter" idx="12"/>
          </p:nvPr>
        </p:nvSpPr>
        <p:spPr/>
        <p:txBody>
          <a:bodyPr/>
          <a:lstStyle/>
          <a:p>
            <a:fld id="{B7A223AD-9DE0-49EC-B40D-C8FE98D1D69B}" type="slidenum">
              <a:rPr lang="zh-TW" altLang="en-US" smtClean="0"/>
              <a:t>7</a:t>
            </a:fld>
            <a:endParaRPr lang="zh-TW" altLang="en-US"/>
          </a:p>
        </p:txBody>
      </p:sp>
      <p:sp>
        <p:nvSpPr>
          <p:cNvPr id="21" name="頁尾版面配置區 3"/>
          <p:cNvSpPr>
            <a:spLocks noGrp="1"/>
          </p:cNvSpPr>
          <p:nvPr>
            <p:ph type="ftr" sz="quarter" idx="11"/>
          </p:nvPr>
        </p:nvSpPr>
        <p:spPr>
          <a:xfrm>
            <a:off x="133865" y="6478310"/>
            <a:ext cx="11553550" cy="379690"/>
          </a:xfrm>
        </p:spPr>
        <p:txBody>
          <a:bodyPr/>
          <a:lstStyle/>
          <a:p>
            <a:r>
              <a:rPr lang="en-US" altLang="zh-TW" dirty="0" smtClean="0"/>
              <a:t>《 2017</a:t>
            </a:r>
            <a:r>
              <a:rPr lang="zh-TW" altLang="en-US" dirty="0" smtClean="0"/>
              <a:t>數位金融</a:t>
            </a:r>
            <a:r>
              <a:rPr lang="en-US" altLang="zh-TW" smtClean="0"/>
              <a:t>》                                                                                                                                             </a:t>
            </a:r>
            <a:r>
              <a:rPr lang="zh-TW" altLang="en-US" dirty="0" smtClean="0"/>
              <a:t>	</a:t>
            </a:r>
            <a:r>
              <a:rPr lang="en-US" altLang="zh-TW" dirty="0" smtClean="0"/>
              <a:t>NCTU.IIM.IEBI Lab</a:t>
            </a:r>
            <a:endParaRPr lang="zh-TW" altLang="en-US" dirty="0"/>
          </a:p>
        </p:txBody>
      </p:sp>
    </p:spTree>
    <p:extLst>
      <p:ext uri="{BB962C8B-B14F-4D97-AF65-F5344CB8AC3E}">
        <p14:creationId xmlns:p14="http://schemas.microsoft.com/office/powerpoint/2010/main" val="268172390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t>傳統保險營利模式</a:t>
            </a:r>
          </a:p>
        </p:txBody>
      </p:sp>
      <p:pic>
        <p:nvPicPr>
          <p:cNvPr id="4" name="內容版面配置區 3"/>
          <p:cNvPicPr>
            <a:picLocks noGrp="1" noChangeAspect="1"/>
          </p:cNvPicPr>
          <p:nvPr>
            <p:ph idx="1"/>
          </p:nvPr>
        </p:nvPicPr>
        <p:blipFill rotWithShape="1">
          <a:blip r:embed="rId2"/>
          <a:srcRect l="2547" t="10945" r="3173" b="19416"/>
          <a:stretch/>
        </p:blipFill>
        <p:spPr>
          <a:xfrm>
            <a:off x="815546" y="1578484"/>
            <a:ext cx="6462585" cy="4566893"/>
          </a:xfrm>
          <a:prstGeom prst="rect">
            <a:avLst/>
          </a:prstGeom>
        </p:spPr>
      </p:pic>
      <p:graphicFrame>
        <p:nvGraphicFramePr>
          <p:cNvPr id="6" name="表格 5"/>
          <p:cNvGraphicFramePr>
            <a:graphicFrameLocks noGrp="1"/>
          </p:cNvGraphicFramePr>
          <p:nvPr>
            <p:extLst>
              <p:ext uri="{D42A27DB-BD31-4B8C-83A1-F6EECF244321}">
                <p14:modId xmlns:p14="http://schemas.microsoft.com/office/powerpoint/2010/main" val="1865643610"/>
              </p:ext>
            </p:extLst>
          </p:nvPr>
        </p:nvGraphicFramePr>
        <p:xfrm>
          <a:off x="7564380" y="3152257"/>
          <a:ext cx="4049974" cy="1031662"/>
        </p:xfrm>
        <a:graphic>
          <a:graphicData uri="http://schemas.openxmlformats.org/drawingml/2006/table">
            <a:tbl>
              <a:tblPr firstRow="1" bandRow="1">
                <a:tableStyleId>{5C22544A-7EE6-4342-B048-85BDC9FD1C3A}</a:tableStyleId>
              </a:tblPr>
              <a:tblGrid>
                <a:gridCol w="4049974">
                  <a:extLst>
                    <a:ext uri="{9D8B030D-6E8A-4147-A177-3AD203B41FA5}">
                      <a16:colId xmlns="" xmlns:a16="http://schemas.microsoft.com/office/drawing/2014/main" val="20000"/>
                    </a:ext>
                  </a:extLst>
                </a:gridCol>
              </a:tblGrid>
              <a:tr h="287231">
                <a:tc>
                  <a:txBody>
                    <a:bodyPr/>
                    <a:lstStyle/>
                    <a:p>
                      <a:r>
                        <a:rPr lang="zh-TW" altLang="en-US" sz="2400" dirty="0"/>
                        <a:t>優點</a:t>
                      </a:r>
                    </a:p>
                  </a:txBody>
                  <a:tcPr anchor="ctr"/>
                </a:tc>
                <a:extLst>
                  <a:ext uri="{0D108BD9-81ED-4DB2-BD59-A6C34878D82A}">
                    <a16:rowId xmlns="" xmlns:a16="http://schemas.microsoft.com/office/drawing/2014/main" val="10000"/>
                  </a:ext>
                </a:extLst>
              </a:tr>
              <a:tr h="574462">
                <a:tc>
                  <a:txBody>
                    <a:bodyPr/>
                    <a:lstStyle/>
                    <a:p>
                      <a:pPr marL="285750" indent="-285750">
                        <a:buFont typeface="Arial" charset="0"/>
                        <a:buChar char="•"/>
                      </a:pPr>
                      <a:r>
                        <a:rPr lang="zh-TW" altLang="en-US" sz="2400" dirty="0"/>
                        <a:t>通路面廣，易傳達給用戶</a:t>
                      </a:r>
                    </a:p>
                  </a:txBody>
                  <a:tcPr/>
                </a:tc>
                <a:extLst>
                  <a:ext uri="{0D108BD9-81ED-4DB2-BD59-A6C34878D82A}">
                    <a16:rowId xmlns="" xmlns:a16="http://schemas.microsoft.com/office/drawing/2014/main" val="10001"/>
                  </a:ext>
                </a:extLst>
              </a:tr>
            </a:tbl>
          </a:graphicData>
        </a:graphic>
      </p:graphicFrame>
      <p:graphicFrame>
        <p:nvGraphicFramePr>
          <p:cNvPr id="7" name="表格 6"/>
          <p:cNvGraphicFramePr>
            <a:graphicFrameLocks noGrp="1"/>
          </p:cNvGraphicFramePr>
          <p:nvPr>
            <p:extLst>
              <p:ext uri="{D42A27DB-BD31-4B8C-83A1-F6EECF244321}">
                <p14:modId xmlns:p14="http://schemas.microsoft.com/office/powerpoint/2010/main" val="2061274895"/>
              </p:ext>
            </p:extLst>
          </p:nvPr>
        </p:nvGraphicFramePr>
        <p:xfrm>
          <a:off x="7564380" y="4225483"/>
          <a:ext cx="4049973" cy="2011680"/>
        </p:xfrm>
        <a:graphic>
          <a:graphicData uri="http://schemas.openxmlformats.org/drawingml/2006/table">
            <a:tbl>
              <a:tblPr firstRow="1" bandRow="1">
                <a:tableStyleId>{5C22544A-7EE6-4342-B048-85BDC9FD1C3A}</a:tableStyleId>
              </a:tblPr>
              <a:tblGrid>
                <a:gridCol w="4049973">
                  <a:extLst>
                    <a:ext uri="{9D8B030D-6E8A-4147-A177-3AD203B41FA5}">
                      <a16:colId xmlns="" xmlns:a16="http://schemas.microsoft.com/office/drawing/2014/main" val="3048381649"/>
                    </a:ext>
                  </a:extLst>
                </a:gridCol>
              </a:tblGrid>
              <a:tr h="426967">
                <a:tc>
                  <a:txBody>
                    <a:bodyPr/>
                    <a:lstStyle/>
                    <a:p>
                      <a:r>
                        <a:rPr lang="zh-TW" altLang="en-US" sz="2400" dirty="0"/>
                        <a:t>缺點</a:t>
                      </a:r>
                    </a:p>
                  </a:txBody>
                  <a:tcPr anchor="ctr"/>
                </a:tc>
                <a:extLst>
                  <a:ext uri="{0D108BD9-81ED-4DB2-BD59-A6C34878D82A}">
                    <a16:rowId xmlns="" xmlns:a16="http://schemas.microsoft.com/office/drawing/2014/main" val="3530758886"/>
                  </a:ext>
                </a:extLst>
              </a:tr>
              <a:tr h="853934">
                <a:tc>
                  <a:txBody>
                    <a:bodyPr/>
                    <a:lstStyle/>
                    <a:p>
                      <a:pPr marL="285750" indent="-285750">
                        <a:buFont typeface="Arial" charset="0"/>
                        <a:buChar char="•"/>
                      </a:pPr>
                      <a:r>
                        <a:rPr lang="zh-TW" altLang="en-US" sz="2400" dirty="0"/>
                        <a:t>通路費用高</a:t>
                      </a:r>
                    </a:p>
                    <a:p>
                      <a:pPr marL="285750" indent="-285750">
                        <a:buFont typeface="Arial" charset="0"/>
                        <a:buChar char="•"/>
                      </a:pPr>
                      <a:r>
                        <a:rPr lang="zh-TW" altLang="en-US" sz="2400" dirty="0"/>
                        <a:t>產品複雜，脫離用戶實際需求</a:t>
                      </a:r>
                    </a:p>
                    <a:p>
                      <a:pPr marL="285750" indent="-285750">
                        <a:buFont typeface="Arial" charset="0"/>
                        <a:buChar char="•"/>
                      </a:pPr>
                      <a:r>
                        <a:rPr lang="zh-TW" altLang="en-US" sz="2400" dirty="0"/>
                        <a:t>理賠服務差</a:t>
                      </a:r>
                    </a:p>
                  </a:txBody>
                  <a:tcPr/>
                </a:tc>
                <a:extLst>
                  <a:ext uri="{0D108BD9-81ED-4DB2-BD59-A6C34878D82A}">
                    <a16:rowId xmlns="" xmlns:a16="http://schemas.microsoft.com/office/drawing/2014/main" val="2099138296"/>
                  </a:ext>
                </a:extLst>
              </a:tr>
            </a:tbl>
          </a:graphicData>
        </a:graphic>
      </p:graphicFrame>
      <p:graphicFrame>
        <p:nvGraphicFramePr>
          <p:cNvPr id="8" name="表格 7"/>
          <p:cNvGraphicFramePr>
            <a:graphicFrameLocks noGrp="1"/>
          </p:cNvGraphicFramePr>
          <p:nvPr>
            <p:extLst>
              <p:ext uri="{D42A27DB-BD31-4B8C-83A1-F6EECF244321}">
                <p14:modId xmlns:p14="http://schemas.microsoft.com/office/powerpoint/2010/main" val="2097939317"/>
              </p:ext>
            </p:extLst>
          </p:nvPr>
        </p:nvGraphicFramePr>
        <p:xfrm>
          <a:off x="7564381" y="1464773"/>
          <a:ext cx="4049973" cy="1645920"/>
        </p:xfrm>
        <a:graphic>
          <a:graphicData uri="http://schemas.openxmlformats.org/drawingml/2006/table">
            <a:tbl>
              <a:tblPr firstRow="1" bandRow="1">
                <a:tableStyleId>{5C22544A-7EE6-4342-B048-85BDC9FD1C3A}</a:tableStyleId>
              </a:tblPr>
              <a:tblGrid>
                <a:gridCol w="4049973">
                  <a:extLst>
                    <a:ext uri="{9D8B030D-6E8A-4147-A177-3AD203B41FA5}">
                      <a16:colId xmlns="" xmlns:a16="http://schemas.microsoft.com/office/drawing/2014/main" val="20000"/>
                    </a:ext>
                  </a:extLst>
                </a:gridCol>
              </a:tblGrid>
              <a:tr h="416793">
                <a:tc>
                  <a:txBody>
                    <a:bodyPr/>
                    <a:lstStyle/>
                    <a:p>
                      <a:r>
                        <a:rPr lang="zh-TW" altLang="en-US" sz="2400" b="1" dirty="0"/>
                        <a:t>保險的主要盈利模式</a:t>
                      </a:r>
                      <a:endParaRPr lang="en-US" altLang="zh-TW" sz="2400" b="1" dirty="0"/>
                    </a:p>
                  </a:txBody>
                  <a:tcPr anchor="ctr"/>
                </a:tc>
                <a:extLst>
                  <a:ext uri="{0D108BD9-81ED-4DB2-BD59-A6C34878D82A}">
                    <a16:rowId xmlns="" xmlns:a16="http://schemas.microsoft.com/office/drawing/2014/main" val="10000"/>
                  </a:ext>
                </a:extLst>
              </a:tr>
              <a:tr h="1058014">
                <a:tc>
                  <a:txBody>
                    <a:bodyPr/>
                    <a:lstStyle/>
                    <a:p>
                      <a:r>
                        <a:rPr lang="zh-TW" altLang="en-US" sz="2400" dirty="0"/>
                        <a:t>賣出保險前計算出險概率，賣出保險後，如果賠付低於這個概率就能賺錢</a:t>
                      </a:r>
                    </a:p>
                  </a:txBody>
                  <a:tcPr/>
                </a:tc>
                <a:extLst>
                  <a:ext uri="{0D108BD9-81ED-4DB2-BD59-A6C34878D82A}">
                    <a16:rowId xmlns="" xmlns:a16="http://schemas.microsoft.com/office/drawing/2014/main" val="10001"/>
                  </a:ext>
                </a:extLst>
              </a:tr>
            </a:tbl>
          </a:graphicData>
        </a:graphic>
      </p:graphicFrame>
      <p:graphicFrame>
        <p:nvGraphicFramePr>
          <p:cNvPr id="9" name="資料庫圖表 18"/>
          <p:cNvGraphicFramePr/>
          <p:nvPr>
            <p:extLst>
              <p:ext uri="{D42A27DB-BD31-4B8C-83A1-F6EECF244321}">
                <p14:modId xmlns:p14="http://schemas.microsoft.com/office/powerpoint/2010/main" val="4220513229"/>
              </p:ext>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投影片編號版面配置區 4"/>
          <p:cNvSpPr>
            <a:spLocks noGrp="1"/>
          </p:cNvSpPr>
          <p:nvPr>
            <p:ph type="sldNum" sz="quarter" idx="12"/>
          </p:nvPr>
        </p:nvSpPr>
        <p:spPr/>
        <p:txBody>
          <a:bodyPr/>
          <a:lstStyle/>
          <a:p>
            <a:fld id="{B7A223AD-9DE0-49EC-B40D-C8FE98D1D69B}" type="slidenum">
              <a:rPr lang="zh-TW" altLang="en-US" smtClean="0"/>
              <a:t>8</a:t>
            </a:fld>
            <a:endParaRPr lang="zh-TW" altLang="en-US"/>
          </a:p>
        </p:txBody>
      </p:sp>
      <p:sp>
        <p:nvSpPr>
          <p:cNvPr id="10" name="頁尾版面配置區 3"/>
          <p:cNvSpPr>
            <a:spLocks noGrp="1"/>
          </p:cNvSpPr>
          <p:nvPr>
            <p:ph type="ftr" sz="quarter" idx="11"/>
          </p:nvPr>
        </p:nvSpPr>
        <p:spPr>
          <a:xfrm>
            <a:off x="133865" y="6478310"/>
            <a:ext cx="11553550" cy="379690"/>
          </a:xfrm>
        </p:spPr>
        <p:txBody>
          <a:bodyPr/>
          <a:lstStyle/>
          <a:p>
            <a:r>
              <a:rPr lang="en-US" altLang="zh-TW" dirty="0" smtClean="0"/>
              <a:t>《 2017</a:t>
            </a:r>
            <a:r>
              <a:rPr lang="zh-TW" altLang="en-US" dirty="0" smtClean="0"/>
              <a:t>數位金融</a:t>
            </a:r>
            <a:r>
              <a:rPr lang="en-US" altLang="zh-TW" smtClean="0"/>
              <a:t>》                                                                                                                                             </a:t>
            </a:r>
            <a:r>
              <a:rPr lang="zh-TW" altLang="en-US" dirty="0" smtClean="0"/>
              <a:t>	</a:t>
            </a:r>
            <a:r>
              <a:rPr lang="en-US" altLang="zh-TW" dirty="0" smtClean="0"/>
              <a:t>NCTU.IIM.IEBI Lab</a:t>
            </a:r>
            <a:endParaRPr lang="zh-TW" altLang="en-US" dirty="0"/>
          </a:p>
        </p:txBody>
      </p:sp>
    </p:spTree>
    <p:extLst>
      <p:ext uri="{BB962C8B-B14F-4D97-AF65-F5344CB8AC3E}">
        <p14:creationId xmlns:p14="http://schemas.microsoft.com/office/powerpoint/2010/main" val="42802484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t>網路保險</a:t>
            </a:r>
          </a:p>
        </p:txBody>
      </p:sp>
      <p:sp>
        <p:nvSpPr>
          <p:cNvPr id="3" name="內容版面配置區 2"/>
          <p:cNvSpPr>
            <a:spLocks noGrp="1"/>
          </p:cNvSpPr>
          <p:nvPr>
            <p:ph idx="1"/>
          </p:nvPr>
        </p:nvSpPr>
        <p:spPr/>
        <p:txBody>
          <a:bodyPr/>
          <a:lstStyle/>
          <a:p>
            <a:r>
              <a:rPr lang="zh-TW" altLang="en-US" dirty="0"/>
              <a:t>指將保險訊息諮詢、保險計劃書設計、投保、繳費、核保、承保、保單訊息查詢、保權變更、續期繳費、理賠和給付等保險全過程的網路化</a:t>
            </a:r>
            <a:endParaRPr lang="en-US" altLang="zh-TW" dirty="0"/>
          </a:p>
          <a:p>
            <a:endParaRPr lang="zh-TW" altLang="en-US" dirty="0"/>
          </a:p>
        </p:txBody>
      </p:sp>
      <p:pic>
        <p:nvPicPr>
          <p:cNvPr id="7" name="圖片 6"/>
          <p:cNvPicPr>
            <a:picLocks noChangeAspect="1"/>
          </p:cNvPicPr>
          <p:nvPr/>
        </p:nvPicPr>
        <p:blipFill rotWithShape="1">
          <a:blip r:embed="rId2"/>
          <a:srcRect b="2823"/>
          <a:stretch/>
        </p:blipFill>
        <p:spPr>
          <a:xfrm>
            <a:off x="865276" y="2647878"/>
            <a:ext cx="10220325" cy="3683942"/>
          </a:xfrm>
          <a:prstGeom prst="rect">
            <a:avLst/>
          </a:prstGeom>
        </p:spPr>
      </p:pic>
      <p:graphicFrame>
        <p:nvGraphicFramePr>
          <p:cNvPr id="8" name="資料庫圖表 18"/>
          <p:cNvGraphicFramePr/>
          <p:nvPr>
            <p:extLst>
              <p:ext uri="{D42A27DB-BD31-4B8C-83A1-F6EECF244321}">
                <p14:modId xmlns:p14="http://schemas.microsoft.com/office/powerpoint/2010/main" val="1111943353"/>
              </p:ext>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投影片編號版面配置區 4"/>
          <p:cNvSpPr>
            <a:spLocks noGrp="1"/>
          </p:cNvSpPr>
          <p:nvPr>
            <p:ph type="sldNum" sz="quarter" idx="12"/>
          </p:nvPr>
        </p:nvSpPr>
        <p:spPr/>
        <p:txBody>
          <a:bodyPr/>
          <a:lstStyle/>
          <a:p>
            <a:fld id="{B7A223AD-9DE0-49EC-B40D-C8FE98D1D69B}" type="slidenum">
              <a:rPr lang="zh-TW" altLang="en-US" smtClean="0"/>
              <a:t>9</a:t>
            </a:fld>
            <a:endParaRPr lang="zh-TW" altLang="en-US"/>
          </a:p>
        </p:txBody>
      </p:sp>
      <p:sp>
        <p:nvSpPr>
          <p:cNvPr id="9" name="頁尾版面配置區 3"/>
          <p:cNvSpPr>
            <a:spLocks noGrp="1"/>
          </p:cNvSpPr>
          <p:nvPr>
            <p:ph type="ftr" sz="quarter" idx="11"/>
          </p:nvPr>
        </p:nvSpPr>
        <p:spPr>
          <a:xfrm>
            <a:off x="133865" y="6478310"/>
            <a:ext cx="11553550" cy="379690"/>
          </a:xfrm>
        </p:spPr>
        <p:txBody>
          <a:bodyPr/>
          <a:lstStyle/>
          <a:p>
            <a:r>
              <a:rPr lang="en-US" altLang="zh-TW" dirty="0" smtClean="0"/>
              <a:t>《 2017</a:t>
            </a:r>
            <a:r>
              <a:rPr lang="zh-TW" altLang="en-US" dirty="0" smtClean="0"/>
              <a:t>數位金融</a:t>
            </a:r>
            <a:r>
              <a:rPr lang="en-US" altLang="zh-TW" smtClean="0"/>
              <a:t>》                                                                                                                                             </a:t>
            </a:r>
            <a:r>
              <a:rPr lang="zh-TW" altLang="en-US" dirty="0" smtClean="0"/>
              <a:t>	</a:t>
            </a:r>
            <a:r>
              <a:rPr lang="en-US" altLang="zh-TW" dirty="0" smtClean="0"/>
              <a:t>NCTU.IIM.IEBI Lab</a:t>
            </a:r>
            <a:endParaRPr lang="zh-TW" altLang="en-US" dirty="0"/>
          </a:p>
        </p:txBody>
      </p:sp>
    </p:spTree>
    <p:extLst>
      <p:ext uri="{BB962C8B-B14F-4D97-AF65-F5344CB8AC3E}">
        <p14:creationId xmlns:p14="http://schemas.microsoft.com/office/powerpoint/2010/main" val="2710868394"/>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佈景主題">
  <a:themeElements>
    <a:clrScheme name="自訂 5">
      <a:dk1>
        <a:sysClr val="windowText" lastClr="000000"/>
      </a:dk1>
      <a:lt1>
        <a:sysClr val="window" lastClr="FFFFFF"/>
      </a:lt1>
      <a:dk2>
        <a:srgbClr val="323232"/>
      </a:dk2>
      <a:lt2>
        <a:srgbClr val="E3DED1"/>
      </a:lt2>
      <a:accent1>
        <a:srgbClr val="9F2936"/>
      </a:accent1>
      <a:accent2>
        <a:srgbClr val="9F2936"/>
      </a:accent2>
      <a:accent3>
        <a:srgbClr val="1B587C"/>
      </a:accent3>
      <a:accent4>
        <a:srgbClr val="4E8542"/>
      </a:accent4>
      <a:accent5>
        <a:srgbClr val="604878"/>
      </a:accent5>
      <a:accent6>
        <a:srgbClr val="C19859"/>
      </a:accent6>
      <a:hlink>
        <a:srgbClr val="6B9F25"/>
      </a:hlink>
      <a:folHlink>
        <a:srgbClr val="B26B02"/>
      </a:folHlink>
    </a:clrScheme>
    <a:fontScheme name="Seminar">
      <a:majorFont>
        <a:latin typeface="Corbel"/>
        <a:ea typeface="微軟正黑體"/>
        <a:cs typeface=""/>
      </a:majorFont>
      <a:minorFont>
        <a:latin typeface="Corbel"/>
        <a:ea typeface="微軟正黑體"/>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佈景主題">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佈景主題">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13133</TotalTime>
  <Words>4211</Words>
  <Application>Microsoft Macintosh PowerPoint</Application>
  <PresentationFormat>寬螢幕</PresentationFormat>
  <Paragraphs>628</Paragraphs>
  <Slides>32</Slides>
  <Notes>22</Notes>
  <HiddenSlides>0</HiddenSlides>
  <MMClips>0</MMClips>
  <ScaleCrop>false</ScaleCrop>
  <HeadingPairs>
    <vt:vector size="6" baseType="variant">
      <vt:variant>
        <vt:lpstr>使用字型</vt:lpstr>
      </vt:variant>
      <vt:variant>
        <vt:i4>5</vt:i4>
      </vt:variant>
      <vt:variant>
        <vt:lpstr>佈景主題</vt:lpstr>
      </vt:variant>
      <vt:variant>
        <vt:i4>1</vt:i4>
      </vt:variant>
      <vt:variant>
        <vt:lpstr>投影片標題</vt:lpstr>
      </vt:variant>
      <vt:variant>
        <vt:i4>32</vt:i4>
      </vt:variant>
    </vt:vector>
  </HeadingPairs>
  <TitlesOfParts>
    <vt:vector size="38" baseType="lpstr">
      <vt:lpstr>Calibri</vt:lpstr>
      <vt:lpstr>Corbel</vt:lpstr>
      <vt:lpstr>微軟正黑體</vt:lpstr>
      <vt:lpstr>新細明體</vt:lpstr>
      <vt:lpstr>Arial</vt:lpstr>
      <vt:lpstr>Office 佈景主題</vt:lpstr>
      <vt:lpstr>保險科技</vt:lpstr>
      <vt:lpstr>OUTLINE</vt:lpstr>
      <vt:lpstr>互聯網保險</vt:lpstr>
      <vt:lpstr>保險 (Insurance)</vt:lpstr>
      <vt:lpstr>保險的作用</vt:lpstr>
      <vt:lpstr>傳統保險的出現</vt:lpstr>
      <vt:lpstr>傳統保險運作</vt:lpstr>
      <vt:lpstr>傳統保險營利模式</vt:lpstr>
      <vt:lpstr>網路保險</vt:lpstr>
      <vt:lpstr>傳統與網路保險的比較</vt:lpstr>
      <vt:lpstr>互聯網保險科技-物聯網</vt:lpstr>
      <vt:lpstr>互聯網保險科技-大數據、雲端運算</vt:lpstr>
      <vt:lpstr>互聯網保險平台:</vt:lpstr>
      <vt:lpstr>互聯網保險平台: 階段發展</vt:lpstr>
      <vt:lpstr>互聯網保險業務流程-例(1) 保險電子商務</vt:lpstr>
      <vt:lpstr>互聯網保險業務流程-例(2)社群保險</vt:lpstr>
      <vt:lpstr>互聯網保險五大商業模式</vt:lpstr>
      <vt:lpstr>互聯網保險創新</vt:lpstr>
      <vt:lpstr>互聯網保險創新模式</vt:lpstr>
      <vt:lpstr>客戶服務創新：英國車險線上比價網站</vt:lpstr>
      <vt:lpstr>資訊取得創新：移動式保險–車聯網</vt:lpstr>
      <vt:lpstr>車險 –UBI(Usage Based Insurance)</vt:lpstr>
      <vt:lpstr>社群網路創新： Friendsurance</vt:lpstr>
      <vt:lpstr>Friendsurance：共享經濟保險模式</vt:lpstr>
      <vt:lpstr>國外</vt:lpstr>
      <vt:lpstr>中國</vt:lpstr>
      <vt:lpstr>台灣</vt:lpstr>
      <vt:lpstr>保險業  vs. 金融科技</vt:lpstr>
      <vt:lpstr>傳統保險挑戰</vt:lpstr>
      <vt:lpstr>傳統保險的對策</vt:lpstr>
      <vt:lpstr>互聯網保險業發展瓶頸</vt:lpstr>
      <vt:lpstr>互聯網保險的風險防控</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簡報</dc:title>
  <dc:creator>yen lin</dc:creator>
  <cp:lastModifiedBy>Microsoft Office 使用者</cp:lastModifiedBy>
  <cp:revision>298</cp:revision>
  <cp:lastPrinted>2016-06-22T08:11:44Z</cp:lastPrinted>
  <dcterms:created xsi:type="dcterms:W3CDTF">2016-06-16T05:53:04Z</dcterms:created>
  <dcterms:modified xsi:type="dcterms:W3CDTF">2017-03-02T15:12:32Z</dcterms:modified>
</cp:coreProperties>
</file>