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659" r:id="rId2"/>
    <p:sldId id="760" r:id="rId3"/>
    <p:sldId id="737" r:id="rId4"/>
    <p:sldId id="661" r:id="rId5"/>
    <p:sldId id="662" r:id="rId6"/>
    <p:sldId id="663" r:id="rId7"/>
    <p:sldId id="664" r:id="rId8"/>
    <p:sldId id="665" r:id="rId9"/>
    <p:sldId id="667" r:id="rId10"/>
    <p:sldId id="762" r:id="rId11"/>
    <p:sldId id="763" r:id="rId12"/>
    <p:sldId id="668" r:id="rId13"/>
    <p:sldId id="670" r:id="rId14"/>
    <p:sldId id="765" r:id="rId15"/>
    <p:sldId id="780" r:id="rId16"/>
    <p:sldId id="766" r:id="rId17"/>
    <p:sldId id="783" r:id="rId18"/>
    <p:sldId id="768" r:id="rId19"/>
    <p:sldId id="769" r:id="rId20"/>
    <p:sldId id="770" r:id="rId21"/>
    <p:sldId id="773" r:id="rId22"/>
    <p:sldId id="775" r:id="rId23"/>
    <p:sldId id="776" r:id="rId24"/>
    <p:sldId id="778" r:id="rId25"/>
    <p:sldId id="779" r:id="rId26"/>
    <p:sldId id="777" r:id="rId27"/>
    <p:sldId id="739" r:id="rId28"/>
    <p:sldId id="674" r:id="rId29"/>
    <p:sldId id="741" r:id="rId30"/>
    <p:sldId id="742" r:id="rId31"/>
    <p:sldId id="743" r:id="rId32"/>
    <p:sldId id="785" r:id="rId33"/>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互聯網經濟" id="{BD378396-98E2-4773-82A8-F43B13580010}">
          <p14:sldIdLst>
            <p14:sldId id="659"/>
            <p14:sldId id="760"/>
            <p14:sldId id="737"/>
            <p14:sldId id="661"/>
            <p14:sldId id="662"/>
            <p14:sldId id="663"/>
            <p14:sldId id="664"/>
            <p14:sldId id="665"/>
            <p14:sldId id="667"/>
            <p14:sldId id="762"/>
            <p14:sldId id="763"/>
            <p14:sldId id="668"/>
            <p14:sldId id="670"/>
            <p14:sldId id="765"/>
            <p14:sldId id="780"/>
            <p14:sldId id="766"/>
            <p14:sldId id="783"/>
            <p14:sldId id="768"/>
            <p14:sldId id="769"/>
            <p14:sldId id="770"/>
            <p14:sldId id="773"/>
            <p14:sldId id="775"/>
            <p14:sldId id="776"/>
            <p14:sldId id="778"/>
            <p14:sldId id="779"/>
            <p14:sldId id="777"/>
            <p14:sldId id="739"/>
            <p14:sldId id="674"/>
            <p14:sldId id="741"/>
            <p14:sldId id="742"/>
            <p14:sldId id="743"/>
            <p14:sldId id="785"/>
          </p14:sldIdLst>
        </p14:section>
      </p14:sectionLst>
    </p:ex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78221" autoAdjust="0"/>
  </p:normalViewPr>
  <p:slideViewPr>
    <p:cSldViewPr snapToGrid="0">
      <p:cViewPr>
        <p:scale>
          <a:sx n="77" d="100"/>
          <a:sy n="77" d="100"/>
        </p:scale>
        <p:origin x="-1074" y="-72"/>
      </p:cViewPr>
      <p:guideLst>
        <p:guide orient="horz" pos="2160"/>
        <p:guide pos="3840"/>
      </p:guideLst>
    </p:cSldViewPr>
  </p:slideViewPr>
  <p:notesTextViewPr>
    <p:cViewPr>
      <p:scale>
        <a:sx n="1" d="1"/>
        <a:sy n="1" d="1"/>
      </p:scale>
      <p:origin x="0" y="0"/>
    </p:cViewPr>
  </p:notesTextViewPr>
  <p:sorterViewPr>
    <p:cViewPr>
      <p:scale>
        <a:sx n="110" d="100"/>
        <a:sy n="110" d="100"/>
      </p:scale>
      <p:origin x="0" y="1257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F709AA-1FD3-4C99-9175-462461C62DCB}" type="doc">
      <dgm:prSet loTypeId="urn:microsoft.com/office/officeart/2008/layout/VerticalCurvedList" loCatId="list" qsTypeId="urn:microsoft.com/office/officeart/2005/8/quickstyle/simple4" qsCatId="simple" csTypeId="urn:microsoft.com/office/officeart/2005/8/colors/colorful4" csCatId="colorful" phldr="1"/>
      <dgm:spPr/>
    </dgm:pt>
    <dgm:pt modelId="{2BDDA273-805D-46F4-BB7E-468107752D51}">
      <dgm:prSet phldrT="[文字]" custT="1"/>
      <dgm:spPr/>
      <dgm:t>
        <a:bodyPr/>
        <a:lstStyle/>
        <a:p>
          <a:r>
            <a:rPr lang="zh-TW" altLang="en-US" sz="2800" b="0" dirty="0">
              <a:latin typeface="微軟正黑體" pitchFamily="34" charset="-120"/>
              <a:ea typeface="微軟正黑體" pitchFamily="34" charset="-120"/>
              <a:cs typeface="新細明體" charset="-120"/>
            </a:rPr>
            <a:t>消費者感覺有更大的主動權和透明度</a:t>
          </a:r>
          <a:endParaRPr lang="zh-TW" altLang="en-US" sz="2800" b="0" dirty="0"/>
        </a:p>
      </dgm:t>
    </dgm:pt>
    <dgm:pt modelId="{DDC908E5-93FB-47E6-98EA-0ACE2E09B72F}" type="parTrans" cxnId="{27F40D3C-5E4A-4DD4-B457-CB807B197229}">
      <dgm:prSet/>
      <dgm:spPr/>
      <dgm:t>
        <a:bodyPr/>
        <a:lstStyle/>
        <a:p>
          <a:endParaRPr lang="zh-TW" altLang="en-US"/>
        </a:p>
      </dgm:t>
    </dgm:pt>
    <dgm:pt modelId="{8E9F972B-CDE4-4C0D-89F2-C84659846683}" type="sibTrans" cxnId="{27F40D3C-5E4A-4DD4-B457-CB807B197229}">
      <dgm:prSet/>
      <dgm:spPr/>
      <dgm:t>
        <a:bodyPr/>
        <a:lstStyle/>
        <a:p>
          <a:endParaRPr lang="zh-TW" altLang="en-US"/>
        </a:p>
      </dgm:t>
    </dgm:pt>
    <dgm:pt modelId="{0A7F9834-EB03-4A7E-8E8A-247101F277B2}">
      <dgm:prSet phldrT="[文字]" custT="1"/>
      <dgm:spPr/>
      <dgm:t>
        <a:bodyPr/>
        <a:lstStyle/>
        <a:p>
          <a:r>
            <a:rPr lang="zh-TW" altLang="en-US" sz="2800" b="0" dirty="0">
              <a:latin typeface="微軟正黑體" pitchFamily="34" charset="-120"/>
              <a:ea typeface="微軟正黑體" pitchFamily="34" charset="-120"/>
              <a:cs typeface="新細明體" charset="-120"/>
            </a:rPr>
            <a:t>當今世界範圍內正出現信任危機</a:t>
          </a:r>
          <a:endParaRPr lang="zh-TW" altLang="en-US" sz="2800" b="0" dirty="0"/>
        </a:p>
      </dgm:t>
    </dgm:pt>
    <dgm:pt modelId="{595730AF-CF60-4393-8D89-6A27E61A4084}" type="parTrans" cxnId="{22EB67D9-D539-47F6-9927-1EFB288FECFC}">
      <dgm:prSet/>
      <dgm:spPr/>
      <dgm:t>
        <a:bodyPr/>
        <a:lstStyle/>
        <a:p>
          <a:endParaRPr lang="zh-TW" altLang="en-US"/>
        </a:p>
      </dgm:t>
    </dgm:pt>
    <dgm:pt modelId="{5BFEA951-45F8-4FBD-933C-9A137623124B}" type="sibTrans" cxnId="{22EB67D9-D539-47F6-9927-1EFB288FECFC}">
      <dgm:prSet/>
      <dgm:spPr/>
      <dgm:t>
        <a:bodyPr/>
        <a:lstStyle/>
        <a:p>
          <a:endParaRPr lang="zh-TW" altLang="en-US"/>
        </a:p>
      </dgm:t>
    </dgm:pt>
    <dgm:pt modelId="{0C901F76-C991-4379-A636-47AFA1586B7E}">
      <dgm:prSet phldrT="[文字]" custT="1"/>
      <dgm:spPr/>
      <dgm:t>
        <a:bodyPr/>
        <a:lstStyle/>
        <a:p>
          <a:r>
            <a:rPr lang="zh-TW" altLang="en-US" sz="2800" b="0" dirty="0">
              <a:latin typeface="微軟正黑體" pitchFamily="34" charset="-120"/>
              <a:ea typeface="微軟正黑體" pitchFamily="34" charset="-120"/>
              <a:cs typeface="新細明體" charset="-120"/>
            </a:rPr>
            <a:t>消費者和供應者都在交換過程中更受益</a:t>
          </a:r>
          <a:endParaRPr lang="zh-TW" altLang="en-US" sz="2800" b="0" dirty="0"/>
        </a:p>
      </dgm:t>
    </dgm:pt>
    <dgm:pt modelId="{8B26B26E-976B-4894-B58B-BF96E9BCCA2F}" type="parTrans" cxnId="{2C1DB431-DD9F-417E-9747-7A28DE74995B}">
      <dgm:prSet/>
      <dgm:spPr/>
      <dgm:t>
        <a:bodyPr/>
        <a:lstStyle/>
        <a:p>
          <a:endParaRPr lang="zh-TW" altLang="en-US"/>
        </a:p>
      </dgm:t>
    </dgm:pt>
    <dgm:pt modelId="{E0C3D2B4-7543-4B7F-BCB9-9AD32F1D16B6}" type="sibTrans" cxnId="{2C1DB431-DD9F-417E-9747-7A28DE74995B}">
      <dgm:prSet/>
      <dgm:spPr/>
      <dgm:t>
        <a:bodyPr/>
        <a:lstStyle/>
        <a:p>
          <a:endParaRPr lang="zh-TW" altLang="en-US"/>
        </a:p>
      </dgm:t>
    </dgm:pt>
    <dgm:pt modelId="{3E7920D6-F0E3-479E-8F7D-2994D2E7AA07}" type="pres">
      <dgm:prSet presAssocID="{3AF709AA-1FD3-4C99-9175-462461C62DCB}" presName="Name0" presStyleCnt="0">
        <dgm:presLayoutVars>
          <dgm:chMax val="7"/>
          <dgm:chPref val="7"/>
          <dgm:dir/>
        </dgm:presLayoutVars>
      </dgm:prSet>
      <dgm:spPr/>
    </dgm:pt>
    <dgm:pt modelId="{F4FA05BE-BD4B-48E8-9D10-F6E21EA9F3E1}" type="pres">
      <dgm:prSet presAssocID="{3AF709AA-1FD3-4C99-9175-462461C62DCB}" presName="Name1" presStyleCnt="0"/>
      <dgm:spPr/>
    </dgm:pt>
    <dgm:pt modelId="{946D933B-93AA-4878-A109-5B6C33260EDC}" type="pres">
      <dgm:prSet presAssocID="{3AF709AA-1FD3-4C99-9175-462461C62DCB}" presName="cycle" presStyleCnt="0"/>
      <dgm:spPr/>
    </dgm:pt>
    <dgm:pt modelId="{55CDEEFE-B14A-4A3E-BF78-87ACAF1F967C}" type="pres">
      <dgm:prSet presAssocID="{3AF709AA-1FD3-4C99-9175-462461C62DCB}" presName="srcNode" presStyleLbl="node1" presStyleIdx="0" presStyleCnt="3"/>
      <dgm:spPr/>
    </dgm:pt>
    <dgm:pt modelId="{97FEDF89-CB7A-49DC-837D-290BED2085BC}" type="pres">
      <dgm:prSet presAssocID="{3AF709AA-1FD3-4C99-9175-462461C62DCB}" presName="conn" presStyleLbl="parChTrans1D2" presStyleIdx="0" presStyleCnt="1"/>
      <dgm:spPr/>
      <dgm:t>
        <a:bodyPr/>
        <a:lstStyle/>
        <a:p>
          <a:endParaRPr lang="zh-TW" altLang="en-US"/>
        </a:p>
      </dgm:t>
    </dgm:pt>
    <dgm:pt modelId="{038A0C89-A872-47B5-85C4-9A994EF17EC8}" type="pres">
      <dgm:prSet presAssocID="{3AF709AA-1FD3-4C99-9175-462461C62DCB}" presName="extraNode" presStyleLbl="node1" presStyleIdx="0" presStyleCnt="3"/>
      <dgm:spPr/>
    </dgm:pt>
    <dgm:pt modelId="{9ED55FCF-40EA-4999-B27A-8675F2270CB2}" type="pres">
      <dgm:prSet presAssocID="{3AF709AA-1FD3-4C99-9175-462461C62DCB}" presName="dstNode" presStyleLbl="node1" presStyleIdx="0" presStyleCnt="3"/>
      <dgm:spPr/>
    </dgm:pt>
    <dgm:pt modelId="{214B5330-8634-46D7-ABDA-4C1515E445C6}" type="pres">
      <dgm:prSet presAssocID="{2BDDA273-805D-46F4-BB7E-468107752D51}" presName="text_1" presStyleLbl="node1" presStyleIdx="0" presStyleCnt="3">
        <dgm:presLayoutVars>
          <dgm:bulletEnabled val="1"/>
        </dgm:presLayoutVars>
      </dgm:prSet>
      <dgm:spPr/>
      <dgm:t>
        <a:bodyPr/>
        <a:lstStyle/>
        <a:p>
          <a:endParaRPr lang="zh-TW" altLang="en-US"/>
        </a:p>
      </dgm:t>
    </dgm:pt>
    <dgm:pt modelId="{56E66BF3-468F-4726-AAC5-D0A1DDA73835}" type="pres">
      <dgm:prSet presAssocID="{2BDDA273-805D-46F4-BB7E-468107752D51}" presName="accent_1" presStyleCnt="0"/>
      <dgm:spPr/>
    </dgm:pt>
    <dgm:pt modelId="{86EAF72A-9876-47EE-A717-932E59906A15}" type="pres">
      <dgm:prSet presAssocID="{2BDDA273-805D-46F4-BB7E-468107752D51}" presName="accentRepeatNode" presStyleLbl="solidFgAcc1" presStyleIdx="0" presStyleCnt="3"/>
      <dgm:spPr/>
    </dgm:pt>
    <dgm:pt modelId="{687CD0DB-6A4A-4368-B208-96AEFFFE1D58}" type="pres">
      <dgm:prSet presAssocID="{0A7F9834-EB03-4A7E-8E8A-247101F277B2}" presName="text_2" presStyleLbl="node1" presStyleIdx="1" presStyleCnt="3">
        <dgm:presLayoutVars>
          <dgm:bulletEnabled val="1"/>
        </dgm:presLayoutVars>
      </dgm:prSet>
      <dgm:spPr/>
      <dgm:t>
        <a:bodyPr/>
        <a:lstStyle/>
        <a:p>
          <a:endParaRPr lang="zh-TW" altLang="en-US"/>
        </a:p>
      </dgm:t>
    </dgm:pt>
    <dgm:pt modelId="{3DBF3158-DEAB-4738-8BB0-36CE2D4ED485}" type="pres">
      <dgm:prSet presAssocID="{0A7F9834-EB03-4A7E-8E8A-247101F277B2}" presName="accent_2" presStyleCnt="0"/>
      <dgm:spPr/>
    </dgm:pt>
    <dgm:pt modelId="{1822585F-4DC5-4BFF-8601-7AFBA1C485B3}" type="pres">
      <dgm:prSet presAssocID="{0A7F9834-EB03-4A7E-8E8A-247101F277B2}" presName="accentRepeatNode" presStyleLbl="solidFgAcc1" presStyleIdx="1" presStyleCnt="3"/>
      <dgm:spPr/>
    </dgm:pt>
    <dgm:pt modelId="{B218C5E6-27F8-4345-B8AD-1065930BB0DD}" type="pres">
      <dgm:prSet presAssocID="{0C901F76-C991-4379-A636-47AFA1586B7E}" presName="text_3" presStyleLbl="node1" presStyleIdx="2" presStyleCnt="3">
        <dgm:presLayoutVars>
          <dgm:bulletEnabled val="1"/>
        </dgm:presLayoutVars>
      </dgm:prSet>
      <dgm:spPr/>
      <dgm:t>
        <a:bodyPr/>
        <a:lstStyle/>
        <a:p>
          <a:endParaRPr lang="zh-TW" altLang="en-US"/>
        </a:p>
      </dgm:t>
    </dgm:pt>
    <dgm:pt modelId="{C5E409C2-D0C7-4105-878F-89C8B443A6FB}" type="pres">
      <dgm:prSet presAssocID="{0C901F76-C991-4379-A636-47AFA1586B7E}" presName="accent_3" presStyleCnt="0"/>
      <dgm:spPr/>
    </dgm:pt>
    <dgm:pt modelId="{5E88DA60-665C-434B-A3FC-A915F6AFB58E}" type="pres">
      <dgm:prSet presAssocID="{0C901F76-C991-4379-A636-47AFA1586B7E}" presName="accentRepeatNode" presStyleLbl="solidFgAcc1" presStyleIdx="2" presStyleCnt="3"/>
      <dgm:spPr/>
    </dgm:pt>
  </dgm:ptLst>
  <dgm:cxnLst>
    <dgm:cxn modelId="{55C3370A-4899-4007-B511-4BFF2BBB8DEB}" type="presOf" srcId="{8E9F972B-CDE4-4C0D-89F2-C84659846683}" destId="{97FEDF89-CB7A-49DC-837D-290BED2085BC}" srcOrd="0" destOrd="0" presId="urn:microsoft.com/office/officeart/2008/layout/VerticalCurvedList"/>
    <dgm:cxn modelId="{6684E770-9432-4EDA-B8D5-BB0A9D9AB162}" type="presOf" srcId="{2BDDA273-805D-46F4-BB7E-468107752D51}" destId="{214B5330-8634-46D7-ABDA-4C1515E445C6}" srcOrd="0" destOrd="0" presId="urn:microsoft.com/office/officeart/2008/layout/VerticalCurvedList"/>
    <dgm:cxn modelId="{27F40D3C-5E4A-4DD4-B457-CB807B197229}" srcId="{3AF709AA-1FD3-4C99-9175-462461C62DCB}" destId="{2BDDA273-805D-46F4-BB7E-468107752D51}" srcOrd="0" destOrd="0" parTransId="{DDC908E5-93FB-47E6-98EA-0ACE2E09B72F}" sibTransId="{8E9F972B-CDE4-4C0D-89F2-C84659846683}"/>
    <dgm:cxn modelId="{4F4347D8-7ED4-4DA7-BE05-D9D4F49E88F9}" type="presOf" srcId="{0A7F9834-EB03-4A7E-8E8A-247101F277B2}" destId="{687CD0DB-6A4A-4368-B208-96AEFFFE1D58}" srcOrd="0" destOrd="0" presId="urn:microsoft.com/office/officeart/2008/layout/VerticalCurvedList"/>
    <dgm:cxn modelId="{2C1DB431-DD9F-417E-9747-7A28DE74995B}" srcId="{3AF709AA-1FD3-4C99-9175-462461C62DCB}" destId="{0C901F76-C991-4379-A636-47AFA1586B7E}" srcOrd="2" destOrd="0" parTransId="{8B26B26E-976B-4894-B58B-BF96E9BCCA2F}" sibTransId="{E0C3D2B4-7543-4B7F-BCB9-9AD32F1D16B6}"/>
    <dgm:cxn modelId="{22EB67D9-D539-47F6-9927-1EFB288FECFC}" srcId="{3AF709AA-1FD3-4C99-9175-462461C62DCB}" destId="{0A7F9834-EB03-4A7E-8E8A-247101F277B2}" srcOrd="1" destOrd="0" parTransId="{595730AF-CF60-4393-8D89-6A27E61A4084}" sibTransId="{5BFEA951-45F8-4FBD-933C-9A137623124B}"/>
    <dgm:cxn modelId="{6A46267B-CCF6-4D00-9119-8A7939855DB8}" type="presOf" srcId="{3AF709AA-1FD3-4C99-9175-462461C62DCB}" destId="{3E7920D6-F0E3-479E-8F7D-2994D2E7AA07}" srcOrd="0" destOrd="0" presId="urn:microsoft.com/office/officeart/2008/layout/VerticalCurvedList"/>
    <dgm:cxn modelId="{D2C1E51C-8E14-4CE8-80E7-6EA12D9A2EC9}" type="presOf" srcId="{0C901F76-C991-4379-A636-47AFA1586B7E}" destId="{B218C5E6-27F8-4345-B8AD-1065930BB0DD}" srcOrd="0" destOrd="0" presId="urn:microsoft.com/office/officeart/2008/layout/VerticalCurvedList"/>
    <dgm:cxn modelId="{9307743A-FA3D-4CA1-A04E-05D67DA2A74E}" type="presParOf" srcId="{3E7920D6-F0E3-479E-8F7D-2994D2E7AA07}" destId="{F4FA05BE-BD4B-48E8-9D10-F6E21EA9F3E1}" srcOrd="0" destOrd="0" presId="urn:microsoft.com/office/officeart/2008/layout/VerticalCurvedList"/>
    <dgm:cxn modelId="{9D8DE7A5-0A45-45C0-B6D4-6A9054DA76E1}" type="presParOf" srcId="{F4FA05BE-BD4B-48E8-9D10-F6E21EA9F3E1}" destId="{946D933B-93AA-4878-A109-5B6C33260EDC}" srcOrd="0" destOrd="0" presId="urn:microsoft.com/office/officeart/2008/layout/VerticalCurvedList"/>
    <dgm:cxn modelId="{191E6B33-3230-47AF-9445-2CA9F2071D25}" type="presParOf" srcId="{946D933B-93AA-4878-A109-5B6C33260EDC}" destId="{55CDEEFE-B14A-4A3E-BF78-87ACAF1F967C}" srcOrd="0" destOrd="0" presId="urn:microsoft.com/office/officeart/2008/layout/VerticalCurvedList"/>
    <dgm:cxn modelId="{C18D091B-0C4B-42B6-A68C-304DE5C751F8}" type="presParOf" srcId="{946D933B-93AA-4878-A109-5B6C33260EDC}" destId="{97FEDF89-CB7A-49DC-837D-290BED2085BC}" srcOrd="1" destOrd="0" presId="urn:microsoft.com/office/officeart/2008/layout/VerticalCurvedList"/>
    <dgm:cxn modelId="{D2709D04-A029-4D71-A335-52DAD193F60D}" type="presParOf" srcId="{946D933B-93AA-4878-A109-5B6C33260EDC}" destId="{038A0C89-A872-47B5-85C4-9A994EF17EC8}" srcOrd="2" destOrd="0" presId="urn:microsoft.com/office/officeart/2008/layout/VerticalCurvedList"/>
    <dgm:cxn modelId="{5D04B629-9516-4917-A06F-303674A22A19}" type="presParOf" srcId="{946D933B-93AA-4878-A109-5B6C33260EDC}" destId="{9ED55FCF-40EA-4999-B27A-8675F2270CB2}" srcOrd="3" destOrd="0" presId="urn:microsoft.com/office/officeart/2008/layout/VerticalCurvedList"/>
    <dgm:cxn modelId="{B09CEA5A-7D7A-4B13-81C3-0CDD5FF1A023}" type="presParOf" srcId="{F4FA05BE-BD4B-48E8-9D10-F6E21EA9F3E1}" destId="{214B5330-8634-46D7-ABDA-4C1515E445C6}" srcOrd="1" destOrd="0" presId="urn:microsoft.com/office/officeart/2008/layout/VerticalCurvedList"/>
    <dgm:cxn modelId="{5E182A14-AD01-45AD-B6E1-33C9A2A18FD0}" type="presParOf" srcId="{F4FA05BE-BD4B-48E8-9D10-F6E21EA9F3E1}" destId="{56E66BF3-468F-4726-AAC5-D0A1DDA73835}" srcOrd="2" destOrd="0" presId="urn:microsoft.com/office/officeart/2008/layout/VerticalCurvedList"/>
    <dgm:cxn modelId="{2B404CCF-9338-4011-AE57-F8A12D8CA681}" type="presParOf" srcId="{56E66BF3-468F-4726-AAC5-D0A1DDA73835}" destId="{86EAF72A-9876-47EE-A717-932E59906A15}" srcOrd="0" destOrd="0" presId="urn:microsoft.com/office/officeart/2008/layout/VerticalCurvedList"/>
    <dgm:cxn modelId="{7FD76E58-FF1C-4333-AB2D-95C0539A1757}" type="presParOf" srcId="{F4FA05BE-BD4B-48E8-9D10-F6E21EA9F3E1}" destId="{687CD0DB-6A4A-4368-B208-96AEFFFE1D58}" srcOrd="3" destOrd="0" presId="urn:microsoft.com/office/officeart/2008/layout/VerticalCurvedList"/>
    <dgm:cxn modelId="{64D94568-3DD7-422E-A18D-59A59A7B08EE}" type="presParOf" srcId="{F4FA05BE-BD4B-48E8-9D10-F6E21EA9F3E1}" destId="{3DBF3158-DEAB-4738-8BB0-36CE2D4ED485}" srcOrd="4" destOrd="0" presId="urn:microsoft.com/office/officeart/2008/layout/VerticalCurvedList"/>
    <dgm:cxn modelId="{A815F181-1BED-48CA-A991-A456AF96D9B9}" type="presParOf" srcId="{3DBF3158-DEAB-4738-8BB0-36CE2D4ED485}" destId="{1822585F-4DC5-4BFF-8601-7AFBA1C485B3}" srcOrd="0" destOrd="0" presId="urn:microsoft.com/office/officeart/2008/layout/VerticalCurvedList"/>
    <dgm:cxn modelId="{CCD35AA8-3D31-4726-BC2B-009656FF8AC8}" type="presParOf" srcId="{F4FA05BE-BD4B-48E8-9D10-F6E21EA9F3E1}" destId="{B218C5E6-27F8-4345-B8AD-1065930BB0DD}" srcOrd="5" destOrd="0" presId="urn:microsoft.com/office/officeart/2008/layout/VerticalCurvedList"/>
    <dgm:cxn modelId="{4013DF5D-FF1C-4465-BD7B-E1599CB75027}" type="presParOf" srcId="{F4FA05BE-BD4B-48E8-9D10-F6E21EA9F3E1}" destId="{C5E409C2-D0C7-4105-878F-89C8B443A6FB}" srcOrd="6" destOrd="0" presId="urn:microsoft.com/office/officeart/2008/layout/VerticalCurvedList"/>
    <dgm:cxn modelId="{964F0360-BC71-429F-A8AE-5F7CDA4D0A19}" type="presParOf" srcId="{C5E409C2-D0C7-4105-878F-89C8B443A6FB}" destId="{5E88DA60-665C-434B-A3FC-A915F6AFB58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2016/9/26</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2016/9/26</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iki.mbalib.com/zh-tw/%E4%BF%A1%E6%81%AF%E6%9C%8D%E5%8A%A1" TargetMode="External"/><Relationship Id="rId2" Type="http://schemas.openxmlformats.org/officeDocument/2006/relationships/slide" Target="../slides/slide5.xml"/><Relationship Id="rId1" Type="http://schemas.openxmlformats.org/officeDocument/2006/relationships/notesMaster" Target="../notesMasters/notesMaster1.xml"/><Relationship Id="rId6" Type="http://schemas.openxmlformats.org/officeDocument/2006/relationships/hyperlink" Target="http://wiki.mbalib.com/zh-tw/%E8%B4%B9%E7%94%A8" TargetMode="External"/><Relationship Id="rId5" Type="http://schemas.openxmlformats.org/officeDocument/2006/relationships/hyperlink" Target="http://wiki.mbalib.com/zh-tw/%E6%97%85%E6%B8%B8%E4%BF%A1%E6%81%AF" TargetMode="External"/><Relationship Id="rId4" Type="http://schemas.openxmlformats.org/officeDocument/2006/relationships/hyperlink" Target="http://wiki.mbalib.com/zh-tw/%E7%A7%BB%E5%8A%A8%E5%B9%BF%E5%91%8A" TargetMode="Externa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wiki.mbalib.com/zh-tw/%E8%87%AA%E5%8A%A8%E5%94%AE%E8%B4%A7%E6%9C%BA" TargetMode="External"/><Relationship Id="rId13" Type="http://schemas.openxmlformats.org/officeDocument/2006/relationships/hyperlink" Target="http://wiki.mbalib.com/zh-tw/%E4%BF%9D%E9%99%A9%E5%85%AC%E5%8F%B8" TargetMode="External"/><Relationship Id="rId3" Type="http://schemas.openxmlformats.org/officeDocument/2006/relationships/hyperlink" Target="http://wiki.mbalib.com/zh-tw/%E8%B4%A2%E5%8A%A1%E7%AE%A1%E7%90%86" TargetMode="External"/><Relationship Id="rId7" Type="http://schemas.openxmlformats.org/officeDocument/2006/relationships/hyperlink" Target="http://wiki.mbalib.com/zh-tw/%E5%BF%AB%E9%A4%90" TargetMode="External"/><Relationship Id="rId12" Type="http://schemas.openxmlformats.org/officeDocument/2006/relationships/hyperlink" Target="http://wiki.mbalib.com/zh-tw/%E5%95%86%E4%B8%9A%E6%A8%A1%E5%BC%8F"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wiki.mbalib.com/zh-tw/%E7%BD%91%E4%B8%8A%E8%B4%AD%E7%89%A9" TargetMode="External"/><Relationship Id="rId11" Type="http://schemas.openxmlformats.org/officeDocument/2006/relationships/hyperlink" Target="http://wiki.mbalib.com/zh-tw/%E6%95%B0%E6%8D%AE%E4%BA%A4%E6%8D%A2" TargetMode="External"/><Relationship Id="rId5" Type="http://schemas.openxmlformats.org/officeDocument/2006/relationships/hyperlink" Target="http://wiki.mbalib.com/zh-tw/%E5%9B%A0%E7%89%B9%E7%BD%91" TargetMode="External"/><Relationship Id="rId10" Type="http://schemas.openxmlformats.org/officeDocument/2006/relationships/hyperlink" Target="http://wiki.mbalib.com/zh-tw/%E5%A8%B1%E4%B9%90%E6%9C%8D%E5%8A%A1" TargetMode="External"/><Relationship Id="rId4" Type="http://schemas.openxmlformats.org/officeDocument/2006/relationships/hyperlink" Target="http://wiki.mbalib.com/zh-tw/%E7%A7%BB%E5%8A%A8%E8%AE%BE%E5%A4%87" TargetMode="External"/><Relationship Id="rId9" Type="http://schemas.openxmlformats.org/officeDocument/2006/relationships/hyperlink" Target="http://wiki.mbalib.com/zh-tw/%E5%A8%B1%E4%B9%90"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a:solidFill>
                  <a:schemeClr val="tx1"/>
                </a:solidFill>
                <a:latin typeface="Arial" charset="0"/>
                <a:ea typeface="新細明體" charset="0"/>
                <a:cs typeface="新細明體" charset="0"/>
              </a:defRPr>
            </a:lvl1pPr>
            <a:lvl2pPr marL="742950" indent="-285750">
              <a:defRPr kumimoji="1" sz="2400">
                <a:solidFill>
                  <a:schemeClr val="tx1"/>
                </a:solidFill>
                <a:latin typeface="Arial" charset="0"/>
                <a:ea typeface="新細明體" charset="0"/>
              </a:defRPr>
            </a:lvl2pPr>
            <a:lvl3pPr marL="1143000" indent="-228600">
              <a:defRPr kumimoji="1" sz="2400">
                <a:solidFill>
                  <a:schemeClr val="tx1"/>
                </a:solidFill>
                <a:latin typeface="Arial" charset="0"/>
                <a:ea typeface="新細明體" charset="0"/>
              </a:defRPr>
            </a:lvl3pPr>
            <a:lvl4pPr marL="1600200" indent="-228600">
              <a:defRPr kumimoji="1" sz="2400">
                <a:solidFill>
                  <a:schemeClr val="tx1"/>
                </a:solidFill>
                <a:latin typeface="Arial" charset="0"/>
                <a:ea typeface="新細明體" charset="0"/>
              </a:defRPr>
            </a:lvl4pPr>
            <a:lvl5pPr marL="2057400" indent="-228600">
              <a:defRPr kumimoji="1" sz="2400">
                <a:solidFill>
                  <a:schemeClr val="tx1"/>
                </a:solidFill>
                <a:latin typeface="Arial" charset="0"/>
                <a:ea typeface="新細明體" charset="0"/>
              </a:defRPr>
            </a:lvl5pPr>
            <a:lvl6pPr marL="2514600" indent="-228600" fontAlgn="base">
              <a:spcBef>
                <a:spcPct val="0"/>
              </a:spcBef>
              <a:spcAft>
                <a:spcPct val="0"/>
              </a:spcAft>
              <a:defRPr kumimoji="1" sz="2400">
                <a:solidFill>
                  <a:schemeClr val="tx1"/>
                </a:solidFill>
                <a:latin typeface="Arial" charset="0"/>
                <a:ea typeface="新細明體" charset="0"/>
              </a:defRPr>
            </a:lvl6pPr>
            <a:lvl7pPr marL="2971800" indent="-228600" fontAlgn="base">
              <a:spcBef>
                <a:spcPct val="0"/>
              </a:spcBef>
              <a:spcAft>
                <a:spcPct val="0"/>
              </a:spcAft>
              <a:defRPr kumimoji="1" sz="2400">
                <a:solidFill>
                  <a:schemeClr val="tx1"/>
                </a:solidFill>
                <a:latin typeface="Arial" charset="0"/>
                <a:ea typeface="新細明體" charset="0"/>
              </a:defRPr>
            </a:lvl7pPr>
            <a:lvl8pPr marL="3429000" indent="-228600" fontAlgn="base">
              <a:spcBef>
                <a:spcPct val="0"/>
              </a:spcBef>
              <a:spcAft>
                <a:spcPct val="0"/>
              </a:spcAft>
              <a:defRPr kumimoji="1" sz="2400">
                <a:solidFill>
                  <a:schemeClr val="tx1"/>
                </a:solidFill>
                <a:latin typeface="Arial" charset="0"/>
                <a:ea typeface="新細明體" charset="0"/>
              </a:defRPr>
            </a:lvl8pPr>
            <a:lvl9pPr marL="3886200" indent="-228600" fontAlgn="base">
              <a:spcBef>
                <a:spcPct val="0"/>
              </a:spcBef>
              <a:spcAft>
                <a:spcPct val="0"/>
              </a:spcAft>
              <a:defRPr kumimoji="1" sz="2400">
                <a:solidFill>
                  <a:schemeClr val="tx1"/>
                </a:solidFill>
                <a:latin typeface="Arial" charset="0"/>
                <a:ea typeface="新細明體" charset="0"/>
              </a:defRPr>
            </a:lvl9pPr>
          </a:lstStyle>
          <a:p>
            <a:fld id="{57F4C525-8FBB-0F4A-BE75-4C225ABB3AB1}" type="slidenum">
              <a:rPr kumimoji="0" lang="en-US" altLang="zh-TW" sz="1200">
                <a:latin typeface="Calibri" charset="0"/>
              </a:rPr>
              <a:pPr/>
              <a:t>1</a:t>
            </a:fld>
            <a:endParaRPr kumimoji="0" lang="en-US" altLang="zh-TW" sz="1200" dirty="0">
              <a:latin typeface="Calibri" charset="0"/>
            </a:endParaRPr>
          </a:p>
        </p:txBody>
      </p:sp>
      <p:sp>
        <p:nvSpPr>
          <p:cNvPr id="16386"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638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kumimoji="0" lang="zh-TW" altLang="en-US" dirty="0">
              <a:latin typeface="Calibri" charset="0"/>
              <a:ea typeface="新細明體" charset="0"/>
            </a:endParaRPr>
          </a:p>
        </p:txBody>
      </p:sp>
    </p:spTree>
    <p:extLst>
      <p:ext uri="{BB962C8B-B14F-4D97-AF65-F5344CB8AC3E}">
        <p14:creationId xmlns:p14="http://schemas.microsoft.com/office/powerpoint/2010/main" val="493157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4190960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25</a:t>
            </a:fld>
            <a:endParaRPr lang="zh-TW" altLang="en-US"/>
          </a:p>
        </p:txBody>
      </p:sp>
    </p:spTree>
    <p:extLst>
      <p:ext uri="{BB962C8B-B14F-4D97-AF65-F5344CB8AC3E}">
        <p14:creationId xmlns:p14="http://schemas.microsoft.com/office/powerpoint/2010/main" val="1582631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41890198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28</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558844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29</a:t>
            </a:fld>
            <a:endParaRPr lang="zh-TW" altLang="en-US"/>
          </a:p>
        </p:txBody>
      </p:sp>
    </p:spTree>
    <p:extLst>
      <p:ext uri="{BB962C8B-B14F-4D97-AF65-F5344CB8AC3E}">
        <p14:creationId xmlns:p14="http://schemas.microsoft.com/office/powerpoint/2010/main" val="490819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en-US" altLang="zh-TW" sz="1200" b="0" i="0" kern="1200" dirty="0">
                <a:solidFill>
                  <a:schemeClr val="tx1"/>
                </a:solidFill>
                <a:latin typeface="+mn-lt"/>
                <a:ea typeface="+mn-ea"/>
                <a:cs typeface="+mn-cs"/>
              </a:rPr>
              <a:t>LBS</a:t>
            </a:r>
            <a:r>
              <a:rPr lang="zh-TW" altLang="en-US" sz="1200" b="0" i="0" kern="1200" dirty="0">
                <a:solidFill>
                  <a:schemeClr val="tx1"/>
                </a:solidFill>
                <a:latin typeface="+mn-lt"/>
                <a:ea typeface="+mn-ea"/>
                <a:cs typeface="+mn-cs"/>
              </a:rPr>
              <a:t>　　</a:t>
            </a:r>
            <a:endParaRPr lang="en-US" altLang="zh-TW" sz="1200" b="0" i="0" kern="1200" dirty="0">
              <a:solidFill>
                <a:schemeClr val="tx1"/>
              </a:solidFill>
              <a:latin typeface="+mn-lt"/>
              <a:ea typeface="+mn-ea"/>
              <a:cs typeface="+mn-cs"/>
            </a:endParaRPr>
          </a:p>
          <a:p>
            <a:r>
              <a:rPr lang="zh-TW" altLang="en-US" sz="1200" b="0" i="0" kern="1200" baseline="0" dirty="0">
                <a:solidFill>
                  <a:schemeClr val="tx1"/>
                </a:solidFill>
                <a:latin typeface="+mn-lt"/>
                <a:ea typeface="+mn-ea"/>
                <a:cs typeface="+mn-cs"/>
              </a:rPr>
              <a:t>        </a:t>
            </a:r>
            <a:r>
              <a:rPr lang="zh-TW" altLang="en-US" sz="1200" b="0" i="0" kern="1200" dirty="0">
                <a:solidFill>
                  <a:schemeClr val="tx1"/>
                </a:solidFill>
                <a:latin typeface="+mn-lt"/>
                <a:ea typeface="+mn-ea"/>
                <a:cs typeface="+mn-cs"/>
              </a:rPr>
              <a:t>（</a:t>
            </a:r>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）緊急救援服務，如美國的</a:t>
            </a:r>
            <a:r>
              <a:rPr lang="en-US" altLang="zh-TW" sz="1200" b="0" i="0" kern="1200" dirty="0">
                <a:solidFill>
                  <a:schemeClr val="tx1"/>
                </a:solidFill>
                <a:latin typeface="+mn-lt"/>
                <a:ea typeface="+mn-ea"/>
                <a:cs typeface="+mn-cs"/>
              </a:rPr>
              <a:t>"911"</a:t>
            </a:r>
            <a:r>
              <a:rPr lang="zh-TW" altLang="en-US" sz="1200" b="0" i="0" kern="1200" dirty="0">
                <a:solidFill>
                  <a:schemeClr val="tx1"/>
                </a:solidFill>
                <a:latin typeface="+mn-lt"/>
                <a:ea typeface="+mn-ea"/>
                <a:cs typeface="+mn-cs"/>
              </a:rPr>
              <a:t>緊急服務。</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）與地圖坐標有關的信息服務及互動式地圖</a:t>
            </a:r>
            <a:r>
              <a:rPr lang="zh-TW" altLang="en-US" sz="1200" b="0" i="0" u="none" strike="noStrike" kern="1200" dirty="0">
                <a:solidFill>
                  <a:schemeClr val="tx1"/>
                </a:solidFill>
                <a:latin typeface="+mn-lt"/>
                <a:ea typeface="+mn-ea"/>
                <a:cs typeface="+mn-cs"/>
                <a:hlinkClick r:id="rId3" tooltip="信息服务"/>
              </a:rPr>
              <a:t>信息服務</a:t>
            </a:r>
            <a:r>
              <a:rPr lang="zh-TW" altLang="en-US" sz="1200" b="0" i="0" kern="1200" dirty="0">
                <a:solidFill>
                  <a:schemeClr val="tx1"/>
                </a:solidFill>
                <a:latin typeface="+mn-lt"/>
                <a:ea typeface="+mn-ea"/>
                <a:cs typeface="+mn-cs"/>
              </a:rPr>
              <a:t>。</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）導航服務。提供交通路況及最佳行車路線；幫助用戶尋找最近的模板地及相關信息，幫助查找某公司的位置、電話號碼和郵政編碼等。</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）定位服務。跟蹤車隊、船隊及貴重物品的運輸，瞭解用戶所在位置及移動情況。</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5</a:t>
            </a:r>
            <a:r>
              <a:rPr lang="zh-TW" altLang="en-US" sz="1200" b="0" i="0" kern="1200" dirty="0">
                <a:solidFill>
                  <a:schemeClr val="tx1"/>
                </a:solidFill>
                <a:latin typeface="+mn-lt"/>
                <a:ea typeface="+mn-ea"/>
                <a:cs typeface="+mn-cs"/>
              </a:rPr>
              <a:t>）</a:t>
            </a:r>
            <a:r>
              <a:rPr lang="zh-TW" altLang="en-US" sz="1200" b="0" i="0" u="none" strike="noStrike" kern="1200" dirty="0">
                <a:solidFill>
                  <a:schemeClr val="tx1"/>
                </a:solidFill>
                <a:latin typeface="+mn-lt"/>
                <a:ea typeface="+mn-ea"/>
                <a:cs typeface="+mn-cs"/>
                <a:hlinkClick r:id="rId4" tooltip="移动广告"/>
              </a:rPr>
              <a:t>移動廣告</a:t>
            </a:r>
            <a:r>
              <a:rPr lang="zh-TW" altLang="en-US" sz="1200" b="0" i="0" kern="1200" dirty="0">
                <a:solidFill>
                  <a:schemeClr val="tx1"/>
                </a:solidFill>
                <a:latin typeface="+mn-lt"/>
                <a:ea typeface="+mn-ea"/>
                <a:cs typeface="+mn-cs"/>
              </a:rPr>
              <a:t>，無線廣告，移動黃頁，</a:t>
            </a:r>
            <a:r>
              <a:rPr lang="zh-TW" altLang="en-US" sz="1200" b="0" i="0" u="none" strike="noStrike" kern="1200" dirty="0">
                <a:solidFill>
                  <a:schemeClr val="tx1"/>
                </a:solidFill>
                <a:latin typeface="+mn-lt"/>
                <a:ea typeface="+mn-ea"/>
                <a:cs typeface="+mn-cs"/>
                <a:hlinkClick r:id="rId5" tooltip="旅游信息"/>
              </a:rPr>
              <a:t>旅游信息</a:t>
            </a:r>
            <a:r>
              <a:rPr lang="zh-TW" altLang="en-US" sz="1200" b="0" i="0" kern="1200" dirty="0">
                <a:solidFill>
                  <a:schemeClr val="tx1"/>
                </a:solidFill>
                <a:latin typeface="+mn-lt"/>
                <a:ea typeface="+mn-ea"/>
                <a:cs typeface="+mn-cs"/>
              </a:rPr>
              <a:t>。</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）銀行財務的虛擬支付。</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7</a:t>
            </a:r>
            <a:r>
              <a:rPr lang="zh-TW" altLang="en-US" sz="1200" b="0" i="0" kern="1200" dirty="0">
                <a:solidFill>
                  <a:schemeClr val="tx1"/>
                </a:solidFill>
                <a:latin typeface="+mn-lt"/>
                <a:ea typeface="+mn-ea"/>
                <a:cs typeface="+mn-cs"/>
              </a:rPr>
              <a:t>）個人安全服務。</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8</a:t>
            </a:r>
            <a:r>
              <a:rPr lang="zh-TW" altLang="en-US" sz="1200" b="0" i="0" kern="1200" dirty="0">
                <a:solidFill>
                  <a:schemeClr val="tx1"/>
                </a:solidFill>
                <a:latin typeface="+mn-lt"/>
                <a:ea typeface="+mn-ea"/>
                <a:cs typeface="+mn-cs"/>
              </a:rPr>
              <a:t>）位置計費。室內、室外不同位置打電話的不同</a:t>
            </a:r>
            <a:r>
              <a:rPr lang="zh-TW" altLang="en-US" sz="1200" b="0" i="0" u="none" strike="noStrike" kern="1200" dirty="0">
                <a:solidFill>
                  <a:schemeClr val="tx1"/>
                </a:solidFill>
                <a:latin typeface="+mn-lt"/>
                <a:ea typeface="+mn-ea"/>
                <a:cs typeface="+mn-cs"/>
                <a:hlinkClick r:id="rId6" tooltip="费用"/>
              </a:rPr>
              <a:t>費用</a:t>
            </a:r>
            <a:r>
              <a:rPr lang="zh-TW" altLang="en-US" sz="1200" b="0" i="0" kern="1200" dirty="0">
                <a:solidFill>
                  <a:schemeClr val="tx1"/>
                </a:solidFill>
                <a:latin typeface="+mn-lt"/>
                <a:ea typeface="+mn-ea"/>
                <a:cs typeface="+mn-cs"/>
              </a:rPr>
              <a:t>和計費。</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9</a:t>
            </a:r>
            <a:r>
              <a:rPr lang="zh-TW" altLang="en-US" sz="1200" b="0" i="0" kern="1200" dirty="0">
                <a:solidFill>
                  <a:schemeClr val="tx1"/>
                </a:solidFill>
                <a:latin typeface="+mn-lt"/>
                <a:ea typeface="+mn-ea"/>
                <a:cs typeface="+mn-cs"/>
              </a:rPr>
              <a:t>）費率的不同組合。</a:t>
            </a:r>
          </a:p>
          <a:p>
            <a:endParaRPr lang="zh-TW" altLang="en-US" dirty="0"/>
          </a:p>
        </p:txBody>
      </p:sp>
      <p:sp>
        <p:nvSpPr>
          <p:cNvPr id="4" name="投影片編號版面配置區 3"/>
          <p:cNvSpPr>
            <a:spLocks noGrp="1"/>
          </p:cNvSpPr>
          <p:nvPr>
            <p:ph type="sldNum" sz="quarter" idx="10"/>
          </p:nvPr>
        </p:nvSpPr>
        <p:spPr/>
        <p:txBody>
          <a:bodyPr/>
          <a:lstStyle/>
          <a:p>
            <a:fld id="{23A25DB9-1DDA-48C1-906A-0F25402CFEE4}" type="slidenum">
              <a:rPr lang="zh-TW" altLang="en-US" smtClean="0"/>
              <a:pPr/>
              <a:t>5</a:t>
            </a:fld>
            <a:endParaRPr lang="zh-TW" altLang="en-US"/>
          </a:p>
        </p:txBody>
      </p:sp>
    </p:spTree>
    <p:extLst>
      <p:ext uri="{BB962C8B-B14F-4D97-AF65-F5344CB8AC3E}">
        <p14:creationId xmlns:p14="http://schemas.microsoft.com/office/powerpoint/2010/main" val="908729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r>
              <a:rPr lang="en-US" altLang="zh-TW" sz="1200" b="0" i="0" kern="1200" dirty="0">
                <a:solidFill>
                  <a:schemeClr val="tx1"/>
                </a:solidFill>
                <a:latin typeface="+mn-lt"/>
                <a:ea typeface="+mn-ea"/>
                <a:cs typeface="+mn-cs"/>
              </a:rPr>
              <a:t>(1)</a:t>
            </a:r>
            <a:r>
              <a:rPr lang="zh-TW" altLang="en-US" sz="1200" b="0" i="0" kern="1200" dirty="0">
                <a:solidFill>
                  <a:schemeClr val="tx1"/>
                </a:solidFill>
                <a:latin typeface="+mn-lt"/>
                <a:ea typeface="+mn-ea"/>
                <a:cs typeface="+mn-cs"/>
              </a:rPr>
              <a:t>銀行業務：移動電子商務使用戶能隨時隨地在網上安全地進行個人</a:t>
            </a:r>
            <a:r>
              <a:rPr lang="zh-TW" altLang="en-US" sz="1200" b="0" i="0" u="none" strike="noStrike" kern="1200" dirty="0">
                <a:solidFill>
                  <a:schemeClr val="tx1"/>
                </a:solidFill>
                <a:latin typeface="+mn-lt"/>
                <a:ea typeface="+mn-ea"/>
                <a:cs typeface="+mn-cs"/>
                <a:hlinkClick r:id="rId3" tooltip="财务管理"/>
              </a:rPr>
              <a:t>財務管理</a:t>
            </a:r>
            <a:r>
              <a:rPr lang="zh-TW" altLang="en-US" sz="1200" b="0" i="0" kern="1200" dirty="0">
                <a:solidFill>
                  <a:schemeClr val="tx1"/>
                </a:solidFill>
                <a:latin typeface="+mn-lt"/>
                <a:ea typeface="+mn-ea"/>
                <a:cs typeface="+mn-cs"/>
              </a:rPr>
              <a:t>，進一步完善網際網路銀行體系。用戶可以使用其移動終端核查其帳戶、支付帳單、進行轉帳以及接收付款通知等。</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(2)</a:t>
            </a:r>
            <a:r>
              <a:rPr lang="zh-TW" altLang="en-US" sz="1200" b="0" i="0" kern="1200" dirty="0">
                <a:solidFill>
                  <a:schemeClr val="tx1"/>
                </a:solidFill>
                <a:latin typeface="+mn-lt"/>
                <a:ea typeface="+mn-ea"/>
                <a:cs typeface="+mn-cs"/>
              </a:rPr>
              <a:t>交易：移動電子商務具有即時性，因此非常適用於股票等交易應用。</a:t>
            </a:r>
            <a:r>
              <a:rPr lang="zh-TW" altLang="en-US" sz="1200" b="0" i="0" u="none" strike="noStrike" kern="1200" dirty="0">
                <a:solidFill>
                  <a:schemeClr val="tx1"/>
                </a:solidFill>
                <a:latin typeface="+mn-lt"/>
                <a:ea typeface="+mn-ea"/>
                <a:cs typeface="+mn-cs"/>
                <a:hlinkClick r:id="rId4" tooltip="移动设备"/>
              </a:rPr>
              <a:t>移動設備</a:t>
            </a:r>
            <a:r>
              <a:rPr lang="zh-TW" altLang="en-US" sz="1200" b="0" i="0" kern="1200" dirty="0">
                <a:solidFill>
                  <a:schemeClr val="tx1"/>
                </a:solidFill>
                <a:latin typeface="+mn-lt"/>
                <a:ea typeface="+mn-ea"/>
                <a:cs typeface="+mn-cs"/>
              </a:rPr>
              <a:t>可用於接收實時財務新聞和信息，也可確認訂單並安全地線上管理股票交易。</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(3)</a:t>
            </a:r>
            <a:r>
              <a:rPr lang="zh-TW" altLang="en-US" sz="1200" b="0" i="0" kern="1200" dirty="0">
                <a:solidFill>
                  <a:schemeClr val="tx1"/>
                </a:solidFill>
                <a:latin typeface="+mn-lt"/>
                <a:ea typeface="+mn-ea"/>
                <a:cs typeface="+mn-cs"/>
              </a:rPr>
              <a:t>訂票：通過網際網路預定機票，車票或入場券已經發展成為一項主要業務，其規模還在繼續擴大。</a:t>
            </a:r>
            <a:r>
              <a:rPr lang="zh-TW" altLang="en-US" sz="1200" b="0" i="0" u="none" strike="noStrike" kern="1200" dirty="0">
                <a:solidFill>
                  <a:schemeClr val="tx1"/>
                </a:solidFill>
                <a:latin typeface="+mn-lt"/>
                <a:ea typeface="+mn-ea"/>
                <a:cs typeface="+mn-cs"/>
                <a:hlinkClick r:id="rId5" tooltip="因特网"/>
              </a:rPr>
              <a:t>網際網路</a:t>
            </a:r>
            <a:r>
              <a:rPr lang="zh-TW" altLang="en-US" sz="1200" b="0" i="0" kern="1200" dirty="0">
                <a:solidFill>
                  <a:schemeClr val="tx1"/>
                </a:solidFill>
                <a:latin typeface="+mn-lt"/>
                <a:ea typeface="+mn-ea"/>
                <a:cs typeface="+mn-cs"/>
              </a:rPr>
              <a:t>有助於方便核查票證的有無，併進行購票和確認。移動電子商務使用戶能在票價優惠或航班取消時立即得到通知，也可支付票費或在旅行途中臨時更改航班或車次。藉助移動設備，用戶可以瀏覽電影剪輯、閱讀評論，然後定購鄰近電影院的電影票。</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(4)</a:t>
            </a:r>
            <a:r>
              <a:rPr lang="zh-TW" altLang="en-US" sz="1200" b="0" i="0" kern="1200" dirty="0">
                <a:solidFill>
                  <a:schemeClr val="tx1"/>
                </a:solidFill>
                <a:latin typeface="+mn-lt"/>
                <a:ea typeface="+mn-ea"/>
                <a:cs typeface="+mn-cs"/>
              </a:rPr>
              <a:t>購物：藉助移動電子商務，用戶能夠通過其移動通信設備進行</a:t>
            </a:r>
            <a:r>
              <a:rPr lang="zh-TW" altLang="en-US" sz="1200" b="0" i="0" u="none" strike="noStrike" kern="1200" dirty="0">
                <a:solidFill>
                  <a:schemeClr val="tx1"/>
                </a:solidFill>
                <a:latin typeface="+mn-lt"/>
                <a:ea typeface="+mn-ea"/>
                <a:cs typeface="+mn-cs"/>
                <a:hlinkClick r:id="rId6" tooltip="网上购物"/>
              </a:rPr>
              <a:t>網上購物</a:t>
            </a:r>
            <a:r>
              <a:rPr lang="zh-TW" altLang="en-US" sz="1200" b="0" i="0" kern="1200" dirty="0">
                <a:solidFill>
                  <a:schemeClr val="tx1"/>
                </a:solidFill>
                <a:latin typeface="+mn-lt"/>
                <a:ea typeface="+mn-ea"/>
                <a:cs typeface="+mn-cs"/>
              </a:rPr>
              <a:t>。即興購物會是一大增長點，如訂購鮮花、禮物、食品或</a:t>
            </a:r>
            <a:r>
              <a:rPr lang="zh-TW" altLang="en-US" sz="1200" b="0" i="0" u="none" strike="noStrike" kern="1200" dirty="0">
                <a:solidFill>
                  <a:schemeClr val="tx1"/>
                </a:solidFill>
                <a:latin typeface="+mn-lt"/>
                <a:ea typeface="+mn-ea"/>
                <a:cs typeface="+mn-cs"/>
                <a:hlinkClick r:id="rId7" tooltip="快餐"/>
              </a:rPr>
              <a:t>快餐</a:t>
            </a:r>
            <a:r>
              <a:rPr lang="zh-TW" altLang="en-US" sz="1200" b="0" i="0" kern="1200" dirty="0">
                <a:solidFill>
                  <a:schemeClr val="tx1"/>
                </a:solidFill>
                <a:latin typeface="+mn-lt"/>
                <a:ea typeface="+mn-ea"/>
                <a:cs typeface="+mn-cs"/>
              </a:rPr>
              <a:t>等。傳統購物也可通過移動電子商務得到改進。例如，用戶可以使用“無線電子錢包”等具有安全支付功能的移動設備，在商店裡或</a:t>
            </a:r>
            <a:r>
              <a:rPr lang="zh-TW" altLang="en-US" sz="1200" b="0" i="0" u="none" strike="noStrike" kern="1200" dirty="0">
                <a:solidFill>
                  <a:schemeClr val="tx1"/>
                </a:solidFill>
                <a:latin typeface="+mn-lt"/>
                <a:ea typeface="+mn-ea"/>
                <a:cs typeface="+mn-cs"/>
                <a:hlinkClick r:id="rId8" tooltip="自动售货机"/>
              </a:rPr>
              <a:t>自動售貨機</a:t>
            </a:r>
            <a:r>
              <a:rPr lang="zh-TW" altLang="en-US" sz="1200" b="0" i="0" kern="1200" dirty="0">
                <a:solidFill>
                  <a:schemeClr val="tx1"/>
                </a:solidFill>
                <a:latin typeface="+mn-lt"/>
                <a:ea typeface="+mn-ea"/>
                <a:cs typeface="+mn-cs"/>
              </a:rPr>
              <a:t>上進行購物。</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(5)</a:t>
            </a:r>
            <a:r>
              <a:rPr lang="zh-TW" altLang="en-US" sz="1200" b="0" i="0" u="none" strike="noStrike" kern="1200" dirty="0">
                <a:solidFill>
                  <a:schemeClr val="tx1"/>
                </a:solidFill>
                <a:latin typeface="+mn-lt"/>
                <a:ea typeface="+mn-ea"/>
                <a:cs typeface="+mn-cs"/>
                <a:hlinkClick r:id="rId9" tooltip="娱乐"/>
              </a:rPr>
              <a:t>娛樂</a:t>
            </a:r>
            <a:r>
              <a:rPr lang="zh-TW" altLang="en-US" sz="1200" b="0" i="0" kern="1200" dirty="0">
                <a:solidFill>
                  <a:schemeClr val="tx1"/>
                </a:solidFill>
                <a:latin typeface="+mn-lt"/>
                <a:ea typeface="+mn-ea"/>
                <a:cs typeface="+mn-cs"/>
              </a:rPr>
              <a:t>：移動電子商務將帶來一系列</a:t>
            </a:r>
            <a:r>
              <a:rPr lang="zh-TW" altLang="en-US" sz="1200" b="0" i="0" u="none" strike="noStrike" kern="1200" dirty="0">
                <a:solidFill>
                  <a:schemeClr val="tx1"/>
                </a:solidFill>
                <a:latin typeface="+mn-lt"/>
                <a:ea typeface="+mn-ea"/>
                <a:cs typeface="+mn-cs"/>
                <a:hlinkClick r:id="rId10" tooltip="娱乐服务"/>
              </a:rPr>
              <a:t>娛樂服務</a:t>
            </a:r>
            <a:r>
              <a:rPr lang="zh-TW" altLang="en-US" sz="1200" b="0" i="0" kern="1200" dirty="0">
                <a:solidFill>
                  <a:schemeClr val="tx1"/>
                </a:solidFill>
                <a:latin typeface="+mn-lt"/>
                <a:ea typeface="+mn-ea"/>
                <a:cs typeface="+mn-cs"/>
              </a:rPr>
              <a:t>。用戶不僅可以從他們的移動設備上收聽音樂，還可以訂購、下載或支付特定的曲目，並且可以在網上與朋友們玩互動式游戲，還可以游戲付費，併進行快速、安全的博彩和游戲。</a:t>
            </a:r>
          </a:p>
          <a:p>
            <a:r>
              <a:rPr lang="zh-TW" altLang="en-US" sz="1200" b="0" i="0" kern="1200" dirty="0">
                <a:solidFill>
                  <a:schemeClr val="tx1"/>
                </a:solidFill>
                <a:latin typeface="+mn-lt"/>
                <a:ea typeface="+mn-ea"/>
                <a:cs typeface="+mn-cs"/>
              </a:rPr>
              <a:t>　　</a:t>
            </a:r>
            <a:r>
              <a:rPr lang="en-US" altLang="zh-TW" sz="1200" b="0" i="0" kern="1200" dirty="0">
                <a:solidFill>
                  <a:schemeClr val="tx1"/>
                </a:solidFill>
                <a:latin typeface="+mn-lt"/>
                <a:ea typeface="+mn-ea"/>
                <a:cs typeface="+mn-cs"/>
              </a:rPr>
              <a:t>(6)</a:t>
            </a:r>
            <a:r>
              <a:rPr lang="zh-TW" altLang="en-US" sz="1200" b="0" i="0" kern="1200" dirty="0">
                <a:solidFill>
                  <a:schemeClr val="tx1"/>
                </a:solidFill>
                <a:latin typeface="+mn-lt"/>
                <a:ea typeface="+mn-ea"/>
                <a:cs typeface="+mn-cs"/>
              </a:rPr>
              <a:t>無線醫療</a:t>
            </a:r>
            <a:r>
              <a:rPr lang="en-US" altLang="zh-TW" sz="1200" b="0" i="0" kern="1200" dirty="0">
                <a:solidFill>
                  <a:schemeClr val="tx1"/>
                </a:solidFill>
                <a:latin typeface="+mn-lt"/>
                <a:ea typeface="+mn-ea"/>
                <a:cs typeface="+mn-cs"/>
              </a:rPr>
              <a:t>(Wireless Medical)</a:t>
            </a:r>
            <a:r>
              <a:rPr lang="zh-TW" altLang="en-US" sz="1200" b="0" i="0" kern="1200" dirty="0">
                <a:solidFill>
                  <a:schemeClr val="tx1"/>
                </a:solidFill>
                <a:latin typeface="+mn-lt"/>
                <a:ea typeface="+mn-ea"/>
                <a:cs typeface="+mn-cs"/>
              </a:rPr>
              <a:t>醫療產業的顯著特點是每一秒種對病人都非常關鍵，在這一行業十分適合於移動電子商務的開展。在緊急情況下，救護車可以作為進行治療的場所，而藉助無線技術，救護車可以在移動的情況下同醫療中心和病人家屬建立快速、動態、實時的</a:t>
            </a:r>
            <a:r>
              <a:rPr lang="zh-TW" altLang="en-US" sz="1200" b="0" i="0" u="none" strike="noStrike" kern="1200" dirty="0">
                <a:solidFill>
                  <a:schemeClr val="tx1"/>
                </a:solidFill>
                <a:latin typeface="+mn-lt"/>
                <a:ea typeface="+mn-ea"/>
                <a:cs typeface="+mn-cs"/>
                <a:hlinkClick r:id="rId11" tooltip="数据交换"/>
              </a:rPr>
              <a:t>數據交換</a:t>
            </a:r>
            <a:r>
              <a:rPr lang="zh-TW" altLang="en-US" sz="1200" b="0" i="0" kern="1200" dirty="0">
                <a:solidFill>
                  <a:schemeClr val="tx1"/>
                </a:solidFill>
                <a:latin typeface="+mn-lt"/>
                <a:ea typeface="+mn-ea"/>
                <a:cs typeface="+mn-cs"/>
              </a:rPr>
              <a:t>，這對每一秒鐘都很寶貴的緊急情況來說至關重要。在無線醫療的</a:t>
            </a:r>
            <a:r>
              <a:rPr lang="zh-TW" altLang="en-US" sz="1200" b="0" i="0" u="none" strike="noStrike" kern="1200" dirty="0">
                <a:solidFill>
                  <a:schemeClr val="tx1"/>
                </a:solidFill>
                <a:latin typeface="+mn-lt"/>
                <a:ea typeface="+mn-ea"/>
                <a:cs typeface="+mn-cs"/>
                <a:hlinkClick r:id="rId12" tooltip="商业模式"/>
              </a:rPr>
              <a:t>商業模式</a:t>
            </a:r>
            <a:r>
              <a:rPr lang="zh-TW" altLang="en-US" sz="1200" b="0" i="0" kern="1200" dirty="0">
                <a:solidFill>
                  <a:schemeClr val="tx1"/>
                </a:solidFill>
                <a:latin typeface="+mn-lt"/>
                <a:ea typeface="+mn-ea"/>
                <a:cs typeface="+mn-cs"/>
              </a:rPr>
              <a:t>中，病人、醫生、</a:t>
            </a:r>
            <a:r>
              <a:rPr lang="zh-TW" altLang="en-US" sz="1200" b="0" i="0" u="none" strike="noStrike" kern="1200" dirty="0">
                <a:solidFill>
                  <a:schemeClr val="tx1"/>
                </a:solidFill>
                <a:latin typeface="+mn-lt"/>
                <a:ea typeface="+mn-ea"/>
                <a:cs typeface="+mn-cs"/>
                <a:hlinkClick r:id="rId13" tooltip="保险公司"/>
              </a:rPr>
              <a:t>保險公司</a:t>
            </a:r>
            <a:r>
              <a:rPr lang="zh-TW" altLang="en-US" sz="1200" b="0" i="0" kern="1200" dirty="0">
                <a:solidFill>
                  <a:schemeClr val="tx1"/>
                </a:solidFill>
                <a:latin typeface="+mn-lt"/>
                <a:ea typeface="+mn-ea"/>
                <a:cs typeface="+mn-cs"/>
              </a:rPr>
              <a:t>都可以獲益，也會願意為這項服務付費。這種服務是在時間緊迫的情形下，向專業醫療人員提供關鍵的醫療信息。由於醫療市場的空間非常巨大，並且提供這種服務的公司為社會創造了價值，同時，這項服務又非常容易擴展到全國乃至世界，我們相信在這整個流程中，存在著巨大的商機。</a:t>
            </a:r>
          </a:p>
          <a:p>
            <a:r>
              <a:rPr lang="zh-TW" altLang="en-US" sz="1200" b="0" i="0" kern="1200" dirty="0">
                <a:solidFill>
                  <a:schemeClr val="tx1"/>
                </a:solidFill>
                <a:latin typeface="+mn-lt"/>
                <a:ea typeface="+mn-ea"/>
                <a:cs typeface="+mn-cs"/>
              </a:rPr>
              <a:t>　　</a:t>
            </a:r>
            <a:endParaRPr lang="zh-TW" altLang="en-US" dirty="0"/>
          </a:p>
        </p:txBody>
      </p:sp>
      <p:sp>
        <p:nvSpPr>
          <p:cNvPr id="4" name="投影片編號版面配置區 3"/>
          <p:cNvSpPr>
            <a:spLocks noGrp="1"/>
          </p:cNvSpPr>
          <p:nvPr>
            <p:ph type="sldNum" sz="quarter" idx="10"/>
          </p:nvPr>
        </p:nvSpPr>
        <p:spPr/>
        <p:txBody>
          <a:bodyPr/>
          <a:lstStyle/>
          <a:p>
            <a:fld id="{23A25DB9-1DDA-48C1-906A-0F25402CFEE4}" type="slidenum">
              <a:rPr lang="zh-TW" altLang="en-US" smtClean="0"/>
              <a:pPr/>
              <a:t>8</a:t>
            </a:fld>
            <a:endParaRPr lang="zh-TW" altLang="en-US"/>
          </a:p>
        </p:txBody>
      </p:sp>
    </p:spTree>
    <p:extLst>
      <p:ext uri="{BB962C8B-B14F-4D97-AF65-F5344CB8AC3E}">
        <p14:creationId xmlns:p14="http://schemas.microsoft.com/office/powerpoint/2010/main" val="6322300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2989263" y="887413"/>
            <a:ext cx="4256087" cy="2395537"/>
          </a:xfrm>
        </p:spPr>
      </p:sp>
      <p:sp>
        <p:nvSpPr>
          <p:cNvPr id="3" name="備忘稿版面配置區 2"/>
          <p:cNvSpPr>
            <a:spLocks noGrp="1"/>
          </p:cNvSpPr>
          <p:nvPr>
            <p:ph type="body" idx="1"/>
          </p:nvPr>
        </p:nvSpPr>
        <p:spPr/>
        <p:txBody>
          <a:bodyPr>
            <a:normAutofit/>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altLang="zh-TW" b="1" dirty="0" smtClean="0">
                <a:effectLst>
                  <a:outerShdw blurRad="38100" dist="38100" dir="2700000" algn="tl">
                    <a:srgbClr val="000000">
                      <a:alpha val="43137"/>
                    </a:srgbClr>
                  </a:outerShdw>
                </a:effectLst>
              </a:rPr>
              <a:t>O2O</a:t>
            </a:r>
            <a:r>
              <a:rPr lang="zh-TW" altLang="en-US" b="1" dirty="0" smtClean="0">
                <a:effectLst>
                  <a:outerShdw blurRad="38100" dist="38100" dir="2700000" algn="tl">
                    <a:srgbClr val="000000">
                      <a:alpha val="43137"/>
                    </a:srgbClr>
                  </a:outerShdw>
                </a:effectLst>
              </a:rPr>
              <a:t>，全稱為</a:t>
            </a:r>
            <a:r>
              <a:rPr lang="en-US" altLang="zh-TW" b="1" dirty="0" smtClean="0">
                <a:effectLst>
                  <a:outerShdw blurRad="38100" dist="38100" dir="2700000" algn="tl">
                    <a:srgbClr val="000000">
                      <a:alpha val="43137"/>
                    </a:srgbClr>
                  </a:outerShdw>
                </a:effectLst>
              </a:rPr>
              <a:t>Online to Offline:</a:t>
            </a:r>
            <a:r>
              <a:rPr lang="zh-TW" altLang="en-US" b="1" dirty="0" smtClean="0">
                <a:effectLst>
                  <a:outerShdw blurRad="38100" dist="38100" dir="2700000" algn="tl">
                    <a:srgbClr val="000000">
                      <a:alpha val="43137"/>
                    </a:srgbClr>
                  </a:outerShdw>
                </a:effectLst>
              </a:rPr>
              <a:t> </a:t>
            </a:r>
            <a:r>
              <a:rPr lang="zh-TW" altLang="en-US" dirty="0" smtClean="0"/>
              <a:t>「線上對應線下實體」的意思，相對應其他我們耳熟能詳的</a:t>
            </a:r>
            <a:r>
              <a:rPr lang="en-US" altLang="zh-TW" dirty="0" smtClean="0"/>
              <a:t>B2B</a:t>
            </a:r>
            <a:r>
              <a:rPr lang="zh-TW" altLang="en-US" dirty="0" smtClean="0"/>
              <a:t>、</a:t>
            </a:r>
            <a:r>
              <a:rPr lang="en-US" altLang="zh-TW" dirty="0" smtClean="0"/>
              <a:t>B2C</a:t>
            </a:r>
            <a:r>
              <a:rPr lang="zh-TW" altLang="en-US" dirty="0" smtClean="0"/>
              <a:t>等等電子商務模式，具體的方式就是「消費者是在網路上付費，在店頭享受服務或取得商品」。</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F8D890A0-5290-4B3F-AE4D-A6A2B59856A1}" type="slidenum">
              <a:rPr lang="zh-TW" altLang="en-US" smtClean="0"/>
              <a:pPr/>
              <a:t>10</a:t>
            </a:fld>
            <a:endParaRPr lang="zh-TW" altLang="en-US"/>
          </a:p>
        </p:txBody>
      </p:sp>
    </p:spTree>
    <p:extLst>
      <p:ext uri="{BB962C8B-B14F-4D97-AF65-F5344CB8AC3E}">
        <p14:creationId xmlns:p14="http://schemas.microsoft.com/office/powerpoint/2010/main" val="95521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18</a:t>
            </a:fld>
            <a:endParaRPr lang="zh-TW" altLang="en-US"/>
          </a:p>
        </p:txBody>
      </p:sp>
    </p:spTree>
    <p:extLst>
      <p:ext uri="{BB962C8B-B14F-4D97-AF65-F5344CB8AC3E}">
        <p14:creationId xmlns:p14="http://schemas.microsoft.com/office/powerpoint/2010/main" val="1661202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關於共享經濟的</a:t>
            </a:r>
            <a:r>
              <a:rPr lang="zh-TW" altLang="en-US" sz="1200" kern="1200" dirty="0">
                <a:solidFill>
                  <a:schemeClr val="tx1"/>
                </a:solidFill>
                <a:effectLst/>
                <a:latin typeface="+mn-lt"/>
                <a:ea typeface="+mn-ea"/>
                <a:cs typeface="新細明體" charset="-120"/>
              </a:rPr>
              <a:t>三個</a:t>
            </a:r>
            <a:r>
              <a:rPr lang="zh-TW" altLang="zh-TW" sz="1200" kern="1200" dirty="0">
                <a:solidFill>
                  <a:schemeClr val="tx1"/>
                </a:solidFill>
                <a:effectLst/>
                <a:latin typeface="+mn-lt"/>
                <a:ea typeface="+mn-ea"/>
                <a:cs typeface="新細明體" charset="-120"/>
              </a:rPr>
              <a:t>驅動力</a:t>
            </a:r>
            <a:r>
              <a:rPr lang="zh-TW" altLang="en-US"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一</a:t>
            </a:r>
            <a:r>
              <a:rPr lang="en-US" altLang="zh-TW" sz="1200" kern="1200" dirty="0">
                <a:solidFill>
                  <a:schemeClr val="tx1"/>
                </a:solidFill>
                <a:effectLst/>
                <a:latin typeface="+mn-lt"/>
                <a:ea typeface="+mn-ea"/>
                <a:cs typeface="新細明體" charset="-120"/>
              </a:rPr>
              <a:t> </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消費者感覺有更大的主動權和透明度。</a:t>
            </a:r>
          </a:p>
          <a:p>
            <a:r>
              <a:rPr lang="zh-TW" altLang="zh-TW" sz="1200" kern="1200" dirty="0">
                <a:solidFill>
                  <a:schemeClr val="tx1"/>
                </a:solidFill>
                <a:effectLst/>
                <a:latin typeface="+mn-lt"/>
                <a:ea typeface="+mn-ea"/>
                <a:cs typeface="新細明體" charset="-120"/>
              </a:rPr>
              <a:t>現在人們經常會遭遇到四個問題，即波動性、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不確定性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、複雜性和模糊性。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共享經濟能使消費者在消費過程中充分發揮自我掌控能力。</a:t>
            </a:r>
          </a:p>
          <a:p>
            <a:r>
              <a:rPr lang="zh-TW" altLang="zh-TW" sz="1200" kern="1200" dirty="0">
                <a:solidFill>
                  <a:schemeClr val="tx1"/>
                </a:solidFill>
                <a:effectLst/>
                <a:latin typeface="+mn-lt"/>
                <a:ea typeface="+mn-ea"/>
                <a:cs typeface="新細明體" charset="-120"/>
              </a:rPr>
              <a:t>二</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當今世界範圍內正出現信任危機。</a:t>
            </a:r>
          </a:p>
          <a:p>
            <a:r>
              <a:rPr lang="zh-TW" altLang="zh-TW" sz="1200" kern="1200" dirty="0">
                <a:solidFill>
                  <a:schemeClr val="tx1"/>
                </a:solidFill>
                <a:effectLst/>
                <a:latin typeface="+mn-lt"/>
                <a:ea typeface="+mn-ea"/>
                <a:cs typeface="新細明體" charset="-120"/>
              </a:rPr>
              <a:t>來自不同年齡階段的人群，尤其是年輕消費者對目前的商業和其他大規模組織的信任度越來 ​​越低。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不少人對大商家的印象並不佳。</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為此，當他們發現賣家與自己產生共鳴時，感覺更可信，這類消費更具吸引力。</a:t>
            </a:r>
          </a:p>
          <a:p>
            <a:r>
              <a:rPr lang="zh-TW" altLang="zh-TW" sz="1200" kern="1200" dirty="0">
                <a:solidFill>
                  <a:schemeClr val="tx1"/>
                </a:solidFill>
                <a:effectLst/>
                <a:latin typeface="+mn-lt"/>
                <a:ea typeface="+mn-ea"/>
                <a:cs typeface="新細明體" charset="-120"/>
              </a:rPr>
              <a:t>三</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消費者和供應者都在交換過程中更受益。</a:t>
            </a:r>
          </a:p>
          <a:p>
            <a:r>
              <a:rPr lang="zh-TW" altLang="zh-TW" sz="1200" kern="1200" dirty="0">
                <a:solidFill>
                  <a:schemeClr val="tx1"/>
                </a:solidFill>
                <a:effectLst/>
                <a:latin typeface="+mn-lt"/>
                <a:ea typeface="+mn-ea"/>
                <a:cs typeface="新細明體" charset="-120"/>
              </a:rPr>
              <a:t>消費者通過合理的價格滿足了自己的需求</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，供應者從閒置物品中獲得了額外的收益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19</a:t>
            </a:fld>
            <a:endParaRPr lang="zh-TW" altLang="en-US"/>
          </a:p>
        </p:txBody>
      </p:sp>
    </p:spTree>
    <p:extLst>
      <p:ext uri="{BB962C8B-B14F-4D97-AF65-F5344CB8AC3E}">
        <p14:creationId xmlns:p14="http://schemas.microsoft.com/office/powerpoint/2010/main" val="1714173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20</a:t>
            </a:fld>
            <a:endParaRPr lang="zh-TW" altLang="en-US"/>
          </a:p>
        </p:txBody>
      </p:sp>
    </p:spTree>
    <p:extLst>
      <p:ext uri="{BB962C8B-B14F-4D97-AF65-F5344CB8AC3E}">
        <p14:creationId xmlns:p14="http://schemas.microsoft.com/office/powerpoint/2010/main" val="6875509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22</a:t>
            </a:fld>
            <a:endParaRPr lang="zh-TW" altLang="en-US"/>
          </a:p>
        </p:txBody>
      </p:sp>
    </p:spTree>
    <p:extLst>
      <p:ext uri="{BB962C8B-B14F-4D97-AF65-F5344CB8AC3E}">
        <p14:creationId xmlns:p14="http://schemas.microsoft.com/office/powerpoint/2010/main" val="1144272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共享經濟這種經濟形態有獨特的基本元素、工作平台和文化</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基本元素包括出租者、購用者、第三方及其提供的網絡信息平台、標的物、其他媒體、政府監管者等等。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工作平台就是第三方及其提供的網絡信息平台。</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共享經濟的文化基礎是分享合作互助。</a:t>
            </a:r>
          </a:p>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、交易主體。</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包括出租者和租借者在內的雙方交易主體主要是</a:t>
            </a:r>
            <a:r>
              <a:rPr lang="en-US" altLang="zh-TW" sz="1200" kern="1200" dirty="0">
                <a:solidFill>
                  <a:schemeClr val="tx1"/>
                </a:solidFill>
                <a:effectLst/>
                <a:latin typeface="+mn-lt"/>
                <a:ea typeface="+mn-ea"/>
                <a:cs typeface="新細明體" charset="-120"/>
              </a:rPr>
              <a:t>20-40</a:t>
            </a:r>
            <a:r>
              <a:rPr lang="zh-TW" altLang="zh-TW" sz="1200" kern="1200" dirty="0">
                <a:solidFill>
                  <a:schemeClr val="tx1"/>
                </a:solidFill>
                <a:effectLst/>
                <a:latin typeface="+mn-lt"/>
                <a:ea typeface="+mn-ea"/>
                <a:cs typeface="新細明體" charset="-120"/>
              </a:rPr>
              <a:t>歲之間的知識階層，作為網絡用戶可以自由進行交易</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、交易對象。</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交易標的物是具有使用價值的完整物品。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一是價值額度較大，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購置成本很高，或者受時空限制，難以遠距離隨身攜用，例如汽車和房產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；或者是信息技能和時間等依附於特定人格的無形資產。需求者自身不常用甚至只是一次性的使用，購置新物品顯得沒有必要。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二是可以多次重複使用，所有者並不經常使用，這就產生了使用的閒置時期。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因此，對所有者而言，將其出租比閒置更合算些，使物品起到了日常自用和偶爾分享的效果。</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、共享網站。</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與通常的電子商務網站企業幫助供需雙方完成物品交易所不同的是，共享經濟條件下供需雙方不是完成實體物品或服務的購買，而只是暫時地租用，共享網站作為供需交易平台，幫助物主租出物品或服務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，幫助租客租到物品或服務。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共享網站作為中介樞紐，網站所有者會對交易成員進行背景審查，發揮協調調配功能，降低了個體之間的交易成本。</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3401097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3" y="6478310"/>
            <a:ext cx="11545867"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sz="1400">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diagramLayout" Target="../diagrams/layout1.xml"/><Relationship Id="rId7" Type="http://schemas.openxmlformats.org/officeDocument/2006/relationships/image" Target="../media/image19.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22.jpeg"/><Relationship Id="rId4" Type="http://schemas.openxmlformats.org/officeDocument/2006/relationships/diagramQuickStyle" Target="../diagrams/quickStyle1.xml"/><Relationship Id="rId9" Type="http://schemas.openxmlformats.org/officeDocument/2006/relationships/image" Target="../media/image21.png"/></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33.jpeg"/><Relationship Id="rId17" Type="http://schemas.openxmlformats.org/officeDocument/2006/relationships/image" Target="../media/image38.png"/><Relationship Id="rId2" Type="http://schemas.openxmlformats.org/officeDocument/2006/relationships/notesSlide" Target="../notesSlides/notesSlide13.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diagramColors" Target="../diagrams/colors3.xml"/><Relationship Id="rId11" Type="http://schemas.openxmlformats.org/officeDocument/2006/relationships/image" Target="../media/image32.png"/><Relationship Id="rId5" Type="http://schemas.openxmlformats.org/officeDocument/2006/relationships/diagramQuickStyle" Target="../diagrams/quickStyle3.xml"/><Relationship Id="rId15" Type="http://schemas.openxmlformats.org/officeDocument/2006/relationships/image" Target="../media/image36.png"/><Relationship Id="rId10" Type="http://schemas.openxmlformats.org/officeDocument/2006/relationships/image" Target="../media/image31.jpeg"/><Relationship Id="rId19" Type="http://schemas.openxmlformats.org/officeDocument/2006/relationships/image" Target="../media/image40.png"/><Relationship Id="rId4" Type="http://schemas.openxmlformats.org/officeDocument/2006/relationships/diagramLayout" Target="../diagrams/layout3.xml"/><Relationship Id="rId9" Type="http://schemas.openxmlformats.org/officeDocument/2006/relationships/image" Target="../media/image30.png"/><Relationship Id="rId1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QtpTTpgpEL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ctrTitle"/>
          </p:nvPr>
        </p:nvSpPr>
        <p:spPr>
          <a:xfrm>
            <a:off x="2292007" y="638905"/>
            <a:ext cx="7992814" cy="4622078"/>
          </a:xfrm>
        </p:spPr>
        <p:txBody>
          <a:bodyPr>
            <a:normAutofit/>
          </a:bodyPr>
          <a:lstStyle/>
          <a:p>
            <a:pPr>
              <a:lnSpc>
                <a:spcPct val="100000"/>
              </a:lnSpc>
            </a:pPr>
            <a:r>
              <a:rPr lang="en-US" altLang="zh-TW" sz="5400" dirty="0">
                <a:latin typeface="微軟正黑體" panose="020B0604030504040204" pitchFamily="34" charset="-120"/>
                <a:ea typeface="微軟正黑體" panose="020B0604030504040204" pitchFamily="34" charset="-120"/>
              </a:rPr>
              <a:t/>
            </a:r>
            <a:br>
              <a:rPr lang="en-US" altLang="zh-TW" sz="5400" dirty="0">
                <a:latin typeface="微軟正黑體" panose="020B0604030504040204" pitchFamily="34" charset="-120"/>
                <a:ea typeface="微軟正黑體" panose="020B0604030504040204" pitchFamily="34" charset="-120"/>
              </a:rPr>
            </a:br>
            <a:r>
              <a:rPr lang="zh-TW" altLang="en-US" sz="5400" dirty="0" smtClean="0">
                <a:latin typeface="微軟正黑體" panose="020B0604030504040204" pitchFamily="34" charset="-120"/>
                <a:ea typeface="微軟正黑體" panose="020B0604030504040204" pitchFamily="34" charset="-120"/>
              </a:rPr>
              <a:t>網路經濟</a:t>
            </a:r>
            <a:r>
              <a:rPr lang="zh-TW" altLang="en-US" sz="5400" dirty="0">
                <a:latin typeface="微軟正黑體" panose="020B0604030504040204" pitchFamily="34" charset="-120"/>
                <a:ea typeface="微軟正黑體" panose="020B0604030504040204" pitchFamily="34" charset="-120"/>
              </a:rPr>
              <a:t>與</a:t>
            </a:r>
            <a:r>
              <a:rPr lang="zh-TW" altLang="en-US" sz="5400" dirty="0" smtClean="0">
                <a:latin typeface="微軟正黑體" panose="020B0604030504040204" pitchFamily="34" charset="-120"/>
                <a:ea typeface="微軟正黑體" panose="020B0604030504040204" pitchFamily="34" charset="-120"/>
              </a:rPr>
              <a:t>商業模式</a:t>
            </a:r>
            <a:r>
              <a:rPr lang="en-US" altLang="zh-TW" sz="5400" dirty="0">
                <a:latin typeface="微軟正黑體" panose="020B0604030504040204" pitchFamily="34" charset="-120"/>
                <a:ea typeface="微軟正黑體" panose="020B0604030504040204" pitchFamily="34" charset="-120"/>
              </a:rPr>
              <a:t/>
            </a:r>
            <a:br>
              <a:rPr lang="en-US" altLang="zh-TW" sz="5400" dirty="0">
                <a:latin typeface="微軟正黑體" panose="020B0604030504040204" pitchFamily="34" charset="-120"/>
                <a:ea typeface="微軟正黑體" panose="020B0604030504040204" pitchFamily="34" charset="-120"/>
              </a:rPr>
            </a:br>
            <a:r>
              <a:rPr lang="en-US" altLang="zh-TW" sz="3200" dirty="0" smtClean="0">
                <a:latin typeface="微軟正黑體" panose="020B0604030504040204" pitchFamily="34" charset="-120"/>
                <a:ea typeface="微軟正黑體" panose="020B0604030504040204" pitchFamily="34" charset="-120"/>
              </a:rPr>
              <a:t>Network Economy</a:t>
            </a:r>
            <a:r>
              <a:rPr lang="zh-TW" altLang="en-US" sz="3200" dirty="0" smtClean="0">
                <a:latin typeface="微軟正黑體" panose="020B0604030504040204" pitchFamily="34" charset="-120"/>
                <a:ea typeface="微軟正黑體" panose="020B0604030504040204" pitchFamily="34" charset="-120"/>
              </a:rPr>
              <a:t> </a:t>
            </a:r>
            <a:r>
              <a:rPr lang="en-US" altLang="zh-TW" sz="3200" dirty="0" smtClean="0">
                <a:latin typeface="微軟正黑體" panose="020B0604030504040204" pitchFamily="34" charset="-120"/>
                <a:ea typeface="微軟正黑體" panose="020B0604030504040204" pitchFamily="34" charset="-120"/>
              </a:rPr>
              <a:t>&amp; Business Models</a:t>
            </a:r>
            <a:r>
              <a:rPr lang="zh-TW" altLang="en-US" sz="3200" dirty="0" smtClean="0">
                <a:latin typeface="微軟正黑體" panose="020B0604030504040204" pitchFamily="34" charset="-120"/>
                <a:ea typeface="微軟正黑體" panose="020B0604030504040204" pitchFamily="34" charset="-120"/>
              </a:rPr>
              <a:t> </a:t>
            </a:r>
            <a:r>
              <a:rPr lang="en-US" altLang="zh-TW" sz="3200" dirty="0">
                <a:latin typeface="微軟正黑體" panose="020B0604030504040204" pitchFamily="34" charset="-120"/>
                <a:ea typeface="微軟正黑體" panose="020B0604030504040204" pitchFamily="34" charset="-120"/>
              </a:rPr>
              <a:t/>
            </a:r>
            <a:br>
              <a:rPr lang="en-US" altLang="zh-TW" sz="3200" dirty="0">
                <a:latin typeface="微軟正黑體" panose="020B0604030504040204" pitchFamily="34" charset="-120"/>
                <a:ea typeface="微軟正黑體" panose="020B0604030504040204" pitchFamily="34" charset="-120"/>
              </a:rPr>
            </a:br>
            <a:r>
              <a:rPr lang="en-US" altLang="zh-TW" sz="2800" dirty="0">
                <a:latin typeface="微軟正黑體" panose="020B0604030504040204" pitchFamily="34" charset="-120"/>
                <a:ea typeface="微軟正黑體" panose="020B0604030504040204" pitchFamily="34" charset="-120"/>
              </a:rPr>
              <a:t/>
            </a:r>
            <a:br>
              <a:rPr lang="en-US" altLang="zh-TW" sz="2800" dirty="0">
                <a:latin typeface="微軟正黑體" panose="020B0604030504040204" pitchFamily="34" charset="-120"/>
                <a:ea typeface="微軟正黑體" panose="020B0604030504040204" pitchFamily="34" charset="-120"/>
              </a:rPr>
            </a:br>
            <a:endParaRPr lang="zh-TW" altLang="en-US" sz="3200"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p:txBody>
          <a:bodyPr/>
          <a:lstStyle/>
          <a:p>
            <a:fld id="{B7A223AD-9DE0-49EC-B40D-C8FE98D1D69B}" type="slidenum">
              <a:rPr lang="zh-TW" altLang="en-US" smtClean="0"/>
              <a:t>1</a:t>
            </a:fld>
            <a:endParaRPr lang="zh-TW" altLang="en-US" dirty="0"/>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a:t>《105-1</a:t>
            </a:r>
            <a:r>
              <a:rPr lang="zh-TW" altLang="en-US" sz="2000" dirty="0"/>
              <a:t>網路經濟與數位金融</a:t>
            </a:r>
            <a:r>
              <a:rPr lang="en-US" altLang="zh-TW" sz="2000" dirty="0"/>
              <a:t>》                                                                                        </a:t>
            </a:r>
          </a:p>
          <a:p>
            <a:pPr algn="ctr"/>
            <a:r>
              <a:rPr lang="en-US" altLang="zh-TW" sz="2000" dirty="0"/>
              <a:t> NCTU.IIM.IEBI Lab</a:t>
            </a:r>
            <a:endParaRPr lang="zh-TW" altLang="en-US" sz="2000" dirty="0"/>
          </a:p>
        </p:txBody>
      </p:sp>
    </p:spTree>
    <p:extLst>
      <p:ext uri="{BB962C8B-B14F-4D97-AF65-F5344CB8AC3E}">
        <p14:creationId xmlns:p14="http://schemas.microsoft.com/office/powerpoint/2010/main" val="1209192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564606" y="627772"/>
            <a:ext cx="11209204" cy="584775"/>
          </a:xfrm>
          <a:prstGeom prst="rect">
            <a:avLst/>
          </a:prstGeom>
          <a:noFill/>
        </p:spPr>
        <p:txBody>
          <a:bodyPr wrap="square" rtlCol="0">
            <a:spAutoFit/>
          </a:bodyPr>
          <a:lstStyle/>
          <a:p>
            <a:r>
              <a:rPr lang="zh-TW" altLang="en-US" sz="3200" dirty="0" smtClean="0"/>
              <a:t>虛實商店整合</a:t>
            </a:r>
            <a:r>
              <a:rPr kumimoji="1" lang="en-US" altLang="zh-TW" sz="3200" b="1" dirty="0" smtClean="0">
                <a:solidFill>
                  <a:srgbClr val="660066"/>
                </a:solidFill>
                <a:latin typeface="+mj-lt"/>
                <a:cs typeface="Tahoma"/>
              </a:rPr>
              <a:t>O2O </a:t>
            </a:r>
            <a:r>
              <a:rPr kumimoji="1" lang="zh-TW" altLang="en-US" sz="3200" b="1" dirty="0" smtClean="0">
                <a:solidFill>
                  <a:srgbClr val="660066"/>
                </a:solidFill>
                <a:latin typeface="+mj-lt"/>
                <a:cs typeface="Tahoma"/>
              </a:rPr>
              <a:t>電子商務</a:t>
            </a:r>
            <a:r>
              <a:rPr kumimoji="1" lang="en-US" altLang="zh-TW" sz="3200" b="1" dirty="0" smtClean="0">
                <a:solidFill>
                  <a:srgbClr val="660066"/>
                </a:solidFill>
                <a:latin typeface="+mj-lt"/>
                <a:cs typeface="Tahoma"/>
              </a:rPr>
              <a:t>  </a:t>
            </a:r>
          </a:p>
        </p:txBody>
      </p:sp>
      <p:cxnSp>
        <p:nvCxnSpPr>
          <p:cNvPr id="6" name="直線接點 5"/>
          <p:cNvCxnSpPr/>
          <p:nvPr/>
        </p:nvCxnSpPr>
        <p:spPr>
          <a:xfrm>
            <a:off x="564606" y="1227936"/>
            <a:ext cx="11311305" cy="0"/>
          </a:xfrm>
          <a:prstGeom prst="line">
            <a:avLst/>
          </a:prstGeom>
          <a:ln w="12700" cmpd="sng">
            <a:solidFill>
              <a:schemeClr val="tx1">
                <a:lumMod val="75000"/>
                <a:lumOff val="25000"/>
              </a:schemeClr>
            </a:solidFill>
            <a:prstDash val="dot"/>
          </a:ln>
          <a:effectLst/>
        </p:spPr>
        <p:style>
          <a:lnRef idx="2">
            <a:schemeClr val="accent1"/>
          </a:lnRef>
          <a:fillRef idx="0">
            <a:schemeClr val="accent1"/>
          </a:fillRef>
          <a:effectRef idx="1">
            <a:schemeClr val="accent1"/>
          </a:effectRef>
          <a:fontRef idx="minor">
            <a:schemeClr val="tx1"/>
          </a:fontRef>
        </p:style>
      </p:cxn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657" y="2104742"/>
            <a:ext cx="4247537" cy="2751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內容版面配置區 3"/>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314302" y="1536330"/>
            <a:ext cx="4320733" cy="4527184"/>
          </a:xfrm>
        </p:spPr>
      </p:pic>
    </p:spTree>
    <p:extLst>
      <p:ext uri="{BB962C8B-B14F-4D97-AF65-F5344CB8AC3E}">
        <p14:creationId xmlns:p14="http://schemas.microsoft.com/office/powerpoint/2010/main" val="3542382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虛實整合模式</a:t>
            </a:r>
            <a:r>
              <a:rPr lang="en-US" altLang="zh-TW" sz="3600" dirty="0" smtClean="0"/>
              <a:t>Online to Offline  vs  Offline to Online                  </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11</a:t>
            </a:fld>
            <a:endParaRPr lang="zh-TW"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7849" y="2224216"/>
            <a:ext cx="5034399" cy="3119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4" descr="http://emf.migocorp.com/case/139/images/image02.jpg"/>
          <p:cNvPicPr>
            <a:picLocks noChangeAspect="1" noChangeArrowheads="1"/>
          </p:cNvPicPr>
          <p:nvPr/>
        </p:nvPicPr>
        <p:blipFill>
          <a:blip r:embed="rId3" cstate="print"/>
          <a:srcRect/>
          <a:stretch>
            <a:fillRect/>
          </a:stretch>
        </p:blipFill>
        <p:spPr bwMode="auto">
          <a:xfrm>
            <a:off x="6608898" y="1893405"/>
            <a:ext cx="4363901" cy="3277775"/>
          </a:xfrm>
          <a:prstGeom prst="rect">
            <a:avLst/>
          </a:prstGeom>
          <a:noFill/>
        </p:spPr>
      </p:pic>
    </p:spTree>
    <p:extLst>
      <p:ext uri="{BB962C8B-B14F-4D97-AF65-F5344CB8AC3E}">
        <p14:creationId xmlns:p14="http://schemas.microsoft.com/office/powerpoint/2010/main" val="1860293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行動商務影響的產業</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行動連網終端設備製造商</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金融業</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電信商</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電商平台</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POS</a:t>
            </a:r>
            <a:r>
              <a:rPr lang="zh-TW" altLang="en-US" dirty="0">
                <a:latin typeface="微軟正黑體" panose="020B0604030504040204" pitchFamily="34" charset="-120"/>
                <a:ea typeface="微軟正黑體" panose="020B0604030504040204" pitchFamily="34" charset="-120"/>
              </a:rPr>
              <a:t> 設備商</a:t>
            </a:r>
            <a:endParaRPr lang="en-US" altLang="zh-TW" dirty="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12</a:t>
            </a:fld>
            <a:endParaRPr lang="zh-TW" altLang="en-US" dirty="0"/>
          </a:p>
        </p:txBody>
      </p:sp>
      <p:sp>
        <p:nvSpPr>
          <p:cNvPr id="5122" name="AutoShape 2"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124" name="AutoShape 4"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5126" name="AutoShape 6" descr="「mobile payment」的圖片搜尋結果"/>
          <p:cNvSpPr>
            <a:spLocks noChangeAspect="1" noChangeArrowheads="1"/>
          </p:cNvSpPr>
          <p:nvPr/>
        </p:nvSpPr>
        <p:spPr bwMode="auto">
          <a:xfrm>
            <a:off x="1679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5128" name="Picture 8" descr="http://cdn.ttgtmedia.com/rms/computerweekly/Visa-mobile-payment-290x230.jpg"/>
          <p:cNvPicPr>
            <a:picLocks noChangeAspect="1" noChangeArrowheads="1"/>
          </p:cNvPicPr>
          <p:nvPr/>
        </p:nvPicPr>
        <p:blipFill>
          <a:blip r:embed="rId2"/>
          <a:srcRect/>
          <a:stretch>
            <a:fillRect/>
          </a:stretch>
        </p:blipFill>
        <p:spPr bwMode="auto">
          <a:xfrm>
            <a:off x="3166871" y="2335357"/>
            <a:ext cx="3943469" cy="3127578"/>
          </a:xfrm>
          <a:prstGeom prst="rect">
            <a:avLst/>
          </a:prstGeom>
          <a:noFill/>
        </p:spPr>
      </p:pic>
      <p:pic>
        <p:nvPicPr>
          <p:cNvPr id="5130" name="Picture 10" descr="http://nmstorage.nextmag.com.tw/photo/2015/12/09/_HAN0799_1449654264395_442419_ver1.0.jpg"/>
          <p:cNvPicPr>
            <a:picLocks noChangeAspect="1" noChangeArrowheads="1"/>
          </p:cNvPicPr>
          <p:nvPr/>
        </p:nvPicPr>
        <p:blipFill>
          <a:blip r:embed="rId3" cstate="print"/>
          <a:srcRect/>
          <a:stretch>
            <a:fillRect/>
          </a:stretch>
        </p:blipFill>
        <p:spPr bwMode="auto">
          <a:xfrm>
            <a:off x="7175716" y="2335358"/>
            <a:ext cx="4698708" cy="3127578"/>
          </a:xfrm>
          <a:prstGeom prst="rect">
            <a:avLst/>
          </a:prstGeom>
          <a:noFill/>
        </p:spPr>
      </p:pic>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54031827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發展行動商務</a:t>
            </a:r>
          </a:p>
        </p:txBody>
      </p:sp>
      <p:sp>
        <p:nvSpPr>
          <p:cNvPr id="3" name="內容版面配置區 2"/>
          <p:cNvSpPr>
            <a:spLocks noGrp="1"/>
          </p:cNvSpPr>
          <p:nvPr>
            <p:ph idx="1"/>
          </p:nvPr>
        </p:nvSpPr>
        <p:spPr/>
        <p:txBody>
          <a:bodyPr/>
          <a:lstStyle/>
          <a:p>
            <a:r>
              <a:rPr lang="zh-TW" altLang="en-US" dirty="0"/>
              <a:t>行動支付與第三方支付</a:t>
            </a:r>
            <a:endParaRPr lang="en-US" altLang="zh-TW" dirty="0"/>
          </a:p>
          <a:p>
            <a:r>
              <a:rPr lang="zh-TW" altLang="en-US" dirty="0"/>
              <a:t>大數據分析精確廣告投放</a:t>
            </a:r>
            <a:endParaRPr lang="en-US" altLang="zh-TW" dirty="0"/>
          </a:p>
          <a:p>
            <a:r>
              <a:rPr lang="zh-TW" altLang="en-US" dirty="0"/>
              <a:t>實體與虛擬串聯</a:t>
            </a:r>
            <a:endParaRPr lang="en-US" altLang="zh-TW" dirty="0"/>
          </a:p>
          <a:p>
            <a:r>
              <a:rPr lang="zh-TW" altLang="en-US" dirty="0"/>
              <a:t>電商行動化</a:t>
            </a:r>
            <a:endParaRPr lang="en-US" altLang="zh-TW" dirty="0"/>
          </a:p>
          <a:p>
            <a:r>
              <a:rPr lang="zh-TW" altLang="en-US" dirty="0"/>
              <a:t>跨產業合作</a:t>
            </a:r>
            <a:endParaRPr lang="en-US" altLang="zh-TW" dirty="0"/>
          </a:p>
          <a:p>
            <a:r>
              <a:rPr lang="zh-TW" altLang="en-US" dirty="0" smtClean="0"/>
              <a:t>物</a:t>
            </a:r>
            <a:r>
              <a:rPr lang="zh-TW" altLang="en-US" dirty="0"/>
              <a:t>聯網串聯</a:t>
            </a:r>
            <a:endParaRPr lang="en-US" altLang="zh-TW" dirty="0"/>
          </a:p>
          <a:p>
            <a:r>
              <a:rPr lang="zh-TW" altLang="en-US" dirty="0"/>
              <a:t>車聯網串聯</a:t>
            </a: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13</a:t>
            </a:fld>
            <a:endParaRPr lang="zh-TW" altLang="en-US" dirty="0"/>
          </a:p>
        </p:txBody>
      </p:sp>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pic>
        <p:nvPicPr>
          <p:cNvPr id="6" name="Picture 4" descr="http://www.hotsaucedrops.com/wp-content/uploads/2016/02/Screen-Shot-2016-02-25-at-11.12.57-AM.png"/>
          <p:cNvPicPr>
            <a:picLocks noChangeAspect="1" noChangeArrowheads="1"/>
          </p:cNvPicPr>
          <p:nvPr/>
        </p:nvPicPr>
        <p:blipFill>
          <a:blip r:embed="rId2" cstate="print"/>
          <a:srcRect/>
          <a:stretch>
            <a:fillRect/>
          </a:stretch>
        </p:blipFill>
        <p:spPr bwMode="auto">
          <a:xfrm>
            <a:off x="6009186" y="1319982"/>
            <a:ext cx="5605168" cy="4698450"/>
          </a:xfrm>
          <a:prstGeom prst="rect">
            <a:avLst/>
          </a:prstGeom>
          <a:noFill/>
        </p:spPr>
      </p:pic>
    </p:spTree>
    <p:extLst>
      <p:ext uri="{BB962C8B-B14F-4D97-AF65-F5344CB8AC3E}">
        <p14:creationId xmlns:p14="http://schemas.microsoft.com/office/powerpoint/2010/main" val="2366130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14</a:t>
            </a:fld>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3466624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000" dirty="0" smtClean="0">
                <a:latin typeface="微軟正黑體" pitchFamily="34" charset="-120"/>
                <a:ea typeface="微軟正黑體" pitchFamily="34" charset="-120"/>
              </a:rPr>
              <a:t>共享</a:t>
            </a:r>
            <a:r>
              <a:rPr lang="zh-TW" altLang="zh-TW" sz="4000" dirty="0" smtClean="0">
                <a:latin typeface="微軟正黑體" pitchFamily="34" charset="-120"/>
                <a:ea typeface="微軟正黑體" pitchFamily="34" charset="-120"/>
              </a:rPr>
              <a:t>經濟</a:t>
            </a:r>
            <a:r>
              <a:rPr lang="zh-TW" altLang="en-US" sz="4000" dirty="0" smtClean="0"/>
              <a:t>模式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社群資源分享的演化</a:t>
            </a:r>
            <a:endParaRPr lang="zh-TW" altLang="en-US" dirty="0"/>
          </a:p>
        </p:txBody>
      </p:sp>
      <p:sp>
        <p:nvSpPr>
          <p:cNvPr id="3" name="內容版面配置區 2"/>
          <p:cNvSpPr>
            <a:spLocks noGrp="1"/>
          </p:cNvSpPr>
          <p:nvPr>
            <p:ph idx="1"/>
          </p:nvPr>
        </p:nvSpPr>
        <p:spPr/>
        <p:txBody>
          <a:bodyPr>
            <a:normAutofit/>
          </a:bodyPr>
          <a:lstStyle/>
          <a:p>
            <a:r>
              <a:rPr lang="zh-TW" altLang="en-US" sz="3200" dirty="0" smtClean="0"/>
              <a:t>共享程式碼 </a:t>
            </a:r>
            <a:r>
              <a:rPr lang="en-US" altLang="zh-TW" sz="3200" dirty="0" smtClean="0"/>
              <a:t>(</a:t>
            </a:r>
            <a:r>
              <a:rPr lang="zh-TW" altLang="en-US" sz="3200" dirty="0" smtClean="0"/>
              <a:t>程式設計師</a:t>
            </a:r>
            <a:r>
              <a:rPr lang="en-US" altLang="zh-TW" sz="3200" dirty="0" smtClean="0"/>
              <a:t>, Open source forum )</a:t>
            </a:r>
          </a:p>
          <a:p>
            <a:r>
              <a:rPr lang="zh-TW" altLang="en-US" sz="3200" dirty="0" smtClean="0"/>
              <a:t>共享創作內容</a:t>
            </a:r>
            <a:r>
              <a:rPr lang="en-US" altLang="zh-TW" sz="3200" dirty="0" smtClean="0"/>
              <a:t>(YouTube, Flickr)</a:t>
            </a:r>
          </a:p>
          <a:p>
            <a:r>
              <a:rPr lang="zh-TW" altLang="en-US" sz="3200" dirty="0" smtClean="0"/>
              <a:t>共享生活訊息</a:t>
            </a:r>
            <a:r>
              <a:rPr lang="en-US" altLang="zh-TW" sz="3200" dirty="0" smtClean="0"/>
              <a:t>(Facebook, twitter)</a:t>
            </a:r>
          </a:p>
          <a:p>
            <a:r>
              <a:rPr lang="zh-TW" altLang="en-US" sz="3200" dirty="0" smtClean="0"/>
              <a:t>共享實體資產 </a:t>
            </a:r>
            <a:r>
              <a:rPr lang="en-US" altLang="zh-TW" sz="3200" dirty="0" smtClean="0"/>
              <a:t>(</a:t>
            </a:r>
            <a:r>
              <a:rPr lang="en-US" altLang="zh-TW" sz="3200" dirty="0" err="1" smtClean="0"/>
              <a:t>Airb&amp;b</a:t>
            </a:r>
            <a:r>
              <a:rPr lang="en-US" altLang="zh-TW" sz="3200" dirty="0" smtClean="0"/>
              <a:t>, Uber)</a:t>
            </a:r>
            <a:endParaRPr lang="zh-TW" altLang="en-US" sz="3200" dirty="0"/>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15</a:t>
            </a:fld>
            <a:endParaRPr lang="zh-TW" altLang="en-US" dirty="0"/>
          </a:p>
        </p:txBody>
      </p:sp>
    </p:spTree>
    <p:extLst>
      <p:ext uri="{BB962C8B-B14F-4D97-AF65-F5344CB8AC3E}">
        <p14:creationId xmlns:p14="http://schemas.microsoft.com/office/powerpoint/2010/main" val="18695375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16</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ext uri="{D42A27DB-BD31-4B8C-83A1-F6EECF244321}">
                <p14:modId xmlns:p14="http://schemas.microsoft.com/office/powerpoint/2010/main" val="454476279"/>
              </p:ext>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498464"/>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87530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77483"/>
            <a:ext cx="11002297" cy="954856"/>
          </a:xfrm>
        </p:spPr>
        <p:txBody>
          <a:bodyPr/>
          <a:lstStyle/>
          <a:p>
            <a:r>
              <a:rPr lang="zh-TW" altLang="en-US" dirty="0" smtClean="0"/>
              <a:t>共享經濟</a:t>
            </a:r>
            <a:r>
              <a:rPr lang="en-US" altLang="zh-TW" dirty="0" smtClean="0"/>
              <a:t>:</a:t>
            </a:r>
            <a:r>
              <a:rPr lang="zh-TW" altLang="en-US" dirty="0" smtClean="0"/>
              <a:t>社群金融</a:t>
            </a:r>
            <a:endParaRPr lang="zh-TW" altLang="en-US" dirty="0"/>
          </a:p>
        </p:txBody>
      </p:sp>
      <p:sp>
        <p:nvSpPr>
          <p:cNvPr id="3" name="內容版面配置區 2"/>
          <p:cNvSpPr>
            <a:spLocks noGrp="1"/>
          </p:cNvSpPr>
          <p:nvPr>
            <p:ph idx="1"/>
          </p:nvPr>
        </p:nvSpPr>
        <p:spPr/>
        <p:txBody>
          <a:bodyPr>
            <a:normAutofit/>
          </a:bodyPr>
          <a:lstStyle/>
          <a:p>
            <a:r>
              <a:rPr lang="zh-TW" altLang="en-US" sz="2400" dirty="0" smtClean="0">
                <a:latin typeface="+mj-ea"/>
                <a:ea typeface="+mj-ea"/>
              </a:rPr>
              <a:t>社群借貸 </a:t>
            </a:r>
            <a:r>
              <a:rPr lang="en-US" altLang="zh-TW" sz="2400" dirty="0" smtClean="0">
                <a:latin typeface="+mj-ea"/>
                <a:ea typeface="+mj-ea"/>
              </a:rPr>
              <a:t>(P2P lending)</a:t>
            </a:r>
          </a:p>
          <a:p>
            <a:pPr lvl="1"/>
            <a:r>
              <a:rPr lang="en-US" altLang="zh-TW" dirty="0" err="1" smtClean="0">
                <a:latin typeface="+mj-ea"/>
                <a:ea typeface="+mj-ea"/>
              </a:rPr>
              <a:t>Zopa</a:t>
            </a:r>
            <a:r>
              <a:rPr lang="en-US" altLang="zh-TW" dirty="0" smtClean="0">
                <a:latin typeface="+mj-ea"/>
                <a:ea typeface="+mj-ea"/>
              </a:rPr>
              <a:t>, Lending Club, Prosper</a:t>
            </a:r>
            <a:r>
              <a:rPr lang="zh-TW" altLang="en-US" dirty="0" smtClean="0">
                <a:latin typeface="+mj-ea"/>
                <a:ea typeface="+mj-ea"/>
              </a:rPr>
              <a:t>金融機制去除中間商</a:t>
            </a:r>
            <a:r>
              <a:rPr lang="en-US" altLang="zh-TW" dirty="0" smtClean="0">
                <a:latin typeface="+mj-ea"/>
                <a:ea typeface="+mj-ea"/>
              </a:rPr>
              <a:t>(</a:t>
            </a:r>
            <a:r>
              <a:rPr lang="zh-TW" altLang="en-US" dirty="0" smtClean="0">
                <a:latin typeface="+mj-ea"/>
                <a:ea typeface="+mj-ea"/>
              </a:rPr>
              <a:t>銀行金融機構</a:t>
            </a:r>
            <a:r>
              <a:rPr lang="en-US" altLang="zh-TW" dirty="0" smtClean="0">
                <a:latin typeface="+mj-ea"/>
                <a:ea typeface="+mj-ea"/>
              </a:rPr>
              <a:t>) </a:t>
            </a:r>
            <a:r>
              <a:rPr lang="zh-TW" altLang="en-US" dirty="0" smtClean="0">
                <a:latin typeface="+mj-ea"/>
                <a:ea typeface="+mj-ea"/>
              </a:rPr>
              <a:t>，提供個人借貸</a:t>
            </a:r>
            <a:r>
              <a:rPr lang="en-US" altLang="zh-TW" dirty="0" smtClean="0">
                <a:latin typeface="+mj-ea"/>
                <a:ea typeface="+mj-ea"/>
              </a:rPr>
              <a:t> </a:t>
            </a:r>
          </a:p>
          <a:p>
            <a:r>
              <a:rPr lang="zh-TW" altLang="en-US" sz="2400" dirty="0" smtClean="0">
                <a:latin typeface="+mj-ea"/>
                <a:ea typeface="+mj-ea"/>
              </a:rPr>
              <a:t>群眾募資 </a:t>
            </a:r>
            <a:r>
              <a:rPr lang="en-US" altLang="zh-TW" sz="2400" dirty="0" smtClean="0">
                <a:latin typeface="+mj-ea"/>
                <a:ea typeface="+mj-ea"/>
              </a:rPr>
              <a:t> (Crowd founding)</a:t>
            </a:r>
          </a:p>
          <a:p>
            <a:pPr lvl="1"/>
            <a:r>
              <a:rPr lang="en-US" altLang="zh-TW" dirty="0" smtClean="0">
                <a:latin typeface="+mj-ea"/>
                <a:ea typeface="+mj-ea"/>
              </a:rPr>
              <a:t>Kickstarter </a:t>
            </a:r>
            <a:r>
              <a:rPr lang="zh-TW" altLang="en-US" dirty="0" smtClean="0">
                <a:latin typeface="+mj-ea"/>
                <a:ea typeface="+mj-ea"/>
              </a:rPr>
              <a:t>避開傳統投資工具，在網路上跟一般大眾籌資</a:t>
            </a:r>
            <a:endParaRPr lang="en-US" altLang="zh-TW" dirty="0">
              <a:latin typeface="+mj-ea"/>
              <a:ea typeface="+mj-ea"/>
            </a:endParaRPr>
          </a:p>
          <a:p>
            <a:r>
              <a:rPr lang="zh-TW" altLang="en-US" dirty="0" smtClean="0">
                <a:latin typeface="+mj-ea"/>
                <a:ea typeface="+mj-ea"/>
              </a:rPr>
              <a:t>虛擬貨幣 </a:t>
            </a:r>
            <a:r>
              <a:rPr lang="en-US" altLang="zh-TW" dirty="0" smtClean="0">
                <a:latin typeface="+mj-ea"/>
                <a:ea typeface="+mj-ea"/>
              </a:rPr>
              <a:t>(Digital currency)</a:t>
            </a:r>
            <a:endParaRPr lang="en-US" altLang="zh-TW" dirty="0" smtClean="0"/>
          </a:p>
          <a:p>
            <a:pPr lvl="1"/>
            <a:r>
              <a:rPr lang="en-US" altLang="zh-TW" dirty="0" smtClean="0"/>
              <a:t>Bitcoin </a:t>
            </a:r>
            <a:r>
              <a:rPr lang="zh-TW" altLang="en-US" dirty="0" smtClean="0"/>
              <a:t>比特幣為一種網路加密支付</a:t>
            </a:r>
            <a:r>
              <a:rPr lang="zh-TW" altLang="en-US" dirty="0"/>
              <a:t>系統和虛擬計價</a:t>
            </a:r>
            <a:r>
              <a:rPr lang="zh-TW" altLang="en-US" dirty="0" smtClean="0"/>
              <a:t>工具</a:t>
            </a:r>
            <a:endParaRPr lang="en-US" altLang="zh-TW" dirty="0" smtClean="0">
              <a:latin typeface="+mj-ea"/>
              <a:ea typeface="+mj-ea"/>
            </a:endParaRPr>
          </a:p>
          <a:p>
            <a:endParaRPr lang="zh-TW" altLang="en-US" dirty="0">
              <a:latin typeface="+mj-ea"/>
              <a:ea typeface="+mj-ea"/>
            </a:endParaRPr>
          </a:p>
        </p:txBody>
      </p:sp>
      <p:sp>
        <p:nvSpPr>
          <p:cNvPr id="4" name="頁尾版面配置區 3"/>
          <p:cNvSpPr>
            <a:spLocks noGrp="1"/>
          </p:cNvSpPr>
          <p:nvPr>
            <p:ph type="ftr" sz="quarter" idx="11"/>
          </p:nvPr>
        </p:nvSpPr>
        <p:spPr/>
        <p:txBody>
          <a:bodyPr/>
          <a:lstStyle/>
          <a:p>
            <a:r>
              <a:rPr lang="en-US" altLang="zh-TW" dirty="0" smtClean="0"/>
              <a:t>《105-1</a:t>
            </a:r>
            <a:r>
              <a:rPr lang="zh-TW" altLang="en-US" dirty="0" smtClean="0"/>
              <a:t>網路經濟與數位金融</a:t>
            </a:r>
            <a:r>
              <a:rPr lang="en-US" altLang="zh-TW" dirty="0"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1986" y="4643051"/>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168790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18</a:t>
            </a:fld>
            <a:endParaRPr lang="zh-TW" altLang="en-US" dirty="0"/>
          </a:p>
        </p:txBody>
      </p:sp>
    </p:spTree>
    <p:extLst>
      <p:ext uri="{BB962C8B-B14F-4D97-AF65-F5344CB8AC3E}">
        <p14:creationId xmlns:p14="http://schemas.microsoft.com/office/powerpoint/2010/main" val="5822165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a:latin typeface="微軟正黑體" pitchFamily="34" charset="-120"/>
                <a:ea typeface="微軟正黑體" pitchFamily="34" charset="-120"/>
              </a:rPr>
              <a:t>共享</a:t>
            </a:r>
            <a:r>
              <a:rPr lang="zh-TW" altLang="zh-TW" sz="4400">
                <a:latin typeface="微軟正黑體" pitchFamily="34" charset="-120"/>
                <a:ea typeface="微軟正黑體" pitchFamily="34" charset="-120"/>
              </a:rPr>
              <a:t>經濟的驅動力</a:t>
            </a:r>
            <a:endParaRPr lang="zh-TW" altLang="en-US"/>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關於共享經濟的</a:t>
            </a:r>
            <a:r>
              <a:rPr lang="zh-TW" altLang="en-US" sz="2400" dirty="0">
                <a:latin typeface="微軟正黑體" pitchFamily="34" charset="-120"/>
                <a:ea typeface="微軟正黑體" pitchFamily="34" charset="-120"/>
                <a:cs typeface="新細明體" charset="-120"/>
              </a:rPr>
              <a:t>三個</a:t>
            </a:r>
            <a:r>
              <a:rPr lang="zh-TW" altLang="zh-TW" sz="2400" dirty="0">
                <a:latin typeface="微軟正黑體" pitchFamily="34" charset="-120"/>
                <a:ea typeface="微軟正黑體" pitchFamily="34" charset="-120"/>
                <a:cs typeface="新細明體" charset="-120"/>
              </a:rPr>
              <a:t>驅動力</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19</a:t>
            </a:fld>
            <a:endParaRPr lang="zh-TW" altLang="en-US" dirty="0"/>
          </a:p>
        </p:txBody>
      </p:sp>
      <p:graphicFrame>
        <p:nvGraphicFramePr>
          <p:cNvPr id="6" name="內容版面配置區 6"/>
          <p:cNvGraphicFramePr>
            <a:graphicFrameLocks/>
          </p:cNvGraphicFramePr>
          <p:nvPr>
            <p:extLst>
              <p:ext uri="{D42A27DB-BD31-4B8C-83A1-F6EECF244321}">
                <p14:modId xmlns:p14="http://schemas.microsoft.com/office/powerpoint/2010/main" val="1370993558"/>
              </p:ext>
            </p:extLst>
          </p:nvPr>
        </p:nvGraphicFramePr>
        <p:xfrm>
          <a:off x="1494704" y="2281382"/>
          <a:ext cx="8000278" cy="36730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60936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400" dirty="0">
                <a:latin typeface="微軟正黑體" panose="020B0604030504040204" pitchFamily="34" charset="-120"/>
                <a:ea typeface="微軟正黑體" panose="020B0604030504040204" pitchFamily="34" charset="-120"/>
              </a:rPr>
              <a:t>網路</a:t>
            </a:r>
            <a:r>
              <a:rPr lang="zh-TW" altLang="en-US" sz="4400" dirty="0" smtClean="0">
                <a:latin typeface="微軟正黑體" panose="020B0604030504040204" pitchFamily="34" charset="-120"/>
                <a:ea typeface="微軟正黑體" panose="020B0604030504040204" pitchFamily="34" charset="-120"/>
              </a:rPr>
              <a:t>經濟商業模式</a:t>
            </a:r>
            <a:endParaRPr lang="zh-TW" altLang="en-US" dirty="0"/>
          </a:p>
        </p:txBody>
      </p:sp>
      <p:sp>
        <p:nvSpPr>
          <p:cNvPr id="3" name="內容版面配置區 2"/>
          <p:cNvSpPr>
            <a:spLocks noGrp="1"/>
          </p:cNvSpPr>
          <p:nvPr>
            <p:ph idx="1"/>
          </p:nvPr>
        </p:nvSpPr>
        <p:spPr>
          <a:xfrm>
            <a:off x="612057" y="1462482"/>
            <a:ext cx="10224819" cy="4196912"/>
          </a:xfrm>
        </p:spPr>
        <p:txBody>
          <a:bodyPr/>
          <a:lstStyle/>
          <a:p>
            <a:r>
              <a:rPr lang="zh-TW" altLang="en-US" sz="3200" dirty="0">
                <a:latin typeface="微軟正黑體" panose="020B0604030504040204" pitchFamily="34" charset="-120"/>
                <a:ea typeface="微軟正黑體" panose="020B0604030504040204" pitchFamily="34" charset="-120"/>
              </a:rPr>
              <a:t>行動經濟商業</a:t>
            </a:r>
            <a:r>
              <a:rPr lang="zh-TW" altLang="en-US" sz="3200" dirty="0" smtClean="0">
                <a:latin typeface="微軟正黑體" panose="020B0604030504040204" pitchFamily="34" charset="-120"/>
                <a:ea typeface="微軟正黑體" panose="020B0604030504040204" pitchFamily="34" charset="-120"/>
              </a:rPr>
              <a:t>模式</a:t>
            </a:r>
            <a:endParaRPr lang="en-US" altLang="zh-TW" sz="3200" dirty="0">
              <a:latin typeface="微軟正黑體" panose="020B0604030504040204" pitchFamily="34" charset="-120"/>
              <a:ea typeface="微軟正黑體" panose="020B0604030504040204" pitchFamily="34" charset="-120"/>
            </a:endParaRPr>
          </a:p>
          <a:p>
            <a:r>
              <a:rPr lang="zh-TW" altLang="en-US" sz="3200" dirty="0" smtClean="0">
                <a:latin typeface="微軟正黑體" panose="020B0604030504040204" pitchFamily="34" charset="-120"/>
                <a:ea typeface="微軟正黑體" panose="020B0604030504040204" pitchFamily="34" charset="-120"/>
              </a:rPr>
              <a:t>共享經濟</a:t>
            </a:r>
            <a:r>
              <a:rPr lang="en-US" altLang="zh-TW" sz="3200" dirty="0" smtClean="0">
                <a:latin typeface="微軟正黑體" panose="020B0604030504040204" pitchFamily="34" charset="-120"/>
                <a:ea typeface="微軟正黑體" panose="020B0604030504040204" pitchFamily="34" charset="-120"/>
              </a:rPr>
              <a:t>(</a:t>
            </a:r>
            <a:r>
              <a:rPr lang="zh-TW" altLang="en-US" sz="3200" dirty="0">
                <a:latin typeface="微軟正黑體" panose="020B0604030504040204" pitchFamily="34" charset="-120"/>
                <a:ea typeface="微軟正黑體" panose="020B0604030504040204" pitchFamily="34" charset="-120"/>
              </a:rPr>
              <a:t>社群</a:t>
            </a:r>
            <a:r>
              <a:rPr lang="zh-TW" altLang="en-US" sz="3200" dirty="0" smtClean="0">
                <a:latin typeface="微軟正黑體" panose="020B0604030504040204" pitchFamily="34" charset="-120"/>
                <a:ea typeface="微軟正黑體" panose="020B0604030504040204" pitchFamily="34" charset="-120"/>
              </a:rPr>
              <a:t>經濟</a:t>
            </a:r>
            <a:r>
              <a:rPr lang="en-US" altLang="zh-TW" sz="3200" dirty="0" smtClean="0">
                <a:latin typeface="微軟正黑體" panose="020B0604030504040204" pitchFamily="34" charset="-120"/>
                <a:ea typeface="微軟正黑體" panose="020B0604030504040204" pitchFamily="34" charset="-120"/>
              </a:rPr>
              <a:t>)</a:t>
            </a:r>
            <a:r>
              <a:rPr lang="zh-TW" altLang="en-US" sz="3200" dirty="0" smtClean="0">
                <a:latin typeface="微軟正黑體" panose="020B0604030504040204" pitchFamily="34" charset="-120"/>
                <a:ea typeface="微軟正黑體" panose="020B0604030504040204" pitchFamily="34" charset="-120"/>
              </a:rPr>
              <a:t>商業模式</a:t>
            </a:r>
            <a:endParaRPr lang="en-US" altLang="zh-TW" sz="3200" dirty="0" smtClean="0">
              <a:latin typeface="微軟正黑體" panose="020B0604030504040204" pitchFamily="34" charset="-120"/>
              <a:ea typeface="微軟正黑體" panose="020B0604030504040204" pitchFamily="34" charset="-120"/>
            </a:endParaRPr>
          </a:p>
          <a:p>
            <a:r>
              <a:rPr lang="zh-TW" altLang="en-US" sz="3200" dirty="0">
                <a:latin typeface="微軟正黑體" panose="020B0604030504040204" pitchFamily="34" charset="-120"/>
                <a:ea typeface="微軟正黑體" panose="020B0604030504040204" pitchFamily="34" charset="-120"/>
              </a:rPr>
              <a:t>平台經濟商業</a:t>
            </a:r>
            <a:r>
              <a:rPr lang="zh-TW" altLang="en-US" sz="3200" dirty="0" smtClean="0">
                <a:latin typeface="微軟正黑體" panose="020B0604030504040204" pitchFamily="34" charset="-120"/>
                <a:ea typeface="微軟正黑體" panose="020B0604030504040204" pitchFamily="34" charset="-120"/>
              </a:rPr>
              <a:t>模式</a:t>
            </a:r>
            <a:endParaRPr lang="en-US" altLang="zh-TW" sz="3200" dirty="0" smtClean="0">
              <a:latin typeface="微軟正黑體" panose="020B0604030504040204" pitchFamily="34" charset="-120"/>
              <a:ea typeface="微軟正黑體" panose="020B0604030504040204" pitchFamily="34" charset="-120"/>
            </a:endParaRPr>
          </a:p>
          <a:p>
            <a:endParaRPr lang="en-US" altLang="zh-TW" sz="2800" dirty="0">
              <a:latin typeface="微軟正黑體" panose="020B0604030504040204" pitchFamily="34" charset="-120"/>
              <a:ea typeface="微軟正黑體" panose="020B0604030504040204" pitchFamily="34" charset="-120"/>
            </a:endParaRPr>
          </a:p>
        </p:txBody>
      </p:sp>
      <p:sp>
        <p:nvSpPr>
          <p:cNvPr id="4" name="頁尾版面配置區 3"/>
          <p:cNvSpPr>
            <a:spLocks noGrp="1"/>
          </p:cNvSpPr>
          <p:nvPr>
            <p:ph type="ftr" sz="quarter" idx="11"/>
          </p:nvPr>
        </p:nvSpPr>
        <p:spPr/>
        <p:txBody>
          <a:bodyPr/>
          <a:lstStyle/>
          <a:p>
            <a:r>
              <a:rPr lang="en-US" altLang="zh-TW" smtClean="0"/>
              <a:t>《105-1</a:t>
            </a:r>
            <a:r>
              <a:rPr lang="zh-TW" altLang="en-US" smtClean="0"/>
              <a:t>網路經濟與數位金融</a:t>
            </a:r>
            <a:r>
              <a:rPr lang="en-US" altLang="zh-TW" smtClean="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a:t>
            </a:fld>
            <a:endParaRPr lang="zh-TW" altLang="en-US" dirty="0"/>
          </a:p>
        </p:txBody>
      </p:sp>
    </p:spTree>
    <p:extLst>
      <p:ext uri="{BB962C8B-B14F-4D97-AF65-F5344CB8AC3E}">
        <p14:creationId xmlns:p14="http://schemas.microsoft.com/office/powerpoint/2010/main" val="12369042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20</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Tree>
    <p:extLst>
      <p:ext uri="{BB962C8B-B14F-4D97-AF65-F5344CB8AC3E}">
        <p14:creationId xmlns:p14="http://schemas.microsoft.com/office/powerpoint/2010/main" val="11529512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21</a:t>
            </a:fld>
            <a:endParaRPr lang="zh-TW" altLang="en-US" dirty="0"/>
          </a:p>
        </p:txBody>
      </p:sp>
    </p:spTree>
    <p:extLst>
      <p:ext uri="{BB962C8B-B14F-4D97-AF65-F5344CB8AC3E}">
        <p14:creationId xmlns:p14="http://schemas.microsoft.com/office/powerpoint/2010/main" val="27898663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22</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670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經濟的構成要素</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共享經濟這種經濟形態有獨特的基本元素、工作平台和文化。</a:t>
            </a:r>
            <a:r>
              <a:rPr lang="zh-TW" altLang="en-US" sz="2400" dirty="0">
                <a:latin typeface="微軟正黑體" pitchFamily="34" charset="-120"/>
                <a:ea typeface="微軟正黑體" pitchFamily="34" charset="-120"/>
                <a:cs typeface="新細明體" charset="-120"/>
              </a:rPr>
              <a:t>其構成要素有下列三個要素：</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23</a:t>
            </a:fld>
            <a:endParaRPr lang="zh-TW" altLang="en-US" dirty="0"/>
          </a:p>
        </p:txBody>
      </p:sp>
      <p:sp>
        <p:nvSpPr>
          <p:cNvPr id="6" name="橢圓 5"/>
          <p:cNvSpPr/>
          <p:nvPr/>
        </p:nvSpPr>
        <p:spPr bwMode="auto">
          <a:xfrm>
            <a:off x="3210771" y="4462451"/>
            <a:ext cx="1857388" cy="1714512"/>
          </a:xfrm>
          <a:prstGeom prst="ellipse">
            <a:avLst/>
          </a:prstGeom>
          <a:solidFill>
            <a:schemeClr val="accent5">
              <a:lumMod val="60000"/>
              <a:lumOff val="40000"/>
            </a:schemeClr>
          </a:solidFill>
          <a:ln/>
          <a:extLst/>
        </p:spPr>
        <p:style>
          <a:lnRef idx="3">
            <a:schemeClr val="lt1"/>
          </a:lnRef>
          <a:fillRef idx="1">
            <a:schemeClr val="accent1"/>
          </a:fillRef>
          <a:effectRef idx="1">
            <a:schemeClr val="accent1"/>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交易對象</a:t>
            </a:r>
            <a:endParaRPr lang="zh-TW" altLang="en-US" sz="2800" b="1" dirty="0">
              <a:solidFill>
                <a:schemeClr val="bg1"/>
              </a:solidFill>
              <a:latin typeface="+mj-ea"/>
              <a:ea typeface="+mj-ea"/>
            </a:endParaRPr>
          </a:p>
        </p:txBody>
      </p:sp>
      <p:sp>
        <p:nvSpPr>
          <p:cNvPr id="7" name="橢圓 6"/>
          <p:cNvSpPr/>
          <p:nvPr/>
        </p:nvSpPr>
        <p:spPr bwMode="auto">
          <a:xfrm>
            <a:off x="4568093" y="2052917"/>
            <a:ext cx="1857388" cy="1714512"/>
          </a:xfrm>
          <a:prstGeom prst="ellipse">
            <a:avLst/>
          </a:prstGeom>
          <a:solidFill>
            <a:schemeClr val="accent2">
              <a:lumMod val="60000"/>
              <a:lumOff val="40000"/>
            </a:schemeClr>
          </a:solidFill>
          <a:ln/>
          <a:extLst/>
        </p:spPr>
        <p:style>
          <a:lnRef idx="3">
            <a:schemeClr val="lt1"/>
          </a:lnRef>
          <a:fillRef idx="1">
            <a:schemeClr val="accent4"/>
          </a:fillRef>
          <a:effectRef idx="1">
            <a:schemeClr val="accent4"/>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交易主體</a:t>
            </a:r>
            <a:endParaRPr lang="zh-TW" altLang="en-US" sz="2800" b="1" dirty="0">
              <a:solidFill>
                <a:schemeClr val="bg1"/>
              </a:solidFill>
              <a:latin typeface="+mj-ea"/>
              <a:ea typeface="+mj-ea"/>
            </a:endParaRPr>
          </a:p>
        </p:txBody>
      </p:sp>
      <p:sp>
        <p:nvSpPr>
          <p:cNvPr id="8" name="橢圓 7"/>
          <p:cNvSpPr/>
          <p:nvPr/>
        </p:nvSpPr>
        <p:spPr bwMode="auto">
          <a:xfrm>
            <a:off x="7068423" y="3890947"/>
            <a:ext cx="1857388" cy="1714512"/>
          </a:xfrm>
          <a:prstGeom prst="ellipse">
            <a:avLst/>
          </a:prstGeom>
          <a:solidFill>
            <a:schemeClr val="accent3">
              <a:lumMod val="40000"/>
              <a:lumOff val="60000"/>
            </a:schemeClr>
          </a:solidFill>
          <a:ln/>
          <a:extLst/>
        </p:spPr>
        <p:style>
          <a:lnRef idx="3">
            <a:schemeClr val="lt1"/>
          </a:lnRef>
          <a:fillRef idx="1">
            <a:schemeClr val="accent6"/>
          </a:fillRef>
          <a:effectRef idx="1">
            <a:schemeClr val="accent6"/>
          </a:effectRef>
          <a:fontRef idx="minor">
            <a:schemeClr val="lt1"/>
          </a:fontRef>
        </p:style>
        <p:txBody>
          <a:bodyPr wrap="none" rtlCol="0" anchor="ctr"/>
          <a:lstStyle/>
          <a:p>
            <a:pPr algn="ctr" eaLnBrk="1" latinLnBrk="1" hangingPunct="1"/>
            <a:r>
              <a:rPr lang="zh-TW" altLang="zh-TW" sz="2800" b="1" dirty="0">
                <a:solidFill>
                  <a:schemeClr val="bg1"/>
                </a:solidFill>
                <a:latin typeface="微軟正黑體" pitchFamily="34" charset="-120"/>
                <a:ea typeface="微軟正黑體" pitchFamily="34" charset="-120"/>
                <a:cs typeface="新細明體" charset="-120"/>
              </a:rPr>
              <a:t>共享網站</a:t>
            </a:r>
            <a:endParaRPr lang="zh-TW" altLang="en-US" sz="2800" b="1" dirty="0">
              <a:solidFill>
                <a:schemeClr val="bg1"/>
              </a:solidFill>
              <a:latin typeface="+mj-ea"/>
              <a:ea typeface="+mj-ea"/>
            </a:endParaRPr>
          </a:p>
        </p:txBody>
      </p:sp>
      <p:cxnSp>
        <p:nvCxnSpPr>
          <p:cNvPr id="9" name="直線接點 8"/>
          <p:cNvCxnSpPr>
            <a:endCxn id="7" idx="3"/>
          </p:cNvCxnSpPr>
          <p:nvPr/>
        </p:nvCxnSpPr>
        <p:spPr>
          <a:xfrm rot="5400000" flipH="1" flipV="1">
            <a:off x="4149927" y="3720197"/>
            <a:ext cx="894026" cy="486322"/>
          </a:xfrm>
          <a:prstGeom prst="line">
            <a:avLst/>
          </a:prstGeom>
          <a:ln w="57150"/>
        </p:spPr>
        <p:style>
          <a:lnRef idx="3">
            <a:schemeClr val="accent3"/>
          </a:lnRef>
          <a:fillRef idx="0">
            <a:schemeClr val="accent3"/>
          </a:fillRef>
          <a:effectRef idx="2">
            <a:schemeClr val="accent3"/>
          </a:effectRef>
          <a:fontRef idx="minor">
            <a:schemeClr val="tx1"/>
          </a:fontRef>
        </p:style>
      </p:cxnSp>
      <p:cxnSp>
        <p:nvCxnSpPr>
          <p:cNvPr id="10" name="直線接點 9"/>
          <p:cNvCxnSpPr/>
          <p:nvPr/>
        </p:nvCxnSpPr>
        <p:spPr>
          <a:xfrm flipV="1">
            <a:off x="5139597" y="5176831"/>
            <a:ext cx="1928826" cy="322522"/>
          </a:xfrm>
          <a:prstGeom prst="line">
            <a:avLst/>
          </a:prstGeom>
          <a:ln w="57150"/>
        </p:spPr>
        <p:style>
          <a:lnRef idx="3">
            <a:schemeClr val="accent3"/>
          </a:lnRef>
          <a:fillRef idx="0">
            <a:schemeClr val="accent3"/>
          </a:fillRef>
          <a:effectRef idx="2">
            <a:schemeClr val="accent3"/>
          </a:effectRef>
          <a:fontRef idx="minor">
            <a:schemeClr val="tx1"/>
          </a:fontRef>
        </p:style>
      </p:cxnSp>
      <p:cxnSp>
        <p:nvCxnSpPr>
          <p:cNvPr id="11" name="直線接點 10"/>
          <p:cNvCxnSpPr/>
          <p:nvPr/>
        </p:nvCxnSpPr>
        <p:spPr>
          <a:xfrm>
            <a:off x="6425481" y="3319443"/>
            <a:ext cx="1000132" cy="642942"/>
          </a:xfrm>
          <a:prstGeom prst="line">
            <a:avLst/>
          </a:prstGeom>
          <a:ln w="57150"/>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1680739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24</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30343038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25</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42663492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使用費</a:t>
            </a:r>
            <a:r>
              <a:rPr lang="zh-TW" altLang="zh-TW" sz="2400" dirty="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26</a:t>
            </a:fld>
            <a:endParaRPr lang="zh-TW" altLang="en-US" dirty="0"/>
          </a:p>
        </p:txBody>
      </p:sp>
    </p:spTree>
    <p:extLst>
      <p:ext uri="{BB962C8B-B14F-4D97-AF65-F5344CB8AC3E}">
        <p14:creationId xmlns:p14="http://schemas.microsoft.com/office/powerpoint/2010/main" val="259008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27</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2629400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28</a:t>
            </a:fld>
            <a:endParaRPr lang="en-US"/>
          </a:p>
        </p:txBody>
      </p:sp>
      <p:graphicFrame>
        <p:nvGraphicFramePr>
          <p:cNvPr id="5" name="資料庫圖表 4"/>
          <p:cNvGraphicFramePr/>
          <p:nvPr>
            <p:extLst>
              <p:ext uri="{D42A27DB-BD31-4B8C-83A1-F6EECF244321}">
                <p14:modId xmlns:p14="http://schemas.microsoft.com/office/powerpoint/2010/main" val="3523943315"/>
              </p:ext>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58899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29</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53096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1576" y="582102"/>
            <a:ext cx="11002297" cy="954856"/>
          </a:xfrm>
        </p:spPr>
        <p:txBody>
          <a:bodyPr>
            <a:normAutofit fontScale="90000"/>
          </a:bodyPr>
          <a:lstStyle/>
          <a:p>
            <a:r>
              <a:rPr lang="zh-TW" altLang="en-US" sz="4400" dirty="0">
                <a:latin typeface="微軟正黑體" panose="020B0604030504040204" pitchFamily="34" charset="-120"/>
                <a:ea typeface="微軟正黑體" panose="020B0604030504040204" pitchFamily="34" charset="-120"/>
              </a:rPr>
              <a:t>行動</a:t>
            </a:r>
            <a:r>
              <a:rPr lang="zh-TW" altLang="en-US" sz="4400" dirty="0" smtClean="0">
                <a:latin typeface="微軟正黑體" panose="020B0604030504040204" pitchFamily="34" charset="-120"/>
                <a:ea typeface="微軟正黑體" panose="020B0604030504040204" pitchFamily="34" charset="-120"/>
              </a:rPr>
              <a:t>經濟商業模式</a:t>
            </a:r>
            <a:r>
              <a:rPr lang="en-US" altLang="zh-TW" sz="4400" dirty="0" smtClean="0">
                <a:latin typeface="微軟正黑體" panose="020B0604030504040204" pitchFamily="34" charset="-120"/>
                <a:ea typeface="微軟正黑體" panose="020B0604030504040204" pitchFamily="34" charset="-120"/>
              </a:rPr>
              <a:t/>
            </a:r>
            <a:br>
              <a:rPr lang="en-US" altLang="zh-TW" sz="4400" dirty="0" smtClean="0">
                <a:latin typeface="微軟正黑體" panose="020B0604030504040204" pitchFamily="34" charset="-120"/>
                <a:ea typeface="微軟正黑體" panose="020B0604030504040204" pitchFamily="34" charset="-120"/>
              </a:rPr>
            </a:br>
            <a:endParaRPr lang="zh-TW" altLang="en-US" dirty="0"/>
          </a:p>
        </p:txBody>
      </p:sp>
      <p:sp>
        <p:nvSpPr>
          <p:cNvPr id="3" name="內容版面配置區 2"/>
          <p:cNvSpPr>
            <a:spLocks noGrp="1"/>
          </p:cNvSpPr>
          <p:nvPr>
            <p:ph idx="1"/>
          </p:nvPr>
        </p:nvSpPr>
        <p:spPr/>
        <p:txBody>
          <a:bodyPr>
            <a:normAutofit/>
          </a:bodyPr>
          <a:lstStyle/>
          <a:p>
            <a:r>
              <a:rPr lang="zh-TW" altLang="en-US" dirty="0"/>
              <a:t>什麼是行動商務</a:t>
            </a:r>
          </a:p>
          <a:p>
            <a:r>
              <a:rPr lang="zh-TW" altLang="en-US" dirty="0"/>
              <a:t>行動</a:t>
            </a:r>
            <a:r>
              <a:rPr lang="zh-TW" altLang="en-US" dirty="0" smtClean="0"/>
              <a:t>商務的</a:t>
            </a:r>
            <a:r>
              <a:rPr lang="zh-TW" altLang="en-US" dirty="0"/>
              <a:t>發展歷程</a:t>
            </a:r>
          </a:p>
          <a:p>
            <a:r>
              <a:rPr lang="zh-TW" altLang="en-US" dirty="0" smtClean="0"/>
              <a:t>行動商務科技的特點</a:t>
            </a:r>
            <a:endParaRPr lang="zh-TW" altLang="en-US" dirty="0"/>
          </a:p>
          <a:p>
            <a:r>
              <a:rPr lang="zh-TW" altLang="en-US" dirty="0"/>
              <a:t>行動商務的服務種類</a:t>
            </a:r>
          </a:p>
          <a:p>
            <a:r>
              <a:rPr lang="zh-TW" altLang="en-US" dirty="0" smtClean="0"/>
              <a:t>行動</a:t>
            </a:r>
            <a:r>
              <a:rPr lang="zh-TW" altLang="en-US" dirty="0"/>
              <a:t>商務的創新</a:t>
            </a:r>
          </a:p>
          <a:p>
            <a:r>
              <a:rPr lang="zh-TW" altLang="en-US" dirty="0"/>
              <a:t>行動商務相關產業與潛在客戶</a:t>
            </a:r>
          </a:p>
          <a:p>
            <a:r>
              <a:rPr lang="zh-TW" altLang="en-US" dirty="0" smtClean="0"/>
              <a:t>發展</a:t>
            </a:r>
            <a:r>
              <a:rPr lang="zh-TW" altLang="en-US" dirty="0"/>
              <a:t>行動商務</a:t>
            </a:r>
          </a:p>
          <a:p>
            <a:endParaRPr lang="zh-TW" altLang="en-US" dirty="0"/>
          </a:p>
          <a:p>
            <a:endParaRPr lang="zh-TW" altLang="en-US" dirty="0"/>
          </a:p>
          <a:p>
            <a:endParaRPr lang="zh-TW" altLang="en-US" dirty="0"/>
          </a:p>
          <a:p>
            <a:endParaRPr lang="zh-TW" altLang="en-US" dirty="0"/>
          </a:p>
        </p:txBody>
      </p:sp>
      <p:sp>
        <p:nvSpPr>
          <p:cNvPr id="4" name="頁尾版面配置區 3"/>
          <p:cNvSpPr>
            <a:spLocks noGrp="1"/>
          </p:cNvSpPr>
          <p:nvPr>
            <p:ph type="ftr" sz="quarter" idx="11"/>
          </p:nvPr>
        </p:nvSpPr>
        <p:spPr/>
        <p:txBody>
          <a:bodyPr/>
          <a:lstStyle/>
          <a:p>
            <a:r>
              <a:rPr lang="en-US" altLang="zh-TW" dirty="0"/>
              <a:t>《105-1</a:t>
            </a:r>
            <a:r>
              <a:rPr lang="zh-TW" altLang="en-US" dirty="0"/>
              <a:t>網路經濟與數位金融</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a:t>
            </a:fld>
            <a:endParaRPr lang="zh-TW" altLang="en-US" dirty="0"/>
          </a:p>
        </p:txBody>
      </p:sp>
    </p:spTree>
    <p:extLst>
      <p:ext uri="{BB962C8B-B14F-4D97-AF65-F5344CB8AC3E}">
        <p14:creationId xmlns:p14="http://schemas.microsoft.com/office/powerpoint/2010/main" val="26475475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30</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80391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平台經濟的價值</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平台經濟是推動經濟轉型發展的重要引擎</a:t>
            </a:r>
            <a:endParaRPr lang="en-US" altLang="zh-TW" sz="2400" dirty="0">
              <a:latin typeface="微軟正黑體" pitchFamily="34" charset="-120"/>
              <a:ea typeface="微軟正黑體" pitchFamily="34" charset="-120"/>
              <a:cs typeface="新細明體" charset="-120"/>
            </a:endParaRPr>
          </a:p>
          <a:p>
            <a:r>
              <a:rPr lang="zh-TW" altLang="zh-TW" sz="2400" b="1" dirty="0">
                <a:latin typeface="微軟正黑體" pitchFamily="34" charset="-120"/>
                <a:ea typeface="微軟正黑體" pitchFamily="34" charset="-120"/>
                <a:cs typeface="新細明體" charset="-120"/>
              </a:rPr>
              <a:t>微觀</a:t>
            </a:r>
            <a:r>
              <a:rPr lang="zh-TW" altLang="zh-TW" sz="2400" dirty="0">
                <a:latin typeface="微軟正黑體" pitchFamily="34" charset="-120"/>
                <a:ea typeface="微軟正黑體" pitchFamily="34" charset="-120"/>
                <a:cs typeface="新細明體" charset="-120"/>
              </a:rPr>
              <a:t>角度</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平台具有交流或交易的媒介功能</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信息服務功能、</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產業組織功能和利益協調功能</a:t>
            </a:r>
            <a:endParaRPr lang="en-US" altLang="zh-TW" sz="2400" dirty="0">
              <a:latin typeface="微軟正黑體" pitchFamily="34" charset="-120"/>
              <a:ea typeface="微軟正黑體" pitchFamily="34" charset="-120"/>
              <a:cs typeface="新細明體" charset="-120"/>
            </a:endParaRPr>
          </a:p>
          <a:p>
            <a:r>
              <a:rPr lang="zh-TW" altLang="zh-TW" sz="2400" b="1" dirty="0">
                <a:latin typeface="微軟正黑體" pitchFamily="34" charset="-120"/>
                <a:ea typeface="微軟正黑體" pitchFamily="34" charset="-120"/>
                <a:cs typeface="新細明體" charset="-120"/>
              </a:rPr>
              <a:t>宏觀</a:t>
            </a:r>
            <a:r>
              <a:rPr lang="zh-TW" altLang="zh-TW" sz="2400" dirty="0">
                <a:latin typeface="微軟正黑體" pitchFamily="34" charset="-120"/>
                <a:ea typeface="微軟正黑體" pitchFamily="34" charset="-120"/>
                <a:cs typeface="新細明體" charset="-120"/>
              </a:rPr>
              <a:t>角度</a:t>
            </a:r>
            <a:r>
              <a:rPr lang="zh-TW" altLang="en-US" sz="2400" dirty="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平台經濟的發展具有</a:t>
            </a:r>
            <a:r>
              <a:rPr lang="zh-TW" altLang="zh-TW" sz="2400" u="sng" dirty="0">
                <a:latin typeface="微軟正黑體" pitchFamily="34" charset="-120"/>
                <a:ea typeface="微軟正黑體" pitchFamily="34" charset="-120"/>
                <a:cs typeface="新細明體" charset="-120"/>
              </a:rPr>
              <a:t>推動產業持續創新</a:t>
            </a:r>
            <a:r>
              <a:rPr lang="zh-TW" altLang="zh-TW" sz="2400"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引領新興經濟增長</a:t>
            </a:r>
            <a:r>
              <a:rPr lang="zh-TW" altLang="zh-TW" sz="2400"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加快製造業服務化轉型</a:t>
            </a:r>
            <a:r>
              <a:rPr lang="zh-TW" altLang="zh-TW" sz="2400" dirty="0">
                <a:latin typeface="微軟正黑體" pitchFamily="34" charset="-120"/>
                <a:ea typeface="微軟正黑體" pitchFamily="34" charset="-120"/>
                <a:cs typeface="新細明體" charset="-120"/>
              </a:rPr>
              <a:t>和</a:t>
            </a:r>
            <a:r>
              <a:rPr lang="zh-TW" altLang="zh-TW" sz="2400" u="sng" dirty="0">
                <a:latin typeface="微軟正黑體" pitchFamily="34" charset="-120"/>
                <a:ea typeface="微軟正黑體" pitchFamily="34" charset="-120"/>
                <a:cs typeface="新細明體" charset="-120"/>
              </a:rPr>
              <a:t>變革工作生活方式</a:t>
            </a:r>
            <a:r>
              <a:rPr lang="zh-TW" altLang="zh-TW" sz="2400" dirty="0">
                <a:latin typeface="微軟正黑體" pitchFamily="34" charset="-120"/>
                <a:ea typeface="微軟正黑體" pitchFamily="34" charset="-120"/>
                <a:cs typeface="新細明體" charset="-120"/>
              </a:rPr>
              <a:t>等作用，是一種重要的產業形式</a:t>
            </a:r>
          </a:p>
          <a:p>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31</a:t>
            </a:fld>
            <a:endParaRPr lang="zh-TW" altLang="en-US" dirty="0"/>
          </a:p>
        </p:txBody>
      </p:sp>
    </p:spTree>
    <p:extLst>
      <p:ext uri="{BB962C8B-B14F-4D97-AF65-F5344CB8AC3E}">
        <p14:creationId xmlns:p14="http://schemas.microsoft.com/office/powerpoint/2010/main" val="38613972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a:t>模型</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774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800" dirty="0">
                <a:latin typeface="微軟正黑體" panose="020B0604030504040204" pitchFamily="34" charset="-120"/>
                <a:ea typeface="微軟正黑體" panose="020B0604030504040204" pitchFamily="34" charset="-120"/>
              </a:rPr>
              <a:t>行動商務</a:t>
            </a:r>
          </a:p>
        </p:txBody>
      </p:sp>
      <p:sp>
        <p:nvSpPr>
          <p:cNvPr id="3" name="內容版面配置區 2"/>
          <p:cNvSpPr>
            <a:spLocks noGrp="1"/>
          </p:cNvSpPr>
          <p:nvPr>
            <p:ph idx="1"/>
          </p:nvPr>
        </p:nvSpPr>
        <p:spPr/>
        <p:txBody>
          <a:bodyPr>
            <a:normAutofit/>
          </a:bodyPr>
          <a:lstStyle/>
          <a:p>
            <a:r>
              <a:rPr lang="zh-TW" altLang="en-US" dirty="0">
                <a:latin typeface="微軟正黑體" panose="020B0604030504040204" pitchFamily="34" charset="-120"/>
                <a:ea typeface="微軟正黑體" panose="020B0604030504040204" pitchFamily="34" charset="-120"/>
              </a:rPr>
              <a:t>行動商務</a:t>
            </a:r>
            <a:r>
              <a:rPr lang="en-US" altLang="zh-TW" dirty="0">
                <a:latin typeface="微軟正黑體" panose="020B0604030504040204" pitchFamily="34" charset="-120"/>
                <a:ea typeface="微軟正黑體" panose="020B0604030504040204" pitchFamily="34" charset="-120"/>
              </a:rPr>
              <a:t>(Mobile Commerce)</a:t>
            </a:r>
          </a:p>
          <a:p>
            <a:pPr lvl="1"/>
            <a:r>
              <a:rPr lang="zh-TW" altLang="en-US" dirty="0">
                <a:latin typeface="微軟正黑體" panose="020B0604030504040204" pitchFamily="34" charset="-120"/>
                <a:ea typeface="微軟正黑體" panose="020B0604030504040204" pitchFamily="34" charset="-120"/>
              </a:rPr>
              <a:t>由電子商務衍生</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電子商務介面由有線的個人電腦轉向手機，或其他透過無線上網的終端設備</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比起傳統使用有線網路的個人電腦數量，無線上網的終端設備</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如</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手機</a:t>
            </a:r>
            <a:r>
              <a:rPr lang="en-US" altLang="zh-TW" dirty="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擁有更多的數量</a:t>
            </a:r>
            <a:endParaRPr lang="en-US" altLang="zh-TW" dirty="0">
              <a:latin typeface="微軟正黑體" panose="020B0604030504040204" pitchFamily="34" charset="-120"/>
              <a:ea typeface="微軟正黑體" panose="020B0604030504040204" pitchFamily="34" charset="-120"/>
            </a:endParaRPr>
          </a:p>
          <a:p>
            <a:pPr lvl="2"/>
            <a:endParaRPr lang="zh-TW" altLang="en-US" dirty="0">
              <a:latin typeface="微軟正黑體" panose="020B0604030504040204" pitchFamily="34" charset="-120"/>
              <a:ea typeface="微軟正黑體" panose="020B0604030504040204" pitchFamily="34" charset="-120"/>
            </a:endParaRPr>
          </a:p>
        </p:txBody>
      </p:sp>
      <p:graphicFrame>
        <p:nvGraphicFramePr>
          <p:cNvPr id="4" name="表格 3"/>
          <p:cNvGraphicFramePr>
            <a:graphicFrameLocks noGrp="1"/>
          </p:cNvGraphicFramePr>
          <p:nvPr>
            <p:extLst>
              <p:ext uri="{D42A27DB-BD31-4B8C-83A1-F6EECF244321}">
                <p14:modId xmlns:p14="http://schemas.microsoft.com/office/powerpoint/2010/main" val="335766451"/>
              </p:ext>
            </p:extLst>
          </p:nvPr>
        </p:nvGraphicFramePr>
        <p:xfrm>
          <a:off x="2251913" y="3970585"/>
          <a:ext cx="8157468" cy="1585961"/>
        </p:xfrm>
        <a:graphic>
          <a:graphicData uri="http://schemas.openxmlformats.org/drawingml/2006/table">
            <a:tbl>
              <a:tblPr>
                <a:tableStyleId>{0E3FDE45-AF77-4B5C-9715-49D594BDF05E}</a:tableStyleId>
              </a:tblPr>
              <a:tblGrid>
                <a:gridCol w="4781963">
                  <a:extLst>
                    <a:ext uri="{9D8B030D-6E8A-4147-A177-3AD203B41FA5}">
                      <a16:colId xmlns:a16="http://schemas.microsoft.com/office/drawing/2014/main" xmlns="" val="20000"/>
                    </a:ext>
                  </a:extLst>
                </a:gridCol>
                <a:gridCol w="843876">
                  <a:extLst>
                    <a:ext uri="{9D8B030D-6E8A-4147-A177-3AD203B41FA5}">
                      <a16:colId xmlns:a16="http://schemas.microsoft.com/office/drawing/2014/main" xmlns="" val="20001"/>
                    </a:ext>
                  </a:extLst>
                </a:gridCol>
                <a:gridCol w="750112">
                  <a:extLst>
                    <a:ext uri="{9D8B030D-6E8A-4147-A177-3AD203B41FA5}">
                      <a16:colId xmlns:a16="http://schemas.microsoft.com/office/drawing/2014/main" xmlns="" val="20002"/>
                    </a:ext>
                  </a:extLst>
                </a:gridCol>
                <a:gridCol w="843876">
                  <a:extLst>
                    <a:ext uri="{9D8B030D-6E8A-4147-A177-3AD203B41FA5}">
                      <a16:colId xmlns:a16="http://schemas.microsoft.com/office/drawing/2014/main" xmlns="" val="20003"/>
                    </a:ext>
                  </a:extLst>
                </a:gridCol>
                <a:gridCol w="937641">
                  <a:extLst>
                    <a:ext uri="{9D8B030D-6E8A-4147-A177-3AD203B41FA5}">
                      <a16:colId xmlns:a16="http://schemas.microsoft.com/office/drawing/2014/main" xmlns="" val="20004"/>
                    </a:ext>
                  </a:extLst>
                </a:gridCol>
              </a:tblGrid>
              <a:tr h="429582">
                <a:tc>
                  <a:txBody>
                    <a:bodyPr/>
                    <a:lstStyle/>
                    <a:p>
                      <a:r>
                        <a:rPr lang="en-US" sz="1800" dirty="0"/>
                        <a:t>Device Type</a:t>
                      </a:r>
                      <a:endParaRPr lang="en-US" sz="1800" dirty="0">
                        <a:latin typeface="Arial" pitchFamily="34" charset="0"/>
                        <a:cs typeface="Arial" pitchFamily="34" charset="0"/>
                      </a:endParaRPr>
                    </a:p>
                  </a:txBody>
                  <a:tcPr marL="0" marR="0" marT="0" marB="0" anchor="ctr"/>
                </a:tc>
                <a:tc>
                  <a:txBody>
                    <a:bodyPr/>
                    <a:lstStyle/>
                    <a:p>
                      <a:r>
                        <a:rPr lang="en-US" altLang="zh-TW" sz="1800" dirty="0"/>
                        <a:t>2015</a:t>
                      </a:r>
                      <a:endParaRPr lang="zh-TW" altLang="en-US" sz="1800" dirty="0">
                        <a:latin typeface="Arial" pitchFamily="34" charset="0"/>
                        <a:cs typeface="Arial" pitchFamily="34" charset="0"/>
                      </a:endParaRPr>
                    </a:p>
                  </a:txBody>
                  <a:tcPr marL="0" marR="0" marT="0" marB="0" anchor="ctr"/>
                </a:tc>
                <a:tc>
                  <a:txBody>
                    <a:bodyPr/>
                    <a:lstStyle/>
                    <a:p>
                      <a:r>
                        <a:rPr lang="en-US" altLang="zh-TW" sz="1800"/>
                        <a:t>2016</a:t>
                      </a:r>
                      <a:endParaRPr lang="zh-TW" altLang="en-US" sz="1800">
                        <a:latin typeface="Arial" pitchFamily="34" charset="0"/>
                        <a:cs typeface="Arial" pitchFamily="34" charset="0"/>
                      </a:endParaRPr>
                    </a:p>
                  </a:txBody>
                  <a:tcPr marL="0" marR="0" marT="0" marB="0" anchor="ctr"/>
                </a:tc>
                <a:tc>
                  <a:txBody>
                    <a:bodyPr/>
                    <a:lstStyle/>
                    <a:p>
                      <a:r>
                        <a:rPr lang="en-US" altLang="zh-TW" sz="1800"/>
                        <a:t>2017</a:t>
                      </a:r>
                      <a:endParaRPr lang="zh-TW" altLang="en-US" sz="1800">
                        <a:latin typeface="Arial" pitchFamily="34" charset="0"/>
                        <a:cs typeface="Arial" pitchFamily="34" charset="0"/>
                      </a:endParaRPr>
                    </a:p>
                  </a:txBody>
                  <a:tcPr marL="0" marR="0" marT="0" marB="0" anchor="ctr"/>
                </a:tc>
                <a:tc>
                  <a:txBody>
                    <a:bodyPr/>
                    <a:lstStyle/>
                    <a:p>
                      <a:r>
                        <a:rPr lang="en-US" altLang="zh-TW" sz="1800" dirty="0"/>
                        <a:t>2018</a:t>
                      </a:r>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xmlns="" val="10000"/>
                  </a:ext>
                </a:extLst>
              </a:tr>
              <a:tr h="297215">
                <a:tc>
                  <a:txBody>
                    <a:bodyPr/>
                    <a:lstStyle/>
                    <a:p>
                      <a:r>
                        <a:rPr lang="en-US" sz="1800" dirty="0"/>
                        <a:t>Computing Devices Market</a:t>
                      </a:r>
                      <a:endParaRPr lang="en-US" sz="1800" dirty="0">
                        <a:latin typeface="Arial" pitchFamily="34" charset="0"/>
                        <a:cs typeface="Arial" pitchFamily="34" charset="0"/>
                      </a:endParaRPr>
                    </a:p>
                  </a:txBody>
                  <a:tcPr marL="0" marR="0" marT="0" marB="0" anchor="ctr"/>
                </a:tc>
                <a:tc>
                  <a:txBody>
                    <a:bodyPr/>
                    <a:lstStyle/>
                    <a:p>
                      <a:r>
                        <a:rPr lang="en-US" altLang="zh-TW" sz="1800"/>
                        <a:t>486</a:t>
                      </a:r>
                      <a:endParaRPr lang="zh-TW" altLang="en-US" sz="1800">
                        <a:latin typeface="Arial" pitchFamily="34" charset="0"/>
                        <a:cs typeface="Arial" pitchFamily="34" charset="0"/>
                      </a:endParaRPr>
                    </a:p>
                  </a:txBody>
                  <a:tcPr marL="0" marR="0" marT="0" marB="0" anchor="ctr"/>
                </a:tc>
                <a:tc>
                  <a:txBody>
                    <a:bodyPr/>
                    <a:lstStyle/>
                    <a:p>
                      <a:r>
                        <a:rPr lang="en-US" altLang="zh-TW" sz="1800"/>
                        <a:t>482</a:t>
                      </a:r>
                      <a:endParaRPr lang="zh-TW" altLang="en-US" sz="1800">
                        <a:latin typeface="Arial" pitchFamily="34" charset="0"/>
                        <a:cs typeface="Arial" pitchFamily="34" charset="0"/>
                      </a:endParaRPr>
                    </a:p>
                  </a:txBody>
                  <a:tcPr marL="0" marR="0" marT="0" marB="0" anchor="ctr"/>
                </a:tc>
                <a:tc>
                  <a:txBody>
                    <a:bodyPr/>
                    <a:lstStyle/>
                    <a:p>
                      <a:r>
                        <a:rPr lang="en-US" altLang="zh-TW" sz="1800"/>
                        <a:t>495</a:t>
                      </a:r>
                      <a:endParaRPr lang="zh-TW" altLang="en-US" sz="1800">
                        <a:latin typeface="Arial" pitchFamily="34" charset="0"/>
                        <a:cs typeface="Arial" pitchFamily="34" charset="0"/>
                      </a:endParaRPr>
                    </a:p>
                  </a:txBody>
                  <a:tcPr marL="0" marR="0" marT="0" marB="0" anchor="ctr"/>
                </a:tc>
                <a:tc>
                  <a:txBody>
                    <a:bodyPr/>
                    <a:lstStyle/>
                    <a:p>
                      <a:r>
                        <a:rPr lang="en-US" altLang="zh-TW" sz="1800" dirty="0"/>
                        <a:t>510</a:t>
                      </a:r>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xmlns="" val="10001"/>
                  </a:ext>
                </a:extLst>
              </a:tr>
              <a:tr h="429582">
                <a:tc>
                  <a:txBody>
                    <a:bodyPr/>
                    <a:lstStyle/>
                    <a:p>
                      <a:r>
                        <a:rPr lang="en-US" sz="1800"/>
                        <a:t>Mobile Phones</a:t>
                      </a:r>
                      <a:endParaRPr lang="en-US" sz="1800">
                        <a:latin typeface="Arial" pitchFamily="34" charset="0"/>
                        <a:cs typeface="Arial" pitchFamily="34" charset="0"/>
                      </a:endParaRPr>
                    </a:p>
                  </a:txBody>
                  <a:tcPr marL="0" marR="0" marT="0" marB="0" anchor="ctr"/>
                </a:tc>
                <a:tc>
                  <a:txBody>
                    <a:bodyPr/>
                    <a:lstStyle/>
                    <a:p>
                      <a:r>
                        <a:rPr lang="en-US" altLang="zh-TW" sz="1800"/>
                        <a:t>1,910</a:t>
                      </a:r>
                      <a:endParaRPr lang="en-US" altLang="zh-TW" sz="1800">
                        <a:latin typeface="Arial" pitchFamily="34" charset="0"/>
                        <a:cs typeface="Arial" pitchFamily="34" charset="0"/>
                      </a:endParaRPr>
                    </a:p>
                  </a:txBody>
                  <a:tcPr marL="0" marR="0" marT="0" marB="0" anchor="ctr"/>
                </a:tc>
                <a:tc>
                  <a:txBody>
                    <a:bodyPr/>
                    <a:lstStyle/>
                    <a:p>
                      <a:r>
                        <a:rPr lang="en-US" altLang="zh-TW" sz="1800"/>
                        <a:t>1,959</a:t>
                      </a:r>
                      <a:endParaRPr lang="en-US" altLang="zh-TW" sz="1800">
                        <a:latin typeface="Arial" pitchFamily="34" charset="0"/>
                        <a:cs typeface="Arial" pitchFamily="34" charset="0"/>
                      </a:endParaRPr>
                    </a:p>
                  </a:txBody>
                  <a:tcPr marL="0" marR="0" marT="0" marB="0" anchor="ctr"/>
                </a:tc>
                <a:tc>
                  <a:txBody>
                    <a:bodyPr/>
                    <a:lstStyle/>
                    <a:p>
                      <a:r>
                        <a:rPr lang="en-US" altLang="zh-TW" sz="1800"/>
                        <a:t>1,983</a:t>
                      </a:r>
                      <a:endParaRPr lang="en-US" altLang="zh-TW" sz="1800">
                        <a:latin typeface="Arial" pitchFamily="34" charset="0"/>
                        <a:cs typeface="Arial" pitchFamily="34" charset="0"/>
                      </a:endParaRPr>
                    </a:p>
                  </a:txBody>
                  <a:tcPr marL="0" marR="0" marT="0" marB="0" anchor="ctr"/>
                </a:tc>
                <a:tc>
                  <a:txBody>
                    <a:bodyPr/>
                    <a:lstStyle/>
                    <a:p>
                      <a:r>
                        <a:rPr lang="en-US" altLang="zh-TW" sz="1800" dirty="0"/>
                        <a:t>2,034</a:t>
                      </a:r>
                      <a:endParaRPr lang="en-US" altLang="zh-TW" sz="1800" dirty="0">
                        <a:latin typeface="Arial" pitchFamily="34" charset="0"/>
                        <a:cs typeface="Arial" pitchFamily="34" charset="0"/>
                      </a:endParaRPr>
                    </a:p>
                  </a:txBody>
                  <a:tcPr marL="0" marR="0" marT="0" marB="0" anchor="ctr"/>
                </a:tc>
                <a:extLst>
                  <a:ext uri="{0D108BD9-81ED-4DB2-BD59-A6C34878D82A}">
                    <a16:rowId xmlns:a16="http://schemas.microsoft.com/office/drawing/2014/main" xmlns="" val="10002"/>
                  </a:ext>
                </a:extLst>
              </a:tr>
              <a:tr h="429582">
                <a:tc>
                  <a:txBody>
                    <a:bodyPr/>
                    <a:lstStyle/>
                    <a:p>
                      <a:r>
                        <a:rPr lang="en-US" sz="1800"/>
                        <a:t>Total Devices Market</a:t>
                      </a:r>
                      <a:endParaRPr lang="en-US" sz="1800">
                        <a:latin typeface="Arial" pitchFamily="34" charset="0"/>
                        <a:cs typeface="Arial" pitchFamily="34" charset="0"/>
                      </a:endParaRPr>
                    </a:p>
                  </a:txBody>
                  <a:tcPr marL="0" marR="0" marT="0" marB="0" anchor="ctr"/>
                </a:tc>
                <a:tc>
                  <a:txBody>
                    <a:bodyPr/>
                    <a:lstStyle/>
                    <a:p>
                      <a:r>
                        <a:rPr lang="en-US" altLang="zh-TW" sz="1800"/>
                        <a:t>2,396</a:t>
                      </a:r>
                      <a:endParaRPr lang="zh-TW" altLang="en-US" sz="1800">
                        <a:latin typeface="Arial" pitchFamily="34" charset="0"/>
                        <a:cs typeface="Arial" pitchFamily="34" charset="0"/>
                      </a:endParaRPr>
                    </a:p>
                  </a:txBody>
                  <a:tcPr marL="0" marR="0" marT="0" marB="0" anchor="ctr"/>
                </a:tc>
                <a:tc>
                  <a:txBody>
                    <a:bodyPr/>
                    <a:lstStyle/>
                    <a:p>
                      <a:r>
                        <a:rPr lang="en-US" altLang="zh-TW" sz="1800"/>
                        <a:t>2,441</a:t>
                      </a:r>
                      <a:endParaRPr lang="zh-TW" altLang="en-US" sz="1800">
                        <a:latin typeface="Arial" pitchFamily="34" charset="0"/>
                        <a:cs typeface="Arial" pitchFamily="34" charset="0"/>
                      </a:endParaRPr>
                    </a:p>
                  </a:txBody>
                  <a:tcPr marL="0" marR="0" marT="0" marB="0" anchor="ctr"/>
                </a:tc>
                <a:tc>
                  <a:txBody>
                    <a:bodyPr/>
                    <a:lstStyle/>
                    <a:p>
                      <a:r>
                        <a:rPr lang="en-US" altLang="zh-TW" sz="1800" dirty="0"/>
                        <a:t>2,478</a:t>
                      </a:r>
                      <a:endParaRPr lang="zh-TW" altLang="en-US" sz="1800" dirty="0">
                        <a:latin typeface="Arial" pitchFamily="34" charset="0"/>
                        <a:cs typeface="Arial" pitchFamily="34" charset="0"/>
                      </a:endParaRPr>
                    </a:p>
                  </a:txBody>
                  <a:tcPr marL="0" marR="0" marT="0" marB="0" anchor="ctr"/>
                </a:tc>
                <a:tc>
                  <a:txBody>
                    <a:bodyPr/>
                    <a:lstStyle/>
                    <a:p>
                      <a:r>
                        <a:rPr lang="en-US" altLang="zh-TW" sz="1800" dirty="0"/>
                        <a:t>2,545</a:t>
                      </a:r>
                      <a:endParaRPr lang="zh-TW" altLang="en-US" sz="1800" dirty="0">
                        <a:latin typeface="Arial" pitchFamily="34" charset="0"/>
                        <a:cs typeface="Arial" pitchFamily="34" charset="0"/>
                      </a:endParaRPr>
                    </a:p>
                  </a:txBody>
                  <a:tcPr marL="0" marR="0" marT="0" marB="0" anchor="ctr"/>
                </a:tc>
                <a:extLst>
                  <a:ext uri="{0D108BD9-81ED-4DB2-BD59-A6C34878D82A}">
                    <a16:rowId xmlns:a16="http://schemas.microsoft.com/office/drawing/2014/main" xmlns="" val="10003"/>
                  </a:ext>
                </a:extLst>
              </a:tr>
            </a:tbl>
          </a:graphicData>
        </a:graphic>
      </p:graphicFrame>
      <p:sp>
        <p:nvSpPr>
          <p:cNvPr id="6" name="矩形 5"/>
          <p:cNvSpPr/>
          <p:nvPr/>
        </p:nvSpPr>
        <p:spPr>
          <a:xfrm>
            <a:off x="2346037" y="5711402"/>
            <a:ext cx="2230438" cy="261610"/>
          </a:xfrm>
          <a:prstGeom prst="rect">
            <a:avLst/>
          </a:prstGeom>
        </p:spPr>
        <p:txBody>
          <a:bodyPr wrap="square">
            <a:spAutoFit/>
          </a:bodyPr>
          <a:lstStyle/>
          <a:p>
            <a:r>
              <a:rPr lang="en-US" sz="1100" dirty="0"/>
              <a:t>Source : Gartner，2016</a:t>
            </a:r>
            <a:r>
              <a:rPr lang="zh-TW" altLang="en-US" sz="1100" dirty="0"/>
              <a:t>年</a:t>
            </a:r>
            <a:r>
              <a:rPr lang="en-US" altLang="zh-TW" sz="1100" dirty="0"/>
              <a:t>1</a:t>
            </a:r>
            <a:r>
              <a:rPr lang="zh-TW" altLang="en-US" sz="1100" dirty="0"/>
              <a:t>月</a:t>
            </a:r>
          </a:p>
        </p:txBody>
      </p:sp>
      <p:sp>
        <p:nvSpPr>
          <p:cNvPr id="7" name="矩形 6"/>
          <p:cNvSpPr/>
          <p:nvPr/>
        </p:nvSpPr>
        <p:spPr>
          <a:xfrm>
            <a:off x="2482248" y="3591369"/>
            <a:ext cx="7786710" cy="307777"/>
          </a:xfrm>
          <a:prstGeom prst="rect">
            <a:avLst/>
          </a:prstGeom>
        </p:spPr>
        <p:txBody>
          <a:bodyPr wrap="square">
            <a:spAutoFit/>
          </a:bodyPr>
          <a:lstStyle/>
          <a:p>
            <a:pPr lvl="0" algn="just" fontAlgn="base">
              <a:spcBef>
                <a:spcPct val="0"/>
              </a:spcBef>
              <a:spcAft>
                <a:spcPct val="0"/>
              </a:spcAft>
            </a:pPr>
            <a:r>
              <a:rPr kumimoji="1" lang="zh-TW" altLang="zh-TW" sz="1400" dirty="0">
                <a:solidFill>
                  <a:srgbClr val="000000"/>
                </a:solidFill>
                <a:latin typeface="微軟正黑體" pitchFamily="34" charset="-120"/>
                <a:ea typeface="微軟正黑體" pitchFamily="34" charset="-120"/>
                <a:cs typeface="新細明體" pitchFamily="18" charset="-120"/>
              </a:rPr>
              <a:t>2015-2018</a:t>
            </a:r>
            <a:r>
              <a:rPr kumimoji="1" lang="zh-TW" altLang="en-US" sz="1400" dirty="0">
                <a:solidFill>
                  <a:srgbClr val="000000"/>
                </a:solidFill>
                <a:latin typeface="微軟正黑體" pitchFamily="34" charset="-120"/>
                <a:ea typeface="微軟正黑體" pitchFamily="34" charset="-120"/>
                <a:cs typeface="新細明體" pitchFamily="18" charset="-120"/>
              </a:rPr>
              <a:t>年全球裝置市場出貨量預估 </a:t>
            </a:r>
            <a:r>
              <a:rPr kumimoji="1" lang="zh-TW" altLang="zh-TW" sz="1400" dirty="0">
                <a:solidFill>
                  <a:srgbClr val="000000"/>
                </a:solidFill>
                <a:latin typeface="微軟正黑體" pitchFamily="34" charset="-120"/>
                <a:ea typeface="微軟正黑體" pitchFamily="34" charset="-120"/>
                <a:cs typeface="新細明體" pitchFamily="18" charset="-120"/>
              </a:rPr>
              <a:t>(</a:t>
            </a:r>
            <a:r>
              <a:rPr kumimoji="1" lang="zh-TW" altLang="en-US" sz="1400" dirty="0">
                <a:solidFill>
                  <a:srgbClr val="000000"/>
                </a:solidFill>
                <a:latin typeface="微軟正黑體" pitchFamily="34" charset="-120"/>
                <a:ea typeface="微軟正黑體" pitchFamily="34" charset="-120"/>
                <a:cs typeface="新細明體" pitchFamily="18" charset="-120"/>
              </a:rPr>
              <a:t>單位：百萬台</a:t>
            </a:r>
            <a:r>
              <a:rPr kumimoji="1" lang="zh-TW" altLang="zh-TW" sz="1400" dirty="0">
                <a:solidFill>
                  <a:srgbClr val="000000"/>
                </a:solidFill>
                <a:latin typeface="微軟正黑體" pitchFamily="34" charset="-120"/>
                <a:ea typeface="微軟正黑體" pitchFamily="34" charset="-120"/>
                <a:cs typeface="新細明體" pitchFamily="18" charset="-120"/>
              </a:rPr>
              <a:t>)Source : Gartner</a:t>
            </a:r>
            <a:r>
              <a:rPr kumimoji="1" lang="zh-TW" altLang="en-US" sz="1400" dirty="0">
                <a:solidFill>
                  <a:srgbClr val="000000"/>
                </a:solidFill>
                <a:latin typeface="微軟正黑體" pitchFamily="34" charset="-120"/>
                <a:ea typeface="微軟正黑體" pitchFamily="34" charset="-120"/>
                <a:cs typeface="新細明體" pitchFamily="18" charset="-120"/>
              </a:rPr>
              <a:t>，</a:t>
            </a:r>
            <a:r>
              <a:rPr kumimoji="1" lang="zh-TW" altLang="zh-TW" sz="1400" dirty="0">
                <a:solidFill>
                  <a:srgbClr val="000000"/>
                </a:solidFill>
                <a:latin typeface="微軟正黑體" pitchFamily="34" charset="-120"/>
                <a:ea typeface="微軟正黑體" pitchFamily="34" charset="-120"/>
                <a:cs typeface="新細明體" pitchFamily="18" charset="-120"/>
              </a:rPr>
              <a:t>2016</a:t>
            </a:r>
            <a:r>
              <a:rPr kumimoji="1" lang="zh-TW" altLang="en-US" sz="1400" dirty="0">
                <a:solidFill>
                  <a:srgbClr val="000000"/>
                </a:solidFill>
                <a:latin typeface="微軟正黑體" pitchFamily="34" charset="-120"/>
                <a:ea typeface="微軟正黑體" pitchFamily="34" charset="-120"/>
                <a:cs typeface="新細明體" pitchFamily="18" charset="-120"/>
              </a:rPr>
              <a:t>年</a:t>
            </a:r>
            <a:r>
              <a:rPr kumimoji="1" lang="zh-TW" altLang="zh-TW" sz="1400" dirty="0">
                <a:solidFill>
                  <a:srgbClr val="000000"/>
                </a:solidFill>
                <a:latin typeface="微軟正黑體" pitchFamily="34" charset="-120"/>
                <a:ea typeface="微軟正黑體" pitchFamily="34" charset="-120"/>
                <a:cs typeface="新細明體" pitchFamily="18" charset="-120"/>
              </a:rPr>
              <a:t>1</a:t>
            </a:r>
            <a:r>
              <a:rPr kumimoji="1" lang="zh-TW" altLang="en-US" sz="1400" dirty="0">
                <a:solidFill>
                  <a:srgbClr val="000000"/>
                </a:solidFill>
                <a:latin typeface="微軟正黑體" pitchFamily="34" charset="-120"/>
                <a:ea typeface="微軟正黑體" pitchFamily="34" charset="-120"/>
                <a:cs typeface="新細明體" pitchFamily="18" charset="-120"/>
              </a:rPr>
              <a:t>月</a:t>
            </a:r>
            <a:r>
              <a:rPr kumimoji="1" lang="zh-TW" altLang="en-US" sz="600" dirty="0">
                <a:latin typeface="Arial" pitchFamily="34" charset="0"/>
                <a:ea typeface="新細明體" pitchFamily="18" charset="-120"/>
                <a:cs typeface="新細明體" pitchFamily="18" charset="-120"/>
              </a:rPr>
              <a:t> </a:t>
            </a:r>
            <a:endParaRPr kumimoji="1" lang="zh-TW" altLang="en-US" sz="2000" dirty="0">
              <a:latin typeface="Arial" pitchFamily="34" charset="0"/>
              <a:ea typeface="新細明體" pitchFamily="18" charset="-120"/>
              <a:cs typeface="新細明體" pitchFamily="18" charset="-120"/>
            </a:endParaRPr>
          </a:p>
        </p:txBody>
      </p:sp>
      <p:sp>
        <p:nvSpPr>
          <p:cNvPr id="9" name="投影片編號版面配置區 8"/>
          <p:cNvSpPr>
            <a:spLocks noGrp="1"/>
          </p:cNvSpPr>
          <p:nvPr>
            <p:ph type="sldNum" sz="quarter" idx="12"/>
          </p:nvPr>
        </p:nvSpPr>
        <p:spPr/>
        <p:txBody>
          <a:bodyPr/>
          <a:lstStyle/>
          <a:p>
            <a:pPr>
              <a:defRPr/>
            </a:pPr>
            <a:fld id="{11786E61-E201-694B-8C88-EC7E4C42A047}" type="slidenum">
              <a:rPr lang="zh-TW" altLang="en-US" smtClean="0"/>
              <a:pPr>
                <a:defRPr/>
              </a:pPr>
              <a:t>4</a:t>
            </a:fld>
            <a:endParaRPr lang="zh-TW" altLang="en-US" dirty="0"/>
          </a:p>
        </p:txBody>
      </p:sp>
      <p:pic>
        <p:nvPicPr>
          <p:cNvPr id="71682" name="Picture 2" descr="http://cdn.moveoapps.com/images/mcommerce-app-topimg.png">
            <a:hlinkClick r:id="rId2"/>
          </p:cNvPr>
          <p:cNvPicPr>
            <a:picLocks noChangeAspect="1" noChangeArrowheads="1"/>
          </p:cNvPicPr>
          <p:nvPr/>
        </p:nvPicPr>
        <p:blipFill>
          <a:blip r:embed="rId3" cstate="print"/>
          <a:srcRect/>
          <a:stretch>
            <a:fillRect/>
          </a:stretch>
        </p:blipFill>
        <p:spPr bwMode="auto">
          <a:xfrm>
            <a:off x="8589819" y="737003"/>
            <a:ext cx="2136580" cy="1165957"/>
          </a:xfrm>
          <a:prstGeom prst="rect">
            <a:avLst/>
          </a:prstGeom>
          <a:noFill/>
        </p:spPr>
      </p:pic>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4262466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tutorial-reports.com/sites/default/files/wap.gif"/>
          <p:cNvPicPr>
            <a:picLocks noChangeAspect="1" noChangeArrowheads="1"/>
          </p:cNvPicPr>
          <p:nvPr/>
        </p:nvPicPr>
        <p:blipFill>
          <a:blip r:embed="rId3"/>
          <a:srcRect/>
          <a:stretch>
            <a:fillRect/>
          </a:stretch>
        </p:blipFill>
        <p:spPr bwMode="auto">
          <a:xfrm>
            <a:off x="6313753" y="1108364"/>
            <a:ext cx="5754679" cy="2381938"/>
          </a:xfrm>
          <a:prstGeom prst="rect">
            <a:avLst/>
          </a:prstGeom>
          <a:noFill/>
        </p:spPr>
      </p:pic>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行動商務技術發展歷程</a:t>
            </a:r>
          </a:p>
        </p:txBody>
      </p:sp>
      <p:sp>
        <p:nvSpPr>
          <p:cNvPr id="3" name="內容版面配置區 2"/>
          <p:cNvSpPr>
            <a:spLocks noGrp="1"/>
          </p:cNvSpPr>
          <p:nvPr>
            <p:ph idx="1"/>
          </p:nvPr>
        </p:nvSpPr>
        <p:spPr>
          <a:xfrm>
            <a:off x="612057" y="1428736"/>
            <a:ext cx="9498701" cy="5161062"/>
          </a:xfrm>
        </p:spPr>
        <p:txBody>
          <a:bodyPr>
            <a:normAutofit/>
          </a:bodyPr>
          <a:lstStyle/>
          <a:p>
            <a:r>
              <a:rPr lang="zh-TW" altLang="en-US" dirty="0">
                <a:latin typeface="微軟正黑體" panose="020B0604030504040204" pitchFamily="34" charset="-120"/>
                <a:ea typeface="微軟正黑體" panose="020B0604030504040204" pitchFamily="34" charset="-120"/>
              </a:rPr>
              <a:t>第一代行動商務技術</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短訊</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第二代行動商務</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WAP(</a:t>
            </a:r>
            <a:r>
              <a:rPr lang="en-US" dirty="0">
                <a:latin typeface="微軟正黑體" panose="020B0604030504040204" pitchFamily="34" charset="-120"/>
                <a:ea typeface="微軟正黑體" panose="020B0604030504040204" pitchFamily="34" charset="-120"/>
              </a:rPr>
              <a:t>Wireless Application Protocol</a:t>
            </a:r>
            <a:r>
              <a:rPr lang="en-US" altLang="zh-TW" dirty="0">
                <a:latin typeface="微軟正黑體" panose="020B0604030504040204" pitchFamily="34" charset="-120"/>
                <a:ea typeface="微軟正黑體" panose="020B0604030504040204" pitchFamily="34" charset="-120"/>
              </a:rPr>
              <a:t>)</a:t>
            </a:r>
          </a:p>
          <a:p>
            <a:r>
              <a:rPr lang="zh-TW" altLang="en-US" dirty="0">
                <a:latin typeface="微軟正黑體" panose="020B0604030504040204" pitchFamily="34" charset="-120"/>
                <a:ea typeface="微軟正黑體" panose="020B0604030504040204" pitchFamily="34" charset="-120"/>
              </a:rPr>
              <a:t>第三代行動商務</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NFC(Near Field Communication)</a:t>
            </a:r>
          </a:p>
          <a:p>
            <a:pPr lvl="1"/>
            <a:r>
              <a:rPr lang="zh-TW" altLang="en-US" dirty="0">
                <a:latin typeface="微軟正黑體" panose="020B0604030504040204" pitchFamily="34" charset="-120"/>
                <a:ea typeface="微軟正黑體" panose="020B0604030504040204" pitchFamily="34" charset="-120"/>
              </a:rPr>
              <a:t>行動支付</a:t>
            </a:r>
            <a:endParaRPr lang="en-US" altLang="zh-TW" dirty="0">
              <a:latin typeface="微軟正黑體" panose="020B0604030504040204" pitchFamily="34" charset="-120"/>
              <a:ea typeface="微軟正黑體" panose="020B0604030504040204" pitchFamily="34" charset="-120"/>
            </a:endParaRPr>
          </a:p>
          <a:p>
            <a:pPr lvl="1"/>
            <a:r>
              <a:rPr lang="zh-TW" altLang="en-US" dirty="0">
                <a:latin typeface="微軟正黑體" panose="020B0604030504040204" pitchFamily="34" charset="-120"/>
                <a:ea typeface="微軟正黑體" panose="020B0604030504040204" pitchFamily="34" charset="-120"/>
              </a:rPr>
              <a:t>身分認證</a:t>
            </a:r>
            <a:endParaRPr lang="en-US" altLang="zh-TW" dirty="0">
              <a:latin typeface="微軟正黑體" panose="020B0604030504040204" pitchFamily="34" charset="-120"/>
              <a:ea typeface="微軟正黑體" panose="020B0604030504040204" pitchFamily="34" charset="-120"/>
            </a:endParaRPr>
          </a:p>
          <a:p>
            <a:pPr lvl="1"/>
            <a:r>
              <a:rPr lang="en-US" altLang="zh-TW" dirty="0">
                <a:latin typeface="微軟正黑體" panose="020B0604030504040204" pitchFamily="34" charset="-120"/>
                <a:ea typeface="微軟正黑體" panose="020B0604030504040204" pitchFamily="34" charset="-120"/>
              </a:rPr>
              <a:t>LBS</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(location based service)</a:t>
            </a:r>
          </a:p>
          <a:p>
            <a:pPr lvl="1"/>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5</a:t>
            </a:fld>
            <a:endParaRPr lang="zh-TW" altLang="en-US" dirty="0"/>
          </a:p>
        </p:txBody>
      </p:sp>
      <p:pic>
        <p:nvPicPr>
          <p:cNvPr id="13318" name="Picture 6" descr="http://www.credit.com.tw/creditonline/img/MiniNews/003280000001.jpg"/>
          <p:cNvPicPr>
            <a:picLocks noChangeAspect="1" noChangeArrowheads="1"/>
          </p:cNvPicPr>
          <p:nvPr/>
        </p:nvPicPr>
        <p:blipFill>
          <a:blip r:embed="rId4"/>
          <a:srcRect/>
          <a:stretch>
            <a:fillRect/>
          </a:stretch>
        </p:blipFill>
        <p:spPr bwMode="auto">
          <a:xfrm>
            <a:off x="7494749" y="3599056"/>
            <a:ext cx="3660965" cy="2434495"/>
          </a:xfrm>
          <a:prstGeom prst="rect">
            <a:avLst/>
          </a:prstGeom>
          <a:ln>
            <a:noFill/>
          </a:ln>
          <a:effectLst>
            <a:softEdge rad="112500"/>
          </a:effectLst>
        </p:spPr>
      </p:pic>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6072989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2015 </a:t>
            </a:r>
            <a:r>
              <a:rPr lang="zh-TW" altLang="en-US" dirty="0"/>
              <a:t>行動商務</a:t>
            </a:r>
            <a:r>
              <a:rPr lang="en-US" altLang="zh-TW" dirty="0"/>
              <a:t> Market Map </a:t>
            </a:r>
            <a:endParaRPr lang="zh-TW" altLang="en-US" dirty="0"/>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6</a:t>
            </a:fld>
            <a:endParaRPr lang="zh-TW" altLang="en-US" dirty="0"/>
          </a:p>
        </p:txBody>
      </p:sp>
      <p:pic>
        <p:nvPicPr>
          <p:cNvPr id="31746" name="Picture 2" descr="MCommerce-Market-Map-2.0"/>
          <p:cNvPicPr>
            <a:picLocks noChangeAspect="1" noChangeArrowheads="1"/>
          </p:cNvPicPr>
          <p:nvPr/>
        </p:nvPicPr>
        <p:blipFill>
          <a:blip r:embed="rId2"/>
          <a:srcRect/>
          <a:stretch>
            <a:fillRect/>
          </a:stretch>
        </p:blipFill>
        <p:spPr bwMode="auto">
          <a:xfrm>
            <a:off x="2123096" y="1537812"/>
            <a:ext cx="7980218" cy="4722668"/>
          </a:xfrm>
          <a:prstGeom prst="rect">
            <a:avLst/>
          </a:prstGeom>
          <a:noFill/>
        </p:spPr>
      </p:pic>
      <p:sp>
        <p:nvSpPr>
          <p:cNvPr id="6" name="矩形 5"/>
          <p:cNvSpPr/>
          <p:nvPr/>
        </p:nvSpPr>
        <p:spPr>
          <a:xfrm>
            <a:off x="1524000" y="6211669"/>
            <a:ext cx="7286644" cy="369332"/>
          </a:xfrm>
          <a:prstGeom prst="rect">
            <a:avLst/>
          </a:prstGeom>
        </p:spPr>
        <p:txBody>
          <a:bodyPr wrap="square">
            <a:spAutoFit/>
          </a:bodyPr>
          <a:lstStyle/>
          <a:p>
            <a:r>
              <a:rPr lang="en-US" altLang="zh-TW" dirty="0"/>
              <a:t>http://techcrunch.com/2015/01/18/mobile-commerce-in-2015/</a:t>
            </a:r>
            <a:endParaRPr lang="zh-TW" altLang="en-US" dirty="0"/>
          </a:p>
        </p:txBody>
      </p:sp>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9103413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行動商務特點</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隨時隨地可以透過行動裝置進行交易</a:t>
            </a:r>
            <a:endParaRPr lang="en-US" altLang="zh-TW" dirty="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身分</a:t>
            </a:r>
            <a:r>
              <a:rPr lang="zh-TW" altLang="en-US" dirty="0">
                <a:latin typeface="微軟正黑體" panose="020B0604030504040204" pitchFamily="34" charset="-120"/>
                <a:ea typeface="微軟正黑體" panose="020B0604030504040204" pitchFamily="34" charset="-120"/>
              </a:rPr>
              <a:t>認證容易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客製化，在地化服務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使用</a:t>
            </a:r>
            <a:r>
              <a:rPr lang="zh-TW" altLang="en-US" dirty="0" smtClean="0">
                <a:latin typeface="微軟正黑體" panose="020B0604030504040204" pitchFamily="34" charset="-120"/>
                <a:ea typeface="微軟正黑體" panose="020B0604030504040204" pitchFamily="34" charset="-120"/>
              </a:rPr>
              <a:t>環境開放簡易，</a:t>
            </a:r>
            <a:r>
              <a:rPr lang="zh-TW" altLang="en-US" dirty="0">
                <a:latin typeface="微軟正黑體" panose="020B0604030504040204" pitchFamily="34" charset="-120"/>
                <a:ea typeface="微軟正黑體" panose="020B0604030504040204" pitchFamily="34" charset="-120"/>
              </a:rPr>
              <a:t>參與人數</a:t>
            </a:r>
            <a:r>
              <a:rPr lang="zh-TW" altLang="en-US" dirty="0" smtClean="0">
                <a:latin typeface="微軟正黑體" panose="020B0604030504040204" pitchFamily="34" charset="-120"/>
                <a:ea typeface="微軟正黑體" panose="020B0604030504040204" pitchFamily="34" charset="-120"/>
              </a:rPr>
              <a:t>多</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技術創新迅速</a:t>
            </a:r>
            <a:endParaRPr lang="zh-TW" altLang="en-US"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7</a:t>
            </a:fld>
            <a:endParaRPr lang="zh-TW" altLang="en-US" dirty="0"/>
          </a:p>
        </p:txBody>
      </p:sp>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35336836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行動商務的服務種類</a:t>
            </a:r>
          </a:p>
        </p:txBody>
      </p:sp>
      <p:sp>
        <p:nvSpPr>
          <p:cNvPr id="3" name="內容版面配置區 2"/>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金融服務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交易</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票務服務</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購物</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娛樂遊戲</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無線醫療</a:t>
            </a:r>
            <a:endParaRPr lang="en-US" altLang="zh-TW" dirty="0">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2"/>
          </p:nvPr>
        </p:nvSpPr>
        <p:spPr/>
        <p:txBody>
          <a:bodyPr/>
          <a:lstStyle/>
          <a:p>
            <a:pPr>
              <a:defRPr/>
            </a:pPr>
            <a:fld id="{11786E61-E201-694B-8C88-EC7E4C42A047}" type="slidenum">
              <a:rPr lang="zh-TW" altLang="en-US" smtClean="0"/>
              <a:pPr>
                <a:defRPr/>
              </a:pPr>
              <a:t>8</a:t>
            </a:fld>
            <a:endParaRPr lang="zh-TW" altLang="en-US" dirty="0"/>
          </a:p>
        </p:txBody>
      </p:sp>
      <p:pic>
        <p:nvPicPr>
          <p:cNvPr id="10242" name="Picture 2" descr="http://d11wkw82a69pyn.cloudfront.net/siteassets/images/mobile_commerce_img.png"/>
          <p:cNvPicPr>
            <a:picLocks noChangeAspect="1" noChangeArrowheads="1"/>
          </p:cNvPicPr>
          <p:nvPr/>
        </p:nvPicPr>
        <p:blipFill>
          <a:blip r:embed="rId3"/>
          <a:srcRect/>
          <a:stretch>
            <a:fillRect/>
          </a:stretch>
        </p:blipFill>
        <p:spPr bwMode="auto">
          <a:xfrm>
            <a:off x="2647466" y="1440358"/>
            <a:ext cx="9032264" cy="4736605"/>
          </a:xfrm>
          <a:prstGeom prst="rect">
            <a:avLst/>
          </a:prstGeom>
          <a:noFill/>
        </p:spPr>
      </p:pic>
      <p:sp>
        <p:nvSpPr>
          <p:cNvPr id="5" name="頁尾版面配置區 4"/>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40477939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行動商務創新</a:t>
            </a:r>
          </a:p>
        </p:txBody>
      </p:sp>
      <p:sp>
        <p:nvSpPr>
          <p:cNvPr id="3" name="內容版面配置區 2"/>
          <p:cNvSpPr>
            <a:spLocks noGrp="1"/>
          </p:cNvSpPr>
          <p:nvPr>
            <p:ph idx="1"/>
          </p:nvPr>
        </p:nvSpPr>
        <p:spPr>
          <a:xfrm>
            <a:off x="612057" y="1451771"/>
            <a:ext cx="9598743" cy="4525963"/>
          </a:xfrm>
        </p:spPr>
        <p:txBody>
          <a:bodyPr/>
          <a:lstStyle/>
          <a:p>
            <a:r>
              <a:rPr lang="zh-TW" altLang="en-US" dirty="0">
                <a:latin typeface="微軟正黑體" panose="020B0604030504040204" pitchFamily="34" charset="-120"/>
                <a:ea typeface="微軟正黑體" panose="020B0604030504040204" pitchFamily="34" charset="-120"/>
              </a:rPr>
              <a:t>行動支付</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QR</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Code </a:t>
            </a:r>
          </a:p>
          <a:p>
            <a:r>
              <a:rPr lang="zh-TW" altLang="en-US" dirty="0">
                <a:latin typeface="微軟正黑體" panose="020B0604030504040204" pitchFamily="34" charset="-120"/>
                <a:ea typeface="微軟正黑體" panose="020B0604030504040204" pitchFamily="34" charset="-120"/>
              </a:rPr>
              <a:t>在地定位推播</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O2O (</a:t>
            </a:r>
            <a:r>
              <a:rPr lang="en-US" dirty="0">
                <a:latin typeface="微軟正黑體" panose="020B0604030504040204" pitchFamily="34" charset="-120"/>
                <a:ea typeface="微軟正黑體" panose="020B0604030504040204" pitchFamily="34" charset="-120"/>
              </a:rPr>
              <a:t>Online to Offline)</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O2O2O (</a:t>
            </a:r>
            <a:r>
              <a:rPr lang="en-US" dirty="0">
                <a:latin typeface="微軟正黑體" panose="020B0604030504040204" pitchFamily="34" charset="-120"/>
                <a:ea typeface="微軟正黑體" panose="020B0604030504040204" pitchFamily="34" charset="-120"/>
              </a:rPr>
              <a:t>On Air to Online to Offline)</a:t>
            </a:r>
          </a:p>
          <a:p>
            <a:r>
              <a:rPr lang="en-US" altLang="zh-TW" dirty="0">
                <a:latin typeface="微軟正黑體" panose="020B0604030504040204" pitchFamily="34" charset="-120"/>
                <a:ea typeface="微軟正黑體" panose="020B0604030504040204" pitchFamily="34" charset="-120"/>
              </a:rPr>
              <a:t>AR</a:t>
            </a:r>
            <a:r>
              <a:rPr lang="zh-TW" altLang="en-US" dirty="0">
                <a:latin typeface="微軟正黑體" panose="020B0604030504040204" pitchFamily="34" charset="-120"/>
                <a:ea typeface="微軟正黑體" panose="020B0604030504040204" pitchFamily="34" charset="-120"/>
              </a:rPr>
              <a:t>擴增實境應用</a:t>
            </a:r>
          </a:p>
        </p:txBody>
      </p:sp>
      <p:pic>
        <p:nvPicPr>
          <p:cNvPr id="15364" name="Picture 4" descr="https://www.smartm.com.tw/data/Article/301/Article_2addc4edea638379065a73d.jpg"/>
          <p:cNvPicPr>
            <a:picLocks noChangeAspect="1" noChangeArrowheads="1"/>
          </p:cNvPicPr>
          <p:nvPr/>
        </p:nvPicPr>
        <p:blipFill>
          <a:blip r:embed="rId2"/>
          <a:srcRect/>
          <a:stretch>
            <a:fillRect/>
          </a:stretch>
        </p:blipFill>
        <p:spPr bwMode="auto">
          <a:xfrm>
            <a:off x="6596619" y="1597892"/>
            <a:ext cx="5316947" cy="3945734"/>
          </a:xfrm>
          <a:prstGeom prst="rect">
            <a:avLst/>
          </a:prstGeom>
          <a:noFill/>
        </p:spPr>
      </p:pic>
      <p:sp>
        <p:nvSpPr>
          <p:cNvPr id="5" name="投影片編號版面配置區 4"/>
          <p:cNvSpPr>
            <a:spLocks noGrp="1"/>
          </p:cNvSpPr>
          <p:nvPr>
            <p:ph type="sldNum" sz="quarter" idx="12"/>
          </p:nvPr>
        </p:nvSpPr>
        <p:spPr/>
        <p:txBody>
          <a:bodyPr/>
          <a:lstStyle/>
          <a:p>
            <a:pPr>
              <a:defRPr/>
            </a:pPr>
            <a:fld id="{11786E61-E201-694B-8C88-EC7E4C42A047}" type="slidenum">
              <a:rPr lang="zh-TW" altLang="en-US" smtClean="0"/>
              <a:pPr>
                <a:defRPr/>
              </a:pPr>
              <a:t>9</a:t>
            </a:fld>
            <a:endParaRPr lang="zh-TW" altLang="en-US" dirty="0"/>
          </a:p>
        </p:txBody>
      </p:sp>
      <p:sp>
        <p:nvSpPr>
          <p:cNvPr id="4" name="頁尾版面配置區 3"/>
          <p:cNvSpPr>
            <a:spLocks noGrp="1"/>
          </p:cNvSpPr>
          <p:nvPr>
            <p:ph type="ftr" sz="quarter" idx="11"/>
          </p:nvPr>
        </p:nvSpPr>
        <p:spPr/>
        <p:txBody>
          <a:bodyPr/>
          <a:lstStyle/>
          <a:p>
            <a:r>
              <a:rPr lang="en-US" altLang="zh-TW"/>
              <a:t>《105-1</a:t>
            </a:r>
            <a:r>
              <a:rPr lang="zh-TW" altLang="en-US"/>
              <a:t>網路經濟與數位金融</a:t>
            </a:r>
            <a:r>
              <a:rPr lang="en-US" altLang="zh-TW"/>
              <a:t>》                                                                                                                                             NCTU.IIM.IEBI Lab</a:t>
            </a:r>
            <a:endParaRPr lang="zh-TW" altLang="en-US" dirty="0"/>
          </a:p>
        </p:txBody>
      </p:sp>
    </p:spTree>
    <p:extLst>
      <p:ext uri="{BB962C8B-B14F-4D97-AF65-F5344CB8AC3E}">
        <p14:creationId xmlns:p14="http://schemas.microsoft.com/office/powerpoint/2010/main" val="11395466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11905</TotalTime>
  <Words>2565</Words>
  <Application>Microsoft Office PowerPoint</Application>
  <PresentationFormat>自訂</PresentationFormat>
  <Paragraphs>324</Paragraphs>
  <Slides>32</Slides>
  <Notes>14</Notes>
  <HiddenSlides>0</HiddenSlides>
  <MMClips>0</MMClips>
  <ScaleCrop>false</ScaleCrop>
  <HeadingPairs>
    <vt:vector size="4" baseType="variant">
      <vt:variant>
        <vt:lpstr>佈景主題</vt:lpstr>
      </vt:variant>
      <vt:variant>
        <vt:i4>1</vt:i4>
      </vt:variant>
      <vt:variant>
        <vt:lpstr>投影片標題</vt:lpstr>
      </vt:variant>
      <vt:variant>
        <vt:i4>32</vt:i4>
      </vt:variant>
    </vt:vector>
  </HeadingPairs>
  <TitlesOfParts>
    <vt:vector size="33" baseType="lpstr">
      <vt:lpstr>Office 佈景主題</vt:lpstr>
      <vt:lpstr> 網路經濟與商業模式 Network Economy &amp; Business Models   </vt:lpstr>
      <vt:lpstr>網路經濟商業模式</vt:lpstr>
      <vt:lpstr>行動經濟商業模式 </vt:lpstr>
      <vt:lpstr>行動商務</vt:lpstr>
      <vt:lpstr>行動商務技術發展歷程</vt:lpstr>
      <vt:lpstr>2015 行動商務 Market Map </vt:lpstr>
      <vt:lpstr>行動商務特點</vt:lpstr>
      <vt:lpstr>行動商務的服務種類</vt:lpstr>
      <vt:lpstr>行動商務創新</vt:lpstr>
      <vt:lpstr>PowerPoint 簡報</vt:lpstr>
      <vt:lpstr>虛實整合模式Online to Offline  vs  Offline to Online                  </vt:lpstr>
      <vt:lpstr>行動商務影響的產業</vt:lpstr>
      <vt:lpstr>發展行動商務</vt:lpstr>
      <vt:lpstr>什麼是共享經濟</vt:lpstr>
      <vt:lpstr>共享經濟模式: 社群資源分享的演化</vt:lpstr>
      <vt:lpstr>共享經濟正在改變你我的生活</vt:lpstr>
      <vt:lpstr>共享經濟:社群金融</vt:lpstr>
      <vt:lpstr>共享經濟的起源</vt:lpstr>
      <vt:lpstr>共享經濟的驅動力</vt:lpstr>
      <vt:lpstr>共享經濟的特徵</vt:lpstr>
      <vt:lpstr>共享經濟的存在形式</vt:lpstr>
      <vt:lpstr>共享經濟的運作機制</vt:lpstr>
      <vt:lpstr>共享經濟的構成要素</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平台經濟的價值</vt:lpstr>
      <vt:lpstr>商業模式創新的經濟邏輯: VPRC 模型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yml</cp:lastModifiedBy>
  <cp:revision>316</cp:revision>
  <cp:lastPrinted>2016-06-22T08:11:44Z</cp:lastPrinted>
  <dcterms:created xsi:type="dcterms:W3CDTF">2016-06-16T05:53:04Z</dcterms:created>
  <dcterms:modified xsi:type="dcterms:W3CDTF">2016-09-26T14:06:18Z</dcterms:modified>
</cp:coreProperties>
</file>