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428" r:id="rId2"/>
    <p:sldId id="429" r:id="rId3"/>
    <p:sldId id="432" r:id="rId4"/>
    <p:sldId id="515" r:id="rId5"/>
    <p:sldId id="493" r:id="rId6"/>
    <p:sldId id="494" r:id="rId7"/>
    <p:sldId id="476" r:id="rId8"/>
    <p:sldId id="508" r:id="rId9"/>
    <p:sldId id="477" r:id="rId10"/>
    <p:sldId id="514" r:id="rId11"/>
    <p:sldId id="513" r:id="rId12"/>
    <p:sldId id="498" r:id="rId13"/>
    <p:sldId id="516" r:id="rId14"/>
    <p:sldId id="503" r:id="rId15"/>
    <p:sldId id="517" r:id="rId16"/>
    <p:sldId id="505" r:id="rId17"/>
    <p:sldId id="507" r:id="rId18"/>
    <p:sldId id="480" r:id="rId19"/>
    <p:sldId id="495" r:id="rId20"/>
    <p:sldId id="485" r:id="rId21"/>
    <p:sldId id="496" r:id="rId22"/>
    <p:sldId id="497" r:id="rId23"/>
    <p:sldId id="483" r:id="rId24"/>
    <p:sldId id="486" r:id="rId25"/>
    <p:sldId id="482" r:id="rId26"/>
    <p:sldId id="449" r:id="rId27"/>
    <p:sldId id="464" r:id="rId28"/>
    <p:sldId id="462" r:id="rId29"/>
    <p:sldId id="489" r:id="rId30"/>
    <p:sldId id="490" r:id="rId31"/>
    <p:sldId id="492" r:id="rId32"/>
    <p:sldId id="467" r:id="rId33"/>
    <p:sldId id="481" r:id="rId34"/>
    <p:sldId id="519" r:id="rId35"/>
    <p:sldId id="520" r:id="rId36"/>
    <p:sldId id="521" r:id="rId37"/>
    <p:sldId id="522" r:id="rId38"/>
    <p:sldId id="523" r:id="rId39"/>
    <p:sldId id="524" r:id="rId40"/>
    <p:sldId id="500" r:id="rId41"/>
    <p:sldId id="478" r:id="rId42"/>
    <p:sldId id="501" r:id="rId4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電商金融" id="{BD378396-98E2-4773-82A8-F43B13580010}">
          <p14:sldIdLst>
            <p14:sldId id="428"/>
            <p14:sldId id="429"/>
            <p14:sldId id="432"/>
            <p14:sldId id="515"/>
            <p14:sldId id="493"/>
            <p14:sldId id="494"/>
            <p14:sldId id="476"/>
            <p14:sldId id="508"/>
            <p14:sldId id="477"/>
            <p14:sldId id="514"/>
            <p14:sldId id="513"/>
            <p14:sldId id="498"/>
            <p14:sldId id="516"/>
            <p14:sldId id="503"/>
            <p14:sldId id="517"/>
            <p14:sldId id="505"/>
            <p14:sldId id="507"/>
            <p14:sldId id="480"/>
            <p14:sldId id="495"/>
            <p14:sldId id="485"/>
            <p14:sldId id="496"/>
            <p14:sldId id="497"/>
            <p14:sldId id="483"/>
            <p14:sldId id="486"/>
            <p14:sldId id="482"/>
            <p14:sldId id="449"/>
            <p14:sldId id="464"/>
            <p14:sldId id="462"/>
            <p14:sldId id="489"/>
            <p14:sldId id="490"/>
            <p14:sldId id="492"/>
            <p14:sldId id="467"/>
            <p14:sldId id="481"/>
            <p14:sldId id="519"/>
            <p14:sldId id="520"/>
            <p14:sldId id="521"/>
            <p14:sldId id="522"/>
            <p14:sldId id="523"/>
            <p14:sldId id="524"/>
            <p14:sldId id="500"/>
            <p14:sldId id="478"/>
            <p14:sldId id="501"/>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6"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0066"/>
    <a:srgbClr val="9F2936"/>
    <a:srgbClr val="FFFFCC"/>
    <a:srgbClr val="EEF0EE"/>
    <a:srgbClr val="FFFFFF"/>
    <a:srgbClr val="4285F4"/>
    <a:srgbClr val="4B8BF4"/>
    <a:srgbClr val="FFB7B7"/>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1324" autoAdjust="0"/>
    <p:restoredTop sz="85340" autoAdjust="0"/>
  </p:normalViewPr>
  <p:slideViewPr>
    <p:cSldViewPr snapToGrid="0">
      <p:cViewPr>
        <p:scale>
          <a:sx n="68" d="100"/>
          <a:sy n="68" d="100"/>
        </p:scale>
        <p:origin x="-32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856467D-0415-43CF-B472-D2D4541B896F}" type="presOf" srcId="{252357BE-30EA-49F7-9DBD-B5F30B4F4A9D}" destId="{AFF030F6-8D1D-42AA-8527-70CC9827071F}" srcOrd="0" destOrd="0" presId="urn:microsoft.com/office/officeart/2005/8/layout/hChevron3"/>
    <dgm:cxn modelId="{66DA5133-59DF-4594-ABC6-CBFCA3CE821D}" type="presOf" srcId="{FE62C0D6-7716-4F07-8A32-C1981493321E}" destId="{E90DA5B7-A9FA-4C23-963F-7930D037E7E4}" srcOrd="0" destOrd="0" presId="urn:microsoft.com/office/officeart/2005/8/layout/hChevron3"/>
    <dgm:cxn modelId="{3F4DF1FF-FFA7-4D86-9DA6-22D12DFEC78B}"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FEDB332-ED4C-49B5-8CB6-64D32BF05C8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C4EFA8DB-F830-4780-A3B5-00C79F654B1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E8D2AA24-AA4D-4AF8-BCBE-FBC726228C71}" type="presOf" srcId="{9E0F2420-2F7C-4BC9-B3B1-41D079D7B9BA}" destId="{B6154193-CFF1-422A-A0B1-99E4EAC26EDE}" srcOrd="0" destOrd="0" presId="urn:microsoft.com/office/officeart/2005/8/layout/hChevron3"/>
    <dgm:cxn modelId="{E76A8A94-61F3-40C1-BBD2-CBAEF6671F7B}" type="presParOf" srcId="{AFF030F6-8D1D-42AA-8527-70CC9827071F}" destId="{371DF444-DDBC-427E-9FEE-DFE4E6239109}" srcOrd="0" destOrd="0" presId="urn:microsoft.com/office/officeart/2005/8/layout/hChevron3"/>
    <dgm:cxn modelId="{7806C7DD-2F1C-4367-84A6-28D50243A5B4}" type="presParOf" srcId="{AFF030F6-8D1D-42AA-8527-70CC9827071F}" destId="{ADC953D7-9E50-47BF-933D-60204B80E8FB}" srcOrd="1" destOrd="0" presId="urn:microsoft.com/office/officeart/2005/8/layout/hChevron3"/>
    <dgm:cxn modelId="{1B7341F9-F5F6-462D-AE14-BCCF63A2F401}" type="presParOf" srcId="{AFF030F6-8D1D-42AA-8527-70CC9827071F}" destId="{B6154193-CFF1-422A-A0B1-99E4EAC26EDE}" srcOrd="2" destOrd="0" presId="urn:microsoft.com/office/officeart/2005/8/layout/hChevron3"/>
    <dgm:cxn modelId="{D5924E9B-59FA-41DF-81A6-0A246095A232}" type="presParOf" srcId="{AFF030F6-8D1D-42AA-8527-70CC9827071F}" destId="{B0D14E24-9419-4779-91B2-FCCDE3A94F4A}" srcOrd="3" destOrd="0" presId="urn:microsoft.com/office/officeart/2005/8/layout/hChevron3"/>
    <dgm:cxn modelId="{74AED2CB-8BA7-4278-A140-E14CF8A6946C}" type="presParOf" srcId="{AFF030F6-8D1D-42AA-8527-70CC9827071F}" destId="{565F66ED-5189-46DB-A579-BEA28FE6D986}" srcOrd="4" destOrd="0" presId="urn:microsoft.com/office/officeart/2005/8/layout/hChevron3"/>
    <dgm:cxn modelId="{61BFAECE-2BA0-4761-B7D5-A062D72310B0}" type="presParOf" srcId="{AFF030F6-8D1D-42AA-8527-70CC9827071F}" destId="{5E46F59D-5DCE-432B-B3A1-0BD5CF2E763E}" srcOrd="5" destOrd="0" presId="urn:microsoft.com/office/officeart/2005/8/layout/hChevron3"/>
    <dgm:cxn modelId="{AD90DAB0-8963-43DA-A2D1-EA9C36B9A19F}" type="presParOf" srcId="{AFF030F6-8D1D-42AA-8527-70CC9827071F}" destId="{4CE1BAFB-AD98-4868-A469-10A5BFCC62FB}" srcOrd="6" destOrd="0" presId="urn:microsoft.com/office/officeart/2005/8/layout/hChevron3"/>
    <dgm:cxn modelId="{8DC11183-8103-4283-9949-39A2AC9F13E9}" type="presParOf" srcId="{AFF030F6-8D1D-42AA-8527-70CC9827071F}" destId="{D4A6FAAB-8048-431A-808C-023578BE8F34}" srcOrd="7" destOrd="0" presId="urn:microsoft.com/office/officeart/2005/8/layout/hChevron3"/>
    <dgm:cxn modelId="{BA3FFBB4-8970-4F08-A96E-FBB5E95FB92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C3E05598-8801-48A4-9F91-8DA930D0C22E}"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C34918C-35A3-436A-ACC4-534074A73B7E}" type="presOf" srcId="{9E0F2420-2F7C-4BC9-B3B1-41D079D7B9BA}" destId="{B6154193-CFF1-422A-A0B1-99E4EAC26EDE}" srcOrd="0" destOrd="0" presId="urn:microsoft.com/office/officeart/2005/8/layout/hChevron3"/>
    <dgm:cxn modelId="{EA464C53-7A43-454C-84DB-764B836BC3B6}" type="presOf" srcId="{252357BE-30EA-49F7-9DBD-B5F30B4F4A9D}" destId="{AFF030F6-8D1D-42AA-8527-70CC9827071F}" srcOrd="0" destOrd="0" presId="urn:microsoft.com/office/officeart/2005/8/layout/hChevron3"/>
    <dgm:cxn modelId="{0662E732-1B0C-4C4F-BEEB-58F90152DA30}" type="presOf" srcId="{5FF2D4FE-A551-4F3F-AAC9-90D5FFA8619A}" destId="{565F66ED-5189-46DB-A579-BEA28FE6D986}" srcOrd="0" destOrd="0" presId="urn:microsoft.com/office/officeart/2005/8/layout/hChevron3"/>
    <dgm:cxn modelId="{5CB66363-7C36-4CCA-8A3D-8C2CD69C1531}"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DB3CE70-5739-4623-855B-1E561066A125}"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63AA2F6-EFDC-41B9-93D1-FA519D54B12A}" type="presParOf" srcId="{AFF030F6-8D1D-42AA-8527-70CC9827071F}" destId="{371DF444-DDBC-427E-9FEE-DFE4E6239109}" srcOrd="0" destOrd="0" presId="urn:microsoft.com/office/officeart/2005/8/layout/hChevron3"/>
    <dgm:cxn modelId="{F17E7678-3489-4672-8EA0-4F35E01DEA6B}" type="presParOf" srcId="{AFF030F6-8D1D-42AA-8527-70CC9827071F}" destId="{ADC953D7-9E50-47BF-933D-60204B80E8FB}" srcOrd="1" destOrd="0" presId="urn:microsoft.com/office/officeart/2005/8/layout/hChevron3"/>
    <dgm:cxn modelId="{AFAD64A2-D3BD-432D-B4B7-071EC2972722}" type="presParOf" srcId="{AFF030F6-8D1D-42AA-8527-70CC9827071F}" destId="{B6154193-CFF1-422A-A0B1-99E4EAC26EDE}" srcOrd="2" destOrd="0" presId="urn:microsoft.com/office/officeart/2005/8/layout/hChevron3"/>
    <dgm:cxn modelId="{AAC5F8FD-A48C-4C76-B20D-170DDD40CBD3}" type="presParOf" srcId="{AFF030F6-8D1D-42AA-8527-70CC9827071F}" destId="{B0D14E24-9419-4779-91B2-FCCDE3A94F4A}" srcOrd="3" destOrd="0" presId="urn:microsoft.com/office/officeart/2005/8/layout/hChevron3"/>
    <dgm:cxn modelId="{3B75519C-FB0A-47C2-B1A9-A23FF2C51B9B}" type="presParOf" srcId="{AFF030F6-8D1D-42AA-8527-70CC9827071F}" destId="{565F66ED-5189-46DB-A579-BEA28FE6D986}" srcOrd="4" destOrd="0" presId="urn:microsoft.com/office/officeart/2005/8/layout/hChevron3"/>
    <dgm:cxn modelId="{48D51286-6DE0-48B9-82DC-D689EA18D508}" type="presParOf" srcId="{AFF030F6-8D1D-42AA-8527-70CC9827071F}" destId="{5E46F59D-5DCE-432B-B3A1-0BD5CF2E763E}" srcOrd="5" destOrd="0" presId="urn:microsoft.com/office/officeart/2005/8/layout/hChevron3"/>
    <dgm:cxn modelId="{802DD855-65FA-452D-9D34-23E8D2C3C3AD}" type="presParOf" srcId="{AFF030F6-8D1D-42AA-8527-70CC9827071F}" destId="{4CE1BAFB-AD98-4868-A469-10A5BFCC62FB}" srcOrd="6" destOrd="0" presId="urn:microsoft.com/office/officeart/2005/8/layout/hChevron3"/>
    <dgm:cxn modelId="{038FC34B-27C8-4FFE-9AA7-CB15D0A001A9}" type="presParOf" srcId="{AFF030F6-8D1D-42AA-8527-70CC9827071F}" destId="{D4A6FAAB-8048-431A-808C-023578BE8F34}" srcOrd="7" destOrd="0" presId="urn:microsoft.com/office/officeart/2005/8/layout/hChevron3"/>
    <dgm:cxn modelId="{6299E2CC-B862-4833-944C-F61DCCA229B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25C4ADE-5ACC-4B5C-835A-213AB31BB6BD}" type="presOf" srcId="{252357BE-30EA-49F7-9DBD-B5F30B4F4A9D}" destId="{AFF030F6-8D1D-42AA-8527-70CC9827071F}" srcOrd="0" destOrd="0" presId="urn:microsoft.com/office/officeart/2005/8/layout/hChevron3"/>
    <dgm:cxn modelId="{00A36017-DCC0-44B6-B186-DB2FBF52D8F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0758460-A5AC-4174-909A-414BC4E994EC}"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4FE202B-B919-4753-BDDC-7EA98B9C83C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F0324A6-2B2F-4EAA-967C-2AE3B0A8387E}" type="presOf" srcId="{5FF2D4FE-A551-4F3F-AAC9-90D5FFA8619A}" destId="{565F66ED-5189-46DB-A579-BEA28FE6D986}" srcOrd="0" destOrd="0" presId="urn:microsoft.com/office/officeart/2005/8/layout/hChevron3"/>
    <dgm:cxn modelId="{9EB25B2C-7AA1-421B-9707-76F201C30B4A}" type="presOf" srcId="{FE62C0D6-7716-4F07-8A32-C1981493321E}" destId="{E90DA5B7-A9FA-4C23-963F-7930D037E7E4}" srcOrd="0" destOrd="0" presId="urn:microsoft.com/office/officeart/2005/8/layout/hChevron3"/>
    <dgm:cxn modelId="{91CFAB2D-46F4-4C2E-982D-8FD879B75D47}" type="presParOf" srcId="{AFF030F6-8D1D-42AA-8527-70CC9827071F}" destId="{371DF444-DDBC-427E-9FEE-DFE4E6239109}" srcOrd="0" destOrd="0" presId="urn:microsoft.com/office/officeart/2005/8/layout/hChevron3"/>
    <dgm:cxn modelId="{54E9FDFF-8E14-42AB-B87F-1FD29CF13DD7}" type="presParOf" srcId="{AFF030F6-8D1D-42AA-8527-70CC9827071F}" destId="{ADC953D7-9E50-47BF-933D-60204B80E8FB}" srcOrd="1" destOrd="0" presId="urn:microsoft.com/office/officeart/2005/8/layout/hChevron3"/>
    <dgm:cxn modelId="{9E9D4C44-511F-43EC-A539-C3720AE828F7}" type="presParOf" srcId="{AFF030F6-8D1D-42AA-8527-70CC9827071F}" destId="{B6154193-CFF1-422A-A0B1-99E4EAC26EDE}" srcOrd="2" destOrd="0" presId="urn:microsoft.com/office/officeart/2005/8/layout/hChevron3"/>
    <dgm:cxn modelId="{BA7B5E44-32E9-4251-9E5E-967918F202FA}" type="presParOf" srcId="{AFF030F6-8D1D-42AA-8527-70CC9827071F}" destId="{B0D14E24-9419-4779-91B2-FCCDE3A94F4A}" srcOrd="3" destOrd="0" presId="urn:microsoft.com/office/officeart/2005/8/layout/hChevron3"/>
    <dgm:cxn modelId="{A733B7A8-F67D-41DC-91C7-2CE4989E99D7}" type="presParOf" srcId="{AFF030F6-8D1D-42AA-8527-70CC9827071F}" destId="{565F66ED-5189-46DB-A579-BEA28FE6D986}" srcOrd="4" destOrd="0" presId="urn:microsoft.com/office/officeart/2005/8/layout/hChevron3"/>
    <dgm:cxn modelId="{FA0C4084-5E7C-48AF-BB00-BFBD38147E84}" type="presParOf" srcId="{AFF030F6-8D1D-42AA-8527-70CC9827071F}" destId="{5E46F59D-5DCE-432B-B3A1-0BD5CF2E763E}" srcOrd="5" destOrd="0" presId="urn:microsoft.com/office/officeart/2005/8/layout/hChevron3"/>
    <dgm:cxn modelId="{244E23FB-4120-4524-9469-5E484A07E4A3}" type="presParOf" srcId="{AFF030F6-8D1D-42AA-8527-70CC9827071F}" destId="{4CE1BAFB-AD98-4868-A469-10A5BFCC62FB}" srcOrd="6" destOrd="0" presId="urn:microsoft.com/office/officeart/2005/8/layout/hChevron3"/>
    <dgm:cxn modelId="{3CF5C640-0B93-45A9-A5A5-AEECF62E5109}" type="presParOf" srcId="{AFF030F6-8D1D-42AA-8527-70CC9827071F}" destId="{D4A6FAAB-8048-431A-808C-023578BE8F34}" srcOrd="7" destOrd="0" presId="urn:microsoft.com/office/officeart/2005/8/layout/hChevron3"/>
    <dgm:cxn modelId="{112869AE-A59F-4454-A15A-8AC3A33E474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25C4ADE-5ACC-4B5C-835A-213AB31BB6BD}" type="presOf" srcId="{252357BE-30EA-49F7-9DBD-B5F30B4F4A9D}" destId="{AFF030F6-8D1D-42AA-8527-70CC9827071F}" srcOrd="0" destOrd="0" presId="urn:microsoft.com/office/officeart/2005/8/layout/hChevron3"/>
    <dgm:cxn modelId="{00A36017-DCC0-44B6-B186-DB2FBF52D8F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0758460-A5AC-4174-909A-414BC4E994EC}"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4FE202B-B919-4753-BDDC-7EA98B9C83C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F0324A6-2B2F-4EAA-967C-2AE3B0A8387E}" type="presOf" srcId="{5FF2D4FE-A551-4F3F-AAC9-90D5FFA8619A}" destId="{565F66ED-5189-46DB-A579-BEA28FE6D986}" srcOrd="0" destOrd="0" presId="urn:microsoft.com/office/officeart/2005/8/layout/hChevron3"/>
    <dgm:cxn modelId="{9EB25B2C-7AA1-421B-9707-76F201C30B4A}" type="presOf" srcId="{FE62C0D6-7716-4F07-8A32-C1981493321E}" destId="{E90DA5B7-A9FA-4C23-963F-7930D037E7E4}" srcOrd="0" destOrd="0" presId="urn:microsoft.com/office/officeart/2005/8/layout/hChevron3"/>
    <dgm:cxn modelId="{91CFAB2D-46F4-4C2E-982D-8FD879B75D47}" type="presParOf" srcId="{AFF030F6-8D1D-42AA-8527-70CC9827071F}" destId="{371DF444-DDBC-427E-9FEE-DFE4E6239109}" srcOrd="0" destOrd="0" presId="urn:microsoft.com/office/officeart/2005/8/layout/hChevron3"/>
    <dgm:cxn modelId="{54E9FDFF-8E14-42AB-B87F-1FD29CF13DD7}" type="presParOf" srcId="{AFF030F6-8D1D-42AA-8527-70CC9827071F}" destId="{ADC953D7-9E50-47BF-933D-60204B80E8FB}" srcOrd="1" destOrd="0" presId="urn:microsoft.com/office/officeart/2005/8/layout/hChevron3"/>
    <dgm:cxn modelId="{9E9D4C44-511F-43EC-A539-C3720AE828F7}" type="presParOf" srcId="{AFF030F6-8D1D-42AA-8527-70CC9827071F}" destId="{B6154193-CFF1-422A-A0B1-99E4EAC26EDE}" srcOrd="2" destOrd="0" presId="urn:microsoft.com/office/officeart/2005/8/layout/hChevron3"/>
    <dgm:cxn modelId="{BA7B5E44-32E9-4251-9E5E-967918F202FA}" type="presParOf" srcId="{AFF030F6-8D1D-42AA-8527-70CC9827071F}" destId="{B0D14E24-9419-4779-91B2-FCCDE3A94F4A}" srcOrd="3" destOrd="0" presId="urn:microsoft.com/office/officeart/2005/8/layout/hChevron3"/>
    <dgm:cxn modelId="{A733B7A8-F67D-41DC-91C7-2CE4989E99D7}" type="presParOf" srcId="{AFF030F6-8D1D-42AA-8527-70CC9827071F}" destId="{565F66ED-5189-46DB-A579-BEA28FE6D986}" srcOrd="4" destOrd="0" presId="urn:microsoft.com/office/officeart/2005/8/layout/hChevron3"/>
    <dgm:cxn modelId="{FA0C4084-5E7C-48AF-BB00-BFBD38147E84}" type="presParOf" srcId="{AFF030F6-8D1D-42AA-8527-70CC9827071F}" destId="{5E46F59D-5DCE-432B-B3A1-0BD5CF2E763E}" srcOrd="5" destOrd="0" presId="urn:microsoft.com/office/officeart/2005/8/layout/hChevron3"/>
    <dgm:cxn modelId="{244E23FB-4120-4524-9469-5E484A07E4A3}" type="presParOf" srcId="{AFF030F6-8D1D-42AA-8527-70CC9827071F}" destId="{4CE1BAFB-AD98-4868-A469-10A5BFCC62FB}" srcOrd="6" destOrd="0" presId="urn:microsoft.com/office/officeart/2005/8/layout/hChevron3"/>
    <dgm:cxn modelId="{3CF5C640-0B93-45A9-A5A5-AEECF62E5109}" type="presParOf" srcId="{AFF030F6-8D1D-42AA-8527-70CC9827071F}" destId="{D4A6FAAB-8048-431A-808C-023578BE8F34}" srcOrd="7" destOrd="0" presId="urn:microsoft.com/office/officeart/2005/8/layout/hChevron3"/>
    <dgm:cxn modelId="{112869AE-A59F-4454-A15A-8AC3A33E474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13772D3-28E7-4C61-805D-FBBB77FB638F}" type="presOf" srcId="{FE62C0D6-7716-4F07-8A32-C1981493321E}" destId="{E90DA5B7-A9FA-4C23-963F-7930D037E7E4}" srcOrd="0" destOrd="0" presId="urn:microsoft.com/office/officeart/2005/8/layout/hChevron3"/>
    <dgm:cxn modelId="{4DAED06E-E319-4051-A7EE-39275B0E550F}" type="presOf" srcId="{53D53256-A754-4BBD-AA8A-3E51EF6B7332}" destId="{371DF444-DDBC-427E-9FEE-DFE4E6239109}" srcOrd="0" destOrd="0" presId="urn:microsoft.com/office/officeart/2005/8/layout/hChevron3"/>
    <dgm:cxn modelId="{2DFFA92B-F016-451A-A17F-1F17407B8FF2}"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3742E6D-73F6-46F3-8A8A-778177E62DFD}" type="presOf" srcId="{11840DCF-704A-4333-851F-70B4FE134E39}" destId="{4CE1BAFB-AD98-4868-A469-10A5BFCC62FB}" srcOrd="0" destOrd="0" presId="urn:microsoft.com/office/officeart/2005/8/layout/hChevron3"/>
    <dgm:cxn modelId="{A600FD14-D950-4E02-BF45-A0BDF30929B9}"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85FE5E9-2F82-4963-9910-483BD9CE80E9}" type="presOf" srcId="{252357BE-30EA-49F7-9DBD-B5F30B4F4A9D}" destId="{AFF030F6-8D1D-42AA-8527-70CC9827071F}" srcOrd="0" destOrd="0" presId="urn:microsoft.com/office/officeart/2005/8/layout/hChevron3"/>
    <dgm:cxn modelId="{502E0A1D-4EED-4E81-ABE1-9DBE4D282615}" type="presParOf" srcId="{AFF030F6-8D1D-42AA-8527-70CC9827071F}" destId="{371DF444-DDBC-427E-9FEE-DFE4E6239109}" srcOrd="0" destOrd="0" presId="urn:microsoft.com/office/officeart/2005/8/layout/hChevron3"/>
    <dgm:cxn modelId="{3717E9CC-2C0F-40AF-A7C6-E26F71D693FE}" type="presParOf" srcId="{AFF030F6-8D1D-42AA-8527-70CC9827071F}" destId="{ADC953D7-9E50-47BF-933D-60204B80E8FB}" srcOrd="1" destOrd="0" presId="urn:microsoft.com/office/officeart/2005/8/layout/hChevron3"/>
    <dgm:cxn modelId="{AD08B73D-C814-4B2F-94BE-8E39B0F88753}" type="presParOf" srcId="{AFF030F6-8D1D-42AA-8527-70CC9827071F}" destId="{B6154193-CFF1-422A-A0B1-99E4EAC26EDE}" srcOrd="2" destOrd="0" presId="urn:microsoft.com/office/officeart/2005/8/layout/hChevron3"/>
    <dgm:cxn modelId="{4E27D27B-9A07-4398-B363-6F2DB7518C61}" type="presParOf" srcId="{AFF030F6-8D1D-42AA-8527-70CC9827071F}" destId="{B0D14E24-9419-4779-91B2-FCCDE3A94F4A}" srcOrd="3" destOrd="0" presId="urn:microsoft.com/office/officeart/2005/8/layout/hChevron3"/>
    <dgm:cxn modelId="{574BB9E0-BCC9-40DC-B269-2D3BCDDA178A}" type="presParOf" srcId="{AFF030F6-8D1D-42AA-8527-70CC9827071F}" destId="{565F66ED-5189-46DB-A579-BEA28FE6D986}" srcOrd="4" destOrd="0" presId="urn:microsoft.com/office/officeart/2005/8/layout/hChevron3"/>
    <dgm:cxn modelId="{837DA754-7E71-4397-9485-BE08AC053F82}" type="presParOf" srcId="{AFF030F6-8D1D-42AA-8527-70CC9827071F}" destId="{5E46F59D-5DCE-432B-B3A1-0BD5CF2E763E}" srcOrd="5" destOrd="0" presId="urn:microsoft.com/office/officeart/2005/8/layout/hChevron3"/>
    <dgm:cxn modelId="{3C73D7D7-B1CE-47CC-A170-86550FCC6B8F}" type="presParOf" srcId="{AFF030F6-8D1D-42AA-8527-70CC9827071F}" destId="{4CE1BAFB-AD98-4868-A469-10A5BFCC62FB}" srcOrd="6" destOrd="0" presId="urn:microsoft.com/office/officeart/2005/8/layout/hChevron3"/>
    <dgm:cxn modelId="{9F7B673E-4F96-498D-9134-23D1FB234CB1}" type="presParOf" srcId="{AFF030F6-8D1D-42AA-8527-70CC9827071F}" destId="{D4A6FAAB-8048-431A-808C-023578BE8F34}" srcOrd="7" destOrd="0" presId="urn:microsoft.com/office/officeart/2005/8/layout/hChevron3"/>
    <dgm:cxn modelId="{911108AE-F384-43EC-8926-6A610FF795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37FB513B-84DD-4915-B8A7-9D47B8F19957}" type="presOf" srcId="{5FF2D4FE-A551-4F3F-AAC9-90D5FFA8619A}" destId="{565F66ED-5189-46DB-A579-BEA28FE6D986}" srcOrd="0" destOrd="0" presId="urn:microsoft.com/office/officeart/2005/8/layout/hChevron3"/>
    <dgm:cxn modelId="{0D9CAECC-FCAB-45D7-8D39-A9A0F083AFD5}" type="presOf" srcId="{252357BE-30EA-49F7-9DBD-B5F30B4F4A9D}" destId="{AFF030F6-8D1D-42AA-8527-70CC9827071F}" srcOrd="0" destOrd="0" presId="urn:microsoft.com/office/officeart/2005/8/layout/hChevron3"/>
    <dgm:cxn modelId="{F7AEDC3D-C724-4B71-9646-902F6F009398}" type="presOf" srcId="{53D53256-A754-4BBD-AA8A-3E51EF6B7332}" destId="{371DF444-DDBC-427E-9FEE-DFE4E6239109}" srcOrd="0" destOrd="0" presId="urn:microsoft.com/office/officeart/2005/8/layout/hChevron3"/>
    <dgm:cxn modelId="{754B3561-33DD-4837-992D-4BAB334F5316}"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242A746A-D06F-4242-99A1-F6D73097320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802F0DBA-F5DA-446E-AAF0-B382F697430B}" type="presOf" srcId="{FE62C0D6-7716-4F07-8A32-C1981493321E}" destId="{E90DA5B7-A9FA-4C23-963F-7930D037E7E4}" srcOrd="0" destOrd="0" presId="urn:microsoft.com/office/officeart/2005/8/layout/hChevron3"/>
    <dgm:cxn modelId="{63E4B26F-8705-4FBE-B7B1-6BD68215F71D}" type="presParOf" srcId="{AFF030F6-8D1D-42AA-8527-70CC9827071F}" destId="{371DF444-DDBC-427E-9FEE-DFE4E6239109}" srcOrd="0" destOrd="0" presId="urn:microsoft.com/office/officeart/2005/8/layout/hChevron3"/>
    <dgm:cxn modelId="{A9ACA037-DC18-4490-90FE-CD32580146DB}" type="presParOf" srcId="{AFF030F6-8D1D-42AA-8527-70CC9827071F}" destId="{ADC953D7-9E50-47BF-933D-60204B80E8FB}" srcOrd="1" destOrd="0" presId="urn:microsoft.com/office/officeart/2005/8/layout/hChevron3"/>
    <dgm:cxn modelId="{A8BE8C7E-8952-4132-8A40-0F76523D0B26}" type="presParOf" srcId="{AFF030F6-8D1D-42AA-8527-70CC9827071F}" destId="{B6154193-CFF1-422A-A0B1-99E4EAC26EDE}" srcOrd="2" destOrd="0" presId="urn:microsoft.com/office/officeart/2005/8/layout/hChevron3"/>
    <dgm:cxn modelId="{CFA2ED81-11BB-40FF-B27E-E81E1D57F38A}" type="presParOf" srcId="{AFF030F6-8D1D-42AA-8527-70CC9827071F}" destId="{B0D14E24-9419-4779-91B2-FCCDE3A94F4A}" srcOrd="3" destOrd="0" presId="urn:microsoft.com/office/officeart/2005/8/layout/hChevron3"/>
    <dgm:cxn modelId="{56530406-B349-431D-B779-02B2BEDBE100}" type="presParOf" srcId="{AFF030F6-8D1D-42AA-8527-70CC9827071F}" destId="{565F66ED-5189-46DB-A579-BEA28FE6D986}" srcOrd="4" destOrd="0" presId="urn:microsoft.com/office/officeart/2005/8/layout/hChevron3"/>
    <dgm:cxn modelId="{514ECF1F-0731-4E82-831D-110FDDB472BD}" type="presParOf" srcId="{AFF030F6-8D1D-42AA-8527-70CC9827071F}" destId="{5E46F59D-5DCE-432B-B3A1-0BD5CF2E763E}" srcOrd="5" destOrd="0" presId="urn:microsoft.com/office/officeart/2005/8/layout/hChevron3"/>
    <dgm:cxn modelId="{5CA63169-70CA-426F-8C17-9F52F3B51350}" type="presParOf" srcId="{AFF030F6-8D1D-42AA-8527-70CC9827071F}" destId="{4CE1BAFB-AD98-4868-A469-10A5BFCC62FB}" srcOrd="6" destOrd="0" presId="urn:microsoft.com/office/officeart/2005/8/layout/hChevron3"/>
    <dgm:cxn modelId="{B791099C-9386-4072-840C-7EFFFA1C0F15}" type="presParOf" srcId="{AFF030F6-8D1D-42AA-8527-70CC9827071F}" destId="{D4A6FAAB-8048-431A-808C-023578BE8F34}" srcOrd="7" destOrd="0" presId="urn:microsoft.com/office/officeart/2005/8/layout/hChevron3"/>
    <dgm:cxn modelId="{44EAC533-7DD9-4B8C-B681-CEC24ED526E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10000"/>
            <a:lumOff val="90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C9EEE439-D11B-44EA-A3B8-D6834617A938}"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9CA8814-BFC8-49B4-B358-82E59CF6809C}"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48CC206-DB1B-403A-804E-832DBCAC33AD}" type="presOf" srcId="{53D53256-A754-4BBD-AA8A-3E51EF6B7332}" destId="{371DF444-DDBC-427E-9FEE-DFE4E6239109}" srcOrd="0" destOrd="0" presId="urn:microsoft.com/office/officeart/2005/8/layout/hChevron3"/>
    <dgm:cxn modelId="{30524E9D-F98B-4521-8C55-3C98D7CB693D}" type="presOf" srcId="{5FF2D4FE-A551-4F3F-AAC9-90D5FFA8619A}" destId="{565F66ED-5189-46DB-A579-BEA28FE6D986}" srcOrd="0" destOrd="0" presId="urn:microsoft.com/office/officeart/2005/8/layout/hChevron3"/>
    <dgm:cxn modelId="{9E824D1C-BF8E-4B4C-946D-85628F1471BE}" type="presOf" srcId="{252357BE-30EA-49F7-9DBD-B5F30B4F4A9D}" destId="{AFF030F6-8D1D-42AA-8527-70CC9827071F}" srcOrd="0" destOrd="0" presId="urn:microsoft.com/office/officeart/2005/8/layout/hChevron3"/>
    <dgm:cxn modelId="{18FBACD8-3CE6-4D19-A0A6-8890D367179E}" type="presOf" srcId="{9E0F2420-2F7C-4BC9-B3B1-41D079D7B9BA}" destId="{B6154193-CFF1-422A-A0B1-99E4EAC26EDE}" srcOrd="0" destOrd="0" presId="urn:microsoft.com/office/officeart/2005/8/layout/hChevron3"/>
    <dgm:cxn modelId="{23097638-EB57-4A20-AB67-99102BBF3EC1}" type="presParOf" srcId="{AFF030F6-8D1D-42AA-8527-70CC9827071F}" destId="{371DF444-DDBC-427E-9FEE-DFE4E6239109}" srcOrd="0" destOrd="0" presId="urn:microsoft.com/office/officeart/2005/8/layout/hChevron3"/>
    <dgm:cxn modelId="{1D6DF89A-9A8E-4DFA-98F4-F884798B7347}" type="presParOf" srcId="{AFF030F6-8D1D-42AA-8527-70CC9827071F}" destId="{ADC953D7-9E50-47BF-933D-60204B80E8FB}" srcOrd="1" destOrd="0" presId="urn:microsoft.com/office/officeart/2005/8/layout/hChevron3"/>
    <dgm:cxn modelId="{0530758D-FBB7-4413-ACCD-8943EF88EA00}" type="presParOf" srcId="{AFF030F6-8D1D-42AA-8527-70CC9827071F}" destId="{B6154193-CFF1-422A-A0B1-99E4EAC26EDE}" srcOrd="2" destOrd="0" presId="urn:microsoft.com/office/officeart/2005/8/layout/hChevron3"/>
    <dgm:cxn modelId="{C7794E1B-028A-43D1-A4BE-A65074612962}" type="presParOf" srcId="{AFF030F6-8D1D-42AA-8527-70CC9827071F}" destId="{B0D14E24-9419-4779-91B2-FCCDE3A94F4A}" srcOrd="3" destOrd="0" presId="urn:microsoft.com/office/officeart/2005/8/layout/hChevron3"/>
    <dgm:cxn modelId="{F32A0B97-4FDA-48B7-84F3-7809CC2879AD}" type="presParOf" srcId="{AFF030F6-8D1D-42AA-8527-70CC9827071F}" destId="{565F66ED-5189-46DB-A579-BEA28FE6D986}" srcOrd="4" destOrd="0" presId="urn:microsoft.com/office/officeart/2005/8/layout/hChevron3"/>
    <dgm:cxn modelId="{236B0CC9-3259-473A-89DB-6A5FB7DF174E}" type="presParOf" srcId="{AFF030F6-8D1D-42AA-8527-70CC9827071F}" destId="{5E46F59D-5DCE-432B-B3A1-0BD5CF2E763E}" srcOrd="5" destOrd="0" presId="urn:microsoft.com/office/officeart/2005/8/layout/hChevron3"/>
    <dgm:cxn modelId="{07764C64-E762-4A74-B877-D6B1896E6F73}" type="presParOf" srcId="{AFF030F6-8D1D-42AA-8527-70CC9827071F}" destId="{4CE1BAFB-AD98-4868-A469-10A5BFCC62FB}" srcOrd="6" destOrd="0" presId="urn:microsoft.com/office/officeart/2005/8/layout/hChevron3"/>
    <dgm:cxn modelId="{2F345CC8-C51C-45CF-BD60-21B034DD8CAC}" type="presParOf" srcId="{AFF030F6-8D1D-42AA-8527-70CC9827071F}" destId="{D4A6FAAB-8048-431A-808C-023578BE8F34}" srcOrd="7" destOrd="0" presId="urn:microsoft.com/office/officeart/2005/8/layout/hChevron3"/>
    <dgm:cxn modelId="{8611DF21-606A-4ED5-9B0B-016BB9853A3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rgbClr val="EEF0EE"/>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7CA217A-EC31-475E-9D06-43B1CB907E48}"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49D30C73-28B2-487A-90E2-F06FCFF7C230}" type="presOf" srcId="{FE62C0D6-7716-4F07-8A32-C1981493321E}" destId="{E90DA5B7-A9FA-4C23-963F-7930D037E7E4}" srcOrd="0" destOrd="0" presId="urn:microsoft.com/office/officeart/2005/8/layout/hChevron3"/>
    <dgm:cxn modelId="{E91F0881-8F0B-4A4C-897D-2D85F57944F0}" type="presOf" srcId="{11840DCF-704A-4333-851F-70B4FE134E39}" destId="{4CE1BAFB-AD98-4868-A469-10A5BFCC62FB}" srcOrd="0" destOrd="0" presId="urn:microsoft.com/office/officeart/2005/8/layout/hChevron3"/>
    <dgm:cxn modelId="{6D4EE425-1291-4CDB-862E-1E6CA922B3E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1A1D2BCD-B8C2-456B-8F43-00DC2E9ACB4F}"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1F4E15-E28F-4614-9533-FEF831806452}" type="presOf" srcId="{252357BE-30EA-49F7-9DBD-B5F30B4F4A9D}" destId="{AFF030F6-8D1D-42AA-8527-70CC9827071F}" srcOrd="0" destOrd="0" presId="urn:microsoft.com/office/officeart/2005/8/layout/hChevron3"/>
    <dgm:cxn modelId="{844D3BC9-9701-4106-A91B-23DA54201925}" type="presParOf" srcId="{AFF030F6-8D1D-42AA-8527-70CC9827071F}" destId="{371DF444-DDBC-427E-9FEE-DFE4E6239109}" srcOrd="0" destOrd="0" presId="urn:microsoft.com/office/officeart/2005/8/layout/hChevron3"/>
    <dgm:cxn modelId="{008C34C4-FE92-4264-B618-B7EBEE52A368}" type="presParOf" srcId="{AFF030F6-8D1D-42AA-8527-70CC9827071F}" destId="{ADC953D7-9E50-47BF-933D-60204B80E8FB}" srcOrd="1" destOrd="0" presId="urn:microsoft.com/office/officeart/2005/8/layout/hChevron3"/>
    <dgm:cxn modelId="{BED72D88-CAEB-448A-A826-9F5F46377757}" type="presParOf" srcId="{AFF030F6-8D1D-42AA-8527-70CC9827071F}" destId="{B6154193-CFF1-422A-A0B1-99E4EAC26EDE}" srcOrd="2" destOrd="0" presId="urn:microsoft.com/office/officeart/2005/8/layout/hChevron3"/>
    <dgm:cxn modelId="{D4E7A4B5-3E0C-4ACB-BCF6-5B506734DE0C}" type="presParOf" srcId="{AFF030F6-8D1D-42AA-8527-70CC9827071F}" destId="{B0D14E24-9419-4779-91B2-FCCDE3A94F4A}" srcOrd="3" destOrd="0" presId="urn:microsoft.com/office/officeart/2005/8/layout/hChevron3"/>
    <dgm:cxn modelId="{50486DE3-38AC-4660-B195-2C801791429A}" type="presParOf" srcId="{AFF030F6-8D1D-42AA-8527-70CC9827071F}" destId="{565F66ED-5189-46DB-A579-BEA28FE6D986}" srcOrd="4" destOrd="0" presId="urn:microsoft.com/office/officeart/2005/8/layout/hChevron3"/>
    <dgm:cxn modelId="{4A12300D-6B05-4A7F-9D04-02C244DCCE7E}" type="presParOf" srcId="{AFF030F6-8D1D-42AA-8527-70CC9827071F}" destId="{5E46F59D-5DCE-432B-B3A1-0BD5CF2E763E}" srcOrd="5" destOrd="0" presId="urn:microsoft.com/office/officeart/2005/8/layout/hChevron3"/>
    <dgm:cxn modelId="{FF80D9BA-B2FD-4828-8438-E136785519E8}" type="presParOf" srcId="{AFF030F6-8D1D-42AA-8527-70CC9827071F}" destId="{4CE1BAFB-AD98-4868-A469-10A5BFCC62FB}" srcOrd="6" destOrd="0" presId="urn:microsoft.com/office/officeart/2005/8/layout/hChevron3"/>
    <dgm:cxn modelId="{12FDA320-3B1A-4DEA-BB5E-1B78465C3086}" type="presParOf" srcId="{AFF030F6-8D1D-42AA-8527-70CC9827071F}" destId="{D4A6FAAB-8048-431A-808C-023578BE8F34}" srcOrd="7" destOrd="0" presId="urn:microsoft.com/office/officeart/2005/8/layout/hChevron3"/>
    <dgm:cxn modelId="{6082BBD5-57AA-448E-8955-602B9AFC7B0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2821F75-3F4E-45AB-833A-B12CF1EDBF53}"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3C4385A-6856-48CD-834F-29E818375AA6}" type="presOf" srcId="{53D53256-A754-4BBD-AA8A-3E51EF6B7332}" destId="{371DF444-DDBC-427E-9FEE-DFE4E6239109}" srcOrd="0" destOrd="0" presId="urn:microsoft.com/office/officeart/2005/8/layout/hChevron3"/>
    <dgm:cxn modelId="{BD16319C-65CB-4145-9C04-48B9E298CB99}"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94861FB-7F58-42F4-9B9D-5490881E96BD}"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93109D1-3605-48D9-A2B7-2781C3FF3AB0}"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EF82983-65D1-4DFB-B7AE-7B3277A1B50B}" type="presOf" srcId="{5FF2D4FE-A551-4F3F-AAC9-90D5FFA8619A}" destId="{565F66ED-5189-46DB-A579-BEA28FE6D986}" srcOrd="0" destOrd="0" presId="urn:microsoft.com/office/officeart/2005/8/layout/hChevron3"/>
    <dgm:cxn modelId="{E6CAB3E5-4210-45C6-95F6-FFCCEFE125F1}" type="presParOf" srcId="{AFF030F6-8D1D-42AA-8527-70CC9827071F}" destId="{371DF444-DDBC-427E-9FEE-DFE4E6239109}" srcOrd="0" destOrd="0" presId="urn:microsoft.com/office/officeart/2005/8/layout/hChevron3"/>
    <dgm:cxn modelId="{C9F6C68E-5CDA-4D73-BF69-025EB0938141}" type="presParOf" srcId="{AFF030F6-8D1D-42AA-8527-70CC9827071F}" destId="{ADC953D7-9E50-47BF-933D-60204B80E8FB}" srcOrd="1" destOrd="0" presId="urn:microsoft.com/office/officeart/2005/8/layout/hChevron3"/>
    <dgm:cxn modelId="{7081C6DE-0A21-4BF0-AEEE-FE2181679727}" type="presParOf" srcId="{AFF030F6-8D1D-42AA-8527-70CC9827071F}" destId="{B6154193-CFF1-422A-A0B1-99E4EAC26EDE}" srcOrd="2" destOrd="0" presId="urn:microsoft.com/office/officeart/2005/8/layout/hChevron3"/>
    <dgm:cxn modelId="{9022B1BC-EBF6-4324-86D3-3BD5DCE5B74D}" type="presParOf" srcId="{AFF030F6-8D1D-42AA-8527-70CC9827071F}" destId="{B0D14E24-9419-4779-91B2-FCCDE3A94F4A}" srcOrd="3" destOrd="0" presId="urn:microsoft.com/office/officeart/2005/8/layout/hChevron3"/>
    <dgm:cxn modelId="{E95024D9-476A-46D4-912E-98C8126A2823}" type="presParOf" srcId="{AFF030F6-8D1D-42AA-8527-70CC9827071F}" destId="{565F66ED-5189-46DB-A579-BEA28FE6D986}" srcOrd="4" destOrd="0" presId="urn:microsoft.com/office/officeart/2005/8/layout/hChevron3"/>
    <dgm:cxn modelId="{21F7DA05-0023-4472-9CC5-87970BC1FFE5}" type="presParOf" srcId="{AFF030F6-8D1D-42AA-8527-70CC9827071F}" destId="{5E46F59D-5DCE-432B-B3A1-0BD5CF2E763E}" srcOrd="5" destOrd="0" presId="urn:microsoft.com/office/officeart/2005/8/layout/hChevron3"/>
    <dgm:cxn modelId="{0B67A957-EE66-4057-9CA6-072E001D1D02}" type="presParOf" srcId="{AFF030F6-8D1D-42AA-8527-70CC9827071F}" destId="{4CE1BAFB-AD98-4868-A469-10A5BFCC62FB}" srcOrd="6" destOrd="0" presId="urn:microsoft.com/office/officeart/2005/8/layout/hChevron3"/>
    <dgm:cxn modelId="{7D49C5B1-9DAB-4CF5-8465-78D7893B8E0D}" type="presParOf" srcId="{AFF030F6-8D1D-42AA-8527-70CC9827071F}" destId="{D4A6FAAB-8048-431A-808C-023578BE8F34}" srcOrd="7" destOrd="0" presId="urn:microsoft.com/office/officeart/2005/8/layout/hChevron3"/>
    <dgm:cxn modelId="{D82E73A2-93D4-49DF-911D-EA3F8403F24A}" type="presParOf" srcId="{AFF030F6-8D1D-42AA-8527-70CC9827071F}" destId="{E90DA5B7-A9FA-4C23-963F-7930D037E7E4}" srcOrd="8" destOrd="0" presId="urn:microsoft.com/office/officeart/2005/8/layout/hChevron3"/>
  </dgm:cxnLst>
  <dgm:bg>
    <a:solidFill>
      <a:schemeClr val="bg1"/>
    </a:solid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rgbClr val="FFFFFF"/>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301CFF-361E-4DD6-8C2D-DDCFD2E63D55}"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684EF58-B476-4A79-A232-7EC399B3981E}" type="presOf" srcId="{5FF2D4FE-A551-4F3F-AAC9-90D5FFA8619A}" destId="{565F66ED-5189-46DB-A579-BEA28FE6D986}" srcOrd="0" destOrd="0" presId="urn:microsoft.com/office/officeart/2005/8/layout/hChevron3"/>
    <dgm:cxn modelId="{2B22DCD4-CEEC-4191-A33E-2227081DA12C}" type="presOf" srcId="{53D53256-A754-4BBD-AA8A-3E51EF6B7332}" destId="{371DF444-DDBC-427E-9FEE-DFE4E6239109}" srcOrd="0" destOrd="0" presId="urn:microsoft.com/office/officeart/2005/8/layout/hChevron3"/>
    <dgm:cxn modelId="{52C8026E-1CA1-44FA-8960-E0E8567B3B02}" type="presOf" srcId="{252357BE-30EA-49F7-9DBD-B5F30B4F4A9D}" destId="{AFF030F6-8D1D-42AA-8527-70CC9827071F}" srcOrd="0" destOrd="0" presId="urn:microsoft.com/office/officeart/2005/8/layout/hChevron3"/>
    <dgm:cxn modelId="{CEB12F73-31FA-4920-83C3-AEE137D05260}"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49B163C-5BC8-41B9-A330-9668E6044BF9}"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65D216D-8318-435C-A0F3-02EB699D3C7F}" type="presParOf" srcId="{AFF030F6-8D1D-42AA-8527-70CC9827071F}" destId="{371DF444-DDBC-427E-9FEE-DFE4E6239109}" srcOrd="0" destOrd="0" presId="urn:microsoft.com/office/officeart/2005/8/layout/hChevron3"/>
    <dgm:cxn modelId="{D6F1F8EE-9364-4BD3-AB54-7D613B73232C}" type="presParOf" srcId="{AFF030F6-8D1D-42AA-8527-70CC9827071F}" destId="{ADC953D7-9E50-47BF-933D-60204B80E8FB}" srcOrd="1" destOrd="0" presId="urn:microsoft.com/office/officeart/2005/8/layout/hChevron3"/>
    <dgm:cxn modelId="{5200FD6C-363B-4B88-A012-6A3B0D803501}" type="presParOf" srcId="{AFF030F6-8D1D-42AA-8527-70CC9827071F}" destId="{B6154193-CFF1-422A-A0B1-99E4EAC26EDE}" srcOrd="2" destOrd="0" presId="urn:microsoft.com/office/officeart/2005/8/layout/hChevron3"/>
    <dgm:cxn modelId="{91EA790F-6D94-40FE-A731-DCCD54FAA147}" type="presParOf" srcId="{AFF030F6-8D1D-42AA-8527-70CC9827071F}" destId="{B0D14E24-9419-4779-91B2-FCCDE3A94F4A}" srcOrd="3" destOrd="0" presId="urn:microsoft.com/office/officeart/2005/8/layout/hChevron3"/>
    <dgm:cxn modelId="{36B34246-A6CD-434A-97C0-01CFF3F97D95}" type="presParOf" srcId="{AFF030F6-8D1D-42AA-8527-70CC9827071F}" destId="{565F66ED-5189-46DB-A579-BEA28FE6D986}" srcOrd="4" destOrd="0" presId="urn:microsoft.com/office/officeart/2005/8/layout/hChevron3"/>
    <dgm:cxn modelId="{6EADB729-7851-4568-A7D5-022E24ED5F1E}" type="presParOf" srcId="{AFF030F6-8D1D-42AA-8527-70CC9827071F}" destId="{5E46F59D-5DCE-432B-B3A1-0BD5CF2E763E}" srcOrd="5" destOrd="0" presId="urn:microsoft.com/office/officeart/2005/8/layout/hChevron3"/>
    <dgm:cxn modelId="{A8557A71-1A9E-453B-BC51-9A2E533922DA}" type="presParOf" srcId="{AFF030F6-8D1D-42AA-8527-70CC9827071F}" destId="{4CE1BAFB-AD98-4868-A469-10A5BFCC62FB}" srcOrd="6" destOrd="0" presId="urn:microsoft.com/office/officeart/2005/8/layout/hChevron3"/>
    <dgm:cxn modelId="{9EC12661-3210-4CFB-A7C9-990E893DCFD3}" type="presParOf" srcId="{AFF030F6-8D1D-42AA-8527-70CC9827071F}" destId="{D4A6FAAB-8048-431A-808C-023578BE8F34}" srcOrd="7" destOrd="0" presId="urn:microsoft.com/office/officeart/2005/8/layout/hChevron3"/>
    <dgm:cxn modelId="{BB4C63BD-3265-44B6-B3C1-1D4747697D0B}" type="presParOf" srcId="{AFF030F6-8D1D-42AA-8527-70CC9827071F}" destId="{E90DA5B7-A9FA-4C23-963F-7930D037E7E4}" srcOrd="8" destOrd="0" presId="urn:microsoft.com/office/officeart/2005/8/layout/hChevron3"/>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67D0E83-5E57-49BC-8BC4-EF0A80E90A32}"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908C0A4-EC0F-4941-8BF2-D09567A28589}" type="presOf" srcId="{11840DCF-704A-4333-851F-70B4FE134E39}" destId="{4CE1BAFB-AD98-4868-A469-10A5BFCC62FB}" srcOrd="0" destOrd="0" presId="urn:microsoft.com/office/officeart/2005/8/layout/hChevron3"/>
    <dgm:cxn modelId="{BCD5A254-6706-4F35-9D0D-CA938090D316}"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59135562-067F-4E0E-8F02-78B90B68DFB5}" type="presOf" srcId="{5FF2D4FE-A551-4F3F-AAC9-90D5FFA8619A}" destId="{565F66ED-5189-46DB-A579-BEA28FE6D986}" srcOrd="0" destOrd="0" presId="urn:microsoft.com/office/officeart/2005/8/layout/hChevron3"/>
    <dgm:cxn modelId="{35D1B43C-E814-4EC6-AEE9-0F69715F06D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7FE4540-655E-4DF3-A02B-4C06D1F8C309}" type="presOf" srcId="{FE62C0D6-7716-4F07-8A32-C1981493321E}" destId="{E90DA5B7-A9FA-4C23-963F-7930D037E7E4}" srcOrd="0" destOrd="0" presId="urn:microsoft.com/office/officeart/2005/8/layout/hChevron3"/>
    <dgm:cxn modelId="{056B1A20-290D-4FA0-998D-13B63AFA78EB}" type="presParOf" srcId="{AFF030F6-8D1D-42AA-8527-70CC9827071F}" destId="{371DF444-DDBC-427E-9FEE-DFE4E6239109}" srcOrd="0" destOrd="0" presId="urn:microsoft.com/office/officeart/2005/8/layout/hChevron3"/>
    <dgm:cxn modelId="{77F496B4-6147-40AB-A492-AC36F2CF2CE5}" type="presParOf" srcId="{AFF030F6-8D1D-42AA-8527-70CC9827071F}" destId="{ADC953D7-9E50-47BF-933D-60204B80E8FB}" srcOrd="1" destOrd="0" presId="urn:microsoft.com/office/officeart/2005/8/layout/hChevron3"/>
    <dgm:cxn modelId="{8F60E35B-C3DD-4227-8186-30AD47D4FD22}" type="presParOf" srcId="{AFF030F6-8D1D-42AA-8527-70CC9827071F}" destId="{B6154193-CFF1-422A-A0B1-99E4EAC26EDE}" srcOrd="2" destOrd="0" presId="urn:microsoft.com/office/officeart/2005/8/layout/hChevron3"/>
    <dgm:cxn modelId="{8A8B906E-F07C-47C7-960A-3AFCEA82ADCF}" type="presParOf" srcId="{AFF030F6-8D1D-42AA-8527-70CC9827071F}" destId="{B0D14E24-9419-4779-91B2-FCCDE3A94F4A}" srcOrd="3" destOrd="0" presId="urn:microsoft.com/office/officeart/2005/8/layout/hChevron3"/>
    <dgm:cxn modelId="{C2905ABE-8C63-42F0-A275-DF3C1AAF7D1A}" type="presParOf" srcId="{AFF030F6-8D1D-42AA-8527-70CC9827071F}" destId="{565F66ED-5189-46DB-A579-BEA28FE6D986}" srcOrd="4" destOrd="0" presId="urn:microsoft.com/office/officeart/2005/8/layout/hChevron3"/>
    <dgm:cxn modelId="{0A11D778-0ACC-49D3-8F37-395A1DE1E891}" type="presParOf" srcId="{AFF030F6-8D1D-42AA-8527-70CC9827071F}" destId="{5E46F59D-5DCE-432B-B3A1-0BD5CF2E763E}" srcOrd="5" destOrd="0" presId="urn:microsoft.com/office/officeart/2005/8/layout/hChevron3"/>
    <dgm:cxn modelId="{D5978966-CBBA-4979-BCE8-3D664E7A1E88}" type="presParOf" srcId="{AFF030F6-8D1D-42AA-8527-70CC9827071F}" destId="{4CE1BAFB-AD98-4868-A469-10A5BFCC62FB}" srcOrd="6" destOrd="0" presId="urn:microsoft.com/office/officeart/2005/8/layout/hChevron3"/>
    <dgm:cxn modelId="{321AA97D-86DE-40FD-A8B8-B6FD2ACB437A}" type="presParOf" srcId="{AFF030F6-8D1D-42AA-8527-70CC9827071F}" destId="{D4A6FAAB-8048-431A-808C-023578BE8F34}" srcOrd="7" destOrd="0" presId="urn:microsoft.com/office/officeart/2005/8/layout/hChevron3"/>
    <dgm:cxn modelId="{23D9850B-9468-4742-AAF8-69FD98C16D1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9B9C6C5B-D5B0-4BA6-B62D-FCE07FAFC6C7}">
      <dgm:prSet phldrT="[文字]"/>
      <dgm:spPr/>
      <dgm:t>
        <a:bodyPr/>
        <a:lstStyle/>
        <a:p>
          <a:r>
            <a:rPr lang="zh-TW" altLang="en-US" dirty="0"/>
            <a:t>平台化開放策略，不和傳統金融業正面競爭</a:t>
          </a:r>
        </a:p>
      </dgm:t>
    </dgm:pt>
    <dgm:pt modelId="{4F8C388B-0F9B-466A-ACF3-99797D02A3E1}" type="parTrans" cxnId="{8E6F1A06-9D70-4B8A-84A3-7B1039FC8C91}">
      <dgm:prSet/>
      <dgm:spPr/>
      <dgm:t>
        <a:bodyPr/>
        <a:lstStyle/>
        <a:p>
          <a:endParaRPr lang="zh-TW" altLang="en-US"/>
        </a:p>
      </dgm:t>
    </dgm:pt>
    <dgm:pt modelId="{AB5CE9AB-9F1C-4875-983C-2EC067F03451}" type="sibTrans" cxnId="{8E6F1A06-9D70-4B8A-84A3-7B1039FC8C91}">
      <dgm:prSet/>
      <dgm:spPr/>
      <dgm:t>
        <a:bodyPr/>
        <a:lstStyle/>
        <a:p>
          <a:endParaRPr lang="zh-TW" altLang="en-US"/>
        </a:p>
      </dgm:t>
    </dgm:pt>
    <dgm:pt modelId="{DB6FF8E6-7D06-48B6-9716-2E52E2F76A8C}">
      <dgm:prSet phldrT="[文字]"/>
      <dgm:spPr/>
      <dgm:t>
        <a:bodyPr/>
        <a:lstStyle/>
        <a:p>
          <a:r>
            <a:rPr lang="zh-TW" altLang="en-US" b="1" i="0" dirty="0"/>
            <a:t>注重中國農村硬體建設，刺激農村支付寶用戶增長</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dgm:t>
        <a:bodyPr/>
        <a:lstStyle/>
        <a:p>
          <a:r>
            <a:rPr lang="zh-TW" altLang="en-US" b="1" i="0" dirty="0"/>
            <a:t>國際用戶深耕支付基礎業務，基金貸款等金融產品並非核心</a:t>
          </a:r>
          <a:endParaRPr lang="zh-TW" altLang="en-US"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9D33C5-EE60-4BBD-8254-97AF7999FC1A}" type="presOf" srcId="{9B9C6C5B-D5B0-4BA6-B62D-FCE07FAFC6C7}" destId="{96C96C00-60B3-4F2B-A47E-0B739CDEDB87}" srcOrd="0" destOrd="0" presId="urn:microsoft.com/office/officeart/2008/layout/VerticalCurvedList"/>
    <dgm:cxn modelId="{32EEA381-33CD-4F0A-BF8E-6B56177DDFD6}" type="presOf" srcId="{5055BD04-52D6-4BB5-B9B2-0D7111FD9D49}" destId="{A7BF5405-68D8-4970-BA58-E205FDC2D1BD}" srcOrd="0" destOrd="0" presId="urn:microsoft.com/office/officeart/2008/layout/VerticalCurvedList"/>
    <dgm:cxn modelId="{98045638-8851-401D-B43A-5C0DB910877B}" type="presOf" srcId="{100B5687-F721-4668-97A8-283C269946C3}" destId="{58E57142-E37C-44E1-9EB1-BC70376B7B9E}" srcOrd="0" destOrd="0" presId="urn:microsoft.com/office/officeart/2008/layout/VerticalCurvedList"/>
    <dgm:cxn modelId="{C2933E1E-CB3E-437E-801F-D85E5BA09BE9}" type="presOf" srcId="{DB6FF8E6-7D06-48B6-9716-2E52E2F76A8C}" destId="{26FC90B1-C8EB-474C-B945-5C113C86AE97}"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5DEEF2AC-F625-4801-B70F-F16A242688D8}" type="presOf" srcId="{AB5CE9AB-9F1C-4875-983C-2EC067F03451}" destId="{F749EF90-5ADE-4409-BD21-A4671AAE8E8D}"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8E6F1A06-9D70-4B8A-84A3-7B1039FC8C91}" srcId="{5055BD04-52D6-4BB5-B9B2-0D7111FD9D49}" destId="{9B9C6C5B-D5B0-4BA6-B62D-FCE07FAFC6C7}" srcOrd="0" destOrd="0" parTransId="{4F8C388B-0F9B-466A-ACF3-99797D02A3E1}" sibTransId="{AB5CE9AB-9F1C-4875-983C-2EC067F03451}"/>
    <dgm:cxn modelId="{529D2950-9205-4A24-B05D-9185D65DE2CD}" type="presParOf" srcId="{A7BF5405-68D8-4970-BA58-E205FDC2D1BD}" destId="{5EFE23BA-B4F9-4B09-9B5D-398F870C1470}" srcOrd="0" destOrd="0" presId="urn:microsoft.com/office/officeart/2008/layout/VerticalCurvedList"/>
    <dgm:cxn modelId="{CCD00E4D-99C1-4499-A8A8-F249BD351B77}" type="presParOf" srcId="{5EFE23BA-B4F9-4B09-9B5D-398F870C1470}" destId="{BA670EDD-1184-4D71-A8F7-BED9E99F70EF}" srcOrd="0" destOrd="0" presId="urn:microsoft.com/office/officeart/2008/layout/VerticalCurvedList"/>
    <dgm:cxn modelId="{C7E272F5-D1EA-4EF2-9CCB-69D0E5815924}" type="presParOf" srcId="{BA670EDD-1184-4D71-A8F7-BED9E99F70EF}" destId="{4655A59A-DC1F-4FB2-86F4-470BCC079E0A}" srcOrd="0" destOrd="0" presId="urn:microsoft.com/office/officeart/2008/layout/VerticalCurvedList"/>
    <dgm:cxn modelId="{6902D3F1-AEB5-4153-AA6B-1E356217A08D}" type="presParOf" srcId="{BA670EDD-1184-4D71-A8F7-BED9E99F70EF}" destId="{F749EF90-5ADE-4409-BD21-A4671AAE8E8D}" srcOrd="1" destOrd="0" presId="urn:microsoft.com/office/officeart/2008/layout/VerticalCurvedList"/>
    <dgm:cxn modelId="{723950D4-F51B-471C-8941-0A91FDEE6C20}" type="presParOf" srcId="{BA670EDD-1184-4D71-A8F7-BED9E99F70EF}" destId="{615B54B0-D60A-4FBF-8927-E0AE59406FDA}" srcOrd="2" destOrd="0" presId="urn:microsoft.com/office/officeart/2008/layout/VerticalCurvedList"/>
    <dgm:cxn modelId="{F38639F4-4156-4B94-9F86-33F1ECAE4563}" type="presParOf" srcId="{BA670EDD-1184-4D71-A8F7-BED9E99F70EF}" destId="{967DCDD0-153B-43F4-BCA5-9229C1AEB828}" srcOrd="3" destOrd="0" presId="urn:microsoft.com/office/officeart/2008/layout/VerticalCurvedList"/>
    <dgm:cxn modelId="{88030B8B-F0AF-45C4-98A4-EBC3FEAF4062}" type="presParOf" srcId="{5EFE23BA-B4F9-4B09-9B5D-398F870C1470}" destId="{96C96C00-60B3-4F2B-A47E-0B739CDEDB87}" srcOrd="1" destOrd="0" presId="urn:microsoft.com/office/officeart/2008/layout/VerticalCurvedList"/>
    <dgm:cxn modelId="{9E14CCF9-58F2-41E8-96C8-59C5142E70AD}" type="presParOf" srcId="{5EFE23BA-B4F9-4B09-9B5D-398F870C1470}" destId="{9DE91465-4D81-44F1-9551-443AD0445153}" srcOrd="2" destOrd="0" presId="urn:microsoft.com/office/officeart/2008/layout/VerticalCurvedList"/>
    <dgm:cxn modelId="{55405278-0576-422D-BEA9-5DEBE28AC824}" type="presParOf" srcId="{9DE91465-4D81-44F1-9551-443AD0445153}" destId="{8CE46475-6650-47A6-900E-A958392A9204}" srcOrd="0" destOrd="0" presId="urn:microsoft.com/office/officeart/2008/layout/VerticalCurvedList"/>
    <dgm:cxn modelId="{9A467285-9BFE-4CCE-B486-35047A32793F}" type="presParOf" srcId="{5EFE23BA-B4F9-4B09-9B5D-398F870C1470}" destId="{26FC90B1-C8EB-474C-B945-5C113C86AE97}" srcOrd="3" destOrd="0" presId="urn:microsoft.com/office/officeart/2008/layout/VerticalCurvedList"/>
    <dgm:cxn modelId="{18CECC81-3380-42C6-9646-DE930BA6A5E3}" type="presParOf" srcId="{5EFE23BA-B4F9-4B09-9B5D-398F870C1470}" destId="{B61A1CC8-F46A-4BE1-9D98-50DF5D44C1B3}" srcOrd="4" destOrd="0" presId="urn:microsoft.com/office/officeart/2008/layout/VerticalCurvedList"/>
    <dgm:cxn modelId="{37D4C277-FCDC-4E39-81C8-8F4C060FA515}" type="presParOf" srcId="{B61A1CC8-F46A-4BE1-9D98-50DF5D44C1B3}" destId="{CA1222D1-C0D7-4320-BDD3-E3B81E7E50E2}" srcOrd="0" destOrd="0" presId="urn:microsoft.com/office/officeart/2008/layout/VerticalCurvedList"/>
    <dgm:cxn modelId="{71EE8921-FDAF-4607-8452-7C1C5BD8DBC3}" type="presParOf" srcId="{5EFE23BA-B4F9-4B09-9B5D-398F870C1470}" destId="{58E57142-E37C-44E1-9EB1-BC70376B7B9E}" srcOrd="5" destOrd="0" presId="urn:microsoft.com/office/officeart/2008/layout/VerticalCurvedList"/>
    <dgm:cxn modelId="{9CACB874-95B9-4862-A2C7-DD32F78CC3C6}" type="presParOf" srcId="{5EFE23BA-B4F9-4B09-9B5D-398F870C1470}" destId="{BE84FF51-E469-410C-9DC4-56D51B7B955D}" srcOrd="6" destOrd="0" presId="urn:microsoft.com/office/officeart/2008/layout/VerticalCurvedList"/>
    <dgm:cxn modelId="{D0A88AF4-C059-4B7A-B828-F2DAC00535AD}"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7261BF5A-BBC2-4EFF-B5BD-7F388947A81C}" type="presOf" srcId="{FE62C0D6-7716-4F07-8A32-C1981493321E}" destId="{E90DA5B7-A9FA-4C23-963F-7930D037E7E4}" srcOrd="0" destOrd="0" presId="urn:microsoft.com/office/officeart/2005/8/layout/hChevron3"/>
    <dgm:cxn modelId="{806ED6F1-3F35-462B-93E4-2165EEB1FB8F}"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3C3E421A-125E-4C21-9A88-4294D1171D51}"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8A8748A5-0ADD-471F-BFB7-0BAA116128B1}"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621F37C-FCD9-4CA5-A757-BC57BE8C01D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B2AF9C0-31E9-4D1B-906C-A09E5C998024}" type="presOf" srcId="{9E0F2420-2F7C-4BC9-B3B1-41D079D7B9BA}" destId="{B6154193-CFF1-422A-A0B1-99E4EAC26EDE}" srcOrd="0" destOrd="0" presId="urn:microsoft.com/office/officeart/2005/8/layout/hChevron3"/>
    <dgm:cxn modelId="{E581946F-03E9-480B-AAFC-B662EE79735B}" type="presParOf" srcId="{AFF030F6-8D1D-42AA-8527-70CC9827071F}" destId="{371DF444-DDBC-427E-9FEE-DFE4E6239109}" srcOrd="0" destOrd="0" presId="urn:microsoft.com/office/officeart/2005/8/layout/hChevron3"/>
    <dgm:cxn modelId="{22DA4AA4-62B9-476C-8085-D445366C0F35}" type="presParOf" srcId="{AFF030F6-8D1D-42AA-8527-70CC9827071F}" destId="{ADC953D7-9E50-47BF-933D-60204B80E8FB}" srcOrd="1" destOrd="0" presId="urn:microsoft.com/office/officeart/2005/8/layout/hChevron3"/>
    <dgm:cxn modelId="{5931DEEC-3B56-4F97-B386-63A60348951B}" type="presParOf" srcId="{AFF030F6-8D1D-42AA-8527-70CC9827071F}" destId="{B6154193-CFF1-422A-A0B1-99E4EAC26EDE}" srcOrd="2" destOrd="0" presId="urn:microsoft.com/office/officeart/2005/8/layout/hChevron3"/>
    <dgm:cxn modelId="{42E728F7-920F-491F-AD58-9668EE2649BD}" type="presParOf" srcId="{AFF030F6-8D1D-42AA-8527-70CC9827071F}" destId="{B0D14E24-9419-4779-91B2-FCCDE3A94F4A}" srcOrd="3" destOrd="0" presId="urn:microsoft.com/office/officeart/2005/8/layout/hChevron3"/>
    <dgm:cxn modelId="{22AD2D51-8759-47A3-AAEF-974E6C98203A}" type="presParOf" srcId="{AFF030F6-8D1D-42AA-8527-70CC9827071F}" destId="{565F66ED-5189-46DB-A579-BEA28FE6D986}" srcOrd="4" destOrd="0" presId="urn:microsoft.com/office/officeart/2005/8/layout/hChevron3"/>
    <dgm:cxn modelId="{7FA29A2E-ACC2-4D1F-9EE1-0B094B913020}" type="presParOf" srcId="{AFF030F6-8D1D-42AA-8527-70CC9827071F}" destId="{5E46F59D-5DCE-432B-B3A1-0BD5CF2E763E}" srcOrd="5" destOrd="0" presId="urn:microsoft.com/office/officeart/2005/8/layout/hChevron3"/>
    <dgm:cxn modelId="{64320B11-A8D4-4129-8F08-5C2BA2041691}" type="presParOf" srcId="{AFF030F6-8D1D-42AA-8527-70CC9827071F}" destId="{4CE1BAFB-AD98-4868-A469-10A5BFCC62FB}" srcOrd="6" destOrd="0" presId="urn:microsoft.com/office/officeart/2005/8/layout/hChevron3"/>
    <dgm:cxn modelId="{2B027C16-154A-456E-844E-D50E122487D7}" type="presParOf" srcId="{AFF030F6-8D1D-42AA-8527-70CC9827071F}" destId="{D4A6FAAB-8048-431A-808C-023578BE8F34}" srcOrd="7" destOrd="0" presId="urn:microsoft.com/office/officeart/2005/8/layout/hChevron3"/>
    <dgm:cxn modelId="{D51DFC0E-0682-4DE3-9DC2-D7510F26AA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1D89461-E38D-404F-B74A-15B325D8DFB6}"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1D1E036-532D-4498-91AF-29D4A3A0C924}" type="presOf" srcId="{5FF2D4FE-A551-4F3F-AAC9-90D5FFA8619A}" destId="{565F66ED-5189-46DB-A579-BEA28FE6D986}" srcOrd="0" destOrd="0" presId="urn:microsoft.com/office/officeart/2005/8/layout/hChevron3"/>
    <dgm:cxn modelId="{E5C22A9C-C317-4421-B4D8-6BCC175E883C}" type="presOf" srcId="{252357BE-30EA-49F7-9DBD-B5F30B4F4A9D}" destId="{AFF030F6-8D1D-42AA-8527-70CC9827071F}" srcOrd="0" destOrd="0" presId="urn:microsoft.com/office/officeart/2005/8/layout/hChevron3"/>
    <dgm:cxn modelId="{7DA9F101-DDAA-41DC-8567-2D4362056E53}" type="presOf" srcId="{9E0F2420-2F7C-4BC9-B3B1-41D079D7B9BA}" destId="{B6154193-CFF1-422A-A0B1-99E4EAC26EDE}" srcOrd="0" destOrd="0" presId="urn:microsoft.com/office/officeart/2005/8/layout/hChevron3"/>
    <dgm:cxn modelId="{D2FB1F49-C7E4-49FF-90C1-5631B7DE54F5}"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E644D1A-7351-48A3-A64F-5995B1E191B2}"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41057928-A004-44B8-8027-4F89616FE33D}" type="presParOf" srcId="{AFF030F6-8D1D-42AA-8527-70CC9827071F}" destId="{371DF444-DDBC-427E-9FEE-DFE4E6239109}" srcOrd="0" destOrd="0" presId="urn:microsoft.com/office/officeart/2005/8/layout/hChevron3"/>
    <dgm:cxn modelId="{E5CE07A4-7833-4615-B6B2-2AF6B1D2897F}" type="presParOf" srcId="{AFF030F6-8D1D-42AA-8527-70CC9827071F}" destId="{ADC953D7-9E50-47BF-933D-60204B80E8FB}" srcOrd="1" destOrd="0" presId="urn:microsoft.com/office/officeart/2005/8/layout/hChevron3"/>
    <dgm:cxn modelId="{64C680AB-9F8C-4B6E-B310-B6F69B80C413}" type="presParOf" srcId="{AFF030F6-8D1D-42AA-8527-70CC9827071F}" destId="{B6154193-CFF1-422A-A0B1-99E4EAC26EDE}" srcOrd="2" destOrd="0" presId="urn:microsoft.com/office/officeart/2005/8/layout/hChevron3"/>
    <dgm:cxn modelId="{1EC29896-B057-4521-A398-060DC6E292F6}" type="presParOf" srcId="{AFF030F6-8D1D-42AA-8527-70CC9827071F}" destId="{B0D14E24-9419-4779-91B2-FCCDE3A94F4A}" srcOrd="3" destOrd="0" presId="urn:microsoft.com/office/officeart/2005/8/layout/hChevron3"/>
    <dgm:cxn modelId="{70A1591D-C0A9-4B16-9048-ED9233FE9391}" type="presParOf" srcId="{AFF030F6-8D1D-42AA-8527-70CC9827071F}" destId="{565F66ED-5189-46DB-A579-BEA28FE6D986}" srcOrd="4" destOrd="0" presId="urn:microsoft.com/office/officeart/2005/8/layout/hChevron3"/>
    <dgm:cxn modelId="{4A5EB17E-E50B-4A23-8962-605BCAA2ABFB}" type="presParOf" srcId="{AFF030F6-8D1D-42AA-8527-70CC9827071F}" destId="{5E46F59D-5DCE-432B-B3A1-0BD5CF2E763E}" srcOrd="5" destOrd="0" presId="urn:microsoft.com/office/officeart/2005/8/layout/hChevron3"/>
    <dgm:cxn modelId="{2EC4F392-13D6-46D1-A948-CDCED921194F}" type="presParOf" srcId="{AFF030F6-8D1D-42AA-8527-70CC9827071F}" destId="{4CE1BAFB-AD98-4868-A469-10A5BFCC62FB}" srcOrd="6" destOrd="0" presId="urn:microsoft.com/office/officeart/2005/8/layout/hChevron3"/>
    <dgm:cxn modelId="{6F47797B-6111-4A64-A9B8-983F6BADB128}" type="presParOf" srcId="{AFF030F6-8D1D-42AA-8527-70CC9827071F}" destId="{D4A6FAAB-8048-431A-808C-023578BE8F34}" srcOrd="7" destOrd="0" presId="urn:microsoft.com/office/officeart/2005/8/layout/hChevron3"/>
    <dgm:cxn modelId="{8BA37B8F-B355-498B-A50B-A527D80262F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EDA2C89-EC1C-431D-BF5E-8BEDDB0D2205}"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CDFCFD7-C5B5-44B8-9A26-116BBF53B2F9}" type="presOf" srcId="{53D53256-A754-4BBD-AA8A-3E51EF6B7332}" destId="{371DF444-DDBC-427E-9FEE-DFE4E6239109}" srcOrd="0" destOrd="0" presId="urn:microsoft.com/office/officeart/2005/8/layout/hChevron3"/>
    <dgm:cxn modelId="{8CBFB92B-5676-4D1E-967A-6558A6388E3C}"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61D9A46-0073-4D6B-96B5-1E0ABD0790D5}"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38B235FE-5017-468C-A0EA-48F25A87910D}"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F3F48FF-BCF9-487C-808A-0FFAB2966631}" type="presOf" srcId="{FE62C0D6-7716-4F07-8A32-C1981493321E}" destId="{E90DA5B7-A9FA-4C23-963F-7930D037E7E4}" srcOrd="0" destOrd="0" presId="urn:microsoft.com/office/officeart/2005/8/layout/hChevron3"/>
    <dgm:cxn modelId="{BA90D52D-E956-49DA-B23D-0D6AF73B6BF1}" type="presParOf" srcId="{AFF030F6-8D1D-42AA-8527-70CC9827071F}" destId="{371DF444-DDBC-427E-9FEE-DFE4E6239109}" srcOrd="0" destOrd="0" presId="urn:microsoft.com/office/officeart/2005/8/layout/hChevron3"/>
    <dgm:cxn modelId="{CC81480B-E3F8-4A71-871C-25E797D1B2E8}" type="presParOf" srcId="{AFF030F6-8D1D-42AA-8527-70CC9827071F}" destId="{ADC953D7-9E50-47BF-933D-60204B80E8FB}" srcOrd="1" destOrd="0" presId="urn:microsoft.com/office/officeart/2005/8/layout/hChevron3"/>
    <dgm:cxn modelId="{B07F3ACE-E700-4C95-98A0-6BEE8E9C9A24}" type="presParOf" srcId="{AFF030F6-8D1D-42AA-8527-70CC9827071F}" destId="{B6154193-CFF1-422A-A0B1-99E4EAC26EDE}" srcOrd="2" destOrd="0" presId="urn:microsoft.com/office/officeart/2005/8/layout/hChevron3"/>
    <dgm:cxn modelId="{5DB9D2D8-0E3C-467F-BD22-DF1F264DBCF2}" type="presParOf" srcId="{AFF030F6-8D1D-42AA-8527-70CC9827071F}" destId="{B0D14E24-9419-4779-91B2-FCCDE3A94F4A}" srcOrd="3" destOrd="0" presId="urn:microsoft.com/office/officeart/2005/8/layout/hChevron3"/>
    <dgm:cxn modelId="{1F053B53-C842-418A-857D-9E8BB56A3886}" type="presParOf" srcId="{AFF030F6-8D1D-42AA-8527-70CC9827071F}" destId="{565F66ED-5189-46DB-A579-BEA28FE6D986}" srcOrd="4" destOrd="0" presId="urn:microsoft.com/office/officeart/2005/8/layout/hChevron3"/>
    <dgm:cxn modelId="{6BB7758E-8018-4286-B840-50269AF2C8CF}" type="presParOf" srcId="{AFF030F6-8D1D-42AA-8527-70CC9827071F}" destId="{5E46F59D-5DCE-432B-B3A1-0BD5CF2E763E}" srcOrd="5" destOrd="0" presId="urn:microsoft.com/office/officeart/2005/8/layout/hChevron3"/>
    <dgm:cxn modelId="{48C89ECB-E008-4166-92DB-5CAAEC4059A1}" type="presParOf" srcId="{AFF030F6-8D1D-42AA-8527-70CC9827071F}" destId="{4CE1BAFB-AD98-4868-A469-10A5BFCC62FB}" srcOrd="6" destOrd="0" presId="urn:microsoft.com/office/officeart/2005/8/layout/hChevron3"/>
    <dgm:cxn modelId="{CBFC976D-66D0-4D51-A5BF-F6942AF8117F}" type="presParOf" srcId="{AFF030F6-8D1D-42AA-8527-70CC9827071F}" destId="{D4A6FAAB-8048-431A-808C-023578BE8F34}" srcOrd="7" destOrd="0" presId="urn:microsoft.com/office/officeart/2005/8/layout/hChevron3"/>
    <dgm:cxn modelId="{D4EF18D7-EA23-46C0-A558-793B2D6B392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63CB987-727D-43B5-BE01-0002C904E971}"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16843F7-9025-48D0-8C78-15C86CCF5F60}"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7D2EB50-616E-4752-9DA4-C720A4797D79}"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2789E3-F908-45C1-B588-A20C3096C23D}" type="presOf" srcId="{FE62C0D6-7716-4F07-8A32-C1981493321E}" destId="{E90DA5B7-A9FA-4C23-963F-7930D037E7E4}" srcOrd="0" destOrd="0" presId="urn:microsoft.com/office/officeart/2005/8/layout/hChevron3"/>
    <dgm:cxn modelId="{346432E7-46DF-4AE2-BA0C-7F777F3EF3E1}"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95AF73D-57F8-4B34-AD1F-CE255BD8E829}" type="presOf" srcId="{5FF2D4FE-A551-4F3F-AAC9-90D5FFA8619A}" destId="{565F66ED-5189-46DB-A579-BEA28FE6D986}" srcOrd="0" destOrd="0" presId="urn:microsoft.com/office/officeart/2005/8/layout/hChevron3"/>
    <dgm:cxn modelId="{5821EA93-37CB-4BC9-8361-77058E0E17FA}" type="presParOf" srcId="{AFF030F6-8D1D-42AA-8527-70CC9827071F}" destId="{371DF444-DDBC-427E-9FEE-DFE4E6239109}" srcOrd="0" destOrd="0" presId="urn:microsoft.com/office/officeart/2005/8/layout/hChevron3"/>
    <dgm:cxn modelId="{7896FA29-7D87-4E7E-8045-9E6B80322ADD}" type="presParOf" srcId="{AFF030F6-8D1D-42AA-8527-70CC9827071F}" destId="{ADC953D7-9E50-47BF-933D-60204B80E8FB}" srcOrd="1" destOrd="0" presId="urn:microsoft.com/office/officeart/2005/8/layout/hChevron3"/>
    <dgm:cxn modelId="{91790724-815B-42A4-A1FD-CF66B7974A16}" type="presParOf" srcId="{AFF030F6-8D1D-42AA-8527-70CC9827071F}" destId="{B6154193-CFF1-422A-A0B1-99E4EAC26EDE}" srcOrd="2" destOrd="0" presId="urn:microsoft.com/office/officeart/2005/8/layout/hChevron3"/>
    <dgm:cxn modelId="{EC6456FF-1F6C-4F3E-BAE2-DD71C851A81D}" type="presParOf" srcId="{AFF030F6-8D1D-42AA-8527-70CC9827071F}" destId="{B0D14E24-9419-4779-91B2-FCCDE3A94F4A}" srcOrd="3" destOrd="0" presId="urn:microsoft.com/office/officeart/2005/8/layout/hChevron3"/>
    <dgm:cxn modelId="{7AF86638-E9D3-496B-9D91-560A0919103D}" type="presParOf" srcId="{AFF030F6-8D1D-42AA-8527-70CC9827071F}" destId="{565F66ED-5189-46DB-A579-BEA28FE6D986}" srcOrd="4" destOrd="0" presId="urn:microsoft.com/office/officeart/2005/8/layout/hChevron3"/>
    <dgm:cxn modelId="{CD4B5145-90FE-4115-86A6-D6AEDB8C05B2}" type="presParOf" srcId="{AFF030F6-8D1D-42AA-8527-70CC9827071F}" destId="{5E46F59D-5DCE-432B-B3A1-0BD5CF2E763E}" srcOrd="5" destOrd="0" presId="urn:microsoft.com/office/officeart/2005/8/layout/hChevron3"/>
    <dgm:cxn modelId="{5DB3A5DC-55E7-437B-B02B-A415B583240F}" type="presParOf" srcId="{AFF030F6-8D1D-42AA-8527-70CC9827071F}" destId="{4CE1BAFB-AD98-4868-A469-10A5BFCC62FB}" srcOrd="6" destOrd="0" presId="urn:microsoft.com/office/officeart/2005/8/layout/hChevron3"/>
    <dgm:cxn modelId="{20B883FC-66D6-4A7A-B5C1-FE88AC046B72}" type="presParOf" srcId="{AFF030F6-8D1D-42AA-8527-70CC9827071F}" destId="{D4A6FAAB-8048-431A-808C-023578BE8F34}" srcOrd="7" destOrd="0" presId="urn:microsoft.com/office/officeart/2005/8/layout/hChevron3"/>
    <dgm:cxn modelId="{BA3B9C95-5912-4A59-B2ED-DD6191D938C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F9CD8FB-28C6-41E0-B7DC-E3D9B5A40358}"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zh-TW" altLang="en-US"/>
        </a:p>
      </dgm:t>
    </dgm:pt>
    <dgm:pt modelId="{6DD4F644-79D8-4EE8-BBDA-1B55FBC07501}">
      <dgm:prSet phldrT="[文字]" custT="1"/>
      <dgm:spPr/>
      <dgm:t>
        <a:bodyPr/>
        <a:lstStyle/>
        <a:p>
          <a:r>
            <a:rPr lang="zh-TW" altLang="en-US" sz="2400" dirty="0" smtClean="0"/>
            <a:t>第一階段</a:t>
          </a:r>
          <a:endParaRPr lang="zh-TW" altLang="en-US" sz="2400" dirty="0"/>
        </a:p>
      </dgm:t>
    </dgm:pt>
    <dgm:pt modelId="{9E4D8AA9-1B79-4093-80E9-0F745E0F1CDB}" type="parTrans" cxnId="{1CA129DF-CC9E-42BB-BE0F-7B11A92E3822}">
      <dgm:prSet/>
      <dgm:spPr/>
      <dgm:t>
        <a:bodyPr/>
        <a:lstStyle/>
        <a:p>
          <a:endParaRPr lang="zh-TW" altLang="en-US"/>
        </a:p>
      </dgm:t>
    </dgm:pt>
    <dgm:pt modelId="{A5EF16CB-E7E1-4E2E-8AC1-B380413043A7}" type="sibTrans" cxnId="{1CA129DF-CC9E-42BB-BE0F-7B11A92E3822}">
      <dgm:prSet/>
      <dgm:spPr/>
      <dgm:t>
        <a:bodyPr/>
        <a:lstStyle/>
        <a:p>
          <a:endParaRPr lang="zh-TW" altLang="en-US"/>
        </a:p>
      </dgm:t>
    </dgm:pt>
    <dgm:pt modelId="{4E58801F-EC5D-4F8B-B3E9-0E0B88BA186B}">
      <dgm:prSet phldrT="[文字]" custT="1"/>
      <dgm:spPr/>
      <dgm:t>
        <a:bodyPr/>
        <a:lstStyle/>
        <a:p>
          <a:r>
            <a:rPr lang="zh-TW" altLang="en-US" sz="2400" dirty="0" smtClean="0"/>
            <a:t>第二階段</a:t>
          </a:r>
          <a:endParaRPr lang="zh-TW" altLang="en-US" sz="2400" dirty="0"/>
        </a:p>
      </dgm:t>
    </dgm:pt>
    <dgm:pt modelId="{AA337356-9848-451C-B27F-1C13F3DC6F12}" type="parTrans" cxnId="{246BCAE8-46A7-4564-8DB0-D79636E24EA7}">
      <dgm:prSet/>
      <dgm:spPr/>
      <dgm:t>
        <a:bodyPr/>
        <a:lstStyle/>
        <a:p>
          <a:endParaRPr lang="zh-TW" altLang="en-US"/>
        </a:p>
      </dgm:t>
    </dgm:pt>
    <dgm:pt modelId="{5DC660C2-F732-4BF5-83A7-BE81B3463647}" type="sibTrans" cxnId="{246BCAE8-46A7-4564-8DB0-D79636E24EA7}">
      <dgm:prSet/>
      <dgm:spPr/>
      <dgm:t>
        <a:bodyPr/>
        <a:lstStyle/>
        <a:p>
          <a:endParaRPr lang="zh-TW" altLang="en-US"/>
        </a:p>
      </dgm:t>
    </dgm:pt>
    <dgm:pt modelId="{D0C6E4B2-CC38-4DD7-82F8-EB94A7F1B0AE}">
      <dgm:prSet phldrT="[文字]" custT="1"/>
      <dgm:spPr/>
      <dgm:t>
        <a:bodyPr/>
        <a:lstStyle/>
        <a:p>
          <a:r>
            <a:rPr lang="zh-TW" altLang="en-US" sz="2400" dirty="0" smtClean="0"/>
            <a:t>第三階段</a:t>
          </a:r>
          <a:endParaRPr lang="zh-TW" altLang="en-US" sz="2400" dirty="0"/>
        </a:p>
      </dgm:t>
    </dgm:pt>
    <dgm:pt modelId="{07EB6A85-1C07-4DB4-8D91-D88585780350}" type="parTrans" cxnId="{C1AFA808-8408-4331-8B8A-F531FCE1E331}">
      <dgm:prSet/>
      <dgm:spPr/>
      <dgm:t>
        <a:bodyPr/>
        <a:lstStyle/>
        <a:p>
          <a:endParaRPr lang="zh-TW" altLang="en-US"/>
        </a:p>
      </dgm:t>
    </dgm:pt>
    <dgm:pt modelId="{CA5A409E-9579-41C7-B3CC-AA7DDA4C0CEB}" type="sibTrans" cxnId="{C1AFA808-8408-4331-8B8A-F531FCE1E331}">
      <dgm:prSet/>
      <dgm:spPr/>
      <dgm:t>
        <a:bodyPr/>
        <a:lstStyle/>
        <a:p>
          <a:endParaRPr lang="zh-TW" altLang="en-US"/>
        </a:p>
      </dgm:t>
    </dgm:pt>
    <dgm:pt modelId="{87DF55A8-D3B3-453D-9563-F5864CA27D45}" type="pres">
      <dgm:prSet presAssocID="{8F9CD8FB-28C6-41E0-B7DC-E3D9B5A40358}" presName="Name0" presStyleCnt="0">
        <dgm:presLayoutVars>
          <dgm:chMax val="7"/>
          <dgm:chPref val="5"/>
        </dgm:presLayoutVars>
      </dgm:prSet>
      <dgm:spPr/>
      <dgm:t>
        <a:bodyPr/>
        <a:lstStyle/>
        <a:p>
          <a:endParaRPr lang="zh-TW" altLang="en-US"/>
        </a:p>
      </dgm:t>
    </dgm:pt>
    <dgm:pt modelId="{AEB25AB5-2A7F-4EEB-B4D6-2D3E9D6E93DB}" type="pres">
      <dgm:prSet presAssocID="{8F9CD8FB-28C6-41E0-B7DC-E3D9B5A40358}" presName="arrowNode" presStyleLbl="node1" presStyleIdx="0" presStyleCnt="1" custLinFactNeighborX="-2100" custLinFactNeighborY="-21120"/>
      <dgm:spPr/>
    </dgm:pt>
    <dgm:pt modelId="{95BC18E4-4561-4F90-B607-BF93BB15524D}" type="pres">
      <dgm:prSet presAssocID="{6DD4F644-79D8-4EE8-BBDA-1B55FBC07501}" presName="txNode1" presStyleLbl="revTx" presStyleIdx="0" presStyleCnt="3">
        <dgm:presLayoutVars>
          <dgm:bulletEnabled val="1"/>
        </dgm:presLayoutVars>
      </dgm:prSet>
      <dgm:spPr/>
      <dgm:t>
        <a:bodyPr/>
        <a:lstStyle/>
        <a:p>
          <a:endParaRPr lang="zh-TW" altLang="en-US"/>
        </a:p>
      </dgm:t>
    </dgm:pt>
    <dgm:pt modelId="{02C1A355-0A68-4CDA-A9C3-A55B35CD1A88}" type="pres">
      <dgm:prSet presAssocID="{4E58801F-EC5D-4F8B-B3E9-0E0B88BA186B}" presName="txNode2" presStyleLbl="revTx" presStyleIdx="1" presStyleCnt="3">
        <dgm:presLayoutVars>
          <dgm:bulletEnabled val="1"/>
        </dgm:presLayoutVars>
      </dgm:prSet>
      <dgm:spPr/>
      <dgm:t>
        <a:bodyPr/>
        <a:lstStyle/>
        <a:p>
          <a:endParaRPr lang="zh-TW" altLang="en-US"/>
        </a:p>
      </dgm:t>
    </dgm:pt>
    <dgm:pt modelId="{ADC4FE88-ADD3-448F-BF7B-88618ED61307}" type="pres">
      <dgm:prSet presAssocID="{5DC660C2-F732-4BF5-83A7-BE81B3463647}" presName="dotNode2" presStyleCnt="0"/>
      <dgm:spPr/>
    </dgm:pt>
    <dgm:pt modelId="{1FE5628A-AA77-415D-B9B5-60AFFD26A687}" type="pres">
      <dgm:prSet presAssocID="{5DC660C2-F732-4BF5-83A7-BE81B3463647}" presName="dotRepeatNode" presStyleLbl="fgShp" presStyleIdx="0" presStyleCnt="1"/>
      <dgm:spPr/>
      <dgm:t>
        <a:bodyPr/>
        <a:lstStyle/>
        <a:p>
          <a:endParaRPr lang="zh-TW" altLang="en-US"/>
        </a:p>
      </dgm:t>
    </dgm:pt>
    <dgm:pt modelId="{EF662799-A589-45BD-B204-CEF24F6B0E81}" type="pres">
      <dgm:prSet presAssocID="{D0C6E4B2-CC38-4DD7-82F8-EB94A7F1B0AE}" presName="txNode3" presStyleLbl="revTx" presStyleIdx="2" presStyleCnt="3" custLinFactNeighborX="48638" custLinFactNeighborY="-1077">
        <dgm:presLayoutVars>
          <dgm:bulletEnabled val="1"/>
        </dgm:presLayoutVars>
      </dgm:prSet>
      <dgm:spPr/>
      <dgm:t>
        <a:bodyPr/>
        <a:lstStyle/>
        <a:p>
          <a:endParaRPr lang="zh-TW" altLang="en-US"/>
        </a:p>
      </dgm:t>
    </dgm:pt>
  </dgm:ptLst>
  <dgm:cxnLst>
    <dgm:cxn modelId="{16198A5E-4093-4719-B5DC-9477A1C58E3C}" type="presOf" srcId="{4E58801F-EC5D-4F8B-B3E9-0E0B88BA186B}" destId="{02C1A355-0A68-4CDA-A9C3-A55B35CD1A88}" srcOrd="0" destOrd="0" presId="urn:microsoft.com/office/officeart/2009/3/layout/DescendingProcess"/>
    <dgm:cxn modelId="{246BCAE8-46A7-4564-8DB0-D79636E24EA7}" srcId="{8F9CD8FB-28C6-41E0-B7DC-E3D9B5A40358}" destId="{4E58801F-EC5D-4F8B-B3E9-0E0B88BA186B}" srcOrd="1" destOrd="0" parTransId="{AA337356-9848-451C-B27F-1C13F3DC6F12}" sibTransId="{5DC660C2-F732-4BF5-83A7-BE81B3463647}"/>
    <dgm:cxn modelId="{C1AFA808-8408-4331-8B8A-F531FCE1E331}" srcId="{8F9CD8FB-28C6-41E0-B7DC-E3D9B5A40358}" destId="{D0C6E4B2-CC38-4DD7-82F8-EB94A7F1B0AE}" srcOrd="2" destOrd="0" parTransId="{07EB6A85-1C07-4DB4-8D91-D88585780350}" sibTransId="{CA5A409E-9579-41C7-B3CC-AA7DDA4C0CEB}"/>
    <dgm:cxn modelId="{6B716AFB-52D2-4676-AFA5-19A69668DCD0}" type="presOf" srcId="{8F9CD8FB-28C6-41E0-B7DC-E3D9B5A40358}" destId="{87DF55A8-D3B3-453D-9563-F5864CA27D45}" srcOrd="0" destOrd="0" presId="urn:microsoft.com/office/officeart/2009/3/layout/DescendingProcess"/>
    <dgm:cxn modelId="{C6134C16-84B5-40EC-AA3E-3A5A1D892019}" type="presOf" srcId="{6DD4F644-79D8-4EE8-BBDA-1B55FBC07501}" destId="{95BC18E4-4561-4F90-B607-BF93BB15524D}" srcOrd="0" destOrd="0" presId="urn:microsoft.com/office/officeart/2009/3/layout/DescendingProcess"/>
    <dgm:cxn modelId="{1CA129DF-CC9E-42BB-BE0F-7B11A92E3822}" srcId="{8F9CD8FB-28C6-41E0-B7DC-E3D9B5A40358}" destId="{6DD4F644-79D8-4EE8-BBDA-1B55FBC07501}" srcOrd="0" destOrd="0" parTransId="{9E4D8AA9-1B79-4093-80E9-0F745E0F1CDB}" sibTransId="{A5EF16CB-E7E1-4E2E-8AC1-B380413043A7}"/>
    <dgm:cxn modelId="{C526D3A0-1D83-4DD0-91BC-785E5B0F507B}" type="presOf" srcId="{5DC660C2-F732-4BF5-83A7-BE81B3463647}" destId="{1FE5628A-AA77-415D-B9B5-60AFFD26A687}" srcOrd="0" destOrd="0" presId="urn:microsoft.com/office/officeart/2009/3/layout/DescendingProcess"/>
    <dgm:cxn modelId="{E41853F1-5C42-4079-8050-4981A1744451}" type="presOf" srcId="{D0C6E4B2-CC38-4DD7-82F8-EB94A7F1B0AE}" destId="{EF662799-A589-45BD-B204-CEF24F6B0E81}" srcOrd="0" destOrd="0" presId="urn:microsoft.com/office/officeart/2009/3/layout/DescendingProcess"/>
    <dgm:cxn modelId="{A3867A66-7747-4E52-B4F5-22A4B92D065D}" type="presParOf" srcId="{87DF55A8-D3B3-453D-9563-F5864CA27D45}" destId="{AEB25AB5-2A7F-4EEB-B4D6-2D3E9D6E93DB}" srcOrd="0" destOrd="0" presId="urn:microsoft.com/office/officeart/2009/3/layout/DescendingProcess"/>
    <dgm:cxn modelId="{4593AC3C-B21B-48E5-B34A-9911CE0C5E7D}" type="presParOf" srcId="{87DF55A8-D3B3-453D-9563-F5864CA27D45}" destId="{95BC18E4-4561-4F90-B607-BF93BB15524D}" srcOrd="1" destOrd="0" presId="urn:microsoft.com/office/officeart/2009/3/layout/DescendingProcess"/>
    <dgm:cxn modelId="{7869129C-9519-499B-B0DD-41822E264342}" type="presParOf" srcId="{87DF55A8-D3B3-453D-9563-F5864CA27D45}" destId="{02C1A355-0A68-4CDA-A9C3-A55B35CD1A88}" srcOrd="2" destOrd="0" presId="urn:microsoft.com/office/officeart/2009/3/layout/DescendingProcess"/>
    <dgm:cxn modelId="{7DC810E8-59B4-4EC1-A614-6E584F7FB8EE}" type="presParOf" srcId="{87DF55A8-D3B3-453D-9563-F5864CA27D45}" destId="{ADC4FE88-ADD3-448F-BF7B-88618ED61307}" srcOrd="3" destOrd="0" presId="urn:microsoft.com/office/officeart/2009/3/layout/DescendingProcess"/>
    <dgm:cxn modelId="{1FFCBD5A-C536-4BD6-A4F8-658B08D16CEE}" type="presParOf" srcId="{ADC4FE88-ADD3-448F-BF7B-88618ED61307}" destId="{1FE5628A-AA77-415D-B9B5-60AFFD26A687}" srcOrd="0" destOrd="0" presId="urn:microsoft.com/office/officeart/2009/3/layout/DescendingProcess"/>
    <dgm:cxn modelId="{B93242B2-DB06-4A6E-B091-0D5447853C90}" type="presParOf" srcId="{87DF55A8-D3B3-453D-9563-F5864CA27D45}" destId="{EF662799-A589-45BD-B204-CEF24F6B0E81}" srcOrd="4" destOrd="0" presId="urn:microsoft.com/office/officeart/2009/3/layout/DescendingProcess"/>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D3C4C2BB-375E-4DEC-A163-BC2E77691B35}" type="presOf" srcId="{9E0F2420-2F7C-4BC9-B3B1-41D079D7B9BA}" destId="{B6154193-CFF1-422A-A0B1-99E4EAC26EDE}" srcOrd="0" destOrd="0" presId="urn:microsoft.com/office/officeart/2005/8/layout/hChevron3"/>
    <dgm:cxn modelId="{1E8CC833-F7D7-464A-9479-42B593A2492A}" type="presOf" srcId="{5FF2D4FE-A551-4F3F-AAC9-90D5FFA8619A}" destId="{565F66ED-5189-46DB-A579-BEA28FE6D986}" srcOrd="0" destOrd="0" presId="urn:microsoft.com/office/officeart/2005/8/layout/hChevron3"/>
    <dgm:cxn modelId="{56AE2704-199A-4886-ADDB-60D207757442}"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8AC29B43-404F-48E4-B02C-0265F103D4AB}" type="presOf" srcId="{11840DCF-704A-4333-851F-70B4FE134E39}" destId="{4CE1BAFB-AD98-4868-A469-10A5BFCC62FB}" srcOrd="0" destOrd="0" presId="urn:microsoft.com/office/officeart/2005/8/layout/hChevron3"/>
    <dgm:cxn modelId="{B957DDC3-F6AE-4691-B9AA-62BC441E76A9}" type="presOf" srcId="{FE62C0D6-7716-4F07-8A32-C1981493321E}" destId="{E90DA5B7-A9FA-4C23-963F-7930D037E7E4}" srcOrd="0" destOrd="0" presId="urn:microsoft.com/office/officeart/2005/8/layout/hChevron3"/>
    <dgm:cxn modelId="{1DA41C92-67C7-4E6A-9859-3B2AB6DF7198}" type="presOf" srcId="{252357BE-30EA-49F7-9DBD-B5F30B4F4A9D}" destId="{AFF030F6-8D1D-42AA-8527-70CC9827071F}" srcOrd="0" destOrd="0" presId="urn:microsoft.com/office/officeart/2005/8/layout/hChevron3"/>
    <dgm:cxn modelId="{10B6E93B-162D-40F2-BEF3-99D48BDF2C45}" type="presParOf" srcId="{AFF030F6-8D1D-42AA-8527-70CC9827071F}" destId="{371DF444-DDBC-427E-9FEE-DFE4E6239109}" srcOrd="0" destOrd="0" presId="urn:microsoft.com/office/officeart/2005/8/layout/hChevron3"/>
    <dgm:cxn modelId="{1A17C6C9-F71F-43BB-A3A7-80CF216D7374}" type="presParOf" srcId="{AFF030F6-8D1D-42AA-8527-70CC9827071F}" destId="{ADC953D7-9E50-47BF-933D-60204B80E8FB}" srcOrd="1" destOrd="0" presId="urn:microsoft.com/office/officeart/2005/8/layout/hChevron3"/>
    <dgm:cxn modelId="{E78F1989-5568-4BC0-BA07-56C3F9C6E654}" type="presParOf" srcId="{AFF030F6-8D1D-42AA-8527-70CC9827071F}" destId="{B6154193-CFF1-422A-A0B1-99E4EAC26EDE}" srcOrd="2" destOrd="0" presId="urn:microsoft.com/office/officeart/2005/8/layout/hChevron3"/>
    <dgm:cxn modelId="{84FCCF69-FCCA-43FE-B8FB-A26E0E564998}" type="presParOf" srcId="{AFF030F6-8D1D-42AA-8527-70CC9827071F}" destId="{B0D14E24-9419-4779-91B2-FCCDE3A94F4A}" srcOrd="3" destOrd="0" presId="urn:microsoft.com/office/officeart/2005/8/layout/hChevron3"/>
    <dgm:cxn modelId="{7CCA31B3-AF3C-443F-A8FE-71035BE17F2B}" type="presParOf" srcId="{AFF030F6-8D1D-42AA-8527-70CC9827071F}" destId="{565F66ED-5189-46DB-A579-BEA28FE6D986}" srcOrd="4" destOrd="0" presId="urn:microsoft.com/office/officeart/2005/8/layout/hChevron3"/>
    <dgm:cxn modelId="{8B46911E-673E-4B07-AAAE-82E07FFE0526}" type="presParOf" srcId="{AFF030F6-8D1D-42AA-8527-70CC9827071F}" destId="{5E46F59D-5DCE-432B-B3A1-0BD5CF2E763E}" srcOrd="5" destOrd="0" presId="urn:microsoft.com/office/officeart/2005/8/layout/hChevron3"/>
    <dgm:cxn modelId="{58DAAB7A-81B2-442C-B2E2-B37E58432888}" type="presParOf" srcId="{AFF030F6-8D1D-42AA-8527-70CC9827071F}" destId="{4CE1BAFB-AD98-4868-A469-10A5BFCC62FB}" srcOrd="6" destOrd="0" presId="urn:microsoft.com/office/officeart/2005/8/layout/hChevron3"/>
    <dgm:cxn modelId="{0D2892DC-BBFE-43CC-A566-6E4E0E6FB91F}" type="presParOf" srcId="{AFF030F6-8D1D-42AA-8527-70CC9827071F}" destId="{D4A6FAAB-8048-431A-808C-023578BE8F34}" srcOrd="7" destOrd="0" presId="urn:microsoft.com/office/officeart/2005/8/layout/hChevron3"/>
    <dgm:cxn modelId="{9C9593D1-DD55-4E63-96CF-EA84F7F8AE7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113011A-65D4-4D51-B776-0A2A05ADC4DA}" type="presOf" srcId="{53D53256-A754-4BBD-AA8A-3E51EF6B7332}" destId="{371DF444-DDBC-427E-9FEE-DFE4E6239109}" srcOrd="0" destOrd="0" presId="urn:microsoft.com/office/officeart/2005/8/layout/hChevron3"/>
    <dgm:cxn modelId="{9D8A35AF-1C71-4B3D-BE64-7B13D75DD73A}"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8A5B6AF4-A832-4742-A44A-1D75F97A3567}" type="presOf" srcId="{11840DCF-704A-4333-851F-70B4FE134E39}" destId="{4CE1BAFB-AD98-4868-A469-10A5BFCC62FB}" srcOrd="0" destOrd="0" presId="urn:microsoft.com/office/officeart/2005/8/layout/hChevron3"/>
    <dgm:cxn modelId="{081B8FDE-5FD9-470A-A279-C4E33F33C13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1379FAE-D151-4D5B-9698-89E8CD3022CC}" type="presOf" srcId="{FE62C0D6-7716-4F07-8A32-C1981493321E}" destId="{E90DA5B7-A9FA-4C23-963F-7930D037E7E4}" srcOrd="0" destOrd="0" presId="urn:microsoft.com/office/officeart/2005/8/layout/hChevron3"/>
    <dgm:cxn modelId="{A8EE7F7E-3DA7-489C-B675-E178E52995CE}" type="presOf" srcId="{9E0F2420-2F7C-4BC9-B3B1-41D079D7B9BA}" destId="{B6154193-CFF1-422A-A0B1-99E4EAC26EDE}" srcOrd="0" destOrd="0" presId="urn:microsoft.com/office/officeart/2005/8/layout/hChevron3"/>
    <dgm:cxn modelId="{8D6CEEFB-4E8F-4120-B676-53E22ACA0212}" type="presParOf" srcId="{AFF030F6-8D1D-42AA-8527-70CC9827071F}" destId="{371DF444-DDBC-427E-9FEE-DFE4E6239109}" srcOrd="0" destOrd="0" presId="urn:microsoft.com/office/officeart/2005/8/layout/hChevron3"/>
    <dgm:cxn modelId="{E0646E2E-BC91-4E36-8E09-1F02D4627D69}" type="presParOf" srcId="{AFF030F6-8D1D-42AA-8527-70CC9827071F}" destId="{ADC953D7-9E50-47BF-933D-60204B80E8FB}" srcOrd="1" destOrd="0" presId="urn:microsoft.com/office/officeart/2005/8/layout/hChevron3"/>
    <dgm:cxn modelId="{0327775B-B208-4239-B2BD-7A05A0A4BB87}" type="presParOf" srcId="{AFF030F6-8D1D-42AA-8527-70CC9827071F}" destId="{B6154193-CFF1-422A-A0B1-99E4EAC26EDE}" srcOrd="2" destOrd="0" presId="urn:microsoft.com/office/officeart/2005/8/layout/hChevron3"/>
    <dgm:cxn modelId="{A187D9E6-A393-4DB7-B9BD-26C46F07CF98}" type="presParOf" srcId="{AFF030F6-8D1D-42AA-8527-70CC9827071F}" destId="{B0D14E24-9419-4779-91B2-FCCDE3A94F4A}" srcOrd="3" destOrd="0" presId="urn:microsoft.com/office/officeart/2005/8/layout/hChevron3"/>
    <dgm:cxn modelId="{DC88B693-A201-42F0-AFE6-C9CD9F279DD0}" type="presParOf" srcId="{AFF030F6-8D1D-42AA-8527-70CC9827071F}" destId="{565F66ED-5189-46DB-A579-BEA28FE6D986}" srcOrd="4" destOrd="0" presId="urn:microsoft.com/office/officeart/2005/8/layout/hChevron3"/>
    <dgm:cxn modelId="{3CE6650B-BCCB-4372-9635-27A83EBC9182}" type="presParOf" srcId="{AFF030F6-8D1D-42AA-8527-70CC9827071F}" destId="{5E46F59D-5DCE-432B-B3A1-0BD5CF2E763E}" srcOrd="5" destOrd="0" presId="urn:microsoft.com/office/officeart/2005/8/layout/hChevron3"/>
    <dgm:cxn modelId="{0C01073D-E621-40EA-A737-6BC8AA25A6C1}" type="presParOf" srcId="{AFF030F6-8D1D-42AA-8527-70CC9827071F}" destId="{4CE1BAFB-AD98-4868-A469-10A5BFCC62FB}" srcOrd="6" destOrd="0" presId="urn:microsoft.com/office/officeart/2005/8/layout/hChevron3"/>
    <dgm:cxn modelId="{50BFCF45-77C1-455F-8722-0CE1B2818B17}" type="presParOf" srcId="{AFF030F6-8D1D-42AA-8527-70CC9827071F}" destId="{D4A6FAAB-8048-431A-808C-023578BE8F34}" srcOrd="7" destOrd="0" presId="urn:microsoft.com/office/officeart/2005/8/layout/hChevron3"/>
    <dgm:cxn modelId="{AF7DF252-D5FE-4D73-B9E1-216FDB3D26B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FCAC0A0-196C-43E3-86D9-AF21BFBD5FB6}"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F50F2EB-D662-4535-9EAC-EAEC7A8F29D6}" type="presOf" srcId="{9E0F2420-2F7C-4BC9-B3B1-41D079D7B9BA}" destId="{B6154193-CFF1-422A-A0B1-99E4EAC26EDE}" srcOrd="0" destOrd="0" presId="urn:microsoft.com/office/officeart/2005/8/layout/hChevron3"/>
    <dgm:cxn modelId="{626F0EA2-45C4-4A80-A284-6170DE1C103D}" type="presOf" srcId="{53D53256-A754-4BBD-AA8A-3E51EF6B7332}" destId="{371DF444-DDBC-427E-9FEE-DFE4E6239109}" srcOrd="0" destOrd="0" presId="urn:microsoft.com/office/officeart/2005/8/layout/hChevron3"/>
    <dgm:cxn modelId="{6A1EEC08-F479-424D-8047-8E2C26C728EE}"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D0B8B5ED-4F01-45A6-AD46-3A4B1FC08EAD}"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BFC2E85A-B9FD-4313-9B03-3D44DE1B7022}" type="presOf" srcId="{FE62C0D6-7716-4F07-8A32-C1981493321E}" destId="{E90DA5B7-A9FA-4C23-963F-7930D037E7E4}" srcOrd="0" destOrd="0" presId="urn:microsoft.com/office/officeart/2005/8/layout/hChevron3"/>
    <dgm:cxn modelId="{39AF66A6-61B9-496C-B7C6-D46BF25D5AA0}" type="presParOf" srcId="{AFF030F6-8D1D-42AA-8527-70CC9827071F}" destId="{371DF444-DDBC-427E-9FEE-DFE4E6239109}" srcOrd="0" destOrd="0" presId="urn:microsoft.com/office/officeart/2005/8/layout/hChevron3"/>
    <dgm:cxn modelId="{F88FCE94-3082-4125-9DA7-77D20FCC2BC2}" type="presParOf" srcId="{AFF030F6-8D1D-42AA-8527-70CC9827071F}" destId="{ADC953D7-9E50-47BF-933D-60204B80E8FB}" srcOrd="1" destOrd="0" presId="urn:microsoft.com/office/officeart/2005/8/layout/hChevron3"/>
    <dgm:cxn modelId="{D24C7A9B-902D-4A7F-8D85-CFF70694E9E5}" type="presParOf" srcId="{AFF030F6-8D1D-42AA-8527-70CC9827071F}" destId="{B6154193-CFF1-422A-A0B1-99E4EAC26EDE}" srcOrd="2" destOrd="0" presId="urn:microsoft.com/office/officeart/2005/8/layout/hChevron3"/>
    <dgm:cxn modelId="{BEE2A0F6-9B07-431B-99C8-C1C9BF4D8897}" type="presParOf" srcId="{AFF030F6-8D1D-42AA-8527-70CC9827071F}" destId="{B0D14E24-9419-4779-91B2-FCCDE3A94F4A}" srcOrd="3" destOrd="0" presId="urn:microsoft.com/office/officeart/2005/8/layout/hChevron3"/>
    <dgm:cxn modelId="{F1C6917B-E4F3-49FF-9E6E-857BBD56166F}" type="presParOf" srcId="{AFF030F6-8D1D-42AA-8527-70CC9827071F}" destId="{565F66ED-5189-46DB-A579-BEA28FE6D986}" srcOrd="4" destOrd="0" presId="urn:microsoft.com/office/officeart/2005/8/layout/hChevron3"/>
    <dgm:cxn modelId="{459C91D1-ADD5-4220-A1CF-AEBC27FFF540}" type="presParOf" srcId="{AFF030F6-8D1D-42AA-8527-70CC9827071F}" destId="{5E46F59D-5DCE-432B-B3A1-0BD5CF2E763E}" srcOrd="5" destOrd="0" presId="urn:microsoft.com/office/officeart/2005/8/layout/hChevron3"/>
    <dgm:cxn modelId="{776C140A-D5A4-4F72-B07A-DC54A09FF200}" type="presParOf" srcId="{AFF030F6-8D1D-42AA-8527-70CC9827071F}" destId="{4CE1BAFB-AD98-4868-A469-10A5BFCC62FB}" srcOrd="6" destOrd="0" presId="urn:microsoft.com/office/officeart/2005/8/layout/hChevron3"/>
    <dgm:cxn modelId="{F0EBE1E7-BC1B-4B01-BE10-A654106ED5A1}" type="presParOf" srcId="{AFF030F6-8D1D-42AA-8527-70CC9827071F}" destId="{D4A6FAAB-8048-431A-808C-023578BE8F34}" srcOrd="7" destOrd="0" presId="urn:microsoft.com/office/officeart/2005/8/layout/hChevron3"/>
    <dgm:cxn modelId="{208DBA51-8BF3-4613-AEC5-CB9B46C1CEB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92D004C1-0889-4A66-BD89-EBC404A15B2C}" type="presOf" srcId="{252357BE-30EA-49F7-9DBD-B5F30B4F4A9D}" destId="{AFF030F6-8D1D-42AA-8527-70CC9827071F}" srcOrd="0" destOrd="0" presId="urn:microsoft.com/office/officeart/2005/8/layout/hChevron3"/>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92D004C1-0889-4A66-BD89-EBC404A15B2C}" type="presOf" srcId="{252357BE-30EA-49F7-9DBD-B5F30B4F4A9D}" destId="{AFF030F6-8D1D-42AA-8527-70CC9827071F}" srcOrd="0" destOrd="0" presId="urn:microsoft.com/office/officeart/2005/8/layout/hChevron3"/>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92D004C1-0889-4A66-BD89-EBC404A15B2C}" type="presOf" srcId="{252357BE-30EA-49F7-9DBD-B5F30B4F4A9D}" destId="{AFF030F6-8D1D-42AA-8527-70CC9827071F}" srcOrd="0" destOrd="0" presId="urn:microsoft.com/office/officeart/2005/8/layout/hChevron3"/>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C4B718E-1487-4493-A887-39EBB9025229}"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63BEC604-1907-4AF6-A633-BB351A0C6D5C}"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770AC80-3178-4916-9FDA-BA62FE468AD1}"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FB03817-DB78-4E17-A153-19901BC8EF54}" type="presOf" srcId="{11840DCF-704A-4333-851F-70B4FE134E39}" destId="{4CE1BAFB-AD98-4868-A469-10A5BFCC62FB}" srcOrd="0" destOrd="0" presId="urn:microsoft.com/office/officeart/2005/8/layout/hChevron3"/>
    <dgm:cxn modelId="{85FD6E5D-9919-4B9F-858A-A74EC7172272}" type="presOf" srcId="{53D53256-A754-4BBD-AA8A-3E51EF6B7332}" destId="{371DF444-DDBC-427E-9FEE-DFE4E6239109}" srcOrd="0" destOrd="0" presId="urn:microsoft.com/office/officeart/2005/8/layout/hChevron3"/>
    <dgm:cxn modelId="{57C2835D-F969-4E07-A3D9-4322BB4081E4}" type="presOf" srcId="{FE62C0D6-7716-4F07-8A32-C1981493321E}" destId="{E90DA5B7-A9FA-4C23-963F-7930D037E7E4}" srcOrd="0" destOrd="0" presId="urn:microsoft.com/office/officeart/2005/8/layout/hChevron3"/>
    <dgm:cxn modelId="{3C0F898D-7493-484C-A67C-2BC6388D0973}" type="presParOf" srcId="{AFF030F6-8D1D-42AA-8527-70CC9827071F}" destId="{371DF444-DDBC-427E-9FEE-DFE4E6239109}" srcOrd="0" destOrd="0" presId="urn:microsoft.com/office/officeart/2005/8/layout/hChevron3"/>
    <dgm:cxn modelId="{D923B7EB-8F04-4B13-9BC6-05CB8B0A520A}" type="presParOf" srcId="{AFF030F6-8D1D-42AA-8527-70CC9827071F}" destId="{ADC953D7-9E50-47BF-933D-60204B80E8FB}" srcOrd="1" destOrd="0" presId="urn:microsoft.com/office/officeart/2005/8/layout/hChevron3"/>
    <dgm:cxn modelId="{567ECA89-F655-44D5-8929-B0C35BF0A1AF}" type="presParOf" srcId="{AFF030F6-8D1D-42AA-8527-70CC9827071F}" destId="{B6154193-CFF1-422A-A0B1-99E4EAC26EDE}" srcOrd="2" destOrd="0" presId="urn:microsoft.com/office/officeart/2005/8/layout/hChevron3"/>
    <dgm:cxn modelId="{D22886BA-08DC-4F33-869F-DD95BCA9F6C3}" type="presParOf" srcId="{AFF030F6-8D1D-42AA-8527-70CC9827071F}" destId="{B0D14E24-9419-4779-91B2-FCCDE3A94F4A}" srcOrd="3" destOrd="0" presId="urn:microsoft.com/office/officeart/2005/8/layout/hChevron3"/>
    <dgm:cxn modelId="{0A1EB8E9-D961-4297-AB9A-26ED02516E44}" type="presParOf" srcId="{AFF030F6-8D1D-42AA-8527-70CC9827071F}" destId="{565F66ED-5189-46DB-A579-BEA28FE6D986}" srcOrd="4" destOrd="0" presId="urn:microsoft.com/office/officeart/2005/8/layout/hChevron3"/>
    <dgm:cxn modelId="{F543D442-69F1-4942-9DA2-36C9A01B76B1}" type="presParOf" srcId="{AFF030F6-8D1D-42AA-8527-70CC9827071F}" destId="{5E46F59D-5DCE-432B-B3A1-0BD5CF2E763E}" srcOrd="5" destOrd="0" presId="urn:microsoft.com/office/officeart/2005/8/layout/hChevron3"/>
    <dgm:cxn modelId="{8ABD66BE-08DB-4144-8D99-C062AA9AB456}" type="presParOf" srcId="{AFF030F6-8D1D-42AA-8527-70CC9827071F}" destId="{4CE1BAFB-AD98-4868-A469-10A5BFCC62FB}" srcOrd="6" destOrd="0" presId="urn:microsoft.com/office/officeart/2005/8/layout/hChevron3"/>
    <dgm:cxn modelId="{9233F2DC-145E-48DA-AC8C-5A4971013619}" type="presParOf" srcId="{AFF030F6-8D1D-42AA-8527-70CC9827071F}" destId="{D4A6FAAB-8048-431A-808C-023578BE8F34}" srcOrd="7" destOrd="0" presId="urn:microsoft.com/office/officeart/2005/8/layout/hChevron3"/>
    <dgm:cxn modelId="{FA09B3AC-C914-454F-BFFC-E6405D43423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98E0FB2-1E1F-423D-9679-FCB8210347C0}"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E13F8E7-EF35-4D86-A348-B02659A812AB}" type="presOf" srcId="{9E0F2420-2F7C-4BC9-B3B1-41D079D7B9BA}" destId="{B6154193-CFF1-422A-A0B1-99E4EAC26EDE}" srcOrd="0" destOrd="0" presId="urn:microsoft.com/office/officeart/2005/8/layout/hChevron3"/>
    <dgm:cxn modelId="{989AE6A7-16E3-40B2-BB77-A85F94CC5C8F}" type="presOf" srcId="{252357BE-30EA-49F7-9DBD-B5F30B4F4A9D}" destId="{AFF030F6-8D1D-42AA-8527-70CC9827071F}" srcOrd="0" destOrd="0" presId="urn:microsoft.com/office/officeart/2005/8/layout/hChevron3"/>
    <dgm:cxn modelId="{0789544A-631F-409E-B6BD-70D8BD90E110}"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4727BDAC-F1E3-465F-8C47-4E8AAC5368D3}"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5A914A5-791C-4F53-A273-B9C7E3D642E7}" type="presOf" srcId="{FE62C0D6-7716-4F07-8A32-C1981493321E}" destId="{E90DA5B7-A9FA-4C23-963F-7930D037E7E4}" srcOrd="0" destOrd="0" presId="urn:microsoft.com/office/officeart/2005/8/layout/hChevron3"/>
    <dgm:cxn modelId="{25EADFD6-B8F0-47AC-A18A-0E7A6C4B0875}" type="presParOf" srcId="{AFF030F6-8D1D-42AA-8527-70CC9827071F}" destId="{371DF444-DDBC-427E-9FEE-DFE4E6239109}" srcOrd="0" destOrd="0" presId="urn:microsoft.com/office/officeart/2005/8/layout/hChevron3"/>
    <dgm:cxn modelId="{9653B73B-F5F5-4B3D-BE7F-0761AD313B22}" type="presParOf" srcId="{AFF030F6-8D1D-42AA-8527-70CC9827071F}" destId="{ADC953D7-9E50-47BF-933D-60204B80E8FB}" srcOrd="1" destOrd="0" presId="urn:microsoft.com/office/officeart/2005/8/layout/hChevron3"/>
    <dgm:cxn modelId="{A05DFAB4-66D5-42DA-89EF-7A9DB2ADAD4C}" type="presParOf" srcId="{AFF030F6-8D1D-42AA-8527-70CC9827071F}" destId="{B6154193-CFF1-422A-A0B1-99E4EAC26EDE}" srcOrd="2" destOrd="0" presId="urn:microsoft.com/office/officeart/2005/8/layout/hChevron3"/>
    <dgm:cxn modelId="{41754393-0913-4A52-B0FA-FEE59DC02DD7}" type="presParOf" srcId="{AFF030F6-8D1D-42AA-8527-70CC9827071F}" destId="{B0D14E24-9419-4779-91B2-FCCDE3A94F4A}" srcOrd="3" destOrd="0" presId="urn:microsoft.com/office/officeart/2005/8/layout/hChevron3"/>
    <dgm:cxn modelId="{A0F82ED6-8C25-49BF-BFD9-004AA4D04499}" type="presParOf" srcId="{AFF030F6-8D1D-42AA-8527-70CC9827071F}" destId="{565F66ED-5189-46DB-A579-BEA28FE6D986}" srcOrd="4" destOrd="0" presId="urn:microsoft.com/office/officeart/2005/8/layout/hChevron3"/>
    <dgm:cxn modelId="{320B84A5-2DF6-4C85-8B70-6BD0F0B2A1CF}" type="presParOf" srcId="{AFF030F6-8D1D-42AA-8527-70CC9827071F}" destId="{5E46F59D-5DCE-432B-B3A1-0BD5CF2E763E}" srcOrd="5" destOrd="0" presId="urn:microsoft.com/office/officeart/2005/8/layout/hChevron3"/>
    <dgm:cxn modelId="{868E489A-3084-4FC8-B853-1D2A20EFECF4}" type="presParOf" srcId="{AFF030F6-8D1D-42AA-8527-70CC9827071F}" destId="{4CE1BAFB-AD98-4868-A469-10A5BFCC62FB}" srcOrd="6" destOrd="0" presId="urn:microsoft.com/office/officeart/2005/8/layout/hChevron3"/>
    <dgm:cxn modelId="{E904B396-8E75-4A04-9B5B-3BC2BC193588}" type="presParOf" srcId="{AFF030F6-8D1D-42AA-8527-70CC9827071F}" destId="{D4A6FAAB-8048-431A-808C-023578BE8F34}" srcOrd="7" destOrd="0" presId="urn:microsoft.com/office/officeart/2005/8/layout/hChevron3"/>
    <dgm:cxn modelId="{BD826E4C-BB97-451B-9F59-FB5616F30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201EC5E-B7CB-4B71-9E8C-626ED5F085C2}"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400DCF0-5A51-4577-84B7-CC29FD2DA432}" type="presOf" srcId="{FE62C0D6-7716-4F07-8A32-C1981493321E}" destId="{E90DA5B7-A9FA-4C23-963F-7930D037E7E4}" srcOrd="0" destOrd="0" presId="urn:microsoft.com/office/officeart/2005/8/layout/hChevron3"/>
    <dgm:cxn modelId="{7FC4A150-CD7A-4974-8DC4-444186B4BC76}" type="presOf" srcId="{9E0F2420-2F7C-4BC9-B3B1-41D079D7B9BA}" destId="{B6154193-CFF1-422A-A0B1-99E4EAC26EDE}" srcOrd="0" destOrd="0" presId="urn:microsoft.com/office/officeart/2005/8/layout/hChevron3"/>
    <dgm:cxn modelId="{1C64E23B-F6D6-4146-8BB6-AE7CF52F6067}" type="presOf" srcId="{5FF2D4FE-A551-4F3F-AAC9-90D5FFA8619A}" destId="{565F66ED-5189-46DB-A579-BEA28FE6D986}" srcOrd="0" destOrd="0" presId="urn:microsoft.com/office/officeart/2005/8/layout/hChevron3"/>
    <dgm:cxn modelId="{15F29EFD-8039-4AFF-8868-29B10C8E3A48}"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E355C54-DAB1-48DE-99C8-AC231CE7E541}"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F00FC002-C02D-4CA2-9436-DF70EF588936}" type="presParOf" srcId="{AFF030F6-8D1D-42AA-8527-70CC9827071F}" destId="{371DF444-DDBC-427E-9FEE-DFE4E6239109}" srcOrd="0" destOrd="0" presId="urn:microsoft.com/office/officeart/2005/8/layout/hChevron3"/>
    <dgm:cxn modelId="{E90845FD-D211-4B34-8B62-F3A30D5A6EFA}" type="presParOf" srcId="{AFF030F6-8D1D-42AA-8527-70CC9827071F}" destId="{ADC953D7-9E50-47BF-933D-60204B80E8FB}" srcOrd="1" destOrd="0" presId="urn:microsoft.com/office/officeart/2005/8/layout/hChevron3"/>
    <dgm:cxn modelId="{8B0CC473-F95B-4415-90B6-011E1586F755}" type="presParOf" srcId="{AFF030F6-8D1D-42AA-8527-70CC9827071F}" destId="{B6154193-CFF1-422A-A0B1-99E4EAC26EDE}" srcOrd="2" destOrd="0" presId="urn:microsoft.com/office/officeart/2005/8/layout/hChevron3"/>
    <dgm:cxn modelId="{7820F5DD-1AAC-4E07-A69D-38B63565090D}" type="presParOf" srcId="{AFF030F6-8D1D-42AA-8527-70CC9827071F}" destId="{B0D14E24-9419-4779-91B2-FCCDE3A94F4A}" srcOrd="3" destOrd="0" presId="urn:microsoft.com/office/officeart/2005/8/layout/hChevron3"/>
    <dgm:cxn modelId="{A1C1A3FA-779C-42C5-81FD-0EAB4232E15B}" type="presParOf" srcId="{AFF030F6-8D1D-42AA-8527-70CC9827071F}" destId="{565F66ED-5189-46DB-A579-BEA28FE6D986}" srcOrd="4" destOrd="0" presId="urn:microsoft.com/office/officeart/2005/8/layout/hChevron3"/>
    <dgm:cxn modelId="{9390BAB9-5DD1-4FCD-8EB6-1129D7283A82}" type="presParOf" srcId="{AFF030F6-8D1D-42AA-8527-70CC9827071F}" destId="{5E46F59D-5DCE-432B-B3A1-0BD5CF2E763E}" srcOrd="5" destOrd="0" presId="urn:microsoft.com/office/officeart/2005/8/layout/hChevron3"/>
    <dgm:cxn modelId="{B44C1B55-CF76-4620-A4E9-20EDD10A2C39}" type="presParOf" srcId="{AFF030F6-8D1D-42AA-8527-70CC9827071F}" destId="{4CE1BAFB-AD98-4868-A469-10A5BFCC62FB}" srcOrd="6" destOrd="0" presId="urn:microsoft.com/office/officeart/2005/8/layout/hChevron3"/>
    <dgm:cxn modelId="{E31A0B5B-074B-43E5-A825-82A677104732}" type="presParOf" srcId="{AFF030F6-8D1D-42AA-8527-70CC9827071F}" destId="{D4A6FAAB-8048-431A-808C-023578BE8F34}" srcOrd="7" destOrd="0" presId="urn:microsoft.com/office/officeart/2005/8/layout/hChevron3"/>
    <dgm:cxn modelId="{847F7508-42FD-4368-B4F2-D0EFE37D794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9CD12137-04A5-44C6-90C8-AA556F06E447}"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5988427-6B14-4F21-B00E-A3FC80F90FD5}" type="presOf" srcId="{53D53256-A754-4BBD-AA8A-3E51EF6B7332}" destId="{371DF444-DDBC-427E-9FEE-DFE4E6239109}" srcOrd="0" destOrd="0" presId="urn:microsoft.com/office/officeart/2005/8/layout/hChevron3"/>
    <dgm:cxn modelId="{09A2743A-D869-468D-9207-2C540C9B1E4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52F647E9-5A63-4D09-94A9-682C66E5830D}" type="presOf" srcId="{11840DCF-704A-4333-851F-70B4FE134E39}" destId="{4CE1BAFB-AD98-4868-A469-10A5BFCC62FB}" srcOrd="0" destOrd="0" presId="urn:microsoft.com/office/officeart/2005/8/layout/hChevron3"/>
    <dgm:cxn modelId="{C5ECA0D4-D0F7-4B82-812E-9ADBE9AF42B6}" type="presOf" srcId="{FE62C0D6-7716-4F07-8A32-C1981493321E}" destId="{E90DA5B7-A9FA-4C23-963F-7930D037E7E4}" srcOrd="0" destOrd="0" presId="urn:microsoft.com/office/officeart/2005/8/layout/hChevron3"/>
    <dgm:cxn modelId="{689B0807-AE02-4F01-BB49-29069C82E3AB}" type="presOf" srcId="{9E0F2420-2F7C-4BC9-B3B1-41D079D7B9BA}" destId="{B6154193-CFF1-422A-A0B1-99E4EAC26EDE}" srcOrd="0" destOrd="0" presId="urn:microsoft.com/office/officeart/2005/8/layout/hChevron3"/>
    <dgm:cxn modelId="{77392EB7-78FA-4B2F-8612-FF0AFABAA165}" type="presParOf" srcId="{AFF030F6-8D1D-42AA-8527-70CC9827071F}" destId="{371DF444-DDBC-427E-9FEE-DFE4E6239109}" srcOrd="0" destOrd="0" presId="urn:microsoft.com/office/officeart/2005/8/layout/hChevron3"/>
    <dgm:cxn modelId="{42858102-48B8-4FA8-B0E9-19EBD80EC268}" type="presParOf" srcId="{AFF030F6-8D1D-42AA-8527-70CC9827071F}" destId="{ADC953D7-9E50-47BF-933D-60204B80E8FB}" srcOrd="1" destOrd="0" presId="urn:microsoft.com/office/officeart/2005/8/layout/hChevron3"/>
    <dgm:cxn modelId="{3A8B8D2D-D5A6-4C70-9452-1A56EDF116C6}" type="presParOf" srcId="{AFF030F6-8D1D-42AA-8527-70CC9827071F}" destId="{B6154193-CFF1-422A-A0B1-99E4EAC26EDE}" srcOrd="2" destOrd="0" presId="urn:microsoft.com/office/officeart/2005/8/layout/hChevron3"/>
    <dgm:cxn modelId="{DEF5EE8C-3AC8-492F-9C16-3DC0022CA993}" type="presParOf" srcId="{AFF030F6-8D1D-42AA-8527-70CC9827071F}" destId="{B0D14E24-9419-4779-91B2-FCCDE3A94F4A}" srcOrd="3" destOrd="0" presId="urn:microsoft.com/office/officeart/2005/8/layout/hChevron3"/>
    <dgm:cxn modelId="{0F98223A-88F2-496B-B3D8-F22DC654E5C5}" type="presParOf" srcId="{AFF030F6-8D1D-42AA-8527-70CC9827071F}" destId="{565F66ED-5189-46DB-A579-BEA28FE6D986}" srcOrd="4" destOrd="0" presId="urn:microsoft.com/office/officeart/2005/8/layout/hChevron3"/>
    <dgm:cxn modelId="{E5A189F8-F940-43E8-9A3E-CB7FBF99D305}" type="presParOf" srcId="{AFF030F6-8D1D-42AA-8527-70CC9827071F}" destId="{5E46F59D-5DCE-432B-B3A1-0BD5CF2E763E}" srcOrd="5" destOrd="0" presId="urn:microsoft.com/office/officeart/2005/8/layout/hChevron3"/>
    <dgm:cxn modelId="{6BC89F30-402E-4D35-B024-7AFBE0C713B8}" type="presParOf" srcId="{AFF030F6-8D1D-42AA-8527-70CC9827071F}" destId="{4CE1BAFB-AD98-4868-A469-10A5BFCC62FB}" srcOrd="6" destOrd="0" presId="urn:microsoft.com/office/officeart/2005/8/layout/hChevron3"/>
    <dgm:cxn modelId="{8351A22B-33F2-4D9D-A67B-F79D496BB32C}" type="presParOf" srcId="{AFF030F6-8D1D-42AA-8527-70CC9827071F}" destId="{D4A6FAAB-8048-431A-808C-023578BE8F34}" srcOrd="7" destOrd="0" presId="urn:microsoft.com/office/officeart/2005/8/layout/hChevron3"/>
    <dgm:cxn modelId="{31E1C49A-0682-4A74-A25E-609E941FB65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10000"/>
            <a:lumOff val="90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rgbClr val="EEF0EE"/>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rgbClr val="FFFFFF"/>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315979" y="-814174"/>
          <a:ext cx="6330523" cy="6330523"/>
        </a:xfrm>
        <a:prstGeom prst="blockArc">
          <a:avLst>
            <a:gd name="adj1" fmla="val 18900000"/>
            <a:gd name="adj2" fmla="val 2700000"/>
            <a:gd name="adj3" fmla="val 341"/>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52661" y="470217"/>
          <a:ext cx="10283823" cy="94043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kern="1200" dirty="0"/>
            <a:t>平台化開放策略，不和傳統金融業正面競爭</a:t>
          </a:r>
        </a:p>
      </dsp:txBody>
      <dsp:txXfrm>
        <a:off x="652661" y="470217"/>
        <a:ext cx="10283823" cy="940435"/>
      </dsp:txXfrm>
    </dsp:sp>
    <dsp:sp modelId="{8CE46475-6650-47A6-900E-A958392A9204}">
      <dsp:nvSpPr>
        <dsp:cNvPr id="0" name=""/>
        <dsp:cNvSpPr/>
      </dsp:nvSpPr>
      <dsp:spPr>
        <a:xfrm>
          <a:off x="64890" y="352663"/>
          <a:ext cx="1175543" cy="117554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994510" y="1880870"/>
          <a:ext cx="9941974" cy="940435"/>
        </a:xfrm>
        <a:prstGeom prst="rect">
          <a:avLst/>
        </a:prstGeom>
        <a:solidFill>
          <a:schemeClr val="accent5">
            <a:hueOff val="-7009648"/>
            <a:satOff val="10306"/>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b="1" i="0" kern="1200" dirty="0"/>
            <a:t>注重中國農村硬體建設，刺激農村支付寶用戶增長</a:t>
          </a:r>
          <a:endParaRPr lang="zh-TW" altLang="en-US" sz="2800" kern="1200" dirty="0"/>
        </a:p>
      </dsp:txBody>
      <dsp:txXfrm>
        <a:off x="994510" y="1880870"/>
        <a:ext cx="9941974" cy="940435"/>
      </dsp:txXfrm>
    </dsp:sp>
    <dsp:sp modelId="{CA1222D1-C0D7-4320-BDD3-E3B81E7E50E2}">
      <dsp:nvSpPr>
        <dsp:cNvPr id="0" name=""/>
        <dsp:cNvSpPr/>
      </dsp:nvSpPr>
      <dsp:spPr>
        <a:xfrm>
          <a:off x="406738" y="1763315"/>
          <a:ext cx="1175543" cy="1175543"/>
        </a:xfrm>
        <a:prstGeom prst="ellipse">
          <a:avLst/>
        </a:prstGeom>
        <a:solidFill>
          <a:schemeClr val="lt1">
            <a:hueOff val="0"/>
            <a:satOff val="0"/>
            <a:lumOff val="0"/>
            <a:alphaOff val="0"/>
          </a:schemeClr>
        </a:solidFill>
        <a:ln w="12700" cap="flat" cmpd="sng" algn="ctr">
          <a:solidFill>
            <a:schemeClr val="accent5">
              <a:hueOff val="-7009648"/>
              <a:satOff val="10306"/>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52661" y="3291522"/>
          <a:ext cx="10283823" cy="940435"/>
        </a:xfrm>
        <a:prstGeom prst="rect">
          <a:avLst/>
        </a:prstGeom>
        <a:solidFill>
          <a:schemeClr val="accent5">
            <a:hueOff val="-14019296"/>
            <a:satOff val="20613"/>
            <a:lumOff val="1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b="1" i="0" kern="1200" dirty="0"/>
            <a:t>國際用戶深耕支付基礎業務，基金貸款等金融產品並非核心</a:t>
          </a:r>
          <a:endParaRPr lang="zh-TW" altLang="en-US" sz="2800" kern="1200" dirty="0"/>
        </a:p>
      </dsp:txBody>
      <dsp:txXfrm>
        <a:off x="652661" y="3291522"/>
        <a:ext cx="10283823" cy="940435"/>
      </dsp:txXfrm>
    </dsp:sp>
    <dsp:sp modelId="{C1B7E16D-F72F-4E72-86B8-BED5149B9912}">
      <dsp:nvSpPr>
        <dsp:cNvPr id="0" name=""/>
        <dsp:cNvSpPr/>
      </dsp:nvSpPr>
      <dsp:spPr>
        <a:xfrm>
          <a:off x="64890" y="3173968"/>
          <a:ext cx="1175543" cy="1175543"/>
        </a:xfrm>
        <a:prstGeom prst="ellipse">
          <a:avLst/>
        </a:prstGeom>
        <a:solidFill>
          <a:schemeClr val="lt1">
            <a:hueOff val="0"/>
            <a:satOff val="0"/>
            <a:lumOff val="0"/>
            <a:alphaOff val="0"/>
          </a:schemeClr>
        </a:solidFill>
        <a:ln w="12700" cap="flat" cmpd="sng" algn="ctr">
          <a:solidFill>
            <a:schemeClr val="accent5">
              <a:hueOff val="-14019296"/>
              <a:satOff val="20613"/>
              <a:lumOff val="17647"/>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25AB5-2A7F-4EEB-B4D6-2D3E9D6E93DB}">
      <dsp:nvSpPr>
        <dsp:cNvPr id="0" name=""/>
        <dsp:cNvSpPr/>
      </dsp:nvSpPr>
      <dsp:spPr>
        <a:xfrm rot="4396374">
          <a:off x="1087957" y="967599"/>
          <a:ext cx="4197597" cy="2927300"/>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E5628A-AA77-415D-B9B5-60AFFD26A687}">
      <dsp:nvSpPr>
        <dsp:cNvPr id="0" name=""/>
        <dsp:cNvSpPr/>
      </dsp:nvSpPr>
      <dsp:spPr>
        <a:xfrm>
          <a:off x="3395576" y="1888108"/>
          <a:ext cx="106002" cy="106002"/>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BC18E4-4561-4F90-B607-BF93BB15524D}">
      <dsp:nvSpPr>
        <dsp:cNvPr id="0" name=""/>
        <dsp:cNvSpPr/>
      </dsp:nvSpPr>
      <dsp:spPr>
        <a:xfrm>
          <a:off x="890806" y="0"/>
          <a:ext cx="1979037"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ctr" defTabSz="1066800">
            <a:lnSpc>
              <a:spcPct val="90000"/>
            </a:lnSpc>
            <a:spcBef>
              <a:spcPct val="0"/>
            </a:spcBef>
            <a:spcAft>
              <a:spcPct val="35000"/>
            </a:spcAft>
          </a:pPr>
          <a:r>
            <a:rPr lang="zh-TW" altLang="en-US" sz="2400" kern="1200" dirty="0" smtClean="0"/>
            <a:t>第一階段</a:t>
          </a:r>
          <a:endParaRPr lang="zh-TW" altLang="en-US" sz="2400" kern="1200" dirty="0"/>
        </a:p>
      </dsp:txBody>
      <dsp:txXfrm>
        <a:off x="890806" y="0"/>
        <a:ext cx="1979037" cy="777999"/>
      </dsp:txXfrm>
    </dsp:sp>
    <dsp:sp modelId="{02C1A355-0A68-4CDA-A9C3-A55B35CD1A88}">
      <dsp:nvSpPr>
        <dsp:cNvPr id="0" name=""/>
        <dsp:cNvSpPr/>
      </dsp:nvSpPr>
      <dsp:spPr>
        <a:xfrm>
          <a:off x="3886105" y="1552109"/>
          <a:ext cx="2353449"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35000"/>
            </a:spcAft>
          </a:pPr>
          <a:r>
            <a:rPr lang="zh-TW" altLang="en-US" sz="2400" kern="1200" dirty="0" smtClean="0"/>
            <a:t>第二階段</a:t>
          </a:r>
          <a:endParaRPr lang="zh-TW" altLang="en-US" sz="2400" kern="1200" dirty="0"/>
        </a:p>
      </dsp:txBody>
      <dsp:txXfrm>
        <a:off x="3886105" y="1552109"/>
        <a:ext cx="2353449" cy="777999"/>
      </dsp:txXfrm>
    </dsp:sp>
    <dsp:sp modelId="{EF662799-A589-45BD-B204-CEF24F6B0E81}">
      <dsp:nvSpPr>
        <dsp:cNvPr id="0" name=""/>
        <dsp:cNvSpPr/>
      </dsp:nvSpPr>
      <dsp:spPr>
        <a:xfrm>
          <a:off x="4455986" y="4076120"/>
          <a:ext cx="2674374"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1066800">
            <a:lnSpc>
              <a:spcPct val="90000"/>
            </a:lnSpc>
            <a:spcBef>
              <a:spcPct val="0"/>
            </a:spcBef>
            <a:spcAft>
              <a:spcPct val="35000"/>
            </a:spcAft>
          </a:pPr>
          <a:r>
            <a:rPr lang="zh-TW" altLang="en-US" sz="2400" kern="1200" dirty="0" smtClean="0"/>
            <a:t>第三階段</a:t>
          </a:r>
          <a:endParaRPr lang="zh-TW" altLang="en-US" sz="2400" kern="1200" dirty="0"/>
        </a:p>
      </dsp:txBody>
      <dsp:txXfrm>
        <a:off x="4455986" y="4076120"/>
        <a:ext cx="2674374" cy="77799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pPr/>
              <a:t>2016/12/20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pPr/>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pPr/>
              <a:t>2016/12/20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pPr/>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3239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993018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32</a:t>
            </a:fld>
            <a:endParaRPr lang="zh-TW" altLang="en-US"/>
          </a:p>
        </p:txBody>
      </p:sp>
    </p:spTree>
    <p:extLst>
      <p:ext uri="{BB962C8B-B14F-4D97-AF65-F5344CB8AC3E}">
        <p14:creationId xmlns:p14="http://schemas.microsoft.com/office/powerpoint/2010/main" val="2288039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rPr lang="zh-TW" altLang="en-US" dirty="0"/>
              <a:t>深入</a:t>
            </a:r>
            <a:endParaRPr dirty="0"/>
          </a:p>
        </p:txBody>
      </p:sp>
    </p:spTree>
    <p:extLst>
      <p:ext uri="{BB962C8B-B14F-4D97-AF65-F5344CB8AC3E}">
        <p14:creationId xmlns:p14="http://schemas.microsoft.com/office/powerpoint/2010/main" val="2582360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36</a:t>
            </a:fld>
            <a:endParaRPr lang="zh-TW" altLang="en-US"/>
          </a:p>
        </p:txBody>
      </p:sp>
    </p:spTree>
    <p:extLst>
      <p:ext uri="{BB962C8B-B14F-4D97-AF65-F5344CB8AC3E}">
        <p14:creationId xmlns:p14="http://schemas.microsoft.com/office/powerpoint/2010/main" val="3478491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46050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7551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5</a:t>
            </a:fld>
            <a:endParaRPr lang="zh-TW" altLang="en-US"/>
          </a:p>
        </p:txBody>
      </p:sp>
    </p:spTree>
    <p:extLst>
      <p:ext uri="{BB962C8B-B14F-4D97-AF65-F5344CB8AC3E}">
        <p14:creationId xmlns:p14="http://schemas.microsoft.com/office/powerpoint/2010/main" val="2185486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a:t>
            </a:fld>
            <a:endParaRPr lang="zh-TW" altLang="en-US"/>
          </a:p>
        </p:txBody>
      </p:sp>
    </p:spTree>
    <p:extLst>
      <p:ext uri="{BB962C8B-B14F-4D97-AF65-F5344CB8AC3E}">
        <p14:creationId xmlns:p14="http://schemas.microsoft.com/office/powerpoint/2010/main" val="253685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solidFill>
                <a:srgbClr val="C00000"/>
              </a:solidFill>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8</a:t>
            </a:fld>
            <a:endParaRPr lang="zh-TW" altLang="en-US"/>
          </a:p>
        </p:txBody>
      </p:sp>
    </p:spTree>
    <p:extLst>
      <p:ext uri="{BB962C8B-B14F-4D97-AF65-F5344CB8AC3E}">
        <p14:creationId xmlns:p14="http://schemas.microsoft.com/office/powerpoint/2010/main" val="1900252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18</a:t>
            </a:fld>
            <a:endParaRPr lang="zh-TW" altLang="en-US"/>
          </a:p>
        </p:txBody>
      </p:sp>
    </p:spTree>
    <p:extLst>
      <p:ext uri="{BB962C8B-B14F-4D97-AF65-F5344CB8AC3E}">
        <p14:creationId xmlns:p14="http://schemas.microsoft.com/office/powerpoint/2010/main" val="1182738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22</a:t>
            </a:fld>
            <a:endParaRPr lang="zh-TW" altLang="en-US"/>
          </a:p>
        </p:txBody>
      </p:sp>
    </p:spTree>
    <p:extLst>
      <p:ext uri="{BB962C8B-B14F-4D97-AF65-F5344CB8AC3E}">
        <p14:creationId xmlns:p14="http://schemas.microsoft.com/office/powerpoint/2010/main" val="3305745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http://www.bnext.com.tw/article/8661/BN-ARTICLE-8661 </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23</a:t>
            </a:fld>
            <a:endParaRPr lang="zh-TW" altLang="en-US"/>
          </a:p>
        </p:txBody>
      </p:sp>
    </p:spTree>
    <p:extLst>
      <p:ext uri="{BB962C8B-B14F-4D97-AF65-F5344CB8AC3E}">
        <p14:creationId xmlns:p14="http://schemas.microsoft.com/office/powerpoint/2010/main" val="228912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7.gif"/><Relationship Id="rId7" Type="http://schemas.openxmlformats.org/officeDocument/2006/relationships/diagramLayout" Target="../diagrams/layout9.xml"/><Relationship Id="rId12"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Data" Target="../diagrams/data9.xml"/><Relationship Id="rId11" Type="http://schemas.openxmlformats.org/officeDocument/2006/relationships/image" Target="../media/image10.png"/><Relationship Id="rId5" Type="http://schemas.openxmlformats.org/officeDocument/2006/relationships/image" Target="../media/image9.png"/><Relationship Id="rId10" Type="http://schemas.microsoft.com/office/2007/relationships/diagramDrawing" Target="../diagrams/drawing9.xml"/><Relationship Id="rId4" Type="http://schemas.openxmlformats.org/officeDocument/2006/relationships/image" Target="../media/image8.png"/><Relationship Id="rId9" Type="http://schemas.openxmlformats.org/officeDocument/2006/relationships/diagramColors" Target="../diagrams/colors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2.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13.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diagramData" Target="../diagrams/data16.xml"/><Relationship Id="rId7" Type="http://schemas.microsoft.com/office/2007/relationships/diagramDrawing" Target="../diagrams/drawing16.xml"/><Relationship Id="rId12" Type="http://schemas.openxmlformats.org/officeDocument/2006/relationships/image" Target="../media/image18.png"/><Relationship Id="rId2" Type="http://schemas.openxmlformats.org/officeDocument/2006/relationships/notesSlide" Target="../notesSlides/notesSlide7.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image" Target="../media/image17.png"/><Relationship Id="rId5" Type="http://schemas.openxmlformats.org/officeDocument/2006/relationships/diagramQuickStyle" Target="../diagrams/quickStyle16.xml"/><Relationship Id="rId15" Type="http://schemas.microsoft.com/office/2007/relationships/hdphoto" Target="../media/hdphoto1.wdp"/><Relationship Id="rId10" Type="http://schemas.openxmlformats.org/officeDocument/2006/relationships/image" Target="../media/image16.png"/><Relationship Id="rId4" Type="http://schemas.openxmlformats.org/officeDocument/2006/relationships/diagramLayout" Target="../diagrams/layout16.xml"/><Relationship Id="rId9" Type="http://schemas.openxmlformats.org/officeDocument/2006/relationships/image" Target="../media/image15.png"/><Relationship Id="rId1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22.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23.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24.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25.png"/><Relationship Id="rId7" Type="http://schemas.openxmlformats.org/officeDocument/2006/relationships/diagramColors" Target="../diagrams/colors2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6.png"/><Relationship Id="rId7" Type="http://schemas.openxmlformats.org/officeDocument/2006/relationships/diagramColors" Target="../diagrams/colors2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7.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27.png"/><Relationship Id="rId7" Type="http://schemas.openxmlformats.org/officeDocument/2006/relationships/diagramColors" Target="../diagrams/colors2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31.xml"/><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7" Type="http://schemas.openxmlformats.org/officeDocument/2006/relationships/image" Target="../media/image30.png"/><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4.xml"/><Relationship Id="rId7" Type="http://schemas.openxmlformats.org/officeDocument/2006/relationships/image" Target="../media/image31.png"/><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diagramQuickStyle" Target="../diagrams/quickStyle36.xml"/><Relationship Id="rId3" Type="http://schemas.openxmlformats.org/officeDocument/2006/relationships/diagramData" Target="../diagrams/data35.xml"/><Relationship Id="rId7" Type="http://schemas.microsoft.com/office/2007/relationships/diagramDrawing" Target="../diagrams/drawing35.xml"/><Relationship Id="rId12" Type="http://schemas.openxmlformats.org/officeDocument/2006/relationships/diagramLayout" Target="../diagrams/layout3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5.xml"/><Relationship Id="rId11" Type="http://schemas.openxmlformats.org/officeDocument/2006/relationships/diagramData" Target="../diagrams/data36.xml"/><Relationship Id="rId5" Type="http://schemas.openxmlformats.org/officeDocument/2006/relationships/diagramQuickStyle" Target="../diagrams/quickStyle35.xml"/><Relationship Id="rId15" Type="http://schemas.microsoft.com/office/2007/relationships/diagramDrawing" Target="../diagrams/drawing36.xml"/><Relationship Id="rId10" Type="http://schemas.openxmlformats.org/officeDocument/2006/relationships/image" Target="../media/image33.png"/><Relationship Id="rId4" Type="http://schemas.openxmlformats.org/officeDocument/2006/relationships/diagramLayout" Target="../diagrams/layout35.xml"/><Relationship Id="rId9" Type="http://schemas.openxmlformats.org/officeDocument/2006/relationships/image" Target="../media/image32.png"/><Relationship Id="rId14" Type="http://schemas.openxmlformats.org/officeDocument/2006/relationships/diagramColors" Target="../diagrams/colors3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31.png"/><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8.xml"/><Relationship Id="rId7" Type="http://schemas.openxmlformats.org/officeDocument/2006/relationships/image" Target="../media/image32.png"/><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9.xml"/><Relationship Id="rId7" Type="http://schemas.openxmlformats.org/officeDocument/2006/relationships/image" Target="../media/image33.png"/><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zh-TW" altLang="en-US" dirty="0">
                <a:latin typeface="+mn-ea"/>
                <a:ea typeface="+mn-ea"/>
                <a:cs typeface="+mj-cs"/>
                <a:sym typeface="Helvetica"/>
              </a:rPr>
              <a:t>電商金融</a:t>
            </a:r>
            <a:endParaRPr dirty="0">
              <a:latin typeface="+mn-ea"/>
              <a:ea typeface="+mn-ea"/>
              <a:cs typeface="+mj-cs"/>
              <a:sym typeface="Helvetica"/>
            </a:endParaRPr>
          </a:p>
        </p:txBody>
      </p:sp>
      <p:sp>
        <p:nvSpPr>
          <p:cNvPr id="2" name="子標題 1"/>
          <p:cNvSpPr>
            <a:spLocks noGrp="1"/>
          </p:cNvSpPr>
          <p:nvPr>
            <p:ph type="subTitle" idx="1"/>
          </p:nvPr>
        </p:nvSpPr>
        <p:spPr/>
        <p:txBody>
          <a:bodyPr>
            <a:normAutofit/>
          </a:bodyPr>
          <a:lstStyle/>
          <a:p>
            <a:r>
              <a:rPr kumimoji="1" lang="en-US" altLang="zh-TW" sz="4000" b="1" dirty="0">
                <a:solidFill>
                  <a:schemeClr val="accent2"/>
                </a:solidFill>
                <a:latin typeface="+mn-ea"/>
              </a:rPr>
              <a:t>EC Finance</a:t>
            </a:r>
          </a:p>
        </p:txBody>
      </p:sp>
      <p:sp>
        <p:nvSpPr>
          <p:cNvPr id="6" name="頁尾版面配置區 1"/>
          <p:cNvSpPr txBox="1">
            <a:spLocks/>
          </p:cNvSpPr>
          <p:nvPr/>
        </p:nvSpPr>
        <p:spPr>
          <a:xfrm>
            <a:off x="1728302" y="5717310"/>
            <a:ext cx="9095510" cy="748146"/>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kern="0" dirty="0">
                <a:solidFill>
                  <a:sysClr val="windowText" lastClr="000000"/>
                </a:solidFill>
              </a:rPr>
              <a:t>《105-1</a:t>
            </a:r>
            <a:r>
              <a:rPr lang="zh-TW" altLang="en-US" sz="2000" kern="0" dirty="0">
                <a:solidFill>
                  <a:sysClr val="windowText" lastClr="000000"/>
                </a:solidFill>
              </a:rPr>
              <a:t>網路經濟與數位金融</a:t>
            </a:r>
            <a:r>
              <a:rPr lang="en-US" altLang="zh-TW" sz="2000" kern="0">
                <a:solidFill>
                  <a:sysClr val="windowText" lastClr="000000"/>
                </a:solidFill>
              </a:rPr>
              <a:t>》                                                                                                                                             NCTU.IIM.IEBI Lab</a:t>
            </a:r>
            <a:endParaRPr lang="zh-TW" altLang="en-US" sz="2000" kern="0" dirty="0">
              <a:solidFill>
                <a:sysClr val="windowText" lastClr="000000"/>
              </a:solidFill>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 </a:t>
            </a:r>
            <a:r>
              <a:rPr lang="en-US" altLang="zh-TW" dirty="0"/>
              <a:t>VS </a:t>
            </a:r>
            <a:r>
              <a:rPr lang="zh-TW" altLang="en-US" dirty="0"/>
              <a:t>傳統金融</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內容版面配置區 10"/>
          <p:cNvGraphicFramePr>
            <a:graphicFrameLocks noGrp="1"/>
          </p:cNvGraphicFramePr>
          <p:nvPr>
            <p:ph idx="1"/>
            <p:extLst>
              <p:ext uri="{D42A27DB-BD31-4B8C-83A1-F6EECF244321}">
                <p14:modId xmlns:p14="http://schemas.microsoft.com/office/powerpoint/2010/main" val="1540649525"/>
              </p:ext>
            </p:extLst>
          </p:nvPr>
        </p:nvGraphicFramePr>
        <p:xfrm>
          <a:off x="612058" y="1630679"/>
          <a:ext cx="11002296" cy="3940632"/>
        </p:xfrm>
        <a:graphic>
          <a:graphicData uri="http://schemas.openxmlformats.org/drawingml/2006/table">
            <a:tbl>
              <a:tblPr firstRow="1" bandRow="1">
                <a:tableStyleId>{9D7B26C5-4107-4FEC-AEDC-1716B250A1EF}</a:tableStyleId>
              </a:tblPr>
              <a:tblGrid>
                <a:gridCol w="2782071">
                  <a:extLst>
                    <a:ext uri="{9D8B030D-6E8A-4147-A177-3AD203B41FA5}">
                      <a16:colId xmlns:a16="http://schemas.microsoft.com/office/drawing/2014/main" xmlns="" val="20000"/>
                    </a:ext>
                  </a:extLst>
                </a:gridCol>
                <a:gridCol w="3967566">
                  <a:extLst>
                    <a:ext uri="{9D8B030D-6E8A-4147-A177-3AD203B41FA5}">
                      <a16:colId xmlns:a16="http://schemas.microsoft.com/office/drawing/2014/main" xmlns="" val="20001"/>
                    </a:ext>
                  </a:extLst>
                </a:gridCol>
                <a:gridCol w="4252659">
                  <a:extLst>
                    <a:ext uri="{9D8B030D-6E8A-4147-A177-3AD203B41FA5}">
                      <a16:colId xmlns:a16="http://schemas.microsoft.com/office/drawing/2014/main" xmlns="" val="20002"/>
                    </a:ext>
                  </a:extLst>
                </a:gridCol>
              </a:tblGrid>
              <a:tr h="539932">
                <a:tc>
                  <a:txBody>
                    <a:bodyPr/>
                    <a:lstStyle/>
                    <a:p>
                      <a:pPr algn="ctr"/>
                      <a:r>
                        <a:rPr lang="zh-TW" altLang="en-US" sz="2000" dirty="0"/>
                        <a:t>項目</a:t>
                      </a:r>
                    </a:p>
                  </a:txBody>
                  <a:tcPr anchor="ctr"/>
                </a:tc>
                <a:tc>
                  <a:txBody>
                    <a:bodyPr/>
                    <a:lstStyle/>
                    <a:p>
                      <a:pPr algn="ctr"/>
                      <a:r>
                        <a:rPr lang="zh-TW" altLang="en-US" sz="2000" dirty="0"/>
                        <a:t>電商金融</a:t>
                      </a:r>
                    </a:p>
                  </a:txBody>
                  <a:tcPr anchor="ctr"/>
                </a:tc>
                <a:tc>
                  <a:txBody>
                    <a:bodyPr/>
                    <a:lstStyle/>
                    <a:p>
                      <a:pPr algn="ctr"/>
                      <a:r>
                        <a:rPr lang="zh-TW" altLang="en-US" sz="2000" dirty="0"/>
                        <a:t>傳統金融</a:t>
                      </a:r>
                    </a:p>
                  </a:txBody>
                  <a:tcPr anchor="ctr"/>
                </a:tc>
                <a:extLst>
                  <a:ext uri="{0D108BD9-81ED-4DB2-BD59-A6C34878D82A}">
                    <a16:rowId xmlns:a16="http://schemas.microsoft.com/office/drawing/2014/main" xmlns="" val="10000"/>
                  </a:ext>
                </a:extLst>
              </a:tr>
              <a:tr h="701040">
                <a:tc>
                  <a:txBody>
                    <a:bodyPr/>
                    <a:lstStyle/>
                    <a:p>
                      <a:pPr algn="ctr"/>
                      <a:r>
                        <a:rPr lang="zh-TW" altLang="en-US" sz="2000" dirty="0"/>
                        <a:t>服務方式</a:t>
                      </a:r>
                    </a:p>
                  </a:txBody>
                  <a:tcPr anchor="ctr"/>
                </a:tc>
                <a:tc>
                  <a:txBody>
                    <a:bodyPr/>
                    <a:lstStyle/>
                    <a:p>
                      <a:r>
                        <a:rPr lang="zh-TW" altLang="en-US" sz="2000" dirty="0"/>
                        <a:t>電商生態圈內完整的閉鎖循環</a:t>
                      </a:r>
                    </a:p>
                  </a:txBody>
                  <a:tcPr anchor="ctr"/>
                </a:tc>
                <a:tc>
                  <a:txBody>
                    <a:bodyPr/>
                    <a:lstStyle/>
                    <a:p>
                      <a:r>
                        <a:rPr lang="zh-TW" altLang="en-US" sz="2000" dirty="0"/>
                        <a:t>獨立的產品與服務，關聯性薄弱</a:t>
                      </a:r>
                    </a:p>
                  </a:txBody>
                  <a:tcPr anchor="ctr"/>
                </a:tc>
                <a:extLst>
                  <a:ext uri="{0D108BD9-81ED-4DB2-BD59-A6C34878D82A}">
                    <a16:rowId xmlns:a16="http://schemas.microsoft.com/office/drawing/2014/main" xmlns="" val="10001"/>
                  </a:ext>
                </a:extLst>
              </a:tr>
              <a:tr h="539932">
                <a:tc>
                  <a:txBody>
                    <a:bodyPr/>
                    <a:lstStyle/>
                    <a:p>
                      <a:pPr algn="ctr"/>
                      <a:r>
                        <a:rPr lang="zh-TW" altLang="en-US" sz="2000" dirty="0"/>
                        <a:t>服務場所</a:t>
                      </a:r>
                    </a:p>
                  </a:txBody>
                  <a:tcPr anchor="ctr"/>
                </a:tc>
                <a:tc>
                  <a:txBody>
                    <a:bodyPr/>
                    <a:lstStyle/>
                    <a:p>
                      <a:r>
                        <a:rPr lang="zh-TW" altLang="en-US" sz="2000" dirty="0"/>
                        <a:t>網路平臺與行動裝置</a:t>
                      </a:r>
                    </a:p>
                  </a:txBody>
                  <a:tcPr anchor="ctr"/>
                </a:tc>
                <a:tc>
                  <a:txBody>
                    <a:bodyPr/>
                    <a:lstStyle/>
                    <a:p>
                      <a:r>
                        <a:rPr lang="zh-TW" altLang="en-US" sz="2000" dirty="0"/>
                        <a:t>有限的實體空間</a:t>
                      </a:r>
                    </a:p>
                  </a:txBody>
                  <a:tcPr anchor="ctr"/>
                </a:tc>
                <a:extLst>
                  <a:ext uri="{0D108BD9-81ED-4DB2-BD59-A6C34878D82A}">
                    <a16:rowId xmlns:a16="http://schemas.microsoft.com/office/drawing/2014/main" xmlns="" val="10002"/>
                  </a:ext>
                </a:extLst>
              </a:tr>
              <a:tr h="539932">
                <a:tc>
                  <a:txBody>
                    <a:bodyPr/>
                    <a:lstStyle/>
                    <a:p>
                      <a:pPr algn="ctr"/>
                      <a:r>
                        <a:rPr lang="zh-TW" altLang="en-US" sz="2000" dirty="0"/>
                        <a:t>服務時間</a:t>
                      </a:r>
                    </a:p>
                  </a:txBody>
                  <a:tcPr anchor="ctr"/>
                </a:tc>
                <a:tc>
                  <a:txBody>
                    <a:bodyPr/>
                    <a:lstStyle/>
                    <a:p>
                      <a:r>
                        <a:rPr lang="zh-TW" altLang="en-US" sz="2000" dirty="0"/>
                        <a:t>無時間限制</a:t>
                      </a:r>
                    </a:p>
                  </a:txBody>
                  <a:tcPr anchor="ctr"/>
                </a:tc>
                <a:tc>
                  <a:txBody>
                    <a:bodyPr/>
                    <a:lstStyle/>
                    <a:p>
                      <a:r>
                        <a:rPr lang="zh-TW" altLang="en-US" sz="2000" dirty="0"/>
                        <a:t>受限於平日上班時間</a:t>
                      </a:r>
                    </a:p>
                  </a:txBody>
                  <a:tcPr anchor="ctr"/>
                </a:tc>
                <a:extLst>
                  <a:ext uri="{0D108BD9-81ED-4DB2-BD59-A6C34878D82A}">
                    <a16:rowId xmlns:a16="http://schemas.microsoft.com/office/drawing/2014/main" xmlns="" val="10003"/>
                  </a:ext>
                </a:extLst>
              </a:tr>
              <a:tr h="539932">
                <a:tc>
                  <a:txBody>
                    <a:bodyPr/>
                    <a:lstStyle/>
                    <a:p>
                      <a:pPr algn="ctr"/>
                      <a:r>
                        <a:rPr lang="zh-TW" altLang="en-US" sz="2000" dirty="0"/>
                        <a:t>行銷方式</a:t>
                      </a:r>
                    </a:p>
                  </a:txBody>
                  <a:tcPr anchor="ctr"/>
                </a:tc>
                <a:tc>
                  <a:txBody>
                    <a:bodyPr/>
                    <a:lstStyle/>
                    <a:p>
                      <a:r>
                        <a:rPr lang="zh-TW" altLang="en-US" sz="2000" dirty="0"/>
                        <a:t>多樣的管道可行銷</a:t>
                      </a:r>
                    </a:p>
                  </a:txBody>
                  <a:tcPr anchor="ctr"/>
                </a:tc>
                <a:tc>
                  <a:txBody>
                    <a:bodyPr/>
                    <a:lstStyle/>
                    <a:p>
                      <a:r>
                        <a:rPr lang="zh-TW" altLang="en-US" sz="2000" dirty="0"/>
                        <a:t>限制於面對面的行銷</a:t>
                      </a:r>
                    </a:p>
                  </a:txBody>
                  <a:tcPr anchor="ctr"/>
                </a:tc>
                <a:extLst>
                  <a:ext uri="{0D108BD9-81ED-4DB2-BD59-A6C34878D82A}">
                    <a16:rowId xmlns:a16="http://schemas.microsoft.com/office/drawing/2014/main" xmlns="" val="10004"/>
                  </a:ext>
                </a:extLst>
              </a:tr>
              <a:tr h="539932">
                <a:tc>
                  <a:txBody>
                    <a:bodyPr/>
                    <a:lstStyle/>
                    <a:p>
                      <a:pPr algn="ctr"/>
                      <a:r>
                        <a:rPr lang="zh-TW" altLang="en-US" sz="2000" dirty="0"/>
                        <a:t>媒介</a:t>
                      </a:r>
                    </a:p>
                  </a:txBody>
                  <a:tcPr anchor="ctr"/>
                </a:tc>
                <a:tc>
                  <a:txBody>
                    <a:bodyPr/>
                    <a:lstStyle/>
                    <a:p>
                      <a:r>
                        <a:rPr lang="zh-TW" altLang="en-US" sz="2000" dirty="0"/>
                        <a:t>穩健的電商平臺</a:t>
                      </a:r>
                    </a:p>
                  </a:txBody>
                  <a:tcPr anchor="ctr"/>
                </a:tc>
                <a:tc>
                  <a:txBody>
                    <a:bodyPr/>
                    <a:lstStyle/>
                    <a:p>
                      <a:r>
                        <a:rPr lang="zh-TW" altLang="en-US" sz="2000" dirty="0"/>
                        <a:t>傳統的金融機構</a:t>
                      </a:r>
                    </a:p>
                  </a:txBody>
                  <a:tcPr anchor="ctr"/>
                </a:tc>
                <a:extLst>
                  <a:ext uri="{0D108BD9-81ED-4DB2-BD59-A6C34878D82A}">
                    <a16:rowId xmlns:a16="http://schemas.microsoft.com/office/drawing/2014/main" xmlns="" val="10005"/>
                  </a:ext>
                </a:extLst>
              </a:tr>
              <a:tr h="539932">
                <a:tc>
                  <a:txBody>
                    <a:bodyPr/>
                    <a:lstStyle/>
                    <a:p>
                      <a:pPr algn="ctr"/>
                      <a:r>
                        <a:rPr lang="zh-TW" altLang="en-US" sz="2000" dirty="0"/>
                        <a:t>資訊傳遞</a:t>
                      </a:r>
                    </a:p>
                  </a:txBody>
                  <a:tcPr anchor="ctr"/>
                </a:tc>
                <a:tc>
                  <a:txBody>
                    <a:bodyPr/>
                    <a:lstStyle/>
                    <a:p>
                      <a:r>
                        <a:rPr lang="zh-TW" altLang="en-US" sz="2000" dirty="0"/>
                        <a:t>只要有網路時即可服務</a:t>
                      </a:r>
                    </a:p>
                  </a:txBody>
                  <a:tcPr anchor="ctr"/>
                </a:tc>
                <a:tc>
                  <a:txBody>
                    <a:bodyPr/>
                    <a:lstStyle/>
                    <a:p>
                      <a:r>
                        <a:rPr lang="zh-TW" altLang="en-US" sz="2000" dirty="0"/>
                        <a:t>只有在金融機構時可以傳遞</a:t>
                      </a:r>
                    </a:p>
                  </a:txBody>
                  <a:tcPr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94497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graphicFrame>
        <p:nvGraphicFramePr>
          <p:cNvPr id="48" name="資料庫圖表 47"/>
          <p:cNvGraphicFramePr/>
          <p:nvPr>
            <p:extLst>
              <p:ext uri="{D42A27DB-BD31-4B8C-83A1-F6EECF244321}">
                <p14:modId xmlns:p14="http://schemas.microsoft.com/office/powerpoint/2010/main" val="72467394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圖片 1"/>
          <p:cNvPicPr>
            <a:picLocks noChangeAspect="1"/>
          </p:cNvPicPr>
          <p:nvPr/>
        </p:nvPicPr>
        <p:blipFill>
          <a:blip r:embed="rId11"/>
          <a:stretch>
            <a:fillRect/>
          </a:stretch>
        </p:blipFill>
        <p:spPr>
          <a:xfrm>
            <a:off x="4818948" y="4921207"/>
            <a:ext cx="2143277" cy="1301474"/>
          </a:xfrm>
          <a:prstGeom prst="rect">
            <a:avLst/>
          </a:prstGeom>
        </p:spPr>
      </p:pic>
      <p:pic>
        <p:nvPicPr>
          <p:cNvPr id="3" name="圖片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Tree>
    <p:extLst>
      <p:ext uri="{BB962C8B-B14F-4D97-AF65-F5344CB8AC3E}">
        <p14:creationId xmlns:p14="http://schemas.microsoft.com/office/powerpoint/2010/main" val="4046013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r>
              <a:rPr lang="zh-TW" altLang="en-US" dirty="0"/>
              <a:t>電商金融的運作</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graphicFrame>
        <p:nvGraphicFramePr>
          <p:cNvPr id="6" name="資料庫圖表 5"/>
          <p:cNvGraphicFramePr/>
          <p:nvPr>
            <p:extLst>
              <p:ext uri="{D42A27DB-BD31-4B8C-83A1-F6EECF244321}">
                <p14:modId xmlns:p14="http://schemas.microsoft.com/office/powerpoint/2010/main" val="375401690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Tree>
    <p:extLst>
      <p:ext uri="{BB962C8B-B14F-4D97-AF65-F5344CB8AC3E}">
        <p14:creationId xmlns:p14="http://schemas.microsoft.com/office/powerpoint/2010/main" val="5711693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銀行支付→電商支付</a:t>
            </a:r>
          </a:p>
        </p:txBody>
      </p:sp>
      <p:sp>
        <p:nvSpPr>
          <p:cNvPr id="42" name="內容版面配置區 2"/>
          <p:cNvSpPr>
            <a:spLocks noGrp="1"/>
          </p:cNvSpPr>
          <p:nvPr>
            <p:ph idx="1"/>
          </p:nvPr>
        </p:nvSpPr>
        <p:spPr>
          <a:xfrm>
            <a:off x="612057" y="1474839"/>
            <a:ext cx="10599894" cy="4702124"/>
          </a:xfrm>
        </p:spPr>
        <p:txBody>
          <a:bodyPr>
            <a:normAutofit/>
          </a:bodyPr>
          <a:lstStyle/>
          <a:p>
            <a:pPr>
              <a:lnSpc>
                <a:spcPct val="120000"/>
              </a:lnSpc>
            </a:pPr>
            <a:r>
              <a:rPr lang="zh-TW" altLang="en-US" sz="2400" dirty="0"/>
              <a:t>起因：支付是電子商務交易中雙方最核心的問題</a:t>
            </a:r>
            <a:endParaRPr lang="en-US" altLang="zh-TW" sz="2400" dirty="0"/>
          </a:p>
          <a:p>
            <a:pPr>
              <a:lnSpc>
                <a:spcPct val="120000"/>
              </a:lnSpc>
            </a:pPr>
            <a:r>
              <a:rPr lang="zh-TW" altLang="en-US" sz="2400" dirty="0"/>
              <a:t>目標：約束買賣雙方的交易行為，保證過程中金流與物流的正常雙向流動</a:t>
            </a:r>
            <a:endParaRPr lang="en-US" altLang="zh-TW" sz="2400" dirty="0"/>
          </a:p>
          <a:p>
            <a:pPr>
              <a:lnSpc>
                <a:spcPct val="120000"/>
              </a:lnSpc>
            </a:pPr>
            <a:r>
              <a:rPr lang="zh-TW" altLang="en-US" sz="2400" dirty="0"/>
              <a:t>解決方式</a:t>
            </a:r>
            <a:endParaRPr lang="en-US" altLang="zh-TW" sz="2400" dirty="0"/>
          </a:p>
          <a:p>
            <a:pPr lvl="1">
              <a:lnSpc>
                <a:spcPct val="120000"/>
              </a:lnSpc>
            </a:pPr>
            <a:r>
              <a:rPr lang="zh-TW" altLang="en-US" dirty="0"/>
              <a:t>電商平台作為交易擔保者</a:t>
            </a:r>
            <a:endParaRPr lang="en-US" altLang="zh-TW" dirty="0"/>
          </a:p>
          <a:p>
            <a:pPr lvl="1">
              <a:lnSpc>
                <a:spcPct val="120000"/>
              </a:lnSpc>
            </a:pPr>
            <a:r>
              <a:rPr lang="zh-TW" altLang="en-US" dirty="0"/>
              <a:t>第三方支付的產生</a:t>
            </a: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388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標題 1"/>
          <p:cNvSpPr txBox="1">
            <a:spLocks/>
          </p:cNvSpPr>
          <p:nvPr/>
        </p:nvSpPr>
        <p:spPr>
          <a:xfrm>
            <a:off x="738218" y="477258"/>
            <a:ext cx="5416733"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銀行借貸→電商借貸</a:t>
            </a:r>
          </a:p>
        </p:txBody>
      </p:sp>
      <p:sp>
        <p:nvSpPr>
          <p:cNvPr id="9" name="內容版面配置區 2"/>
          <p:cNvSpPr txBox="1">
            <a:spLocks/>
          </p:cNvSpPr>
          <p:nvPr/>
        </p:nvSpPr>
        <p:spPr>
          <a:xfrm>
            <a:off x="738219" y="1474839"/>
            <a:ext cx="10544070" cy="47021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起因：缺乏資金採購或製造</a:t>
            </a:r>
            <a:endParaRPr lang="en-US" altLang="zh-TW" sz="2400" dirty="0"/>
          </a:p>
          <a:p>
            <a:r>
              <a:rPr lang="zh-TW" altLang="en-US" sz="2400" dirty="0"/>
              <a:t>目標：在信用與資本額不足情況下仍可小額借貸</a:t>
            </a:r>
            <a:endParaRPr lang="en-US" altLang="zh-TW" sz="2400" dirty="0"/>
          </a:p>
          <a:p>
            <a:r>
              <a:rPr lang="zh-TW" altLang="en-US" sz="2400" dirty="0"/>
              <a:t>解決方式</a:t>
            </a:r>
            <a:endParaRPr lang="en-US" altLang="zh-TW" sz="2400" dirty="0"/>
          </a:p>
          <a:p>
            <a:pPr lvl="1"/>
            <a:r>
              <a:rPr lang="zh-TW" altLang="en-US" dirty="0"/>
              <a:t>電商平台提供資金，成立小額貸款公司提供借貸</a:t>
            </a:r>
            <a:endParaRPr lang="en-US" altLang="zh-TW" dirty="0"/>
          </a:p>
          <a:p>
            <a:pPr lvl="1"/>
            <a:r>
              <a:rPr lang="zh-TW" altLang="en-US" dirty="0"/>
              <a:t>電商平台即借貸平台，為貸款者提供信用評估，包含擔保；為借貸者搭建借貸連結</a:t>
            </a:r>
            <a:endParaRPr lang="en-US" altLang="zh-TW" dirty="0"/>
          </a:p>
          <a:p>
            <a:pPr lvl="1"/>
            <a:r>
              <a:rPr lang="zh-TW" altLang="en-US" dirty="0"/>
              <a:t>電商平台藉由分析借貸者數據來向銀行金融機構做擔保，由銀行提供借貸</a:t>
            </a:r>
            <a:endParaRPr lang="en-US" altLang="zh-TW" dirty="0"/>
          </a:p>
        </p:txBody>
      </p:sp>
    </p:spTree>
    <p:extLst>
      <p:ext uri="{BB962C8B-B14F-4D97-AF65-F5344CB8AC3E}">
        <p14:creationId xmlns:p14="http://schemas.microsoft.com/office/powerpoint/2010/main" val="1706534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傳</a:t>
            </a:r>
            <a:r>
              <a:rPr lang="zh-TW" altLang="en-US" dirty="0"/>
              <a:t>統</a:t>
            </a:r>
            <a:r>
              <a:rPr lang="zh-TW" altLang="en-US" dirty="0" smtClean="0"/>
              <a:t>投資</a:t>
            </a:r>
            <a:r>
              <a:rPr lang="zh-TW" altLang="en-US" dirty="0"/>
              <a:t>→電商投資</a:t>
            </a:r>
          </a:p>
        </p:txBody>
      </p:sp>
      <p:sp>
        <p:nvSpPr>
          <p:cNvPr id="42" name="內容版面配置區 2"/>
          <p:cNvSpPr>
            <a:spLocks noGrp="1"/>
          </p:cNvSpPr>
          <p:nvPr>
            <p:ph idx="1"/>
          </p:nvPr>
        </p:nvSpPr>
        <p:spPr>
          <a:xfrm>
            <a:off x="612058" y="1474839"/>
            <a:ext cx="11007856" cy="4702124"/>
          </a:xfrm>
        </p:spPr>
        <p:txBody>
          <a:bodyPr>
            <a:noAutofit/>
          </a:bodyPr>
          <a:lstStyle/>
          <a:p>
            <a:pPr>
              <a:lnSpc>
                <a:spcPct val="120000"/>
              </a:lnSpc>
            </a:pPr>
            <a:r>
              <a:rPr lang="zh-TW" altLang="en-US" sz="2400" dirty="0"/>
              <a:t>起因：傳統基金投資策略門檻高與理解和操作上較不易</a:t>
            </a:r>
            <a:endParaRPr lang="en-US" altLang="zh-TW" sz="2400" dirty="0"/>
          </a:p>
          <a:p>
            <a:pPr>
              <a:lnSpc>
                <a:spcPct val="120000"/>
              </a:lnSpc>
            </a:pPr>
            <a:r>
              <a:rPr lang="zh-TW" altLang="en-US" sz="2400" dirty="0"/>
              <a:t>目標：使投資門檻降低，小額資金亦可進行投資</a:t>
            </a:r>
            <a:endParaRPr lang="en-US" altLang="zh-TW" sz="2400" dirty="0"/>
          </a:p>
          <a:p>
            <a:pPr>
              <a:lnSpc>
                <a:spcPct val="120000"/>
              </a:lnSpc>
            </a:pPr>
            <a:r>
              <a:rPr lang="zh-TW" altLang="en-US" sz="2400" dirty="0"/>
              <a:t>解決方式</a:t>
            </a:r>
            <a:endParaRPr lang="en-US" altLang="zh-TW" sz="2400" dirty="0"/>
          </a:p>
          <a:p>
            <a:pPr lvl="1">
              <a:lnSpc>
                <a:spcPct val="120000"/>
              </a:lnSpc>
            </a:pPr>
            <a:r>
              <a:rPr lang="zh-TW" altLang="en-US" dirty="0"/>
              <a:t>將支付後的餘額做增值服務，把小額資金拿去投資，賺取的收益再以利息方式轉回用戶身上，相較於定期存款的利息高出許多同時流程簡單、便捷。</a:t>
            </a: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7885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標題 1"/>
          <p:cNvSpPr txBox="1">
            <a:spLocks/>
          </p:cNvSpPr>
          <p:nvPr/>
        </p:nvSpPr>
        <p:spPr>
          <a:xfrm>
            <a:off x="446819" y="519349"/>
            <a:ext cx="6253266" cy="954856"/>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傳統徵信→電商信評與理財</a:t>
            </a:r>
          </a:p>
        </p:txBody>
      </p:sp>
      <p:sp>
        <p:nvSpPr>
          <p:cNvPr id="9" name="內容版面配置區 2"/>
          <p:cNvSpPr txBox="1">
            <a:spLocks/>
          </p:cNvSpPr>
          <p:nvPr/>
        </p:nvSpPr>
        <p:spPr>
          <a:xfrm>
            <a:off x="835835" y="1627427"/>
            <a:ext cx="10840350" cy="47021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起因：交易資訊不對稱，包含顧客消費行為與商家銷售紀錄</a:t>
            </a:r>
            <a:endParaRPr lang="en-US" altLang="zh-TW" sz="2400" dirty="0"/>
          </a:p>
          <a:p>
            <a:r>
              <a:rPr lang="zh-TW" altLang="en-US" sz="2400" dirty="0"/>
              <a:t>目標：確保整體電商金融安全運行</a:t>
            </a:r>
            <a:endParaRPr lang="en-US" altLang="zh-TW" sz="2400" dirty="0"/>
          </a:p>
          <a:p>
            <a:r>
              <a:rPr lang="zh-TW" altLang="en-US" sz="2400" dirty="0"/>
              <a:t>解決方式</a:t>
            </a:r>
            <a:endParaRPr lang="en-US" altLang="zh-TW" sz="2400" dirty="0"/>
          </a:p>
          <a:p>
            <a:pPr lvl="1"/>
            <a:r>
              <a:rPr lang="zh-TW" altLang="en-US" dirty="0"/>
              <a:t>利用資金需求方過往交易紀錄與行為整體數據作為分析來審核與擔保</a:t>
            </a:r>
            <a:endParaRPr lang="en-US" altLang="zh-TW" dirty="0"/>
          </a:p>
          <a:p>
            <a:pPr lvl="1"/>
            <a:r>
              <a:rPr lang="zh-TW" altLang="en-US" dirty="0"/>
              <a:t>監督金流運轉狀況</a:t>
            </a:r>
            <a:r>
              <a:rPr lang="en-US" altLang="zh-TW" dirty="0"/>
              <a:t>(</a:t>
            </a:r>
            <a:r>
              <a:rPr lang="zh-TW" altLang="en-US" dirty="0"/>
              <a:t>買賣雙方</a:t>
            </a:r>
            <a:r>
              <a:rPr lang="en-US" altLang="zh-TW" dirty="0"/>
              <a:t>)</a:t>
            </a:r>
          </a:p>
          <a:p>
            <a:pPr marL="457200" lvl="1" indent="0">
              <a:buFont typeface="Arial" panose="020B0604020202020204" pitchFamily="34" charset="0"/>
              <a:buNone/>
            </a:pPr>
            <a:endParaRPr lang="en-US" altLang="zh-TW" dirty="0"/>
          </a:p>
        </p:txBody>
      </p:sp>
      <p:pic>
        <p:nvPicPr>
          <p:cNvPr id="10" name="Picture 2" descr="「信用評估與理財」的圖片搜尋結果"/>
          <p:cNvPicPr>
            <a:picLocks noChangeAspect="1" noChangeArrowheads="1"/>
          </p:cNvPicPr>
          <p:nvPr/>
        </p:nvPicPr>
        <p:blipFill rotWithShape="1">
          <a:blip r:embed="rId7">
            <a:extLst>
              <a:ext uri="{28A0092B-C50C-407E-A947-70E740481C1C}">
                <a14:useLocalDpi xmlns:a14="http://schemas.microsoft.com/office/drawing/2010/main" val="0"/>
              </a:ext>
            </a:extLst>
          </a:blip>
          <a:srcRect l="2253" t="14203"/>
          <a:stretch/>
        </p:blipFill>
        <p:spPr bwMode="auto">
          <a:xfrm>
            <a:off x="6956669" y="3816200"/>
            <a:ext cx="4189418" cy="230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31843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傳統銀行</a:t>
            </a:r>
            <a:r>
              <a:rPr lang="zh-TW" altLang="en-US" dirty="0" smtClean="0"/>
              <a:t>→電商銀行</a:t>
            </a:r>
            <a:endParaRPr lang="zh-TW" altLang="en-US" dirty="0"/>
          </a:p>
        </p:txBody>
      </p:sp>
      <p:sp>
        <p:nvSpPr>
          <p:cNvPr id="42" name="內容版面配置區 2"/>
          <p:cNvSpPr>
            <a:spLocks noGrp="1"/>
          </p:cNvSpPr>
          <p:nvPr>
            <p:ph idx="1"/>
          </p:nvPr>
        </p:nvSpPr>
        <p:spPr>
          <a:xfrm>
            <a:off x="612058" y="1520878"/>
            <a:ext cx="6441886" cy="2981454"/>
          </a:xfrm>
        </p:spPr>
        <p:txBody>
          <a:bodyPr>
            <a:noAutofit/>
          </a:bodyPr>
          <a:lstStyle/>
          <a:p>
            <a:r>
              <a:rPr lang="zh-TW" altLang="en-US" sz="2400" dirty="0"/>
              <a:t>起因</a:t>
            </a:r>
            <a:endParaRPr lang="en-US" altLang="zh-TW" sz="2400" dirty="0"/>
          </a:p>
          <a:p>
            <a:pPr lvl="1"/>
            <a:r>
              <a:rPr lang="zh-TW" altLang="en-US" dirty="0"/>
              <a:t>藉由平臺搭上平臺的策略發展，從電子商務與支付平臺往外拓展，是電商進入金融領域的核心</a:t>
            </a:r>
            <a:endParaRPr lang="en-US" altLang="zh-TW" dirty="0"/>
          </a:p>
          <a:p>
            <a:r>
              <a:rPr lang="zh-TW" altLang="en-US" sz="2400" dirty="0"/>
              <a:t>起因</a:t>
            </a:r>
            <a:endParaRPr lang="en-US" altLang="zh-TW" sz="2400" dirty="0"/>
          </a:p>
          <a:p>
            <a:pPr lvl="1"/>
            <a:r>
              <a:rPr lang="zh-TW" altLang="en-US" dirty="0"/>
              <a:t>傳統金融運作受限於實體限制，在互聯網思維下已經落伍</a:t>
            </a: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群組 9"/>
          <p:cNvGrpSpPr/>
          <p:nvPr/>
        </p:nvGrpSpPr>
        <p:grpSpPr>
          <a:xfrm>
            <a:off x="7100175" y="1319982"/>
            <a:ext cx="5091825" cy="3119556"/>
            <a:chOff x="7100175" y="3214963"/>
            <a:chExt cx="5091825" cy="3119556"/>
          </a:xfrm>
        </p:grpSpPr>
        <p:pic>
          <p:nvPicPr>
            <p:cNvPr id="2050" name="Picture 2" descr="「阿里金融的平台戰略」的圖片搜尋結果"/>
            <p:cNvPicPr>
              <a:picLocks noChangeAspect="1" noChangeArrowheads="1"/>
            </p:cNvPicPr>
            <p:nvPr/>
          </p:nvPicPr>
          <p:blipFill rotWithShape="1">
            <a:blip r:embed="rId7">
              <a:extLst>
                <a:ext uri="{28A0092B-C50C-407E-A947-70E740481C1C}">
                  <a14:useLocalDpi xmlns:a14="http://schemas.microsoft.com/office/drawing/2010/main" val="0"/>
                </a:ext>
              </a:extLst>
            </a:blip>
            <a:srcRect r="19937"/>
            <a:stretch/>
          </p:blipFill>
          <p:spPr bwMode="auto">
            <a:xfrm>
              <a:off x="7100175" y="3287973"/>
              <a:ext cx="4514179" cy="3046546"/>
            </a:xfrm>
            <a:prstGeom prst="rect">
              <a:avLst/>
            </a:prstGeom>
            <a:noFill/>
            <a:extLst>
              <a:ext uri="{909E8E84-426E-40DD-AFC4-6F175D3DCCD1}">
                <a14:hiddenFill xmlns:a14="http://schemas.microsoft.com/office/drawing/2010/main">
                  <a:solidFill>
                    <a:srgbClr val="FFFFFF"/>
                  </a:solidFill>
                </a14:hiddenFill>
              </a:ext>
            </a:extLst>
          </p:spPr>
        </p:pic>
        <p:sp>
          <p:nvSpPr>
            <p:cNvPr id="8" name="向上箭號 7"/>
            <p:cNvSpPr/>
            <p:nvPr/>
          </p:nvSpPr>
          <p:spPr>
            <a:xfrm>
              <a:off x="11381395" y="3214963"/>
              <a:ext cx="810605" cy="3062452"/>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網</a:t>
              </a:r>
            </a:p>
          </p:txBody>
        </p:sp>
        <p:sp>
          <p:nvSpPr>
            <p:cNvPr id="3" name="矩形 2"/>
            <p:cNvSpPr/>
            <p:nvPr/>
          </p:nvSpPr>
          <p:spPr>
            <a:xfrm>
              <a:off x="10713720" y="5867400"/>
              <a:ext cx="792480" cy="4172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11555864" y="3945695"/>
              <a:ext cx="461665" cy="2331720"/>
            </a:xfrm>
            <a:prstGeom prst="rect">
              <a:avLst/>
            </a:prstGeom>
            <a:noFill/>
          </p:spPr>
          <p:txBody>
            <a:bodyPr vert="eaVert" wrap="square" rtlCol="0">
              <a:spAutoFit/>
            </a:bodyPr>
            <a:lstStyle/>
            <a:p>
              <a:r>
                <a:rPr lang="zh-TW" altLang="en-US" dirty="0"/>
                <a:t>往電商金融發展</a:t>
              </a:r>
            </a:p>
          </p:txBody>
        </p:sp>
      </p:grpSp>
      <p:sp>
        <p:nvSpPr>
          <p:cNvPr id="13" name="內容版面配置區 2"/>
          <p:cNvSpPr txBox="1">
            <a:spLocks/>
          </p:cNvSpPr>
          <p:nvPr/>
        </p:nvSpPr>
        <p:spPr>
          <a:xfrm>
            <a:off x="612057" y="4502332"/>
            <a:ext cx="10769337" cy="141078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解決方式</a:t>
            </a:r>
            <a:endParaRPr lang="en-US" altLang="zh-TW" sz="2400" dirty="0"/>
          </a:p>
          <a:p>
            <a:pPr lvl="1"/>
            <a:r>
              <a:rPr lang="zh-TW" altLang="en-US" dirty="0"/>
              <a:t>藉由互聯網提供客戶各種金融服務</a:t>
            </a:r>
            <a:endParaRPr lang="en-US" altLang="zh-TW" dirty="0"/>
          </a:p>
          <a:p>
            <a:pPr lvl="1"/>
            <a:r>
              <a:rPr lang="zh-TW" altLang="en-US" dirty="0"/>
              <a:t>與電商平台整合，將交易數據進行分析，除掌握客戶消費習慣，準確預測行為， 提高金融服務平台借貸效率與降低風險</a:t>
            </a:r>
            <a:endParaRPr lang="en-US" altLang="zh-TW" dirty="0"/>
          </a:p>
        </p:txBody>
      </p:sp>
    </p:spTree>
    <p:extLst>
      <p:ext uri="{BB962C8B-B14F-4D97-AF65-F5344CB8AC3E}">
        <p14:creationId xmlns:p14="http://schemas.microsoft.com/office/powerpoint/2010/main" val="1492018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橢圓 8"/>
          <p:cNvSpPr/>
          <p:nvPr/>
        </p:nvSpPr>
        <p:spPr>
          <a:xfrm>
            <a:off x="151983" y="1340348"/>
            <a:ext cx="11462371" cy="4749478"/>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p:cNvSpPr/>
          <p:nvPr/>
        </p:nvSpPr>
        <p:spPr>
          <a:xfrm>
            <a:off x="1868543" y="1779799"/>
            <a:ext cx="8321873" cy="4062368"/>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金融服務項目與網路結合</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graphicFrame>
        <p:nvGraphicFramePr>
          <p:cNvPr id="6" name="資料庫圖表 5"/>
          <p:cNvGraphicFramePr/>
          <p:nvPr>
            <p:extLst>
              <p:ext uri="{D42A27DB-BD31-4B8C-83A1-F6EECF244321}">
                <p14:modId xmlns:p14="http://schemas.microsoft.com/office/powerpoint/2010/main" val="189983779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橢圓 6"/>
          <p:cNvSpPr/>
          <p:nvPr/>
        </p:nvSpPr>
        <p:spPr>
          <a:xfrm>
            <a:off x="536312" y="2552978"/>
            <a:ext cx="2420247" cy="238478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5081476" y="5382458"/>
            <a:ext cx="2667000" cy="769441"/>
          </a:xfrm>
          <a:prstGeom prst="rect">
            <a:avLst/>
          </a:prstGeom>
          <a:noFill/>
        </p:spPr>
        <p:txBody>
          <a:bodyPr wrap="square" rtlCol="0">
            <a:spAutoFit/>
          </a:bodyPr>
          <a:lstStyle/>
          <a:p>
            <a:r>
              <a:rPr lang="en-US" altLang="zh-TW" sz="4400" dirty="0" err="1"/>
              <a:t>FinTech</a:t>
            </a:r>
            <a:endParaRPr lang="zh-TW" altLang="en-US" sz="4400" dirty="0"/>
          </a:p>
        </p:txBody>
      </p:sp>
      <p:pic>
        <p:nvPicPr>
          <p:cNvPr id="21" name="圖片 20"/>
          <p:cNvPicPr>
            <a:picLocks noChangeAspect="1"/>
          </p:cNvPicPr>
          <p:nvPr/>
        </p:nvPicPr>
        <p:blipFill>
          <a:blip r:embed="rId8"/>
          <a:stretch>
            <a:fillRect/>
          </a:stretch>
        </p:blipFill>
        <p:spPr>
          <a:xfrm>
            <a:off x="3299222" y="2991124"/>
            <a:ext cx="1378262" cy="1317812"/>
          </a:xfrm>
          <a:prstGeom prst="rect">
            <a:avLst/>
          </a:prstGeom>
        </p:spPr>
      </p:pic>
      <p:sp>
        <p:nvSpPr>
          <p:cNvPr id="11" name="文字方塊 10"/>
          <p:cNvSpPr txBox="1"/>
          <p:nvPr/>
        </p:nvSpPr>
        <p:spPr>
          <a:xfrm>
            <a:off x="4762500" y="1652534"/>
            <a:ext cx="2667000" cy="769441"/>
          </a:xfrm>
          <a:prstGeom prst="rect">
            <a:avLst/>
          </a:prstGeom>
          <a:noFill/>
        </p:spPr>
        <p:txBody>
          <a:bodyPr wrap="square" rtlCol="0">
            <a:spAutoFit/>
          </a:bodyPr>
          <a:lstStyle/>
          <a:p>
            <a:r>
              <a:rPr lang="zh-TW" altLang="en-US" sz="4400" dirty="0"/>
              <a:t>電商金融</a:t>
            </a:r>
          </a:p>
        </p:txBody>
      </p:sp>
      <p:sp>
        <p:nvSpPr>
          <p:cNvPr id="12" name="文字方塊 11"/>
          <p:cNvSpPr txBox="1"/>
          <p:nvPr/>
        </p:nvSpPr>
        <p:spPr>
          <a:xfrm>
            <a:off x="1030571" y="2652277"/>
            <a:ext cx="1431728" cy="769441"/>
          </a:xfrm>
          <a:prstGeom prst="rect">
            <a:avLst/>
          </a:prstGeom>
          <a:noFill/>
        </p:spPr>
        <p:txBody>
          <a:bodyPr wrap="square" rtlCol="0">
            <a:spAutoFit/>
          </a:bodyPr>
          <a:lstStyle/>
          <a:p>
            <a:r>
              <a:rPr lang="zh-TW" altLang="en-US" sz="4400" dirty="0"/>
              <a:t>電商</a:t>
            </a:r>
          </a:p>
        </p:txBody>
      </p:sp>
      <p:pic>
        <p:nvPicPr>
          <p:cNvPr id="15" name="圖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4257" y="3376703"/>
            <a:ext cx="1157800" cy="480487"/>
          </a:xfrm>
          <a:prstGeom prst="rect">
            <a:avLst/>
          </a:prstGeom>
        </p:spPr>
      </p:pic>
      <p:pic>
        <p:nvPicPr>
          <p:cNvPr id="16" name="圖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3456" y="3447585"/>
            <a:ext cx="1490175" cy="1490175"/>
          </a:xfrm>
          <a:prstGeom prst="rect">
            <a:avLst/>
          </a:prstGeom>
        </p:spPr>
      </p:pic>
      <p:pic>
        <p:nvPicPr>
          <p:cNvPr id="22" name="圖片 21"/>
          <p:cNvPicPr>
            <a:picLocks noChangeAspect="1"/>
          </p:cNvPicPr>
          <p:nvPr/>
        </p:nvPicPr>
        <p:blipFill>
          <a:blip r:embed="rId11"/>
          <a:stretch>
            <a:fillRect/>
          </a:stretch>
        </p:blipFill>
        <p:spPr>
          <a:xfrm>
            <a:off x="7231666" y="2990811"/>
            <a:ext cx="1317649" cy="1182506"/>
          </a:xfrm>
          <a:prstGeom prst="rect">
            <a:avLst/>
          </a:prstGeom>
        </p:spPr>
      </p:pic>
      <p:pic>
        <p:nvPicPr>
          <p:cNvPr id="20" name="圖片 19"/>
          <p:cNvPicPr>
            <a:picLocks noChangeAspect="1"/>
          </p:cNvPicPr>
          <p:nvPr/>
        </p:nvPicPr>
        <p:blipFill>
          <a:blip r:embed="rId12"/>
          <a:stretch>
            <a:fillRect/>
          </a:stretch>
        </p:blipFill>
        <p:spPr>
          <a:xfrm>
            <a:off x="6091038" y="2981063"/>
            <a:ext cx="1357589" cy="1293951"/>
          </a:xfrm>
          <a:prstGeom prst="rect">
            <a:avLst/>
          </a:prstGeom>
        </p:spPr>
      </p:pic>
      <p:sp>
        <p:nvSpPr>
          <p:cNvPr id="25" name="橢圓 24"/>
          <p:cNvSpPr/>
          <p:nvPr/>
        </p:nvSpPr>
        <p:spPr>
          <a:xfrm>
            <a:off x="8821262" y="2522696"/>
            <a:ext cx="2420247" cy="238478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4" name="圖片 23"/>
          <p:cNvPicPr>
            <a:picLocks noChangeAspect="1"/>
          </p:cNvPicPr>
          <p:nvPr/>
        </p:nvPicPr>
        <p:blipFill>
          <a:blip r:embed="rId13"/>
          <a:stretch>
            <a:fillRect/>
          </a:stretch>
        </p:blipFill>
        <p:spPr>
          <a:xfrm>
            <a:off x="4620453" y="3028075"/>
            <a:ext cx="1594396" cy="1275518"/>
          </a:xfrm>
          <a:prstGeom prst="rect">
            <a:avLst/>
          </a:prstGeom>
        </p:spPr>
      </p:pic>
      <p:pic>
        <p:nvPicPr>
          <p:cNvPr id="26" name="圖片 25"/>
          <p:cNvPicPr>
            <a:picLocks noChangeAspect="1"/>
          </p:cNvPicPr>
          <p:nvPr/>
        </p:nvPicPr>
        <p:blipFill>
          <a:blip r:embed="rId14" cstate="print">
            <a:extLst>
              <a:ext uri="{BEBA8EAE-BF5A-486C-A8C5-ECC9F3942E4B}">
                <a14:imgProps xmlns:a14="http://schemas.microsoft.com/office/drawing/2010/main">
                  <a14:imgLayer r:embed="rId15">
                    <a14:imgEffect>
                      <a14:artisticCutout/>
                    </a14:imgEffect>
                  </a14:imgLayer>
                </a14:imgProps>
              </a:ext>
              <a:ext uri="{28A0092B-C50C-407E-A947-70E740481C1C}">
                <a14:useLocalDpi xmlns:a14="http://schemas.microsoft.com/office/drawing/2010/main" val="0"/>
              </a:ext>
            </a:extLst>
          </a:blip>
          <a:stretch>
            <a:fillRect/>
          </a:stretch>
        </p:blipFill>
        <p:spPr>
          <a:xfrm>
            <a:off x="2811395" y="4418915"/>
            <a:ext cx="898374" cy="1233588"/>
          </a:xfrm>
          <a:prstGeom prst="rect">
            <a:avLst/>
          </a:prstGeom>
        </p:spPr>
      </p:pic>
      <p:sp>
        <p:nvSpPr>
          <p:cNvPr id="27" name="文字方塊 26"/>
          <p:cNvSpPr txBox="1"/>
          <p:nvPr/>
        </p:nvSpPr>
        <p:spPr>
          <a:xfrm>
            <a:off x="9309032" y="2652276"/>
            <a:ext cx="1431728" cy="769441"/>
          </a:xfrm>
          <a:prstGeom prst="rect">
            <a:avLst/>
          </a:prstGeom>
          <a:noFill/>
        </p:spPr>
        <p:txBody>
          <a:bodyPr wrap="square" rtlCol="0">
            <a:spAutoFit/>
          </a:bodyPr>
          <a:lstStyle/>
          <a:p>
            <a:r>
              <a:rPr lang="zh-TW" altLang="en-US" sz="4400" dirty="0"/>
              <a:t>金融</a:t>
            </a:r>
          </a:p>
        </p:txBody>
      </p:sp>
      <p:sp>
        <p:nvSpPr>
          <p:cNvPr id="3" name="橢圓 2"/>
          <p:cNvSpPr/>
          <p:nvPr/>
        </p:nvSpPr>
        <p:spPr>
          <a:xfrm>
            <a:off x="3788004" y="2620360"/>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28" name="橢圓 27"/>
          <p:cNvSpPr/>
          <p:nvPr/>
        </p:nvSpPr>
        <p:spPr>
          <a:xfrm>
            <a:off x="6521374" y="2644391"/>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29" name="橢圓 28"/>
          <p:cNvSpPr/>
          <p:nvPr/>
        </p:nvSpPr>
        <p:spPr>
          <a:xfrm>
            <a:off x="7489561" y="2688187"/>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31" name="橢圓 30"/>
          <p:cNvSpPr/>
          <p:nvPr/>
        </p:nvSpPr>
        <p:spPr>
          <a:xfrm>
            <a:off x="8034811" y="2696954"/>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理</a:t>
            </a:r>
          </a:p>
        </p:txBody>
      </p:sp>
      <p:sp>
        <p:nvSpPr>
          <p:cNvPr id="32" name="橢圓 31"/>
          <p:cNvSpPr/>
          <p:nvPr/>
        </p:nvSpPr>
        <p:spPr>
          <a:xfrm>
            <a:off x="4950804" y="262286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33" name="橢圓 32"/>
          <p:cNvSpPr/>
          <p:nvPr/>
        </p:nvSpPr>
        <p:spPr>
          <a:xfrm>
            <a:off x="5593237" y="262286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借</a:t>
            </a:r>
          </a:p>
        </p:txBody>
      </p:sp>
      <p:sp>
        <p:nvSpPr>
          <p:cNvPr id="34" name="橢圓 33"/>
          <p:cNvSpPr/>
          <p:nvPr/>
        </p:nvSpPr>
        <p:spPr>
          <a:xfrm>
            <a:off x="2995629" y="396811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評</a:t>
            </a:r>
          </a:p>
        </p:txBody>
      </p:sp>
      <p:sp>
        <p:nvSpPr>
          <p:cNvPr id="35" name="橢圓 34"/>
          <p:cNvSpPr/>
          <p:nvPr/>
        </p:nvSpPr>
        <p:spPr>
          <a:xfrm>
            <a:off x="7629456" y="757368"/>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17" name="文字方塊 16"/>
          <p:cNvSpPr txBox="1"/>
          <p:nvPr/>
        </p:nvSpPr>
        <p:spPr>
          <a:xfrm>
            <a:off x="7944099" y="784277"/>
            <a:ext cx="877163" cy="369332"/>
          </a:xfrm>
          <a:prstGeom prst="rect">
            <a:avLst/>
          </a:prstGeom>
          <a:noFill/>
        </p:spPr>
        <p:txBody>
          <a:bodyPr wrap="none" rtlCol="0">
            <a:spAutoFit/>
          </a:bodyPr>
          <a:lstStyle/>
          <a:p>
            <a:r>
              <a:rPr lang="zh-TW" altLang="en-US" dirty="0"/>
              <a:t>：支付</a:t>
            </a:r>
          </a:p>
        </p:txBody>
      </p:sp>
      <p:sp>
        <p:nvSpPr>
          <p:cNvPr id="36" name="橢圓 35"/>
          <p:cNvSpPr/>
          <p:nvPr/>
        </p:nvSpPr>
        <p:spPr>
          <a:xfrm>
            <a:off x="7629455" y="1325270"/>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借</a:t>
            </a:r>
          </a:p>
        </p:txBody>
      </p:sp>
      <p:sp>
        <p:nvSpPr>
          <p:cNvPr id="37" name="文字方塊 36"/>
          <p:cNvSpPr txBox="1"/>
          <p:nvPr/>
        </p:nvSpPr>
        <p:spPr>
          <a:xfrm>
            <a:off x="7944099" y="1348394"/>
            <a:ext cx="877163" cy="369332"/>
          </a:xfrm>
          <a:prstGeom prst="rect">
            <a:avLst/>
          </a:prstGeom>
          <a:noFill/>
        </p:spPr>
        <p:txBody>
          <a:bodyPr wrap="none" rtlCol="0">
            <a:spAutoFit/>
          </a:bodyPr>
          <a:lstStyle/>
          <a:p>
            <a:r>
              <a:rPr lang="zh-TW" altLang="en-US" dirty="0"/>
              <a:t>：借貸</a:t>
            </a:r>
          </a:p>
        </p:txBody>
      </p:sp>
      <p:sp>
        <p:nvSpPr>
          <p:cNvPr id="38" name="橢圓 37"/>
          <p:cNvSpPr/>
          <p:nvPr/>
        </p:nvSpPr>
        <p:spPr>
          <a:xfrm>
            <a:off x="8907048" y="767249"/>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39" name="文字方塊 38"/>
          <p:cNvSpPr txBox="1"/>
          <p:nvPr/>
        </p:nvSpPr>
        <p:spPr>
          <a:xfrm>
            <a:off x="9206386" y="771127"/>
            <a:ext cx="877163" cy="369332"/>
          </a:xfrm>
          <a:prstGeom prst="rect">
            <a:avLst/>
          </a:prstGeom>
          <a:noFill/>
        </p:spPr>
        <p:txBody>
          <a:bodyPr wrap="none" rtlCol="0">
            <a:spAutoFit/>
          </a:bodyPr>
          <a:lstStyle/>
          <a:p>
            <a:r>
              <a:rPr lang="zh-TW" altLang="en-US" dirty="0"/>
              <a:t>：投資</a:t>
            </a:r>
          </a:p>
        </p:txBody>
      </p:sp>
      <p:sp>
        <p:nvSpPr>
          <p:cNvPr id="40" name="橢圓 39"/>
          <p:cNvSpPr/>
          <p:nvPr/>
        </p:nvSpPr>
        <p:spPr>
          <a:xfrm>
            <a:off x="8907047" y="1316609"/>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理</a:t>
            </a:r>
          </a:p>
        </p:txBody>
      </p:sp>
      <p:sp>
        <p:nvSpPr>
          <p:cNvPr id="41" name="文字方塊 40"/>
          <p:cNvSpPr txBox="1"/>
          <p:nvPr/>
        </p:nvSpPr>
        <p:spPr>
          <a:xfrm>
            <a:off x="9206386" y="1310109"/>
            <a:ext cx="877163" cy="369332"/>
          </a:xfrm>
          <a:prstGeom prst="rect">
            <a:avLst/>
          </a:prstGeom>
          <a:noFill/>
        </p:spPr>
        <p:txBody>
          <a:bodyPr wrap="none" rtlCol="0">
            <a:spAutoFit/>
          </a:bodyPr>
          <a:lstStyle/>
          <a:p>
            <a:r>
              <a:rPr lang="zh-TW" altLang="en-US" dirty="0"/>
              <a:t>：理財</a:t>
            </a:r>
          </a:p>
        </p:txBody>
      </p:sp>
      <p:sp>
        <p:nvSpPr>
          <p:cNvPr id="42" name="橢圓 41"/>
          <p:cNvSpPr/>
          <p:nvPr/>
        </p:nvSpPr>
        <p:spPr>
          <a:xfrm>
            <a:off x="10167314" y="757368"/>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評</a:t>
            </a:r>
          </a:p>
        </p:txBody>
      </p:sp>
      <p:sp>
        <p:nvSpPr>
          <p:cNvPr id="43" name="文字方塊 42"/>
          <p:cNvSpPr txBox="1"/>
          <p:nvPr/>
        </p:nvSpPr>
        <p:spPr>
          <a:xfrm>
            <a:off x="10457762" y="784277"/>
            <a:ext cx="1338828" cy="369332"/>
          </a:xfrm>
          <a:prstGeom prst="rect">
            <a:avLst/>
          </a:prstGeom>
          <a:noFill/>
        </p:spPr>
        <p:txBody>
          <a:bodyPr wrap="none" rtlCol="0">
            <a:spAutoFit/>
          </a:bodyPr>
          <a:lstStyle/>
          <a:p>
            <a:r>
              <a:rPr lang="zh-TW" altLang="en-US" dirty="0"/>
              <a:t>：信用評價</a:t>
            </a:r>
          </a:p>
        </p:txBody>
      </p:sp>
      <p:pic>
        <p:nvPicPr>
          <p:cNvPr id="19" name="圖片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072396" y="3269119"/>
            <a:ext cx="1905000" cy="952500"/>
          </a:xfrm>
          <a:prstGeom prst="rect">
            <a:avLst/>
          </a:prstGeom>
        </p:spPr>
      </p:pic>
    </p:spTree>
    <p:extLst>
      <p:ext uri="{BB962C8B-B14F-4D97-AF65-F5344CB8AC3E}">
        <p14:creationId xmlns:p14="http://schemas.microsoft.com/office/powerpoint/2010/main" val="2678037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n-ea"/>
                <a:ea typeface="+mn-ea"/>
              </a:rPr>
              <a:t>1</a:t>
            </a:r>
            <a:r>
              <a:rPr lang="en-US" altLang="zh-TW" dirty="0" smtClean="0">
                <a:latin typeface="+mn-ea"/>
                <a:ea typeface="+mn-ea"/>
              </a:rPr>
              <a:t>. </a:t>
            </a:r>
            <a:r>
              <a:rPr lang="zh-TW" altLang="en-US" dirty="0"/>
              <a:t>電商金融支付模式</a:t>
            </a:r>
          </a:p>
        </p:txBody>
      </p:sp>
      <p:sp>
        <p:nvSpPr>
          <p:cNvPr id="3" name="內容版面配置區 2"/>
          <p:cNvSpPr>
            <a:spLocks noGrp="1"/>
          </p:cNvSpPr>
          <p:nvPr>
            <p:ph idx="1"/>
          </p:nvPr>
        </p:nvSpPr>
        <p:spPr>
          <a:xfrm>
            <a:off x="612057" y="1319982"/>
            <a:ext cx="6447649" cy="5158328"/>
          </a:xfrm>
        </p:spPr>
        <p:txBody>
          <a:bodyPr>
            <a:normAutofit lnSpcReduction="10000"/>
          </a:bodyPr>
          <a:lstStyle/>
          <a:p>
            <a:pPr marL="228600" lvl="1" defTabSz="731520">
              <a:lnSpc>
                <a:spcPct val="120000"/>
              </a:lnSpc>
              <a:spcBef>
                <a:spcPts val="800"/>
              </a:spcBef>
              <a:defRPr sz="2560"/>
            </a:pPr>
            <a:r>
              <a:rPr lang="zh-TW" altLang="en-US" sz="2800" dirty="0">
                <a:latin typeface="+mn-ea"/>
              </a:rPr>
              <a:t>與銀行簽約，提供與銀行支付結算系統介面的交易平臺的網路支付模式</a:t>
            </a:r>
            <a:endParaRPr lang="en-US" altLang="zh-TW" sz="2800" dirty="0">
              <a:latin typeface="+mn-ea"/>
            </a:endParaRPr>
          </a:p>
          <a:p>
            <a:pPr marL="228600" lvl="1" defTabSz="731520">
              <a:lnSpc>
                <a:spcPct val="120000"/>
              </a:lnSpc>
              <a:spcBef>
                <a:spcPts val="800"/>
              </a:spcBef>
              <a:defRPr sz="2560"/>
            </a:pPr>
            <a:r>
              <a:rPr lang="zh-TW" altLang="en-US" sz="2800" dirty="0">
                <a:latin typeface="+mn-ea"/>
              </a:rPr>
              <a:t>買賣雙方不是直接交易，而是透過第三方支付平台提供的帳戶完成貨款收付</a:t>
            </a:r>
          </a:p>
          <a:p>
            <a:pPr marL="228600" lvl="1" defTabSz="731520">
              <a:lnSpc>
                <a:spcPct val="120000"/>
              </a:lnSpc>
              <a:spcBef>
                <a:spcPts val="800"/>
              </a:spcBef>
              <a:defRPr sz="2560"/>
            </a:pPr>
            <a:r>
              <a:rPr lang="zh-TW" altLang="en-US" sz="2800" dirty="0">
                <a:latin typeface="+mn-ea"/>
                <a:sym typeface="Helvetica"/>
              </a:rPr>
              <a:t>連接買賣雙方和銀行，實現第三方監管和技術保障作用</a:t>
            </a:r>
          </a:p>
          <a:p>
            <a:r>
              <a:rPr lang="zh-TW" altLang="en-US" sz="2800" dirty="0">
                <a:latin typeface="+mn-ea"/>
              </a:rPr>
              <a:t>舉例</a:t>
            </a:r>
            <a:r>
              <a:rPr lang="en-US" altLang="zh-TW" dirty="0"/>
              <a:t>	</a:t>
            </a:r>
          </a:p>
          <a:p>
            <a:pPr lvl="1"/>
            <a:r>
              <a:rPr lang="zh-TW" altLang="en-US" sz="2600" dirty="0"/>
              <a:t>支付寶 </a:t>
            </a:r>
            <a:r>
              <a:rPr lang="en-US" altLang="zh-TW" sz="2600" dirty="0"/>
              <a:t>(</a:t>
            </a:r>
            <a:r>
              <a:rPr lang="zh-TW" altLang="en-US" sz="2600" dirty="0"/>
              <a:t>為解決淘寶平台</a:t>
            </a:r>
            <a:r>
              <a:rPr lang="en-US" altLang="zh-TW" sz="2600" dirty="0"/>
              <a:t>)</a:t>
            </a:r>
          </a:p>
          <a:p>
            <a:pPr lvl="1"/>
            <a:r>
              <a:rPr lang="en-US" altLang="zh-TW" sz="2600" dirty="0" err="1"/>
              <a:t>Paypal</a:t>
            </a:r>
            <a:r>
              <a:rPr lang="en-US" altLang="zh-TW" sz="2600" dirty="0"/>
              <a:t> (</a:t>
            </a:r>
            <a:r>
              <a:rPr lang="en-US" altLang="zh-TW" sz="2600" dirty="0" err="1"/>
              <a:t>ebay</a:t>
            </a:r>
            <a:r>
              <a:rPr lang="zh-TW" altLang="en-US" sz="2600" dirty="0"/>
              <a:t>平台</a:t>
            </a:r>
            <a:r>
              <a:rPr lang="en-US" altLang="zh-TW" sz="2600" dirty="0"/>
              <a:t>)</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10" name="資料庫圖表 9"/>
          <p:cNvGraphicFramePr/>
          <p:nvPr>
            <p:extLst>
              <p:ext uri="{D42A27DB-BD31-4B8C-83A1-F6EECF244321}">
                <p14:modId xmlns:p14="http://schemas.microsoft.com/office/powerpoint/2010/main" val="171625495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a:stretch>
            <a:fillRect/>
          </a:stretch>
        </p:blipFill>
        <p:spPr>
          <a:xfrm>
            <a:off x="6969564" y="2053293"/>
            <a:ext cx="5029200" cy="3076575"/>
          </a:xfrm>
          <a:prstGeom prst="rect">
            <a:avLst/>
          </a:prstGeom>
        </p:spPr>
      </p:pic>
    </p:spTree>
    <p:extLst>
      <p:ext uri="{BB962C8B-B14F-4D97-AF65-F5344CB8AC3E}">
        <p14:creationId xmlns:p14="http://schemas.microsoft.com/office/powerpoint/2010/main" val="1104697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pPr>
              <a:lnSpc>
                <a:spcPct val="150000"/>
              </a:lnSpc>
            </a:pPr>
            <a:r>
              <a:rPr lang="zh-TW" altLang="en-US" dirty="0"/>
              <a:t>關於電商金融</a:t>
            </a:r>
            <a:endParaRPr lang="en-US" altLang="zh-TW" sz="2600" dirty="0">
              <a:solidFill>
                <a:schemeClr val="tx1"/>
              </a:solidFill>
            </a:endParaRPr>
          </a:p>
          <a:p>
            <a:pPr>
              <a:lnSpc>
                <a:spcPct val="150000"/>
              </a:lnSpc>
            </a:pPr>
            <a:r>
              <a:rPr lang="zh-TW" altLang="en-US" dirty="0"/>
              <a:t>電商金融的運作</a:t>
            </a:r>
            <a:endParaRPr lang="en-US" altLang="zh-TW" dirty="0"/>
          </a:p>
          <a:p>
            <a:pPr>
              <a:lnSpc>
                <a:spcPct val="150000"/>
              </a:lnSpc>
            </a:pPr>
            <a:r>
              <a:rPr lang="zh-TW" altLang="en-US" dirty="0"/>
              <a:t>創新模式</a:t>
            </a:r>
            <a:endParaRPr lang="en-US" altLang="zh-TW" dirty="0"/>
          </a:p>
          <a:p>
            <a:pPr>
              <a:lnSpc>
                <a:spcPct val="150000"/>
              </a:lnSpc>
            </a:pPr>
            <a:r>
              <a:rPr lang="zh-TW" altLang="en-US" dirty="0"/>
              <a:t>市場與案例</a:t>
            </a:r>
            <a:endParaRPr lang="en-US" altLang="zh-TW" dirty="0"/>
          </a:p>
          <a:p>
            <a:pPr>
              <a:lnSpc>
                <a:spcPct val="150000"/>
              </a:lnSpc>
            </a:pPr>
            <a:r>
              <a:rPr lang="zh-TW" altLang="en-US" dirty="0"/>
              <a:t>機會與挑戰</a:t>
            </a:r>
          </a:p>
          <a:p>
            <a:pPr marL="457200" lvl="1" indent="0">
              <a:lnSpc>
                <a:spcPct val="150000"/>
              </a:lnSpc>
              <a:buNone/>
            </a:pPr>
            <a:endParaRPr lang="en-US" altLang="zh-TW" sz="2600" dirty="0">
              <a:solidFill>
                <a:schemeClr val="tx1"/>
              </a:solidFill>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9" name="頁尾版面配置區 8"/>
          <p:cNvSpPr>
            <a:spLocks noGrp="1"/>
          </p:cNvSpPr>
          <p:nvPr>
            <p:ph type="ftr" sz="quarter" idx="11"/>
          </p:nvPr>
        </p:nvSpPr>
        <p:spPr>
          <a:xfrm>
            <a:off x="133864" y="6478310"/>
            <a:ext cx="11744099" cy="379690"/>
          </a:xfrm>
        </p:spPr>
        <p:txBody>
          <a:bodyPr/>
          <a:lstStyle/>
          <a:p>
            <a:r>
              <a:rPr lang="en-US" altLang="zh-TW" dirty="0"/>
              <a:t>《105-1</a:t>
            </a:r>
            <a:r>
              <a:rPr lang="zh-TW" altLang="en-US" dirty="0"/>
              <a:t>網路經濟與數位金融</a:t>
            </a:r>
            <a:r>
              <a:rPr lang="en-US" altLang="zh-TW" dirty="0"/>
              <a:t>》                                                                                                                                             NCTU.IIM.IEBI Lab</a:t>
            </a:r>
            <a:endParaRPr lang="zh-TW" altLang="en-US" dirty="0"/>
          </a:p>
        </p:txBody>
      </p:sp>
    </p:spTree>
    <p:extLst>
      <p:ext uri="{BB962C8B-B14F-4D97-AF65-F5344CB8AC3E}">
        <p14:creationId xmlns:p14="http://schemas.microsoft.com/office/powerpoint/2010/main" val="3824948128"/>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n-ea"/>
                <a:ea typeface="+mn-ea"/>
              </a:rPr>
              <a:t>2</a:t>
            </a:r>
            <a:r>
              <a:rPr lang="en-US" altLang="zh-TW" dirty="0" smtClean="0">
                <a:latin typeface="+mn-ea"/>
                <a:ea typeface="+mn-ea"/>
              </a:rPr>
              <a:t>. </a:t>
            </a:r>
            <a:r>
              <a:rPr lang="zh-TW" altLang="en-US" dirty="0"/>
              <a:t>電商金融微貸模式</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graphicFrame>
        <p:nvGraphicFramePr>
          <p:cNvPr id="6" name="資料庫圖表 5"/>
          <p:cNvGraphicFramePr/>
          <p:nvPr>
            <p:extLst>
              <p:ext uri="{D42A27DB-BD31-4B8C-83A1-F6EECF244321}">
                <p14:modId xmlns:p14="http://schemas.microsoft.com/office/powerpoint/2010/main" val="105130105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內容版面配置區 2"/>
          <p:cNvSpPr>
            <a:spLocks noGrp="1"/>
          </p:cNvSpPr>
          <p:nvPr>
            <p:ph idx="1"/>
          </p:nvPr>
        </p:nvSpPr>
        <p:spPr>
          <a:xfrm>
            <a:off x="733551" y="1319982"/>
            <a:ext cx="9903073" cy="5158328"/>
          </a:xfrm>
        </p:spPr>
        <p:txBody>
          <a:bodyPr>
            <a:normAutofit/>
          </a:bodyPr>
          <a:lstStyle/>
          <a:p>
            <a:pPr defTabSz="731520">
              <a:lnSpc>
                <a:spcPct val="120000"/>
              </a:lnSpc>
              <a:spcBef>
                <a:spcPts val="800"/>
              </a:spcBef>
              <a:defRPr sz="2560"/>
            </a:pPr>
            <a:r>
              <a:rPr lang="zh-TW" altLang="en-US" dirty="0">
                <a:latin typeface="+mn-ea"/>
              </a:rPr>
              <a:t>運用海量客戶交易資訊和資料，加上先進的大資料採擷技術和專業能力為中小商戶以及消費者提供便捷快速、無需擔保、隨借隨還的小額貸款服務。</a:t>
            </a:r>
            <a:endParaRPr lang="en-US" altLang="zh-TW" dirty="0">
              <a:latin typeface="+mn-ea"/>
            </a:endParaRPr>
          </a:p>
          <a:p>
            <a:pPr defTabSz="731520">
              <a:lnSpc>
                <a:spcPct val="120000"/>
              </a:lnSpc>
              <a:spcBef>
                <a:spcPts val="800"/>
              </a:spcBef>
              <a:defRPr sz="2560"/>
            </a:pPr>
            <a:r>
              <a:rPr lang="zh-TW" altLang="en-US" dirty="0">
                <a:latin typeface="+mn-ea"/>
                <a:sym typeface="Helvetica"/>
              </a:rPr>
              <a:t>優點</a:t>
            </a:r>
            <a:endParaRPr lang="zh-TW" altLang="en-US" dirty="0">
              <a:latin typeface="+mn-ea"/>
            </a:endParaRPr>
          </a:p>
          <a:p>
            <a:pPr marL="708660" lvl="1" indent="-342900" defTabSz="731520">
              <a:lnSpc>
                <a:spcPct val="120000"/>
              </a:lnSpc>
              <a:spcBef>
                <a:spcPts val="400"/>
              </a:spcBef>
              <a:defRPr sz="2240"/>
            </a:pPr>
            <a:r>
              <a:rPr lang="zh-CN" altLang="en-US" dirty="0"/>
              <a:t>以利息收入和會員費收入等作為盈利方式</a:t>
            </a:r>
            <a:endParaRPr lang="en-US" altLang="zh-CN" dirty="0"/>
          </a:p>
          <a:p>
            <a:r>
              <a:rPr lang="zh-TW" altLang="en-US" dirty="0">
                <a:latin typeface="+mn-ea"/>
              </a:rPr>
              <a:t>舉例</a:t>
            </a:r>
            <a:r>
              <a:rPr lang="en-US" altLang="zh-TW" dirty="0"/>
              <a:t>	</a:t>
            </a:r>
          </a:p>
          <a:p>
            <a:pPr lvl="1"/>
            <a:r>
              <a:rPr lang="zh-TW" altLang="en-US" dirty="0"/>
              <a:t>螞蟻小貸</a:t>
            </a:r>
            <a:endParaRPr lang="en-US" altLang="zh-TW" dirty="0"/>
          </a:p>
          <a:p>
            <a:pPr lvl="1"/>
            <a:r>
              <a:rPr lang="zh-TW" altLang="en-US" dirty="0"/>
              <a:t>螞蟻花唄</a:t>
            </a:r>
            <a:endParaRPr lang="en-US" altLang="zh-TW" dirty="0"/>
          </a:p>
          <a:p>
            <a:pPr marL="457200" lvl="1" indent="0">
              <a:buNone/>
            </a:pPr>
            <a:endParaRPr lang="en-US" altLang="zh-TW" dirty="0"/>
          </a:p>
        </p:txBody>
      </p:sp>
      <p:pic>
        <p:nvPicPr>
          <p:cNvPr id="7" name="圖片 6"/>
          <p:cNvPicPr>
            <a:picLocks noChangeAspect="1"/>
          </p:cNvPicPr>
          <p:nvPr/>
        </p:nvPicPr>
        <p:blipFill>
          <a:blip r:embed="rId7"/>
          <a:stretch>
            <a:fillRect/>
          </a:stretch>
        </p:blipFill>
        <p:spPr>
          <a:xfrm>
            <a:off x="6228744" y="4085407"/>
            <a:ext cx="5857143" cy="2161905"/>
          </a:xfrm>
          <a:prstGeom prst="rect">
            <a:avLst/>
          </a:prstGeom>
        </p:spPr>
      </p:pic>
    </p:spTree>
    <p:extLst>
      <p:ext uri="{BB962C8B-B14F-4D97-AF65-F5344CB8AC3E}">
        <p14:creationId xmlns:p14="http://schemas.microsoft.com/office/powerpoint/2010/main" val="1264720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n-ea"/>
                <a:ea typeface="+mn-ea"/>
              </a:rPr>
              <a:t>3. </a:t>
            </a:r>
            <a:r>
              <a:rPr lang="zh-TW" altLang="en-US" dirty="0" smtClean="0"/>
              <a:t>電</a:t>
            </a:r>
            <a:r>
              <a:rPr lang="zh-TW" altLang="en-US" dirty="0"/>
              <a:t>商金融信評</a:t>
            </a:r>
            <a:r>
              <a:rPr lang="en-US" altLang="zh-TW" dirty="0"/>
              <a:t>(</a:t>
            </a:r>
            <a:r>
              <a:rPr lang="zh-TW" altLang="en-US" dirty="0"/>
              <a:t>徵信</a:t>
            </a:r>
            <a:r>
              <a:rPr lang="en-US" altLang="zh-TW" dirty="0"/>
              <a:t>)</a:t>
            </a:r>
            <a:r>
              <a:rPr lang="zh-TW" altLang="en-US" dirty="0"/>
              <a:t>模式</a:t>
            </a:r>
          </a:p>
        </p:txBody>
      </p:sp>
      <p:sp>
        <p:nvSpPr>
          <p:cNvPr id="11" name="內容版面配置區 2"/>
          <p:cNvSpPr>
            <a:spLocks noGrp="1"/>
          </p:cNvSpPr>
          <p:nvPr>
            <p:ph idx="1"/>
          </p:nvPr>
        </p:nvSpPr>
        <p:spPr>
          <a:xfrm>
            <a:off x="612057" y="1474839"/>
            <a:ext cx="7225657" cy="4702124"/>
          </a:xfrm>
        </p:spPr>
        <p:txBody>
          <a:bodyPr>
            <a:normAutofit lnSpcReduction="10000"/>
          </a:bodyPr>
          <a:lstStyle/>
          <a:p>
            <a:pPr marL="228600" lvl="1" defTabSz="731520">
              <a:lnSpc>
                <a:spcPct val="120000"/>
              </a:lnSpc>
              <a:spcBef>
                <a:spcPts val="800"/>
              </a:spcBef>
              <a:defRPr sz="2560"/>
            </a:pPr>
            <a:r>
              <a:rPr lang="zh-TW" altLang="en-US" sz="2560" dirty="0">
                <a:latin typeface="+mn-ea"/>
              </a:rPr>
              <a:t>採集個人或企業在互聯網交易或使用互聯網服務中留下的行為數據</a:t>
            </a:r>
            <a:r>
              <a:rPr lang="en-US" altLang="zh-TW" sz="2560" dirty="0">
                <a:latin typeface="+mn-ea"/>
              </a:rPr>
              <a:t>(</a:t>
            </a:r>
            <a:r>
              <a:rPr lang="zh-TW" altLang="en-US" sz="2560" dirty="0">
                <a:latin typeface="+mn-ea"/>
              </a:rPr>
              <a:t>包括互聯網金融服務所留下的信貸數據以及通過線</a:t>
            </a:r>
            <a:r>
              <a:rPr lang="zh-TW" altLang="en-US" sz="2560" dirty="0" smtClean="0">
                <a:latin typeface="+mn-ea"/>
              </a:rPr>
              <a:t>下通路採集</a:t>
            </a:r>
            <a:r>
              <a:rPr lang="zh-TW" altLang="en-US" sz="2560" dirty="0">
                <a:latin typeface="+mn-ea"/>
              </a:rPr>
              <a:t>的公共信息等數據</a:t>
            </a:r>
            <a:r>
              <a:rPr lang="en-US" altLang="zh-TW" sz="2560" dirty="0">
                <a:latin typeface="+mn-ea"/>
              </a:rPr>
              <a:t>)</a:t>
            </a:r>
            <a:r>
              <a:rPr lang="zh-TW" altLang="en-US" sz="2560" dirty="0">
                <a:latin typeface="+mn-ea"/>
              </a:rPr>
              <a:t>，並利用大數據、雲計算等技術進行信息評估的活動。</a:t>
            </a:r>
            <a:endParaRPr lang="en-US" altLang="zh-TW" sz="2560" dirty="0">
              <a:latin typeface="+mn-ea"/>
            </a:endParaRPr>
          </a:p>
          <a:p>
            <a:pPr defTabSz="731520">
              <a:lnSpc>
                <a:spcPct val="120000"/>
              </a:lnSpc>
              <a:spcBef>
                <a:spcPts val="800"/>
              </a:spcBef>
              <a:defRPr sz="2560"/>
            </a:pPr>
            <a:r>
              <a:rPr lang="zh-TW" altLang="en-US" dirty="0">
                <a:latin typeface="+mn-ea"/>
                <a:sym typeface="Helvetica"/>
              </a:rPr>
              <a:t>特性</a:t>
            </a:r>
            <a:endParaRPr lang="zh-TW" altLang="en-US" dirty="0">
              <a:latin typeface="+mn-ea"/>
            </a:endParaRPr>
          </a:p>
          <a:p>
            <a:pPr marL="708660" lvl="1" indent="-342900" defTabSz="731520">
              <a:lnSpc>
                <a:spcPct val="120000"/>
              </a:lnSpc>
              <a:spcBef>
                <a:spcPts val="400"/>
              </a:spcBef>
              <a:defRPr sz="2240"/>
            </a:pPr>
            <a:r>
              <a:rPr lang="zh-CN" altLang="en-US" dirty="0"/>
              <a:t>以</a:t>
            </a:r>
            <a:r>
              <a:rPr lang="zh-TW" altLang="en-US" dirty="0"/>
              <a:t>交易資料來評定客戶信用狀況</a:t>
            </a:r>
            <a:r>
              <a:rPr lang="zh-CN" altLang="en-US" dirty="0"/>
              <a:t>。</a:t>
            </a:r>
            <a:endParaRPr lang="en-US" altLang="zh-CN" dirty="0"/>
          </a:p>
          <a:p>
            <a:r>
              <a:rPr lang="zh-TW" altLang="en-US" dirty="0">
                <a:latin typeface="+mn-ea"/>
              </a:rPr>
              <a:t>舉例</a:t>
            </a:r>
            <a:r>
              <a:rPr lang="en-US" altLang="zh-TW" dirty="0"/>
              <a:t>	</a:t>
            </a:r>
          </a:p>
          <a:p>
            <a:pPr lvl="1"/>
            <a:r>
              <a:rPr lang="zh-TW" altLang="en-US" dirty="0"/>
              <a:t>芝麻信用</a:t>
            </a:r>
            <a:endParaRPr lang="en-US" altLang="zh-TW" dirty="0"/>
          </a:p>
          <a:p>
            <a:pPr lvl="1"/>
            <a:r>
              <a:rPr lang="zh-TW" altLang="en-US" dirty="0"/>
              <a:t>騰訊信用</a:t>
            </a: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graphicFrame>
        <p:nvGraphicFramePr>
          <p:cNvPr id="6" name="資料庫圖表 5"/>
          <p:cNvGraphicFramePr/>
          <p:nvPr>
            <p:extLst>
              <p:ext uri="{D42A27DB-BD31-4B8C-83A1-F6EECF244321}">
                <p14:modId xmlns:p14="http://schemas.microsoft.com/office/powerpoint/2010/main" val="204562513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5754" y="394197"/>
            <a:ext cx="3801819" cy="5796833"/>
          </a:xfrm>
          <a:prstGeom prst="rect">
            <a:avLst/>
          </a:prstGeom>
        </p:spPr>
      </p:pic>
    </p:spTree>
    <p:extLst>
      <p:ext uri="{BB962C8B-B14F-4D97-AF65-F5344CB8AC3E}">
        <p14:creationId xmlns:p14="http://schemas.microsoft.com/office/powerpoint/2010/main" val="8120339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6227542" y="2431868"/>
            <a:ext cx="5840890" cy="3587975"/>
          </a:xfrm>
          <a:prstGeom prst="rect">
            <a:avLst/>
          </a:prstGeom>
        </p:spPr>
      </p:pic>
      <p:sp>
        <p:nvSpPr>
          <p:cNvPr id="2" name="標題 1"/>
          <p:cNvSpPr>
            <a:spLocks noGrp="1"/>
          </p:cNvSpPr>
          <p:nvPr>
            <p:ph type="title"/>
          </p:nvPr>
        </p:nvSpPr>
        <p:spPr/>
        <p:txBody>
          <a:bodyPr/>
          <a:lstStyle/>
          <a:p>
            <a:r>
              <a:rPr lang="en-US" altLang="zh-TW" dirty="0" smtClean="0">
                <a:latin typeface="+mn-ea"/>
                <a:ea typeface="+mn-ea"/>
              </a:rPr>
              <a:t>4. </a:t>
            </a:r>
            <a:r>
              <a:rPr lang="zh-TW" altLang="en-US" dirty="0" smtClean="0"/>
              <a:t>電</a:t>
            </a:r>
            <a:r>
              <a:rPr lang="zh-TW" altLang="en-US" dirty="0"/>
              <a:t>商金融理財與投資模式</a:t>
            </a:r>
          </a:p>
        </p:txBody>
      </p:sp>
      <p:sp>
        <p:nvSpPr>
          <p:cNvPr id="11" name="內容版面配置區 2"/>
          <p:cNvSpPr>
            <a:spLocks noGrp="1"/>
          </p:cNvSpPr>
          <p:nvPr>
            <p:ph idx="1"/>
          </p:nvPr>
        </p:nvSpPr>
        <p:spPr/>
        <p:txBody>
          <a:bodyPr>
            <a:normAutofit/>
          </a:bodyPr>
          <a:lstStyle/>
          <a:p>
            <a:pPr defTabSz="731520">
              <a:lnSpc>
                <a:spcPct val="120000"/>
              </a:lnSpc>
              <a:spcBef>
                <a:spcPts val="800"/>
              </a:spcBef>
              <a:defRPr sz="2560"/>
            </a:pPr>
            <a:r>
              <a:rPr lang="zh-CN" altLang="en-US" dirty="0">
                <a:latin typeface="+mn-ea"/>
              </a:rPr>
              <a:t>互聯網理財指的是投資者通過互聯網平臺讓財富保值或增值的投資方式</a:t>
            </a:r>
            <a:r>
              <a:rPr lang="zh-TW" altLang="en-US" dirty="0">
                <a:latin typeface="+mn-ea"/>
              </a:rPr>
              <a:t>。</a:t>
            </a:r>
            <a:endParaRPr lang="en-US" altLang="zh-TW" dirty="0">
              <a:latin typeface="+mn-ea"/>
            </a:endParaRPr>
          </a:p>
          <a:p>
            <a:pPr defTabSz="731520">
              <a:lnSpc>
                <a:spcPct val="120000"/>
              </a:lnSpc>
              <a:spcBef>
                <a:spcPts val="800"/>
              </a:spcBef>
              <a:defRPr sz="2560"/>
            </a:pPr>
            <a:r>
              <a:rPr lang="zh-TW" altLang="en-US" dirty="0">
                <a:latin typeface="+mn-ea"/>
                <a:sym typeface="Helvetica"/>
              </a:rPr>
              <a:t>特性</a:t>
            </a:r>
            <a:endParaRPr lang="zh-TW" altLang="en-US" dirty="0">
              <a:latin typeface="+mn-ea"/>
            </a:endParaRPr>
          </a:p>
          <a:p>
            <a:pPr marL="708660" lvl="1" indent="-342900" defTabSz="731520">
              <a:lnSpc>
                <a:spcPct val="120000"/>
              </a:lnSpc>
              <a:spcBef>
                <a:spcPts val="400"/>
              </a:spcBef>
              <a:defRPr sz="2240"/>
            </a:pPr>
            <a:r>
              <a:rPr lang="zh-TW" altLang="en-US" dirty="0"/>
              <a:t>沒有時間和地域的限制</a:t>
            </a:r>
            <a:r>
              <a:rPr lang="zh-CN" altLang="en-US" dirty="0"/>
              <a:t>。</a:t>
            </a:r>
            <a:endParaRPr lang="en-US" altLang="zh-CN" dirty="0"/>
          </a:p>
          <a:p>
            <a:pPr marL="708660" lvl="1" indent="-342900" defTabSz="731520">
              <a:lnSpc>
                <a:spcPct val="120000"/>
              </a:lnSpc>
              <a:spcBef>
                <a:spcPts val="400"/>
              </a:spcBef>
              <a:defRPr sz="2240"/>
            </a:pPr>
            <a:r>
              <a:rPr lang="zh-TW" altLang="en-US" dirty="0"/>
              <a:t>網上理財諮詢、股票交易、資產</a:t>
            </a:r>
            <a:r>
              <a:rPr lang="zh-TW" altLang="en-US" dirty="0" smtClean="0"/>
              <a:t>交易等</a:t>
            </a:r>
            <a:endParaRPr lang="en-US" altLang="zh-CN" dirty="0"/>
          </a:p>
          <a:p>
            <a:r>
              <a:rPr lang="zh-TW" altLang="en-US" dirty="0">
                <a:latin typeface="+mn-ea"/>
              </a:rPr>
              <a:t>舉例</a:t>
            </a:r>
            <a:r>
              <a:rPr lang="en-US" altLang="zh-TW" dirty="0"/>
              <a:t>	</a:t>
            </a:r>
          </a:p>
          <a:p>
            <a:pPr lvl="1"/>
            <a:r>
              <a:rPr lang="zh-TW" altLang="en-US" dirty="0"/>
              <a:t>餘額寶</a:t>
            </a:r>
            <a:endParaRPr lang="en-US" altLang="zh-TW" dirty="0"/>
          </a:p>
          <a:p>
            <a:pPr lvl="1"/>
            <a:r>
              <a:rPr lang="zh-TW" altLang="en-US" dirty="0"/>
              <a:t>招財寶</a:t>
            </a:r>
            <a:endParaRPr lang="en-US" altLang="zh-TW" dirty="0"/>
          </a:p>
          <a:p>
            <a:pPr lvl="1"/>
            <a:r>
              <a:rPr lang="zh-TW" altLang="en-US" dirty="0"/>
              <a:t>理財通</a:t>
            </a: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graphicFrame>
        <p:nvGraphicFramePr>
          <p:cNvPr id="6" name="資料庫圖表 5"/>
          <p:cNvGraphicFramePr/>
          <p:nvPr>
            <p:extLst>
              <p:ext uri="{D42A27DB-BD31-4B8C-83A1-F6EECF244321}">
                <p14:modId xmlns:p14="http://schemas.microsoft.com/office/powerpoint/2010/main" val="351985554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20337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latin typeface="+mn-ea"/>
                <a:ea typeface="+mn-ea"/>
              </a:rPr>
              <a:t>5.</a:t>
            </a:r>
            <a:r>
              <a:rPr lang="zh-TW" altLang="en-US" dirty="0" smtClean="0"/>
              <a:t>電</a:t>
            </a:r>
            <a:r>
              <a:rPr lang="zh-TW" altLang="en-US" dirty="0"/>
              <a:t>商金融證券模式</a:t>
            </a:r>
          </a:p>
        </p:txBody>
      </p:sp>
      <p:sp>
        <p:nvSpPr>
          <p:cNvPr id="3" name="內容版面配置區 2"/>
          <p:cNvSpPr>
            <a:spLocks noGrp="1"/>
          </p:cNvSpPr>
          <p:nvPr>
            <p:ph idx="1"/>
          </p:nvPr>
        </p:nvSpPr>
        <p:spPr/>
        <p:txBody>
          <a:bodyPr>
            <a:normAutofit/>
          </a:bodyPr>
          <a:lstStyle/>
          <a:p>
            <a:r>
              <a:rPr lang="zh-TW" altLang="en-US" dirty="0"/>
              <a:t>交易種類</a:t>
            </a:r>
            <a:endParaRPr lang="en-US" altLang="zh-TW" dirty="0"/>
          </a:p>
          <a:p>
            <a:pPr lvl="1"/>
            <a:r>
              <a:rPr lang="zh-TW" altLang="en-US" dirty="0"/>
              <a:t>直接透過網路銷售部門交易，客戶可直接查詢及下訂單</a:t>
            </a:r>
            <a:endParaRPr lang="en-US" altLang="zh-TW" dirty="0"/>
          </a:p>
          <a:p>
            <a:pPr lvl="1"/>
            <a:r>
              <a:rPr lang="zh-TW" altLang="en-US" dirty="0"/>
              <a:t>客戶可以透過網站來與銷售部門聯繫</a:t>
            </a:r>
            <a:endParaRPr lang="en-US" altLang="zh-TW" dirty="0"/>
          </a:p>
          <a:p>
            <a:r>
              <a:rPr lang="zh-TW" altLang="en-US" dirty="0"/>
              <a:t>優點</a:t>
            </a:r>
            <a:endParaRPr lang="en-US" altLang="zh-TW" dirty="0"/>
          </a:p>
          <a:p>
            <a:pPr lvl="1"/>
            <a:r>
              <a:rPr lang="zh-TW" altLang="en-US" dirty="0"/>
              <a:t>開發成本低。</a:t>
            </a:r>
            <a:endParaRPr lang="en-US" altLang="zh-TW" dirty="0"/>
          </a:p>
          <a:p>
            <a:pPr lvl="1"/>
            <a:r>
              <a:rPr lang="zh-TW" altLang="en-US" dirty="0"/>
              <a:t>可以彌補電話交易時所產生的看不見的不信賴感及容易發生錯誤等缺點</a:t>
            </a:r>
            <a:endParaRPr lang="en-US" altLang="zh-TW" dirty="0"/>
          </a:p>
          <a:p>
            <a:pPr lvl="1"/>
            <a:r>
              <a:rPr lang="zh-TW" altLang="en-US" dirty="0"/>
              <a:t>容易管理、控制</a:t>
            </a:r>
            <a:endParaRPr lang="en-US" altLang="zh-TW" dirty="0"/>
          </a:p>
          <a:p>
            <a:pPr lvl="1"/>
            <a:r>
              <a:rPr lang="zh-TW" altLang="en-US" dirty="0"/>
              <a:t>創造大量獲益，且可以開發新客戶群</a:t>
            </a:r>
            <a:endParaRPr lang="en-US" altLang="zh-TW" dirty="0"/>
          </a:p>
          <a:p>
            <a:pPr lvl="1"/>
            <a:r>
              <a:rPr lang="zh-TW" altLang="en-US" dirty="0"/>
              <a:t>透過網路證券交易的安全性較電話證券交易高    </a:t>
            </a:r>
            <a:endParaRPr lang="en-US" altLang="zh-TW" dirty="0"/>
          </a:p>
          <a:p>
            <a:pPr lvl="1"/>
            <a:r>
              <a:rPr lang="zh-TW" altLang="en-US" dirty="0"/>
              <a:t>例子：</a:t>
            </a:r>
            <a:r>
              <a:rPr lang="en-US" altLang="zh-TW" dirty="0" err="1"/>
              <a:t>Etrade</a:t>
            </a:r>
            <a:endParaRPr lang="en-US" altLang="zh-TW" dirty="0"/>
          </a:p>
          <a:p>
            <a:pPr lvl="1"/>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graphicFrame>
        <p:nvGraphicFramePr>
          <p:cNvPr id="6" name="資料庫圖表 5"/>
          <p:cNvGraphicFramePr/>
          <p:nvPr>
            <p:extLst>
              <p:ext uri="{D42A27DB-BD31-4B8C-83A1-F6EECF244321}">
                <p14:modId xmlns:p14="http://schemas.microsoft.com/office/powerpoint/2010/main" val="195306858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2268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50000"/>
              </a:lnSpc>
            </a:pPr>
            <a:r>
              <a:rPr lang="zh-TW" altLang="en-US" dirty="0"/>
              <a:t/>
            </a:r>
            <a:br>
              <a:rPr lang="zh-TW" altLang="en-US" dirty="0"/>
            </a:br>
            <a:r>
              <a:rPr lang="zh-TW" altLang="en-US" dirty="0"/>
              <a:t/>
            </a:r>
            <a:br>
              <a:rPr lang="zh-TW" altLang="en-US" dirty="0"/>
            </a:br>
            <a:r>
              <a:rPr lang="en-US" altLang="zh-TW" dirty="0" smtClean="0">
                <a:latin typeface="+mn-ea"/>
                <a:ea typeface="+mn-ea"/>
              </a:rPr>
              <a:t>6.</a:t>
            </a:r>
            <a:r>
              <a:rPr lang="zh-TW" altLang="en-US" dirty="0" smtClean="0"/>
              <a:t>電</a:t>
            </a:r>
            <a:r>
              <a:rPr lang="zh-TW" altLang="en-US" dirty="0"/>
              <a:t>商供應鏈金融模式</a:t>
            </a:r>
          </a:p>
        </p:txBody>
      </p:sp>
      <p:sp>
        <p:nvSpPr>
          <p:cNvPr id="3" name="內容版面配置區 2"/>
          <p:cNvSpPr>
            <a:spLocks noGrp="1"/>
          </p:cNvSpPr>
          <p:nvPr>
            <p:ph idx="1"/>
          </p:nvPr>
        </p:nvSpPr>
        <p:spPr/>
        <p:txBody>
          <a:bodyPr/>
          <a:lstStyle/>
          <a:p>
            <a:pPr>
              <a:lnSpc>
                <a:spcPct val="150000"/>
              </a:lnSpc>
            </a:pPr>
            <a:r>
              <a:rPr lang="zh-CN" altLang="en-US" dirty="0"/>
              <a:t>通過為這些上下游企業提供融資方案，解決銀行授信難得問題，解決資金壓力問題，同時進一步完善整個供應鏈生態圈。</a:t>
            </a:r>
            <a:endParaRPr lang="en-US" altLang="zh-CN" dirty="0"/>
          </a:p>
          <a:p>
            <a:pPr>
              <a:lnSpc>
                <a:spcPct val="150000"/>
              </a:lnSpc>
            </a:pPr>
            <a:r>
              <a:rPr lang="zh-TW" altLang="en-US" dirty="0"/>
              <a:t>優點：無</a:t>
            </a:r>
            <a:r>
              <a:rPr lang="zh-CN" altLang="en-US" dirty="0"/>
              <a:t>需任何擔保和抵押為供應商和消費者提供快速融資，有效地提高企業營運資金周轉</a:t>
            </a:r>
            <a:r>
              <a:rPr lang="zh-TW" altLang="en-US" dirty="0"/>
              <a:t>，實現了“物流”、“資金流”、“信息流”、“商流”的四流合一</a:t>
            </a:r>
            <a:endParaRPr lang="en-US" altLang="zh-TW" dirty="0"/>
          </a:p>
          <a:p>
            <a:pPr>
              <a:lnSpc>
                <a:spcPct val="150000"/>
              </a:lnSpc>
            </a:pPr>
            <a:r>
              <a:rPr lang="zh-TW" altLang="en-US" dirty="0"/>
              <a:t>缺點：風險控管不易</a:t>
            </a:r>
            <a:endParaRPr lang="zh-CN" altLang="en-US" dirty="0"/>
          </a:p>
          <a:p>
            <a:pPr>
              <a:lnSpc>
                <a:spcPct val="150000"/>
              </a:lnSpc>
            </a:pPr>
            <a:r>
              <a:rPr lang="zh-TW" altLang="en-US" dirty="0"/>
              <a:t>例子：京東供應鏈金融</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graphicFrame>
        <p:nvGraphicFramePr>
          <p:cNvPr id="6" name="資料庫圖表 5"/>
          <p:cNvGraphicFramePr/>
          <p:nvPr>
            <p:extLst>
              <p:ext uri="{D42A27DB-BD31-4B8C-83A1-F6EECF244321}">
                <p14:modId xmlns:p14="http://schemas.microsoft.com/office/powerpoint/2010/main" val="247080773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2530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7</a:t>
            </a:r>
            <a:r>
              <a:rPr lang="en-US" altLang="zh-TW" dirty="0" smtClean="0"/>
              <a:t>. </a:t>
            </a:r>
            <a:r>
              <a:rPr lang="zh-TW" altLang="en-US" dirty="0" smtClean="0"/>
              <a:t>電</a:t>
            </a:r>
            <a:r>
              <a:rPr lang="zh-TW" altLang="en-US" dirty="0"/>
              <a:t>商金融業務</a:t>
            </a:r>
            <a:r>
              <a:rPr lang="en-US" altLang="zh-TW" dirty="0" smtClean="0"/>
              <a:t>—</a:t>
            </a:r>
            <a:r>
              <a:rPr lang="zh-TW" altLang="en-US" dirty="0" smtClean="0"/>
              <a:t>電</a:t>
            </a:r>
            <a:r>
              <a:rPr lang="zh-TW" altLang="en-US" dirty="0"/>
              <a:t>商</a:t>
            </a:r>
            <a:r>
              <a:rPr lang="zh-TW" altLang="en-US" dirty="0" smtClean="0"/>
              <a:t>銀行</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又稱為「虛擬銀行」</a:t>
            </a:r>
            <a:endParaRPr lang="en-US" altLang="zh-TW" dirty="0"/>
          </a:p>
          <a:p>
            <a:r>
              <a:rPr lang="zh-TW" altLang="en-US" dirty="0"/>
              <a:t>模式概念</a:t>
            </a:r>
            <a:endParaRPr lang="en-US" altLang="zh-TW" dirty="0"/>
          </a:p>
          <a:p>
            <a:pPr lvl="1"/>
            <a:r>
              <a:rPr lang="en-US" altLang="zh-TW" dirty="0"/>
              <a:t>New E-banking:</a:t>
            </a:r>
            <a:r>
              <a:rPr lang="zh-TW" altLang="en-US" dirty="0"/>
              <a:t> 所有的交易運作皆於網路上完成</a:t>
            </a:r>
            <a:endParaRPr lang="en-US" altLang="zh-TW" dirty="0"/>
          </a:p>
          <a:p>
            <a:pPr lvl="1"/>
            <a:r>
              <a:rPr lang="zh-TW" altLang="en-US" dirty="0"/>
              <a:t>傳統銀行應用網路服務來發展傳統銀行業務</a:t>
            </a:r>
            <a:endParaRPr lang="en-US" altLang="zh-TW" dirty="0"/>
          </a:p>
          <a:p>
            <a:r>
              <a:rPr lang="zh-TW" altLang="en-US" dirty="0"/>
              <a:t>例子：阿里巴巴網商銀行</a:t>
            </a:r>
            <a:endParaRPr lang="en-US" altLang="zh-TW" dirty="0"/>
          </a:p>
          <a:p>
            <a:r>
              <a:rPr lang="zh-TW" altLang="en-US" dirty="0"/>
              <a:t>優點</a:t>
            </a:r>
            <a:endParaRPr lang="en-US" altLang="zh-TW" dirty="0"/>
          </a:p>
          <a:p>
            <a:pPr lvl="1"/>
            <a:r>
              <a:rPr lang="zh-TW" altLang="en-US" dirty="0"/>
              <a:t>營運成本僅佔營運收入的</a:t>
            </a:r>
            <a:r>
              <a:rPr lang="en-US" altLang="zh-TW" dirty="0"/>
              <a:t>15-20%</a:t>
            </a:r>
            <a:r>
              <a:rPr lang="zh-TW" altLang="en-US" dirty="0"/>
              <a:t>，而傳統銀行為</a:t>
            </a:r>
            <a:r>
              <a:rPr lang="en-US" altLang="zh-TW" dirty="0"/>
              <a:t>60%</a:t>
            </a:r>
          </a:p>
          <a:p>
            <a:pPr lvl="1"/>
            <a:r>
              <a:rPr lang="zh-TW" altLang="en-US" dirty="0"/>
              <a:t>消費者可透過網站直接溝通</a:t>
            </a:r>
            <a:endParaRPr lang="en-US" altLang="zh-TW" dirty="0"/>
          </a:p>
          <a:p>
            <a:pPr lvl="1"/>
            <a:r>
              <a:rPr lang="zh-TW" altLang="en-US" dirty="0"/>
              <a:t>透過回饋訊息</a:t>
            </a:r>
            <a:endParaRPr lang="en-US" altLang="zh-TW" dirty="0"/>
          </a:p>
          <a:p>
            <a:pPr lvl="2"/>
            <a:r>
              <a:rPr lang="zh-TW" altLang="en-US" dirty="0"/>
              <a:t>專業部門可發掘潛在客戶</a:t>
            </a:r>
            <a:endParaRPr lang="en-US" altLang="zh-TW" dirty="0"/>
          </a:p>
          <a:p>
            <a:pPr lvl="2"/>
            <a:r>
              <a:rPr lang="zh-TW" altLang="en-US" dirty="0"/>
              <a:t>研發部門可開發符合消費者需要之產品</a:t>
            </a:r>
            <a:endParaRPr lang="en-US" altLang="zh-TW" dirty="0"/>
          </a:p>
          <a:p>
            <a:pPr marL="914400" lvl="2" indent="0">
              <a:buNone/>
            </a:pPr>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graphicFrame>
        <p:nvGraphicFramePr>
          <p:cNvPr id="6" name="資料庫圖表 5"/>
          <p:cNvGraphicFramePr/>
          <p:nvPr>
            <p:extLst>
              <p:ext uri="{D42A27DB-BD31-4B8C-83A1-F6EECF244321}">
                <p14:modId xmlns:p14="http://schemas.microsoft.com/office/powerpoint/2010/main" val="20521406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1997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xfrm>
            <a:off x="594851" y="527304"/>
            <a:ext cx="11002297" cy="954856"/>
          </a:xfrm>
          <a:prstGeom prst="rect">
            <a:avLst/>
          </a:prstGeom>
        </p:spPr>
        <p:txBody>
          <a:bodyPr>
            <a:noAutofit/>
          </a:bodyPr>
          <a:lstStyle/>
          <a:p>
            <a:r>
              <a:rPr lang="zh-TW" altLang="en-US" sz="3600" dirty="0">
                <a:latin typeface="+mn-ea"/>
                <a:ea typeface="+mn-ea"/>
              </a:rPr>
              <a:t>中國案例</a:t>
            </a:r>
            <a:r>
              <a:rPr lang="en-US" altLang="zh-TW" sz="3600" dirty="0">
                <a:latin typeface="+mn-ea"/>
                <a:ea typeface="+mn-ea"/>
              </a:rPr>
              <a:t>---</a:t>
            </a:r>
            <a:r>
              <a:rPr lang="zh-TW" altLang="en-US" sz="3600" dirty="0">
                <a:latin typeface="+mn-ea"/>
                <a:ea typeface="+mn-ea"/>
              </a:rPr>
              <a:t>螞蟻金服</a:t>
            </a:r>
            <a:r>
              <a:rPr sz="3600" dirty="0">
                <a:latin typeface="+mn-ea"/>
                <a:ea typeface="+mn-ea"/>
              </a:rPr>
              <a:t>(</a:t>
            </a:r>
            <a:r>
              <a:rPr lang="en-US" sz="3600" dirty="0">
                <a:latin typeface="+mn-ea"/>
                <a:ea typeface="+mn-ea"/>
              </a:rPr>
              <a:t>ANT FINANCE</a:t>
            </a:r>
            <a:r>
              <a:rPr sz="3600" dirty="0">
                <a:latin typeface="+mn-ea"/>
                <a:ea typeface="+mn-ea"/>
              </a:rPr>
              <a:t>)</a:t>
            </a:r>
          </a:p>
        </p:txBody>
      </p:sp>
      <p:sp>
        <p:nvSpPr>
          <p:cNvPr id="280" name="Shape 280"/>
          <p:cNvSpPr>
            <a:spLocks noGrp="1"/>
          </p:cNvSpPr>
          <p:nvPr>
            <p:ph idx="1"/>
          </p:nvPr>
        </p:nvSpPr>
        <p:spPr>
          <a:xfrm>
            <a:off x="612057" y="1819275"/>
            <a:ext cx="11002297" cy="4357688"/>
          </a:xfrm>
          <a:prstGeom prst="rect">
            <a:avLst/>
          </a:prstGeom>
        </p:spPr>
        <p:txBody>
          <a:bodyPr>
            <a:normAutofit/>
          </a:bodyPr>
          <a:lstStyle/>
          <a:p>
            <a:pPr>
              <a:lnSpc>
                <a:spcPct val="150000"/>
              </a:lnSpc>
              <a:defRPr sz="2000"/>
            </a:pPr>
            <a:r>
              <a:rPr sz="2800" dirty="0">
                <a:latin typeface="+mn-ea"/>
              </a:rPr>
              <a:t>CEO：</a:t>
            </a:r>
            <a:r>
              <a:rPr lang="zh-TW" altLang="en-US" sz="2800" dirty="0">
                <a:latin typeface="+mn-ea"/>
              </a:rPr>
              <a:t>彭蕾</a:t>
            </a:r>
            <a:endParaRPr sz="2800" dirty="0">
              <a:latin typeface="+mn-ea"/>
            </a:endParaRPr>
          </a:p>
          <a:p>
            <a:pPr>
              <a:lnSpc>
                <a:spcPct val="150000"/>
              </a:lnSpc>
              <a:defRPr sz="2000"/>
            </a:pPr>
            <a:r>
              <a:rPr sz="2800" dirty="0">
                <a:latin typeface="+mn-ea"/>
              </a:rPr>
              <a:t>成立時間：2004年12月</a:t>
            </a:r>
          </a:p>
          <a:p>
            <a:pPr>
              <a:lnSpc>
                <a:spcPct val="150000"/>
              </a:lnSpc>
              <a:defRPr sz="2000"/>
            </a:pPr>
            <a:r>
              <a:rPr sz="2800" dirty="0" err="1">
                <a:latin typeface="+mn-ea"/>
              </a:rPr>
              <a:t>公司：浙江支付寶網路技術有限公司</a:t>
            </a:r>
            <a:endParaRPr sz="2800" dirty="0">
              <a:latin typeface="+mn-ea"/>
            </a:endParaRPr>
          </a:p>
          <a:p>
            <a:pPr>
              <a:lnSpc>
                <a:spcPct val="150000"/>
              </a:lnSpc>
              <a:defRPr sz="2000"/>
            </a:pPr>
            <a:r>
              <a:rPr sz="2800" dirty="0">
                <a:latin typeface="+mn-ea"/>
              </a:rPr>
              <a:t>歸屬集團：阿里巴巴集團</a:t>
            </a:r>
          </a:p>
          <a:p>
            <a:pPr>
              <a:lnSpc>
                <a:spcPct val="150000"/>
              </a:lnSpc>
              <a:defRPr sz="2000"/>
            </a:pPr>
            <a:r>
              <a:rPr sz="2800" dirty="0" err="1">
                <a:latin typeface="+mn-ea"/>
              </a:rPr>
              <a:t>業務領域</a:t>
            </a:r>
            <a:r>
              <a:rPr lang="zh-TW" altLang="en-US" sz="2800" dirty="0">
                <a:latin typeface="+mn-ea"/>
              </a:rPr>
              <a:t>：網際網路金融服務</a:t>
            </a:r>
            <a:endParaRPr lang="en-US" altLang="zh-TW" sz="2800" dirty="0">
              <a:latin typeface="+mn-ea"/>
            </a:endParaRPr>
          </a:p>
          <a:p>
            <a:pPr>
              <a:lnSpc>
                <a:spcPct val="150000"/>
              </a:lnSpc>
              <a:defRPr sz="2000"/>
            </a:pP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26</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pic>
        <p:nvPicPr>
          <p:cNvPr id="4" name="圖片 3"/>
          <p:cNvPicPr>
            <a:picLocks noChangeAspect="1"/>
          </p:cNvPicPr>
          <p:nvPr/>
        </p:nvPicPr>
        <p:blipFill>
          <a:blip r:embed="rId3"/>
          <a:stretch>
            <a:fillRect/>
          </a:stretch>
        </p:blipFill>
        <p:spPr>
          <a:xfrm>
            <a:off x="7030524" y="2325624"/>
            <a:ext cx="4859574" cy="2840736"/>
          </a:xfrm>
          <a:prstGeom prst="rect">
            <a:avLst/>
          </a:prstGeom>
        </p:spPr>
      </p:pic>
      <p:graphicFrame>
        <p:nvGraphicFramePr>
          <p:cNvPr id="11" name="資料庫圖表 10"/>
          <p:cNvGraphicFramePr/>
          <p:nvPr>
            <p:extLst>
              <p:ext uri="{D42A27DB-BD31-4B8C-83A1-F6EECF244321}">
                <p14:modId xmlns:p14="http://schemas.microsoft.com/office/powerpoint/2010/main" val="1842121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3761809"/>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27</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標題 4"/>
          <p:cNvSpPr>
            <a:spLocks noGrp="1"/>
          </p:cNvSpPr>
          <p:nvPr>
            <p:ph type="title"/>
          </p:nvPr>
        </p:nvSpPr>
        <p:spPr/>
        <p:txBody>
          <a:bodyPr/>
          <a:lstStyle/>
          <a:p>
            <a:r>
              <a:rPr lang="zh-TW" altLang="en-US" dirty="0"/>
              <a:t>螞蟻金服業務架構圖</a:t>
            </a:r>
          </a:p>
        </p:txBody>
      </p:sp>
      <p:sp>
        <p:nvSpPr>
          <p:cNvPr id="4" name="內容版面配置區 3"/>
          <p:cNvSpPr>
            <a:spLocks noGrp="1"/>
          </p:cNvSpPr>
          <p:nvPr>
            <p:ph idx="1"/>
          </p:nvPr>
        </p:nvSpPr>
        <p:spPr/>
        <p:txBody>
          <a:bodyPr/>
          <a:lstStyle/>
          <a:p>
            <a:endParaRPr lang="zh-TW" altLang="en-US"/>
          </a:p>
        </p:txBody>
      </p:sp>
      <p:pic>
        <p:nvPicPr>
          <p:cNvPr id="7" name="圖片 6"/>
          <p:cNvPicPr>
            <a:picLocks noChangeAspect="1"/>
          </p:cNvPicPr>
          <p:nvPr/>
        </p:nvPicPr>
        <p:blipFill>
          <a:blip r:embed="rId3"/>
          <a:stretch>
            <a:fillRect/>
          </a:stretch>
        </p:blipFill>
        <p:spPr>
          <a:xfrm>
            <a:off x="1363851" y="1987557"/>
            <a:ext cx="9344256" cy="3849363"/>
          </a:xfrm>
          <a:prstGeom prst="rect">
            <a:avLst/>
          </a:prstGeom>
        </p:spPr>
      </p:pic>
      <p:graphicFrame>
        <p:nvGraphicFramePr>
          <p:cNvPr id="8" name="資料庫圖表 7"/>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31491960"/>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p:cNvPicPr>
            <a:picLocks noGrp="1" noChangeAspect="1"/>
          </p:cNvPicPr>
          <p:nvPr>
            <p:ph idx="1"/>
          </p:nvPr>
        </p:nvPicPr>
        <p:blipFill>
          <a:blip r:embed="rId2"/>
          <a:stretch>
            <a:fillRect/>
          </a:stretch>
        </p:blipFill>
        <p:spPr>
          <a:xfrm>
            <a:off x="1348794" y="365126"/>
            <a:ext cx="9123692" cy="5962772"/>
          </a:xfrm>
          <a:prstGeom prst="rect">
            <a:avLst/>
          </a:prstGeom>
        </p:spPr>
      </p:pic>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graphicFrame>
        <p:nvGraphicFramePr>
          <p:cNvPr id="7" name="資料庫圖表 6"/>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82570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分拆獨立</a:t>
            </a:r>
            <a:endParaRPr lang="en-US" altLang="zh-TW" dirty="0"/>
          </a:p>
          <a:p>
            <a:pPr lvl="1"/>
            <a:r>
              <a:rPr lang="zh-TW" altLang="en-US" dirty="0"/>
              <a:t>支付寶從淘寶分拆獨立，為當當和卓越等電商平台提供支付服務</a:t>
            </a:r>
            <a:endParaRPr lang="en-US" altLang="zh-TW" dirty="0"/>
          </a:p>
          <a:p>
            <a:pPr lvl="1"/>
            <a:r>
              <a:rPr lang="zh-TW" altLang="en-US" dirty="0"/>
              <a:t>漸成為中國網路的基礎設施</a:t>
            </a:r>
            <a:endParaRPr lang="en-US" altLang="zh-TW" dirty="0"/>
          </a:p>
          <a:p>
            <a:pPr lvl="1"/>
            <a:r>
              <a:rPr lang="zh-TW" altLang="en-US" dirty="0"/>
              <a:t>支付寶為中國最大的第三方支付平台</a:t>
            </a:r>
            <a:endParaRPr lang="en-US" altLang="zh-TW" dirty="0"/>
          </a:p>
          <a:p>
            <a:pPr lvl="1"/>
            <a:r>
              <a:rPr lang="zh-TW" altLang="en-US" dirty="0"/>
              <a:t>朝公共事業繳費、信用卡還款等業務領域擴展</a:t>
            </a:r>
            <a:endParaRPr lang="en-US" altLang="zh-TW" dirty="0"/>
          </a:p>
          <a:p>
            <a:r>
              <a:rPr lang="zh-TW" altLang="en-US" dirty="0"/>
              <a:t>行動平台</a:t>
            </a:r>
            <a:endParaRPr lang="en-US" altLang="zh-TW" dirty="0"/>
          </a:p>
          <a:p>
            <a:pPr lvl="1"/>
            <a:r>
              <a:rPr lang="zh-TW" altLang="en-US" dirty="0"/>
              <a:t>支付寶錢包</a:t>
            </a:r>
            <a:r>
              <a:rPr lang="en-US" altLang="zh-TW" dirty="0"/>
              <a:t>-</a:t>
            </a:r>
            <a:r>
              <a:rPr lang="zh-TW" altLang="en-US" dirty="0"/>
              <a:t>行動生活助手、行動金融平台</a:t>
            </a:r>
            <a:endParaRPr lang="en-US" altLang="zh-TW" dirty="0"/>
          </a:p>
          <a:p>
            <a:pPr lvl="1"/>
            <a:r>
              <a:rPr lang="zh-TW" altLang="en-US" dirty="0"/>
              <a:t>推出未來計劃</a:t>
            </a:r>
            <a:endParaRPr lang="en-US" altLang="zh-TW"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graphicFrame>
        <p:nvGraphicFramePr>
          <p:cNvPr id="6" name="資料庫圖表 5"/>
          <p:cNvGraphicFramePr/>
          <p:nvPr>
            <p:extLst>
              <p:ext uri="{D42A27DB-BD31-4B8C-83A1-F6EECF244321}">
                <p14:modId xmlns:p14="http://schemas.microsoft.com/office/powerpoint/2010/main" val="41108081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41682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rotWithShape="1">
          <a:blip r:embed="rId3"/>
          <a:srcRect l="5884" r="7179"/>
          <a:stretch/>
        </p:blipFill>
        <p:spPr>
          <a:xfrm>
            <a:off x="476612" y="1521307"/>
            <a:ext cx="4339228" cy="4322434"/>
          </a:xfrm>
          <a:prstGeom prst="rect">
            <a:avLst/>
          </a:prstGeom>
        </p:spPr>
      </p:pic>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ext uri="{D42A27DB-BD31-4B8C-83A1-F6EECF244321}">
                <p14:modId xmlns:p14="http://schemas.microsoft.com/office/powerpoint/2010/main" val="32130112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標題 1"/>
          <p:cNvSpPr>
            <a:spLocks noGrp="1"/>
          </p:cNvSpPr>
          <p:nvPr>
            <p:ph type="title"/>
          </p:nvPr>
        </p:nvSpPr>
        <p:spPr>
          <a:xfrm>
            <a:off x="409491" y="563246"/>
            <a:ext cx="11002297" cy="1448434"/>
          </a:xfrm>
        </p:spPr>
        <p:txBody>
          <a:bodyPr>
            <a:normAutofit/>
          </a:bodyPr>
          <a:lstStyle/>
          <a:p>
            <a:r>
              <a:rPr lang="zh-TW" altLang="en-US" dirty="0"/>
              <a:t>電子商務的定義</a:t>
            </a:r>
            <a:br>
              <a:rPr lang="zh-TW" altLang="en-US" dirty="0"/>
            </a:br>
            <a:endParaRPr lang="zh-TW" altLang="en-US" dirty="0"/>
          </a:p>
        </p:txBody>
      </p:sp>
      <p:sp>
        <p:nvSpPr>
          <p:cNvPr id="4" name="矩形 3"/>
          <p:cNvSpPr/>
          <p:nvPr/>
        </p:nvSpPr>
        <p:spPr>
          <a:xfrm>
            <a:off x="5202629" y="1521307"/>
            <a:ext cx="6415117" cy="3970318"/>
          </a:xfrm>
          <a:prstGeom prst="rect">
            <a:avLst/>
          </a:prstGeom>
        </p:spPr>
        <p:txBody>
          <a:bodyPr wrap="square">
            <a:spAutoFit/>
          </a:bodyPr>
          <a:lstStyle/>
          <a:p>
            <a:pPr marL="342900" indent="-342900">
              <a:buFont typeface="Arial" panose="020B0604020202020204" pitchFamily="34" charset="0"/>
              <a:buChar char="•"/>
            </a:pPr>
            <a:r>
              <a:rPr lang="zh-TW" altLang="en-US" sz="2800" dirty="0"/>
              <a:t>定義：</a:t>
            </a:r>
            <a:endParaRPr lang="en-US" altLang="zh-TW" sz="2800" dirty="0"/>
          </a:p>
          <a:p>
            <a:pPr lvl="1"/>
            <a:r>
              <a:rPr lang="zh-TW" altLang="en-US" sz="2800" dirty="0"/>
              <a:t>把傳統的商業活動搬到網路上進行，亦即利用網際網路進行購買、銷售或交換產品。</a:t>
            </a:r>
            <a:endParaRPr lang="en-US" altLang="zh-TW" sz="2800" dirty="0"/>
          </a:p>
          <a:p>
            <a:pPr marL="342900" indent="-342900">
              <a:buFont typeface="Arial" panose="020B0604020202020204" pitchFamily="34" charset="0"/>
              <a:buChar char="•"/>
            </a:pPr>
            <a:r>
              <a:rPr lang="zh-TW" altLang="en-US" sz="2800" dirty="0"/>
              <a:t>功能：</a:t>
            </a:r>
            <a:endParaRPr lang="en-US" altLang="zh-TW" sz="2800" dirty="0"/>
          </a:p>
          <a:p>
            <a:pPr marL="800100" lvl="1" indent="-342900">
              <a:buFont typeface="Arial" panose="020B0604020202020204" pitchFamily="34" charset="0"/>
              <a:buChar char="•"/>
            </a:pPr>
            <a:r>
              <a:rPr lang="zh-TW" altLang="en-US" sz="2800" dirty="0"/>
              <a:t>降低成本</a:t>
            </a:r>
            <a:endParaRPr lang="en-US" altLang="zh-TW" sz="2800" dirty="0"/>
          </a:p>
          <a:p>
            <a:pPr marL="800100" lvl="1" indent="-342900">
              <a:buFont typeface="Arial" panose="020B0604020202020204" pitchFamily="34" charset="0"/>
              <a:buChar char="•"/>
            </a:pPr>
            <a:r>
              <a:rPr lang="zh-TW" altLang="en-US" sz="2800" dirty="0"/>
              <a:t>減低產品的生命週期</a:t>
            </a:r>
            <a:endParaRPr lang="en-US" altLang="zh-TW" sz="2800" dirty="0"/>
          </a:p>
          <a:p>
            <a:pPr marL="800100" lvl="1" indent="-342900">
              <a:buFont typeface="Arial" panose="020B0604020202020204" pitchFamily="34" charset="0"/>
              <a:buChar char="•"/>
            </a:pPr>
            <a:r>
              <a:rPr lang="zh-TW" altLang="en-US" sz="2800" dirty="0"/>
              <a:t>加速得到顧客的反應</a:t>
            </a:r>
            <a:endParaRPr lang="en-US" altLang="zh-TW" sz="2800" dirty="0"/>
          </a:p>
          <a:p>
            <a:pPr marL="800100" lvl="1" indent="-342900">
              <a:buFont typeface="Arial" panose="020B0604020202020204" pitchFamily="34" charset="0"/>
              <a:buChar char="•"/>
            </a:pPr>
            <a:r>
              <a:rPr lang="zh-TW" altLang="en-US" sz="2800" dirty="0"/>
              <a:t>增加服務的品質</a:t>
            </a:r>
          </a:p>
        </p:txBody>
      </p:sp>
    </p:spTree>
    <p:extLst>
      <p:ext uri="{BB962C8B-B14F-4D97-AF65-F5344CB8AC3E}">
        <p14:creationId xmlns:p14="http://schemas.microsoft.com/office/powerpoint/2010/main" val="37876761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進軍網路貸款</a:t>
            </a:r>
            <a:endParaRPr lang="en-US" altLang="zh-TW" dirty="0"/>
          </a:p>
          <a:p>
            <a:pPr lvl="1"/>
            <a:r>
              <a:rPr lang="zh-TW" altLang="en-US" dirty="0"/>
              <a:t>螞蟻小貸，為了解決電商平台商家的融資需求</a:t>
            </a:r>
            <a:endParaRPr lang="en-US" altLang="zh-TW" dirty="0"/>
          </a:p>
          <a:p>
            <a:pPr lvl="1"/>
            <a:r>
              <a:rPr lang="zh-TW" altLang="en-US" dirty="0"/>
              <a:t>利用線上信用行為數據，為中小企業提供無抵押、低門檻、快速便捷的融資服務</a:t>
            </a:r>
            <a:endParaRPr lang="en-US" altLang="zh-TW" dirty="0"/>
          </a:p>
          <a:p>
            <a:pPr lvl="1"/>
            <a:r>
              <a:rPr lang="zh-TW" altLang="en-US" dirty="0"/>
              <a:t>為小微企業提供商業保理和擔保服務</a:t>
            </a:r>
            <a:endParaRPr lang="en-US" altLang="zh-TW" dirty="0"/>
          </a:p>
          <a:p>
            <a:r>
              <a:rPr lang="zh-TW" altLang="en-US" dirty="0"/>
              <a:t>聯合天弘基金，推出帳戶餘額增值服務「餘額寶」</a:t>
            </a:r>
            <a:endParaRPr lang="en-US" altLang="zh-TW" dirty="0"/>
          </a:p>
          <a:p>
            <a:pPr lvl="1"/>
            <a:r>
              <a:rPr lang="zh-TW" altLang="en-US" dirty="0"/>
              <a:t>用戶可申購和贖回天弘增利寶貨幣市場基金，獲取高於活期儲蓄的利率</a:t>
            </a:r>
            <a:endParaRPr lang="en-US" altLang="zh-TW" dirty="0"/>
          </a:p>
          <a:p>
            <a:pPr lvl="1"/>
            <a:r>
              <a:rPr lang="zh-TW" altLang="en-US" dirty="0"/>
              <a:t>提供即時消費支付和快速轉出</a:t>
            </a:r>
            <a:endParaRPr lang="en-US" altLang="zh-TW"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graphicFrame>
        <p:nvGraphicFramePr>
          <p:cNvPr id="6" name="資料庫圖表 5"/>
          <p:cNvGraphicFramePr/>
          <p:nvPr>
            <p:extLst>
              <p:ext uri="{D42A27DB-BD31-4B8C-83A1-F6EECF244321}">
                <p14:modId xmlns:p14="http://schemas.microsoft.com/office/powerpoint/2010/main" val="25104937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21330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網路保險業務</a:t>
            </a:r>
            <a:endParaRPr lang="en-US" altLang="zh-TW" dirty="0"/>
          </a:p>
          <a:p>
            <a:pPr lvl="1"/>
            <a:r>
              <a:rPr lang="zh-TW" altLang="en-US" dirty="0"/>
              <a:t>保險公司可在平台開店銷售保險產品</a:t>
            </a:r>
            <a:endParaRPr lang="en-US" altLang="zh-TW" dirty="0"/>
          </a:p>
          <a:p>
            <a:pPr lvl="1"/>
            <a:r>
              <a:rPr lang="zh-TW" altLang="en-US" dirty="0"/>
              <a:t>眾樂寶</a:t>
            </a:r>
            <a:endParaRPr lang="en-US" altLang="zh-TW" dirty="0"/>
          </a:p>
          <a:p>
            <a:pPr lvl="1"/>
            <a:r>
              <a:rPr lang="zh-TW" altLang="en-US" dirty="0"/>
              <a:t>樂業保</a:t>
            </a:r>
            <a:endParaRPr lang="en-US" altLang="zh-TW" dirty="0"/>
          </a:p>
          <a:p>
            <a:r>
              <a:rPr lang="zh-TW" altLang="en-US" dirty="0"/>
              <a:t>投資理財居間資訊服務平台</a:t>
            </a:r>
            <a:r>
              <a:rPr lang="en-US" altLang="zh-TW" dirty="0"/>
              <a:t>-</a:t>
            </a:r>
            <a:r>
              <a:rPr lang="zh-TW" altLang="en-US" dirty="0"/>
              <a:t>「招財寶」</a:t>
            </a:r>
            <a:endParaRPr lang="en-US" altLang="zh-TW" dirty="0"/>
          </a:p>
          <a:p>
            <a:r>
              <a:rPr lang="zh-TW" altLang="en-US" dirty="0"/>
              <a:t>籌建「浙江網商銀行」</a:t>
            </a:r>
            <a:endParaRPr lang="en-US" altLang="zh-TW" dirty="0"/>
          </a:p>
          <a:p>
            <a:pPr lvl="1"/>
            <a:r>
              <a:rPr lang="zh-TW" altLang="en-US" dirty="0"/>
              <a:t>業務模式主攻限定存款、貸款上限的小存小貸</a:t>
            </a:r>
            <a:endParaRPr lang="en-US" altLang="zh-TW" dirty="0"/>
          </a:p>
          <a:p>
            <a:r>
              <a:rPr lang="zh-TW" altLang="en-US" dirty="0"/>
              <a:t>個人徵信業務</a:t>
            </a:r>
            <a:endParaRPr lang="en-US" altLang="zh-TW" dirty="0"/>
          </a:p>
          <a:p>
            <a:pPr lvl="1"/>
            <a:r>
              <a:rPr lang="zh-TW" altLang="en-US" dirty="0"/>
              <a:t>透過阿里巴巴電商平台、螞蟻金服網路金融平台所累積的大數據，進行分析</a:t>
            </a:r>
            <a:endParaRPr lang="en-US" altLang="zh-TW" dirty="0"/>
          </a:p>
          <a:p>
            <a:pPr lvl="1"/>
            <a:r>
              <a:rPr lang="zh-TW" altLang="en-US" dirty="0"/>
              <a:t>中國首項個人信用評分</a:t>
            </a:r>
            <a:r>
              <a:rPr lang="en-US" altLang="zh-TW" dirty="0"/>
              <a:t>—</a:t>
            </a:r>
            <a:r>
              <a:rPr lang="zh-TW" altLang="en-US" dirty="0"/>
              <a:t>芝麻分</a:t>
            </a:r>
            <a:endParaRPr lang="en-US" altLang="zh-TW"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graphicFrame>
        <p:nvGraphicFramePr>
          <p:cNvPr id="6" name="資料庫圖表 5"/>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40905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32</a:t>
            </a:fld>
            <a:endParaRPr lang="zh-TW" altLang="en-US" dirty="0"/>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966377417"/>
              </p:ext>
            </p:extLst>
          </p:nvPr>
        </p:nvGraphicFramePr>
        <p:xfrm>
          <a:off x="612775" y="1474788"/>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標題 1"/>
          <p:cNvSpPr>
            <a:spLocks noGrp="1"/>
          </p:cNvSpPr>
          <p:nvPr>
            <p:ph type="title"/>
          </p:nvPr>
        </p:nvSpPr>
        <p:spPr>
          <a:xfrm>
            <a:off x="612057" y="365126"/>
            <a:ext cx="11002297" cy="954856"/>
          </a:xfrm>
        </p:spPr>
        <p:txBody>
          <a:bodyPr/>
          <a:lstStyle/>
          <a:p>
            <a:r>
              <a:rPr lang="zh-TW" altLang="en-US" sz="4400" dirty="0">
                <a:latin typeface="+mn-ea"/>
              </a:rPr>
              <a:t>螞蟻金服營運三策略</a:t>
            </a:r>
            <a:endParaRPr lang="zh-TW" altLang="en-US" dirty="0"/>
          </a:p>
        </p:txBody>
      </p:sp>
      <p:graphicFrame>
        <p:nvGraphicFramePr>
          <p:cNvPr id="7" name="資料庫圖表 6"/>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273138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xfrm>
            <a:off x="594851" y="527304"/>
            <a:ext cx="11002297" cy="954856"/>
          </a:xfrm>
          <a:prstGeom prst="rect">
            <a:avLst/>
          </a:prstGeom>
        </p:spPr>
        <p:txBody>
          <a:bodyPr>
            <a:noAutofit/>
          </a:bodyPr>
          <a:lstStyle/>
          <a:p>
            <a:r>
              <a:rPr lang="zh-TW" altLang="en-US" sz="3600" dirty="0"/>
              <a:t>國外案例</a:t>
            </a:r>
            <a:r>
              <a:rPr lang="en-US" altLang="zh-TW" sz="3600" dirty="0"/>
              <a:t>---eBay</a:t>
            </a:r>
            <a:r>
              <a:rPr lang="zh-TW" altLang="en-US" sz="3600" dirty="0"/>
              <a:t>向網路金融出發</a:t>
            </a:r>
            <a:endParaRPr sz="3600" dirty="0">
              <a:latin typeface="+mn-ea"/>
              <a:ea typeface="+mn-ea"/>
            </a:endParaRPr>
          </a:p>
        </p:txBody>
      </p:sp>
      <p:sp>
        <p:nvSpPr>
          <p:cNvPr id="280" name="Shape 280"/>
          <p:cNvSpPr>
            <a:spLocks noGrp="1"/>
          </p:cNvSpPr>
          <p:nvPr>
            <p:ph idx="1"/>
          </p:nvPr>
        </p:nvSpPr>
        <p:spPr>
          <a:xfrm>
            <a:off x="612057" y="1819275"/>
            <a:ext cx="11002297" cy="4357688"/>
          </a:xfrm>
          <a:prstGeom prst="rect">
            <a:avLst/>
          </a:prstGeom>
        </p:spPr>
        <p:txBody>
          <a:bodyPr>
            <a:normAutofit lnSpcReduction="10000"/>
          </a:bodyPr>
          <a:lstStyle/>
          <a:p>
            <a:pPr>
              <a:lnSpc>
                <a:spcPct val="150000"/>
              </a:lnSpc>
              <a:defRPr sz="2000"/>
            </a:pPr>
            <a:r>
              <a:rPr sz="2800" dirty="0" err="1">
                <a:latin typeface="+mn-ea"/>
              </a:rPr>
              <a:t>CEO：</a:t>
            </a:r>
            <a:r>
              <a:rPr lang="en-US" sz="2800" dirty="0" err="1">
                <a:latin typeface="+mn-ea"/>
              </a:rPr>
              <a:t>John</a:t>
            </a:r>
            <a:r>
              <a:rPr lang="en-US" sz="2800" dirty="0">
                <a:latin typeface="+mn-ea"/>
              </a:rPr>
              <a:t> </a:t>
            </a:r>
            <a:r>
              <a:rPr lang="en-US" sz="2800" dirty="0" err="1">
                <a:latin typeface="+mn-ea"/>
              </a:rPr>
              <a:t>Donahoe</a:t>
            </a:r>
            <a:endParaRPr sz="2800" dirty="0">
              <a:latin typeface="+mn-ea"/>
            </a:endParaRPr>
          </a:p>
          <a:p>
            <a:pPr>
              <a:lnSpc>
                <a:spcPct val="150000"/>
              </a:lnSpc>
              <a:defRPr sz="2000"/>
            </a:pPr>
            <a:r>
              <a:rPr sz="2800" dirty="0">
                <a:latin typeface="+mn-ea"/>
              </a:rPr>
              <a:t>成立時間：</a:t>
            </a:r>
            <a:r>
              <a:rPr lang="en-US" altLang="zh-TW" sz="2800" dirty="0">
                <a:latin typeface="+mn-ea"/>
              </a:rPr>
              <a:t>1995</a:t>
            </a:r>
            <a:r>
              <a:rPr lang="zh-TW" altLang="en-US" sz="2800" dirty="0">
                <a:latin typeface="+mn-ea"/>
              </a:rPr>
              <a:t>年</a:t>
            </a:r>
            <a:r>
              <a:rPr lang="en-US" altLang="zh-TW" sz="2800" dirty="0">
                <a:latin typeface="+mn-ea"/>
              </a:rPr>
              <a:t>9</a:t>
            </a:r>
            <a:r>
              <a:rPr lang="zh-TW" altLang="en-US" sz="2800" dirty="0">
                <a:latin typeface="+mn-ea"/>
              </a:rPr>
              <a:t>月</a:t>
            </a:r>
            <a:r>
              <a:rPr lang="en-US" altLang="zh-TW" sz="2800" dirty="0">
                <a:latin typeface="+mn-ea"/>
              </a:rPr>
              <a:t>4</a:t>
            </a:r>
            <a:r>
              <a:rPr lang="zh-TW" altLang="en-US" sz="2800" dirty="0">
                <a:latin typeface="+mn-ea"/>
              </a:rPr>
              <a:t>日</a:t>
            </a:r>
            <a:endParaRPr lang="en-US" altLang="zh-TW" sz="2800" dirty="0">
              <a:latin typeface="+mn-ea"/>
            </a:endParaRPr>
          </a:p>
          <a:p>
            <a:pPr>
              <a:lnSpc>
                <a:spcPct val="150000"/>
              </a:lnSpc>
              <a:defRPr sz="2000"/>
            </a:pPr>
            <a:r>
              <a:rPr sz="2800" dirty="0" err="1">
                <a:latin typeface="+mn-ea"/>
              </a:rPr>
              <a:t>業務領域</a:t>
            </a:r>
            <a:r>
              <a:rPr lang="zh-TW" altLang="en-US" sz="2800" dirty="0">
                <a:latin typeface="+mn-ea"/>
              </a:rPr>
              <a:t>：線上買賣服務</a:t>
            </a:r>
            <a:endParaRPr lang="en-US" altLang="zh-TW" sz="2800" dirty="0">
              <a:latin typeface="+mn-ea"/>
            </a:endParaRPr>
          </a:p>
          <a:p>
            <a:pPr>
              <a:lnSpc>
                <a:spcPct val="150000"/>
              </a:lnSpc>
            </a:pPr>
            <a:r>
              <a:rPr lang="en-US" altLang="zh-TW" sz="2800" dirty="0"/>
              <a:t>2008</a:t>
            </a:r>
            <a:r>
              <a:rPr lang="zh-TW" altLang="en-US" sz="2800" dirty="0"/>
              <a:t>年收購信用支付工具</a:t>
            </a:r>
            <a:r>
              <a:rPr lang="en-US" altLang="zh-TW" sz="2800" dirty="0"/>
              <a:t>Bill Me Later</a:t>
            </a:r>
            <a:r>
              <a:rPr lang="en-US" altLang="zh-TW" sz="2800" dirty="0">
                <a:sym typeface="Wingdings" panose="05000000000000000000" pitchFamily="2" charset="2"/>
              </a:rPr>
              <a:t></a:t>
            </a:r>
            <a:r>
              <a:rPr lang="zh-TW" altLang="en-US" sz="2800" dirty="0"/>
              <a:t>提高買家購物力</a:t>
            </a:r>
          </a:p>
          <a:p>
            <a:pPr>
              <a:lnSpc>
                <a:spcPct val="150000"/>
              </a:lnSpc>
            </a:pPr>
            <a:r>
              <a:rPr lang="en-US" altLang="zh-TW" sz="2800" dirty="0"/>
              <a:t>2013</a:t>
            </a:r>
            <a:r>
              <a:rPr lang="zh-TW" altLang="en-US" sz="2800" dirty="0"/>
              <a:t>和平安銀行推出貸貸平安商務卡</a:t>
            </a:r>
            <a:r>
              <a:rPr lang="en-US" altLang="zh-TW" sz="2800" dirty="0">
                <a:sym typeface="Wingdings" panose="05000000000000000000" pitchFamily="2" charset="2"/>
              </a:rPr>
              <a:t></a:t>
            </a:r>
            <a:r>
              <a:rPr lang="zh-TW" altLang="en-US" sz="2800" dirty="0">
                <a:sym typeface="Wingdings" panose="05000000000000000000" pitchFamily="2" charset="2"/>
              </a:rPr>
              <a:t>為賣家提供融資解決</a:t>
            </a:r>
            <a:r>
              <a:rPr lang="zh-TW" altLang="en-US" sz="2800" dirty="0" smtClean="0">
                <a:sym typeface="Wingdings" panose="05000000000000000000" pitchFamily="2" charset="2"/>
              </a:rPr>
              <a:t>方案</a:t>
            </a:r>
            <a:endParaRPr lang="en-US" altLang="zh-TW" sz="2800" dirty="0" smtClean="0"/>
          </a:p>
          <a:p>
            <a:pPr>
              <a:lnSpc>
                <a:spcPct val="150000"/>
              </a:lnSpc>
            </a:pPr>
            <a:r>
              <a:rPr lang="en-US" altLang="zh-TW" sz="2800" dirty="0" smtClean="0"/>
              <a:t>2015</a:t>
            </a:r>
            <a:r>
              <a:rPr lang="zh-TW" altLang="en-US" sz="2800" dirty="0" smtClean="0"/>
              <a:t>年與</a:t>
            </a:r>
            <a:r>
              <a:rPr lang="en-US" altLang="zh-TW" sz="2800" dirty="0"/>
              <a:t>United </a:t>
            </a:r>
            <a:r>
              <a:rPr lang="en-US" altLang="zh-TW" sz="2800" dirty="0" err="1"/>
              <a:t>Kapital</a:t>
            </a:r>
            <a:r>
              <a:rPr lang="zh-TW" altLang="en-US" sz="2800" dirty="0"/>
              <a:t>合作，商家現金預支服務專案</a:t>
            </a:r>
            <a:endParaRPr lang="en-US" altLang="zh-TW" sz="2800" dirty="0"/>
          </a:p>
          <a:p>
            <a:pPr marL="0" indent="0">
              <a:lnSpc>
                <a:spcPct val="150000"/>
              </a:lnSpc>
              <a:buNone/>
            </a:pPr>
            <a:endParaRPr lang="zh-TW" altLang="en-US" sz="2800" dirty="0"/>
          </a:p>
          <a:p>
            <a:pPr>
              <a:lnSpc>
                <a:spcPct val="150000"/>
              </a:lnSpc>
              <a:defRPr sz="2000"/>
            </a:pPr>
            <a:endParaRPr lang="en-US" altLang="zh-TW" sz="2800" dirty="0">
              <a:latin typeface="+mn-ea"/>
            </a:endParaRPr>
          </a:p>
          <a:p>
            <a:pPr>
              <a:lnSpc>
                <a:spcPct val="150000"/>
              </a:lnSpc>
              <a:defRPr sz="2000"/>
            </a:pP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33</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13205" y="1819275"/>
            <a:ext cx="5194130" cy="2077652"/>
          </a:xfrm>
          <a:prstGeom prst="rect">
            <a:avLst/>
          </a:prstGeom>
        </p:spPr>
      </p:pic>
    </p:spTree>
    <p:extLst>
      <p:ext uri="{BB962C8B-B14F-4D97-AF65-F5344CB8AC3E}">
        <p14:creationId xmlns:p14="http://schemas.microsoft.com/office/powerpoint/2010/main" val="310935977"/>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eBay</a:t>
            </a:r>
            <a:r>
              <a:rPr lang="zh-TW" altLang="en-US" dirty="0" smtClean="0"/>
              <a:t>提供的平台支付</a:t>
            </a:r>
            <a:r>
              <a:rPr lang="en-US" altLang="zh-TW" dirty="0" smtClean="0"/>
              <a:t>---PayPal</a:t>
            </a:r>
            <a:endParaRPr lang="zh-TW" altLang="en-US" dirty="0"/>
          </a:p>
        </p:txBody>
      </p:sp>
      <p:sp>
        <p:nvSpPr>
          <p:cNvPr id="3" name="內容版面配置區 2"/>
          <p:cNvSpPr>
            <a:spLocks noGrp="1"/>
          </p:cNvSpPr>
          <p:nvPr>
            <p:ph idx="1"/>
          </p:nvPr>
        </p:nvSpPr>
        <p:spPr/>
        <p:txBody>
          <a:bodyPr/>
          <a:lstStyle/>
          <a:p>
            <a:pPr>
              <a:lnSpc>
                <a:spcPct val="150000"/>
              </a:lnSpc>
              <a:defRPr sz="2000"/>
            </a:pPr>
            <a:r>
              <a:rPr lang="en-US" altLang="zh-TW" sz="2400" dirty="0">
                <a:latin typeface="+mn-ea"/>
              </a:rPr>
              <a:t>CEO</a:t>
            </a:r>
            <a:r>
              <a:rPr lang="zh-TW" altLang="en-US" sz="2400" dirty="0" smtClean="0">
                <a:latin typeface="+mn-ea"/>
              </a:rPr>
              <a:t>：</a:t>
            </a:r>
            <a:r>
              <a:rPr lang="en-US" altLang="zh-TW" sz="2400" dirty="0" smtClean="0">
                <a:latin typeface="+mn-ea"/>
              </a:rPr>
              <a:t>Dan </a:t>
            </a:r>
            <a:r>
              <a:rPr lang="en-US" altLang="zh-TW" sz="2400" dirty="0">
                <a:latin typeface="+mn-ea"/>
              </a:rPr>
              <a:t>Schulman</a:t>
            </a:r>
            <a:endParaRPr lang="zh-TW" altLang="en-US" sz="2400" dirty="0">
              <a:latin typeface="+mn-ea"/>
            </a:endParaRPr>
          </a:p>
          <a:p>
            <a:pPr>
              <a:lnSpc>
                <a:spcPct val="150000"/>
              </a:lnSpc>
              <a:defRPr sz="2000"/>
            </a:pPr>
            <a:r>
              <a:rPr lang="zh-TW" altLang="en-US" sz="2400" dirty="0">
                <a:latin typeface="+mn-ea"/>
              </a:rPr>
              <a:t>成立時間：</a:t>
            </a:r>
            <a:r>
              <a:rPr lang="en-US" altLang="zh-TW" sz="2400" dirty="0" smtClean="0">
                <a:latin typeface="+mn-ea"/>
              </a:rPr>
              <a:t>1998</a:t>
            </a:r>
            <a:r>
              <a:rPr lang="zh-TW" altLang="en-US" sz="2400" dirty="0" smtClean="0">
                <a:latin typeface="+mn-ea"/>
              </a:rPr>
              <a:t>年</a:t>
            </a:r>
            <a:r>
              <a:rPr lang="en-US" altLang="zh-TW" sz="2400" dirty="0" smtClean="0">
                <a:latin typeface="+mn-ea"/>
              </a:rPr>
              <a:t>12</a:t>
            </a:r>
            <a:r>
              <a:rPr lang="zh-TW" altLang="en-US" sz="2400" dirty="0" smtClean="0">
                <a:latin typeface="+mn-ea"/>
              </a:rPr>
              <a:t>月</a:t>
            </a:r>
            <a:endParaRPr lang="zh-TW" altLang="en-US" sz="2400" dirty="0">
              <a:latin typeface="+mn-ea"/>
            </a:endParaRPr>
          </a:p>
          <a:p>
            <a:pPr>
              <a:lnSpc>
                <a:spcPct val="150000"/>
              </a:lnSpc>
              <a:defRPr sz="2000"/>
            </a:pPr>
            <a:r>
              <a:rPr lang="zh-TW" altLang="en-US" sz="2400" dirty="0">
                <a:latin typeface="+mn-ea"/>
              </a:rPr>
              <a:t>業務領域：網際網路第三方支付服務</a:t>
            </a:r>
            <a:r>
              <a:rPr lang="zh-TW" altLang="en-US" sz="2400" dirty="0" smtClean="0">
                <a:latin typeface="+mn-ea"/>
              </a:rPr>
              <a:t>商</a:t>
            </a:r>
            <a:endParaRPr lang="en-US" altLang="zh-TW" sz="2400" dirty="0" smtClean="0">
              <a:latin typeface="+mn-ea"/>
            </a:endParaRPr>
          </a:p>
          <a:p>
            <a:pPr>
              <a:lnSpc>
                <a:spcPct val="150000"/>
              </a:lnSpc>
              <a:defRPr sz="2000"/>
            </a:pPr>
            <a:r>
              <a:rPr lang="en-US" altLang="zh-TW" sz="2400" dirty="0" smtClean="0">
                <a:latin typeface="+mn-ea"/>
              </a:rPr>
              <a:t>PayPal</a:t>
            </a:r>
            <a:r>
              <a:rPr lang="zh-TW" altLang="en-US" sz="2400" dirty="0" smtClean="0">
                <a:latin typeface="+mn-ea"/>
              </a:rPr>
              <a:t>和</a:t>
            </a:r>
            <a:r>
              <a:rPr lang="zh-TW" altLang="en-US" sz="2400" dirty="0">
                <a:latin typeface="+mn-ea"/>
              </a:rPr>
              <a:t>一些電子商務網站合作，成為它們的貨款支付方式之</a:t>
            </a:r>
            <a:r>
              <a:rPr lang="zh-TW" altLang="en-US" sz="2400" dirty="0" smtClean="0">
                <a:latin typeface="+mn-ea"/>
              </a:rPr>
              <a:t>一</a:t>
            </a:r>
            <a:endParaRPr lang="en-US" altLang="zh-TW" sz="2400" dirty="0" smtClean="0">
              <a:latin typeface="+mn-ea"/>
            </a:endParaRPr>
          </a:p>
          <a:p>
            <a:pPr>
              <a:lnSpc>
                <a:spcPct val="150000"/>
              </a:lnSpc>
              <a:defRPr sz="2000"/>
            </a:pPr>
            <a:r>
              <a:rPr lang="en-US" altLang="zh-TW" sz="2400" dirty="0">
                <a:latin typeface="+mn-ea"/>
              </a:rPr>
              <a:t>2002</a:t>
            </a:r>
            <a:r>
              <a:rPr lang="zh-TW" altLang="en-US" sz="2400" dirty="0">
                <a:latin typeface="+mn-ea"/>
              </a:rPr>
              <a:t>年</a:t>
            </a:r>
            <a:r>
              <a:rPr lang="en-US" altLang="zh-TW" sz="2400" dirty="0">
                <a:latin typeface="+mn-ea"/>
              </a:rPr>
              <a:t>10</a:t>
            </a:r>
            <a:r>
              <a:rPr lang="zh-TW" altLang="en-US" sz="2400" dirty="0">
                <a:latin typeface="+mn-ea"/>
              </a:rPr>
              <a:t>月，全球最大拍賣網站</a:t>
            </a:r>
            <a:r>
              <a:rPr lang="en-US" altLang="zh-TW" sz="2400" dirty="0">
                <a:latin typeface="+mn-ea"/>
              </a:rPr>
              <a:t>eBay</a:t>
            </a:r>
            <a:r>
              <a:rPr lang="zh-TW" altLang="en-US" sz="2400" dirty="0">
                <a:latin typeface="+mn-ea"/>
              </a:rPr>
              <a:t>以</a:t>
            </a:r>
            <a:r>
              <a:rPr lang="en-US" altLang="zh-TW" sz="2400" dirty="0">
                <a:latin typeface="+mn-ea"/>
              </a:rPr>
              <a:t>15</a:t>
            </a:r>
            <a:r>
              <a:rPr lang="zh-TW" altLang="en-US" sz="2400" dirty="0">
                <a:latin typeface="+mn-ea"/>
              </a:rPr>
              <a:t>億美元</a:t>
            </a:r>
            <a:r>
              <a:rPr lang="zh-TW" altLang="en-US" sz="2400" dirty="0" smtClean="0">
                <a:latin typeface="+mn-ea"/>
              </a:rPr>
              <a:t>收購</a:t>
            </a:r>
            <a:endParaRPr lang="en-US" altLang="zh-TW" sz="2400" dirty="0" smtClean="0">
              <a:latin typeface="+mn-ea"/>
            </a:endParaRPr>
          </a:p>
          <a:p>
            <a:pPr>
              <a:lnSpc>
                <a:spcPct val="150000"/>
              </a:lnSpc>
              <a:defRPr sz="2000"/>
            </a:pPr>
            <a:r>
              <a:rPr lang="en-US" altLang="zh-TW" sz="2400" dirty="0">
                <a:latin typeface="+mn-ea"/>
              </a:rPr>
              <a:t>2015</a:t>
            </a:r>
            <a:r>
              <a:rPr lang="zh-TW" altLang="en-US" sz="2400" dirty="0">
                <a:latin typeface="+mn-ea"/>
              </a:rPr>
              <a:t>年</a:t>
            </a:r>
            <a:r>
              <a:rPr lang="en-US" altLang="zh-TW" sz="2400" dirty="0">
                <a:latin typeface="+mn-ea"/>
              </a:rPr>
              <a:t>6</a:t>
            </a:r>
            <a:r>
              <a:rPr lang="zh-TW" altLang="en-US" sz="2400" dirty="0">
                <a:latin typeface="+mn-ea"/>
              </a:rPr>
              <a:t>月</a:t>
            </a:r>
            <a:r>
              <a:rPr lang="en-US" altLang="zh-TW" sz="2400" dirty="0">
                <a:latin typeface="+mn-ea"/>
              </a:rPr>
              <a:t>27</a:t>
            </a:r>
            <a:r>
              <a:rPr lang="zh-TW" altLang="en-US" sz="2400" dirty="0">
                <a:latin typeface="+mn-ea"/>
              </a:rPr>
              <a:t>日</a:t>
            </a:r>
            <a:r>
              <a:rPr lang="en-US" altLang="zh-TW" sz="2400" dirty="0">
                <a:latin typeface="+mn-ea"/>
              </a:rPr>
              <a:t>eBay</a:t>
            </a:r>
            <a:r>
              <a:rPr lang="zh-TW" altLang="en-US" sz="2400" dirty="0" smtClean="0">
                <a:latin typeface="+mn-ea"/>
              </a:rPr>
              <a:t>董事會分</a:t>
            </a:r>
            <a:r>
              <a:rPr lang="zh-TW" altLang="en-US" sz="2400" dirty="0">
                <a:latin typeface="+mn-ea"/>
              </a:rPr>
              <a:t>拆</a:t>
            </a:r>
            <a:r>
              <a:rPr lang="en-US" altLang="zh-TW" sz="2400" dirty="0">
                <a:latin typeface="+mn-ea"/>
              </a:rPr>
              <a:t>PayPal</a:t>
            </a:r>
            <a:r>
              <a:rPr lang="zh-TW" altLang="en-US" sz="2400" dirty="0">
                <a:latin typeface="+mn-ea"/>
              </a:rPr>
              <a:t>上市</a:t>
            </a:r>
            <a:endParaRPr lang="en-US" altLang="zh-TW" sz="2400" dirty="0" smtClean="0">
              <a:latin typeface="+mn-ea"/>
            </a:endParaRPr>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34</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6654" y="677914"/>
            <a:ext cx="3187700" cy="1593850"/>
          </a:xfrm>
          <a:prstGeom prst="rect">
            <a:avLst/>
          </a:prstGeom>
        </p:spPr>
      </p:pic>
    </p:spTree>
    <p:extLst>
      <p:ext uri="{BB962C8B-B14F-4D97-AF65-F5344CB8AC3E}">
        <p14:creationId xmlns:p14="http://schemas.microsoft.com/office/powerpoint/2010/main" val="42357289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平台支付融入金融生活</a:t>
            </a:r>
            <a:r>
              <a:rPr lang="en-US" altLang="zh-TW" dirty="0" smtClean="0"/>
              <a:t>-PayPal</a:t>
            </a:r>
            <a:endParaRPr lang="zh-TW" altLang="en-US" dirty="0"/>
          </a:p>
        </p:txBody>
      </p:sp>
      <p:sp>
        <p:nvSpPr>
          <p:cNvPr id="3" name="內容版面配置區 2"/>
          <p:cNvSpPr>
            <a:spLocks noGrp="1"/>
          </p:cNvSpPr>
          <p:nvPr>
            <p:ph idx="1"/>
          </p:nvPr>
        </p:nvSpPr>
        <p:spPr>
          <a:xfrm>
            <a:off x="409491" y="1427863"/>
            <a:ext cx="11002297" cy="4702124"/>
          </a:xfrm>
        </p:spPr>
        <p:txBody>
          <a:bodyPr>
            <a:normAutofit fontScale="92500" lnSpcReduction="10000"/>
          </a:bodyPr>
          <a:lstStyle/>
          <a:p>
            <a:pPr>
              <a:lnSpc>
                <a:spcPct val="150000"/>
              </a:lnSpc>
            </a:pPr>
            <a:r>
              <a:rPr lang="zh-TW" altLang="en-US" dirty="0"/>
              <a:t>持有的客戶資金已經超過了</a:t>
            </a:r>
            <a:r>
              <a:rPr lang="en-US" altLang="zh-TW" dirty="0"/>
              <a:t>20</a:t>
            </a:r>
            <a:r>
              <a:rPr lang="zh-TW" altLang="en-US" dirty="0"/>
              <a:t>家美國</a:t>
            </a:r>
            <a:r>
              <a:rPr lang="zh-TW" altLang="en-US" dirty="0" smtClean="0"/>
              <a:t>銀行，</a:t>
            </a:r>
            <a:r>
              <a:rPr lang="zh-TW" altLang="en-US" dirty="0"/>
              <a:t>並提供幫助消費者管理個人預算或投資的智能理財工具</a:t>
            </a:r>
            <a:endParaRPr lang="en-US" altLang="zh-TW" dirty="0" smtClean="0"/>
          </a:p>
          <a:p>
            <a:pPr>
              <a:lnSpc>
                <a:spcPct val="150000"/>
              </a:lnSpc>
            </a:pPr>
            <a:r>
              <a:rPr lang="en-US" altLang="zh-TW" dirty="0"/>
              <a:t>PayPal</a:t>
            </a:r>
            <a:r>
              <a:rPr lang="zh-TW" altLang="en-US" dirty="0"/>
              <a:t>客戶的電子商務帳戶上已擁有超過</a:t>
            </a:r>
            <a:r>
              <a:rPr lang="en-US" altLang="zh-TW" dirty="0"/>
              <a:t>130</a:t>
            </a:r>
            <a:r>
              <a:rPr lang="zh-TW" altLang="en-US" dirty="0"/>
              <a:t>億美元的</a:t>
            </a:r>
            <a:r>
              <a:rPr lang="zh-TW" altLang="en-US" dirty="0" smtClean="0"/>
              <a:t>資金</a:t>
            </a:r>
            <a:endParaRPr lang="en-US" altLang="zh-TW" dirty="0" smtClean="0"/>
          </a:p>
          <a:p>
            <a:pPr>
              <a:lnSpc>
                <a:spcPct val="150000"/>
              </a:lnSpc>
            </a:pPr>
            <a:r>
              <a:rPr lang="zh-TW" altLang="en-US" dirty="0"/>
              <a:t>有</a:t>
            </a:r>
            <a:r>
              <a:rPr lang="en-US" altLang="zh-TW" dirty="0"/>
              <a:t>66000</a:t>
            </a:r>
            <a:r>
              <a:rPr lang="zh-TW" altLang="en-US" dirty="0"/>
              <a:t>家的合作</a:t>
            </a:r>
            <a:r>
              <a:rPr lang="zh-TW" altLang="en-US" dirty="0" smtClean="0"/>
              <a:t>夥伴</a:t>
            </a:r>
            <a:endParaRPr lang="en-US" altLang="zh-TW" dirty="0" smtClean="0"/>
          </a:p>
          <a:p>
            <a:pPr>
              <a:lnSpc>
                <a:spcPct val="150000"/>
              </a:lnSpc>
            </a:pPr>
            <a:r>
              <a:rPr lang="en-US" altLang="zh-TW" dirty="0" err="1" smtClean="0"/>
              <a:t>Paypal</a:t>
            </a:r>
            <a:r>
              <a:rPr lang="zh-TW" altLang="en-US" dirty="0" smtClean="0"/>
              <a:t>說「</a:t>
            </a:r>
            <a:r>
              <a:rPr lang="zh-TW" altLang="en-US" dirty="0"/>
              <a:t>不要問，我們最終會不會成為一家銀行，</a:t>
            </a:r>
            <a:r>
              <a:rPr lang="zh-TW" altLang="en-US" dirty="0" smtClean="0"/>
              <a:t>」「</a:t>
            </a:r>
            <a:r>
              <a:rPr lang="zh-TW" altLang="en-US" dirty="0"/>
              <a:t>我們應該問的是，最終我們會不會成為人們金融生活的中心。」</a:t>
            </a:r>
            <a:br>
              <a:rPr lang="zh-TW" altLang="en-US" dirty="0"/>
            </a:br>
            <a:r>
              <a:rPr lang="zh-TW" altLang="en-US" dirty="0"/>
              <a:t/>
            </a:r>
            <a:br>
              <a:rPr lang="zh-TW" altLang="en-US" dirty="0"/>
            </a:br>
            <a:endParaRPr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23727" y="4900318"/>
            <a:ext cx="2459337" cy="1229669"/>
          </a:xfrm>
          <a:prstGeom prst="rect">
            <a:avLst/>
          </a:prstGeom>
        </p:spPr>
      </p:pic>
    </p:spTree>
    <p:extLst>
      <p:ext uri="{BB962C8B-B14F-4D97-AF65-F5344CB8AC3E}">
        <p14:creationId xmlns:p14="http://schemas.microsoft.com/office/powerpoint/2010/main" val="21970547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sp>
        <p:nvSpPr>
          <p:cNvPr id="7" name="頁尾版面配置區 3"/>
          <p:cNvSpPr txBox="1">
            <a:spLocks/>
          </p:cNvSpPr>
          <p:nvPr/>
        </p:nvSpPr>
        <p:spPr>
          <a:xfrm>
            <a:off x="280805" y="6463745"/>
            <a:ext cx="1163039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8" name="投影片編號版面配置區 4"/>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A223AD-9DE0-49EC-B40D-C8FE98D1D69B}" type="slidenum">
              <a:rPr lang="zh-TW" altLang="en-US" smtClean="0"/>
              <a:pPr/>
              <a:t>36</a:t>
            </a:fld>
            <a:endParaRPr lang="zh-TW" altLang="en-US" dirty="0"/>
          </a:p>
        </p:txBody>
      </p:sp>
      <p:graphicFrame>
        <p:nvGraphicFramePr>
          <p:cNvPr id="26" name="資料庫圖表 2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標題 1"/>
          <p:cNvSpPr>
            <a:spLocks noGrp="1"/>
          </p:cNvSpPr>
          <p:nvPr>
            <p:ph type="title"/>
          </p:nvPr>
        </p:nvSpPr>
        <p:spPr>
          <a:xfrm>
            <a:off x="612057" y="365126"/>
            <a:ext cx="11002297" cy="954856"/>
          </a:xfrm>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提供的平台支付與</a:t>
            </a:r>
            <a:r>
              <a:rPr lang="en-US" altLang="zh-TW" dirty="0" smtClean="0"/>
              <a:t>PayPal</a:t>
            </a:r>
            <a:r>
              <a:rPr lang="zh-TW" altLang="en-US" dirty="0" smtClean="0"/>
              <a:t>的三階段策略</a:t>
            </a:r>
            <a:endParaRPr lang="zh-TW" altLang="en-US" dirty="0"/>
          </a:p>
        </p:txBody>
      </p:sp>
      <p:pic>
        <p:nvPicPr>
          <p:cNvPr id="30" name="圖片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9674" y="1060098"/>
            <a:ext cx="2459337" cy="1229669"/>
          </a:xfrm>
          <a:prstGeom prst="rect">
            <a:avLst/>
          </a:prstGeom>
        </p:spPr>
      </p:pic>
      <p:pic>
        <p:nvPicPr>
          <p:cNvPr id="31" name="內容版面配置區 21"/>
          <p:cNvPicPr>
            <a:picLocks noGrp="1" noChangeAspect="1"/>
          </p:cNvPicPr>
          <p:nvPr>
            <p:ph idx="1"/>
          </p:nvPr>
        </p:nvPicPr>
        <p:blipFill>
          <a:blip r:embed="rId9"/>
          <a:stretch>
            <a:fillRect/>
          </a:stretch>
        </p:blipFill>
        <p:spPr>
          <a:xfrm>
            <a:off x="3475265" y="2469882"/>
            <a:ext cx="2115083" cy="1186898"/>
          </a:xfrm>
          <a:prstGeom prst="rect">
            <a:avLst/>
          </a:prstGeom>
        </p:spPr>
      </p:pic>
      <p:grpSp>
        <p:nvGrpSpPr>
          <p:cNvPr id="32" name="群組 31"/>
          <p:cNvGrpSpPr/>
          <p:nvPr/>
        </p:nvGrpSpPr>
        <p:grpSpPr>
          <a:xfrm>
            <a:off x="5064559" y="2380827"/>
            <a:ext cx="5013253" cy="1093557"/>
            <a:chOff x="-6842073" y="0"/>
            <a:chExt cx="13008776" cy="1093557"/>
          </a:xfrm>
        </p:grpSpPr>
        <p:sp>
          <p:nvSpPr>
            <p:cNvPr id="33" name="矩形 32"/>
            <p:cNvSpPr/>
            <p:nvPr/>
          </p:nvSpPr>
          <p:spPr>
            <a:xfrm>
              <a:off x="0" y="0"/>
              <a:ext cx="6166703" cy="7529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文字方塊 33"/>
            <p:cNvSpPr txBox="1"/>
            <p:nvPr/>
          </p:nvSpPr>
          <p:spPr>
            <a:xfrm>
              <a:off x="-6842073" y="340635"/>
              <a:ext cx="8390849" cy="752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kumimoji="1" lang="en-US" altLang="zh-TW" sz="3200" dirty="0" smtClean="0"/>
                <a:t>e</a:t>
              </a:r>
              <a:r>
                <a:rPr kumimoji="1" lang="en-US" altLang="zh-TW" sz="3200" dirty="0"/>
                <a:t>B</a:t>
              </a:r>
              <a:r>
                <a:rPr kumimoji="1" lang="en-US" altLang="zh-TW" sz="3200" dirty="0" smtClean="0"/>
                <a:t>ay</a:t>
              </a:r>
              <a:r>
                <a:rPr kumimoji="1" lang="zh-TW" altLang="en-US" sz="3200" dirty="0"/>
                <a:t>收購</a:t>
              </a:r>
              <a:r>
                <a:rPr kumimoji="1" lang="en-US" altLang="zh-TW" sz="3200" dirty="0" smtClean="0"/>
                <a:t>PayPal</a:t>
              </a:r>
              <a:endParaRPr lang="zh-TW" altLang="en-US" sz="3200" kern="1200" dirty="0"/>
            </a:p>
          </p:txBody>
        </p:sp>
      </p:grpSp>
      <p:pic>
        <p:nvPicPr>
          <p:cNvPr id="35" name="Picture 2" descr="「paypal ebay」的圖片搜尋結果"/>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33274" y="4786531"/>
            <a:ext cx="2337610" cy="1177541"/>
          </a:xfrm>
          <a:prstGeom prst="rect">
            <a:avLst/>
          </a:prstGeom>
          <a:noFill/>
          <a:extLst>
            <a:ext uri="{909E8E84-426E-40DD-AFC4-6F175D3DCCD1}">
              <a14:hiddenFill xmlns:a14="http://schemas.microsoft.com/office/drawing/2010/main">
                <a:solidFill>
                  <a:srgbClr val="FFFFFF"/>
                </a:solidFill>
              </a14:hiddenFill>
            </a:ext>
          </a:extLst>
        </p:spPr>
      </p:pic>
      <p:sp>
        <p:nvSpPr>
          <p:cNvPr id="36" name="文字方塊 35"/>
          <p:cNvSpPr txBox="1"/>
          <p:nvPr/>
        </p:nvSpPr>
        <p:spPr>
          <a:xfrm>
            <a:off x="7196729" y="5602176"/>
            <a:ext cx="5297344" cy="752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0688" tIns="170688" rIns="170688" bIns="170688" numCol="1" spcCol="1270" anchor="b" anchorCtr="0">
            <a:noAutofit/>
          </a:bodyPr>
          <a:lstStyle/>
          <a:p>
            <a:pPr>
              <a:lnSpc>
                <a:spcPct val="150000"/>
              </a:lnSpc>
            </a:pPr>
            <a:r>
              <a:rPr kumimoji="1" lang="en-US" altLang="zh-TW" sz="3200" dirty="0" smtClean="0"/>
              <a:t>e</a:t>
            </a:r>
            <a:r>
              <a:rPr kumimoji="1" lang="en-US" altLang="zh-TW" sz="3200" dirty="0"/>
              <a:t>B</a:t>
            </a:r>
            <a:r>
              <a:rPr kumimoji="1" lang="en-US" altLang="zh-TW" sz="3200" dirty="0" smtClean="0"/>
              <a:t>ay</a:t>
            </a:r>
            <a:r>
              <a:rPr kumimoji="1" lang="zh-TW" altLang="en-US" sz="3200" dirty="0"/>
              <a:t>與</a:t>
            </a:r>
            <a:r>
              <a:rPr kumimoji="1" lang="en-US" altLang="zh-TW" sz="3200" dirty="0" err="1" smtClean="0"/>
              <a:t>PaPal</a:t>
            </a:r>
            <a:r>
              <a:rPr kumimoji="1" lang="zh-TW" altLang="en-US" sz="3200" dirty="0"/>
              <a:t>分拆各自</a:t>
            </a:r>
            <a:r>
              <a:rPr kumimoji="1" lang="zh-TW" altLang="en-US" sz="3200" dirty="0" smtClean="0"/>
              <a:t>獨立</a:t>
            </a:r>
            <a:r>
              <a:rPr kumimoji="1" lang="en-US" altLang="zh-TW" sz="3200" dirty="0" smtClean="0"/>
              <a:t/>
            </a:r>
            <a:br>
              <a:rPr kumimoji="1" lang="en-US" altLang="zh-TW" sz="3200" dirty="0" smtClean="0"/>
            </a:br>
            <a:r>
              <a:rPr kumimoji="1" lang="zh-TW" altLang="en-US" sz="3200" dirty="0" smtClean="0"/>
              <a:t>，</a:t>
            </a:r>
            <a:r>
              <a:rPr kumimoji="1" lang="zh-TW" altLang="en-US" sz="3200" dirty="0"/>
              <a:t>但仍簽</a:t>
            </a:r>
            <a:r>
              <a:rPr kumimoji="1" lang="zh-TW" altLang="en-US" sz="3200" dirty="0" smtClean="0"/>
              <a:t>契約互相</a:t>
            </a:r>
            <a:r>
              <a:rPr kumimoji="1" lang="zh-TW" altLang="en-US" sz="3200" dirty="0"/>
              <a:t>合作</a:t>
            </a:r>
            <a:endParaRPr kumimoji="1" lang="en-US" altLang="zh-TW" sz="3200" dirty="0"/>
          </a:p>
        </p:txBody>
      </p:sp>
      <p:sp>
        <p:nvSpPr>
          <p:cNvPr id="37" name="文字方塊 36"/>
          <p:cNvSpPr txBox="1"/>
          <p:nvPr/>
        </p:nvSpPr>
        <p:spPr>
          <a:xfrm>
            <a:off x="2909772" y="1486118"/>
            <a:ext cx="7895110" cy="1077218"/>
          </a:xfrm>
          <a:prstGeom prst="rect">
            <a:avLst/>
          </a:prstGeom>
          <a:noFill/>
        </p:spPr>
        <p:txBody>
          <a:bodyPr wrap="none" rtlCol="0">
            <a:spAutoFit/>
          </a:bodyPr>
          <a:lstStyle/>
          <a:p>
            <a:pPr lvl="0"/>
            <a:r>
              <a:rPr kumimoji="1" lang="en-US" altLang="zh-TW" sz="3200" dirty="0" err="1">
                <a:solidFill>
                  <a:schemeClr val="tx1">
                    <a:hueOff val="0"/>
                    <a:satOff val="0"/>
                    <a:lumOff val="0"/>
                    <a:alphaOff val="0"/>
                  </a:schemeClr>
                </a:solidFill>
              </a:rPr>
              <a:t>Paypal</a:t>
            </a:r>
            <a:r>
              <a:rPr kumimoji="1" lang="zh-TW" altLang="en-US" sz="3200" dirty="0">
                <a:solidFill>
                  <a:schemeClr val="tx1">
                    <a:hueOff val="0"/>
                    <a:satOff val="0"/>
                    <a:lumOff val="0"/>
                    <a:alphaOff val="0"/>
                  </a:schemeClr>
                </a:solidFill>
              </a:rPr>
              <a:t>發展第三方支付，並與電商平台合作</a:t>
            </a:r>
          </a:p>
          <a:p>
            <a:endParaRPr lang="zh-TW" altLang="en-US" sz="3200" dirty="0"/>
          </a:p>
        </p:txBody>
      </p:sp>
      <p:graphicFrame>
        <p:nvGraphicFramePr>
          <p:cNvPr id="40" name="資料庫圖表 39"/>
          <p:cNvGraphicFramePr/>
          <p:nvPr>
            <p:extLst>
              <p:ext uri="{D42A27DB-BD31-4B8C-83A1-F6EECF244321}">
                <p14:modId xmlns:p14="http://schemas.microsoft.com/office/powerpoint/2010/main" val="3076784171"/>
              </p:ext>
            </p:extLst>
          </p:nvPr>
        </p:nvGraphicFramePr>
        <p:xfrm>
          <a:off x="-89915" y="1880232"/>
          <a:ext cx="7130361" cy="486249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2525165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策略第一階段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第一階段：</a:t>
            </a:r>
            <a:r>
              <a:rPr lang="en-US" altLang="zh-TW" dirty="0" smtClean="0"/>
              <a:t>PayPal</a:t>
            </a:r>
            <a:r>
              <a:rPr lang="zh-TW" altLang="en-US" dirty="0" smtClean="0"/>
              <a:t>的開始</a:t>
            </a:r>
            <a:endParaRPr lang="en-US" altLang="zh-TW" dirty="0" smtClean="0"/>
          </a:p>
          <a:p>
            <a:pPr>
              <a:lnSpc>
                <a:spcPct val="150000"/>
              </a:lnSpc>
              <a:buFont typeface="Wingdings" panose="05000000000000000000" pitchFamily="2" charset="2"/>
              <a:buChar char="Ø"/>
            </a:pPr>
            <a:r>
              <a:rPr lang="zh-TW" altLang="en-US" dirty="0" smtClean="0"/>
              <a:t>起初公司</a:t>
            </a:r>
            <a:r>
              <a:rPr lang="zh-TW" altLang="en-US" dirty="0"/>
              <a:t>主要的業務是開發 </a:t>
            </a:r>
            <a:r>
              <a:rPr lang="en-US" altLang="zh-TW" dirty="0"/>
              <a:t>PDA </a:t>
            </a:r>
            <a:r>
              <a:rPr lang="zh-TW" altLang="en-US" dirty="0"/>
              <a:t>設備的行動支付方案，</a:t>
            </a:r>
            <a:r>
              <a:rPr lang="zh-TW" altLang="en-US" dirty="0" smtClean="0"/>
              <a:t>但成功</a:t>
            </a:r>
            <a:r>
              <a:rPr lang="zh-TW" altLang="en-US" dirty="0"/>
              <a:t>開發出透過電子郵件轉帳的方法，</a:t>
            </a:r>
            <a:r>
              <a:rPr lang="zh-TW" altLang="en-US" dirty="0" smtClean="0"/>
              <a:t>這個最後</a:t>
            </a:r>
            <a:r>
              <a:rPr lang="zh-TW" altLang="en-US" dirty="0"/>
              <a:t>也成為公司主力產品</a:t>
            </a:r>
            <a:r>
              <a:rPr lang="en-US" altLang="zh-TW" dirty="0"/>
              <a:t>–</a:t>
            </a:r>
            <a:r>
              <a:rPr lang="zh-TW" altLang="en-US" dirty="0" smtClean="0"/>
              <a:t>也就是 </a:t>
            </a:r>
            <a:r>
              <a:rPr lang="en-US" altLang="zh-TW" dirty="0" smtClean="0"/>
              <a:t>PayPal</a:t>
            </a:r>
            <a:r>
              <a:rPr lang="zh-TW" altLang="en-US" dirty="0" smtClean="0"/>
              <a:t>。</a:t>
            </a:r>
            <a:endParaRPr lang="en-US" altLang="zh-TW" dirty="0" smtClean="0"/>
          </a:p>
          <a:p>
            <a:pPr>
              <a:lnSpc>
                <a:spcPct val="150000"/>
              </a:lnSpc>
              <a:buFont typeface="Wingdings" panose="05000000000000000000" pitchFamily="2" charset="2"/>
              <a:buChar char="Ø"/>
            </a:pPr>
            <a:r>
              <a:rPr lang="en-US" altLang="zh-TW" dirty="0" smtClean="0"/>
              <a:t>PayPal</a:t>
            </a:r>
            <a:r>
              <a:rPr lang="zh-TW" altLang="en-US" dirty="0" smtClean="0"/>
              <a:t>也和</a:t>
            </a:r>
            <a:r>
              <a:rPr lang="zh-TW" altLang="en-US" dirty="0"/>
              <a:t>一些電子商務網站合作，成為它們的貨款支付方式之</a:t>
            </a:r>
            <a:r>
              <a:rPr lang="zh-TW" altLang="en-US" dirty="0" smtClean="0"/>
              <a:t>一</a:t>
            </a:r>
            <a:endParaRPr lang="en-US" altLang="zh-TW" dirty="0" smtClean="0"/>
          </a:p>
          <a:p>
            <a:pPr>
              <a:lnSpc>
                <a:spcPct val="150000"/>
              </a:lnSpc>
              <a:buFont typeface="Wingdings" panose="05000000000000000000" pitchFamily="2" charset="2"/>
              <a:buChar char="Ø"/>
            </a:pPr>
            <a:r>
              <a:rPr lang="zh-TW" altLang="en-US" dirty="0"/>
              <a:t>使</a:t>
            </a:r>
            <a:r>
              <a:rPr lang="zh-TW" altLang="en-US" dirty="0" smtClean="0"/>
              <a:t>用</a:t>
            </a:r>
            <a:r>
              <a:rPr lang="zh-TW" altLang="en-US" dirty="0"/>
              <a:t>這種支付方式轉帳時，</a:t>
            </a:r>
            <a:r>
              <a:rPr lang="en-US" altLang="zh-TW" dirty="0"/>
              <a:t>PayPal</a:t>
            </a:r>
            <a:r>
              <a:rPr lang="zh-TW" altLang="en-US" dirty="0" smtClean="0"/>
              <a:t>收取相當</a:t>
            </a:r>
            <a:r>
              <a:rPr lang="zh-TW" altLang="en-US" dirty="0"/>
              <a:t>高昂的手續費。</a:t>
            </a:r>
            <a:endParaRPr lang="en-US" altLang="zh-TW" dirty="0" smtClean="0"/>
          </a:p>
          <a:p>
            <a:pPr>
              <a:lnSpc>
                <a:spcPct val="150000"/>
              </a:lnSpc>
            </a:pPr>
            <a:endParaRPr lang="en-US" altLang="zh-TW" dirty="0" smtClean="0"/>
          </a:p>
          <a:p>
            <a:pPr>
              <a:lnSpc>
                <a:spcPct val="150000"/>
              </a:lnSpc>
            </a:pPr>
            <a:endParaRPr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23727" y="4900318"/>
            <a:ext cx="2459337" cy="1229669"/>
          </a:xfrm>
          <a:prstGeom prst="rect">
            <a:avLst/>
          </a:prstGeom>
        </p:spPr>
      </p:pic>
    </p:spTree>
    <p:extLst>
      <p:ext uri="{BB962C8B-B14F-4D97-AF65-F5344CB8AC3E}">
        <p14:creationId xmlns:p14="http://schemas.microsoft.com/office/powerpoint/2010/main" val="29730638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a:t>
            </a:r>
            <a:r>
              <a:rPr lang="zh-TW" altLang="en-US" dirty="0"/>
              <a:t>二</a:t>
            </a:r>
            <a:r>
              <a:rPr lang="zh-TW" altLang="en-US" dirty="0" smtClean="0"/>
              <a:t>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第二階段：</a:t>
            </a:r>
            <a:r>
              <a:rPr lang="en-US" altLang="zh-TW" dirty="0" smtClean="0"/>
              <a:t>e</a:t>
            </a:r>
            <a:r>
              <a:rPr lang="en-US" altLang="zh-TW" dirty="0"/>
              <a:t>B</a:t>
            </a:r>
            <a:r>
              <a:rPr lang="en-US" altLang="zh-TW" dirty="0" smtClean="0"/>
              <a:t>ay</a:t>
            </a:r>
            <a:r>
              <a:rPr lang="zh-TW" altLang="en-US" dirty="0" smtClean="0"/>
              <a:t>併購</a:t>
            </a:r>
            <a:r>
              <a:rPr lang="en-US" altLang="zh-TW" dirty="0" smtClean="0"/>
              <a:t>PayPal</a:t>
            </a:r>
          </a:p>
          <a:p>
            <a:pPr>
              <a:lnSpc>
                <a:spcPct val="150000"/>
              </a:lnSpc>
              <a:buFont typeface="Wingdings" panose="05000000000000000000" pitchFamily="2" charset="2"/>
              <a:buChar char="Ø"/>
            </a:pPr>
            <a:r>
              <a:rPr lang="en-US" altLang="zh-TW" dirty="0" smtClean="0"/>
              <a:t>e</a:t>
            </a:r>
            <a:r>
              <a:rPr lang="en-US" altLang="zh-TW" dirty="0"/>
              <a:t>B</a:t>
            </a:r>
            <a:r>
              <a:rPr lang="en-US" altLang="zh-TW" dirty="0" smtClean="0"/>
              <a:t>ay</a:t>
            </a:r>
            <a:r>
              <a:rPr lang="zh-TW" altLang="en-US" dirty="0"/>
              <a:t>為了解決平台上支付的問題，</a:t>
            </a:r>
            <a:r>
              <a:rPr lang="zh-TW" altLang="en-US" dirty="0" smtClean="0"/>
              <a:t>且</a:t>
            </a:r>
            <a:r>
              <a:rPr lang="en-US" altLang="zh-TW" dirty="0" smtClean="0"/>
              <a:t>PayPal</a:t>
            </a:r>
            <a:r>
              <a:rPr lang="zh-TW" altLang="en-US" dirty="0" smtClean="0"/>
              <a:t>在</a:t>
            </a:r>
            <a:r>
              <a:rPr lang="en-US" altLang="zh-TW" dirty="0" smtClean="0"/>
              <a:t>2002</a:t>
            </a:r>
            <a:r>
              <a:rPr lang="zh-TW" altLang="en-US" dirty="0"/>
              <a:t>年收入有三分之二都來自於</a:t>
            </a:r>
            <a:r>
              <a:rPr lang="en-US" altLang="zh-TW" dirty="0" smtClean="0"/>
              <a:t>eBay</a:t>
            </a:r>
            <a:r>
              <a:rPr lang="zh-TW" altLang="en-US" dirty="0"/>
              <a:t>，</a:t>
            </a:r>
            <a:r>
              <a:rPr lang="en-US" altLang="zh-TW" dirty="0" smtClean="0"/>
              <a:t>eBay</a:t>
            </a:r>
            <a:r>
              <a:rPr lang="zh-TW" altLang="en-US" dirty="0" smtClean="0"/>
              <a:t>於</a:t>
            </a:r>
            <a:r>
              <a:rPr lang="en-US" altLang="zh-TW" dirty="0" smtClean="0"/>
              <a:t>2002</a:t>
            </a:r>
            <a:r>
              <a:rPr lang="zh-TW" altLang="en-US" dirty="0"/>
              <a:t>年</a:t>
            </a:r>
            <a:r>
              <a:rPr lang="zh-TW" altLang="en-US" dirty="0" smtClean="0"/>
              <a:t>收購</a:t>
            </a:r>
            <a:r>
              <a:rPr lang="en-US" altLang="zh-TW" dirty="0" smtClean="0"/>
              <a:t>PayPal</a:t>
            </a:r>
          </a:p>
          <a:p>
            <a:pPr>
              <a:lnSpc>
                <a:spcPct val="150000"/>
              </a:lnSpc>
              <a:buFont typeface="Wingdings" panose="05000000000000000000" pitchFamily="2" charset="2"/>
              <a:buChar char="Ø"/>
            </a:pPr>
            <a:r>
              <a:rPr lang="en-US" altLang="zh-TW" dirty="0"/>
              <a:t> PayPal </a:t>
            </a:r>
            <a:r>
              <a:rPr lang="zh-TW" altLang="zh-TW" dirty="0"/>
              <a:t>為</a:t>
            </a:r>
            <a:r>
              <a:rPr lang="en-US" altLang="zh-TW" dirty="0"/>
              <a:t> eBay </a:t>
            </a:r>
            <a:r>
              <a:rPr lang="zh-TW" altLang="zh-TW" dirty="0"/>
              <a:t>帶來龐大獲利成為</a:t>
            </a:r>
            <a:r>
              <a:rPr lang="en-US" altLang="zh-TW" dirty="0"/>
              <a:t> eBay </a:t>
            </a:r>
            <a:r>
              <a:rPr lang="zh-TW" altLang="zh-TW" dirty="0"/>
              <a:t>強而有力的收入支柱，</a:t>
            </a:r>
            <a:r>
              <a:rPr lang="en-US" altLang="zh-TW" dirty="0"/>
              <a:t>2014 </a:t>
            </a:r>
            <a:r>
              <a:rPr lang="zh-TW" altLang="zh-TW" dirty="0"/>
              <a:t>年</a:t>
            </a:r>
            <a:r>
              <a:rPr lang="en-US" altLang="zh-TW" dirty="0"/>
              <a:t> PayPal </a:t>
            </a:r>
            <a:r>
              <a:rPr lang="zh-TW" altLang="zh-TW" dirty="0"/>
              <a:t>的支付業務年增</a:t>
            </a:r>
            <a:r>
              <a:rPr lang="en-US" altLang="zh-TW" dirty="0"/>
              <a:t> 40%</a:t>
            </a:r>
            <a:r>
              <a:rPr lang="zh-TW" altLang="zh-TW" dirty="0"/>
              <a:t>，相比之下漸漸衰退的</a:t>
            </a:r>
            <a:r>
              <a:rPr lang="en-US" altLang="zh-TW" dirty="0"/>
              <a:t> eBay </a:t>
            </a:r>
            <a:r>
              <a:rPr lang="zh-TW" altLang="zh-TW" dirty="0"/>
              <a:t>僅有個位數成長。</a:t>
            </a:r>
            <a:endParaRPr lang="en-US" altLang="zh-TW" dirty="0" smtClean="0"/>
          </a:p>
          <a:p>
            <a:pPr>
              <a:lnSpc>
                <a:spcPct val="150000"/>
              </a:lnSpc>
            </a:pPr>
            <a:endParaRPr lang="en-US" altLang="zh-TW" dirty="0" smtClean="0"/>
          </a:p>
          <a:p>
            <a:pPr>
              <a:lnSpc>
                <a:spcPct val="150000"/>
              </a:lnSpc>
            </a:pPr>
            <a:endParaRPr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內容版面配置區 21"/>
          <p:cNvPicPr>
            <a:picLocks noChangeAspect="1"/>
          </p:cNvPicPr>
          <p:nvPr/>
        </p:nvPicPr>
        <p:blipFill>
          <a:blip r:embed="rId7"/>
          <a:stretch>
            <a:fillRect/>
          </a:stretch>
        </p:blipFill>
        <p:spPr>
          <a:xfrm>
            <a:off x="8575153" y="4727553"/>
            <a:ext cx="2836635" cy="1591803"/>
          </a:xfrm>
          <a:prstGeom prst="rect">
            <a:avLst/>
          </a:prstGeom>
        </p:spPr>
      </p:pic>
    </p:spTree>
    <p:extLst>
      <p:ext uri="{BB962C8B-B14F-4D97-AF65-F5344CB8AC3E}">
        <p14:creationId xmlns:p14="http://schemas.microsoft.com/office/powerpoint/2010/main" val="18618015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a:t>
            </a:r>
            <a:r>
              <a:rPr lang="zh-TW" altLang="en-US" dirty="0"/>
              <a:t>三</a:t>
            </a:r>
            <a:r>
              <a:rPr lang="zh-TW" altLang="en-US" dirty="0" smtClean="0"/>
              <a:t>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第三階段：</a:t>
            </a:r>
            <a:r>
              <a:rPr lang="en-US" altLang="zh-TW" dirty="0" smtClean="0"/>
              <a:t>e</a:t>
            </a:r>
            <a:r>
              <a:rPr lang="en-US" altLang="zh-TW" dirty="0"/>
              <a:t>B</a:t>
            </a:r>
            <a:r>
              <a:rPr lang="en-US" altLang="zh-TW" dirty="0" smtClean="0"/>
              <a:t>ay</a:t>
            </a:r>
            <a:r>
              <a:rPr lang="zh-TW" altLang="en-US" dirty="0" smtClean="0"/>
              <a:t>與</a:t>
            </a:r>
            <a:r>
              <a:rPr lang="en-US" altLang="zh-TW" dirty="0" smtClean="0"/>
              <a:t>PayPal</a:t>
            </a:r>
            <a:r>
              <a:rPr lang="zh-TW" altLang="en-US" dirty="0" smtClean="0"/>
              <a:t>各自獨立</a:t>
            </a:r>
            <a:endParaRPr lang="en-US" altLang="zh-TW" dirty="0" smtClean="0"/>
          </a:p>
          <a:p>
            <a:pPr>
              <a:lnSpc>
                <a:spcPct val="150000"/>
              </a:lnSpc>
              <a:buFont typeface="Wingdings" panose="05000000000000000000" pitchFamily="2" charset="2"/>
              <a:buChar char="Ø"/>
            </a:pPr>
            <a:r>
              <a:rPr lang="zh-TW" altLang="en-US" dirty="0" smtClean="0"/>
              <a:t>為了讓</a:t>
            </a:r>
            <a:r>
              <a:rPr lang="zh-TW" altLang="en-US" dirty="0"/>
              <a:t>彼此專注面對各自市場挑戰。</a:t>
            </a:r>
            <a:endParaRPr lang="en-US" altLang="zh-TW" dirty="0" smtClean="0"/>
          </a:p>
          <a:p>
            <a:pPr>
              <a:lnSpc>
                <a:spcPct val="150000"/>
              </a:lnSpc>
              <a:buFont typeface="Wingdings" panose="05000000000000000000" pitchFamily="2" charset="2"/>
              <a:buChar char="Ø"/>
            </a:pPr>
            <a:r>
              <a:rPr lang="en-US" altLang="zh-TW" dirty="0"/>
              <a:t>eBay </a:t>
            </a:r>
            <a:r>
              <a:rPr lang="zh-TW" altLang="en-US" dirty="0"/>
              <a:t>與 </a:t>
            </a:r>
            <a:r>
              <a:rPr lang="en-US" altLang="zh-TW" dirty="0"/>
              <a:t>PayPal </a:t>
            </a:r>
            <a:r>
              <a:rPr lang="zh-TW" altLang="en-US" dirty="0" smtClean="0"/>
              <a:t>簽訂</a:t>
            </a:r>
            <a:r>
              <a:rPr lang="zh-TW" altLang="en-US" dirty="0"/>
              <a:t>了 </a:t>
            </a:r>
            <a:r>
              <a:rPr lang="en-US" altLang="zh-TW" dirty="0"/>
              <a:t>6 </a:t>
            </a:r>
            <a:r>
              <a:rPr lang="zh-TW" altLang="en-US" dirty="0"/>
              <a:t>年協議，以保持原始合作關係。根據該</a:t>
            </a:r>
            <a:r>
              <a:rPr lang="zh-TW" altLang="en-US" dirty="0" smtClean="0"/>
              <a:t>協定，</a:t>
            </a:r>
            <a:r>
              <a:rPr lang="en-US" altLang="zh-TW" dirty="0"/>
              <a:t>eBay </a:t>
            </a:r>
            <a:r>
              <a:rPr lang="zh-TW" altLang="en-US" dirty="0"/>
              <a:t>有 </a:t>
            </a:r>
            <a:r>
              <a:rPr lang="en-US" altLang="zh-TW" dirty="0"/>
              <a:t>80% </a:t>
            </a:r>
            <a:r>
              <a:rPr lang="zh-TW" altLang="en-US" dirty="0"/>
              <a:t>的支付服務仍由 </a:t>
            </a:r>
            <a:r>
              <a:rPr lang="en-US" altLang="zh-TW" dirty="0"/>
              <a:t>PayPal </a:t>
            </a:r>
            <a:r>
              <a:rPr lang="zh-TW" altLang="en-US" dirty="0"/>
              <a:t>提供，但 </a:t>
            </a:r>
            <a:r>
              <a:rPr lang="en-US" altLang="zh-TW" dirty="0"/>
              <a:t>PayPal </a:t>
            </a:r>
            <a:r>
              <a:rPr lang="zh-TW" altLang="en-US" dirty="0"/>
              <a:t>短期內不得建立類似 </a:t>
            </a:r>
            <a:r>
              <a:rPr lang="en-US" altLang="zh-TW" dirty="0"/>
              <a:t>eBay </a:t>
            </a:r>
            <a:r>
              <a:rPr lang="zh-TW" altLang="en-US" dirty="0"/>
              <a:t>的拍賣平台，而 </a:t>
            </a:r>
            <a:r>
              <a:rPr lang="en-US" altLang="zh-TW" dirty="0"/>
              <a:t>eBay </a:t>
            </a:r>
            <a:r>
              <a:rPr lang="zh-TW" altLang="en-US" dirty="0"/>
              <a:t>短期內也不能自行開發像 </a:t>
            </a:r>
            <a:r>
              <a:rPr lang="en-US" altLang="zh-TW" dirty="0"/>
              <a:t>PayPal </a:t>
            </a:r>
            <a:r>
              <a:rPr lang="zh-TW" altLang="en-US" dirty="0"/>
              <a:t>的支付系統。</a:t>
            </a:r>
            <a:endParaRPr lang="en-US" altLang="zh-TW" dirty="0" smtClean="0"/>
          </a:p>
          <a:p>
            <a:pPr marL="0" indent="0">
              <a:lnSpc>
                <a:spcPct val="150000"/>
              </a:lnSpc>
              <a:buNone/>
            </a:pPr>
            <a:endParaRPr lang="en-US" altLang="zh-TW" dirty="0" smtClean="0"/>
          </a:p>
          <a:p>
            <a:pPr>
              <a:lnSpc>
                <a:spcPct val="150000"/>
              </a:lnSpc>
            </a:pPr>
            <a:endParaRPr lang="en-US" altLang="zh-TW" dirty="0" smtClean="0"/>
          </a:p>
          <a:p>
            <a:pPr>
              <a:lnSpc>
                <a:spcPct val="150000"/>
              </a:lnSpc>
            </a:pPr>
            <a:endParaRPr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paypal ebay」的圖片搜尋結果"/>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80151" y="4753960"/>
            <a:ext cx="2731637" cy="1376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409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電商的特性</a:t>
            </a:r>
          </a:p>
        </p:txBody>
      </p:sp>
      <p:sp>
        <p:nvSpPr>
          <p:cNvPr id="3" name="內容版面配置區 2"/>
          <p:cNvSpPr>
            <a:spLocks noGrp="1"/>
          </p:cNvSpPr>
          <p:nvPr>
            <p:ph idx="1"/>
          </p:nvPr>
        </p:nvSpPr>
        <p:spPr/>
        <p:txBody>
          <a:bodyPr>
            <a:normAutofit/>
          </a:bodyPr>
          <a:lstStyle/>
          <a:p>
            <a:r>
              <a:rPr lang="zh-TW" altLang="en-US" sz="2800" dirty="0"/>
              <a:t>全年全天無休</a:t>
            </a:r>
            <a:endParaRPr lang="en-US" altLang="zh-TW" sz="2800" dirty="0"/>
          </a:p>
          <a:p>
            <a:r>
              <a:rPr lang="zh-TW" altLang="en-US" sz="2800" dirty="0"/>
              <a:t>全球化市場</a:t>
            </a:r>
            <a:endParaRPr lang="en-US" altLang="zh-TW" sz="2800" dirty="0"/>
          </a:p>
          <a:p>
            <a:r>
              <a:rPr lang="zh-TW" altLang="en-US" sz="2800" dirty="0"/>
              <a:t>個人需求化</a:t>
            </a:r>
            <a:endParaRPr lang="en-US" altLang="zh-TW" sz="2800" dirty="0"/>
          </a:p>
          <a:p>
            <a:r>
              <a:rPr lang="zh-TW" altLang="en-US" sz="2800" dirty="0"/>
              <a:t>成本低廉具競爭性</a:t>
            </a:r>
            <a:endParaRPr lang="en-US" altLang="zh-TW" sz="2800" dirty="0"/>
          </a:p>
          <a:p>
            <a:r>
              <a:rPr lang="zh-TW" altLang="en-US" sz="2800" dirty="0"/>
              <a:t>創新性的商業機會與價值</a:t>
            </a:r>
            <a:endParaRPr lang="en-US" altLang="zh-TW" sz="2800" dirty="0"/>
          </a:p>
          <a:p>
            <a:r>
              <a:rPr lang="zh-TW" altLang="en-US" sz="2800" dirty="0"/>
              <a:t>快速有效的互動</a:t>
            </a:r>
            <a:endParaRPr lang="en-US" altLang="zh-TW" sz="2800" dirty="0"/>
          </a:p>
          <a:p>
            <a:r>
              <a:rPr lang="zh-TW" altLang="en-US" sz="2800" dirty="0"/>
              <a:t>多媒體資訊</a:t>
            </a:r>
            <a:endParaRPr lang="en-US" altLang="zh-TW" sz="2800" dirty="0"/>
          </a:p>
          <a:p>
            <a:r>
              <a:rPr lang="zh-TW" altLang="en-US" sz="2800" dirty="0"/>
              <a:t>使用方便且選擇性多</a:t>
            </a:r>
            <a:endParaRPr lang="en-US" altLang="zh-TW" sz="2800" dirty="0"/>
          </a:p>
          <a:p>
            <a:endParaRPr lang="en-US" altLang="zh-TW" sz="2800" dirty="0"/>
          </a:p>
          <a:p>
            <a:endParaRPr lang="zh-TW" altLang="en-US" sz="2800"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7" name="圖片 6"/>
          <p:cNvPicPr>
            <a:picLocks noChangeAspect="1"/>
          </p:cNvPicPr>
          <p:nvPr/>
        </p:nvPicPr>
        <p:blipFill>
          <a:blip r:embed="rId2"/>
          <a:stretch>
            <a:fillRect/>
          </a:stretch>
        </p:blipFill>
        <p:spPr>
          <a:xfrm>
            <a:off x="5910640" y="2023243"/>
            <a:ext cx="5558232" cy="3751806"/>
          </a:xfrm>
          <a:prstGeom prst="rect">
            <a:avLst/>
          </a:prstGeom>
        </p:spPr>
      </p:pic>
      <p:graphicFrame>
        <p:nvGraphicFramePr>
          <p:cNvPr id="8" name="資料庫圖表 7"/>
          <p:cNvGraphicFramePr/>
          <p:nvPr>
            <p:extLst>
              <p:ext uri="{D42A27DB-BD31-4B8C-83A1-F6EECF244321}">
                <p14:modId xmlns:p14="http://schemas.microsoft.com/office/powerpoint/2010/main" val="153260167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39275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電商跨足金融的機會</a:t>
            </a:r>
          </a:p>
        </p:txBody>
      </p:sp>
      <p:sp>
        <p:nvSpPr>
          <p:cNvPr id="3" name="內容版面配置區 2"/>
          <p:cNvSpPr>
            <a:spLocks noGrp="1"/>
          </p:cNvSpPr>
          <p:nvPr>
            <p:ph idx="1"/>
          </p:nvPr>
        </p:nvSpPr>
        <p:spPr/>
        <p:txBody>
          <a:bodyPr>
            <a:normAutofit/>
          </a:bodyPr>
          <a:lstStyle/>
          <a:p>
            <a:pPr>
              <a:lnSpc>
                <a:spcPct val="150000"/>
              </a:lnSpc>
            </a:pPr>
            <a:r>
              <a:rPr lang="zh-TW" altLang="en-US" dirty="0"/>
              <a:t>金融模式創新：改善既有金融運作模式</a:t>
            </a:r>
            <a:endParaRPr lang="en-US" altLang="zh-TW" dirty="0"/>
          </a:p>
          <a:p>
            <a:pPr lvl="1">
              <a:lnSpc>
                <a:spcPct val="150000"/>
              </a:lnSpc>
            </a:pPr>
            <a:r>
              <a:rPr lang="zh-TW" altLang="en-US" dirty="0"/>
              <a:t>經營成本降低、效率的提升</a:t>
            </a:r>
            <a:r>
              <a:rPr lang="en-US" altLang="zh-TW" dirty="0"/>
              <a:t>(</a:t>
            </a:r>
            <a:r>
              <a:rPr lang="zh-TW" altLang="en-US" dirty="0"/>
              <a:t>無須到實體臨櫃</a:t>
            </a:r>
            <a:r>
              <a:rPr lang="en-US" altLang="zh-TW" dirty="0"/>
              <a:t>)</a:t>
            </a:r>
          </a:p>
          <a:p>
            <a:pPr>
              <a:lnSpc>
                <a:spcPct val="150000"/>
              </a:lnSpc>
            </a:pPr>
            <a:r>
              <a:rPr lang="zh-TW" altLang="en-US" dirty="0"/>
              <a:t>互聯網的無所不在：使用者數量的增加</a:t>
            </a:r>
            <a:endParaRPr lang="en-US" altLang="zh-TW" dirty="0"/>
          </a:p>
          <a:p>
            <a:pPr lvl="1">
              <a:lnSpc>
                <a:spcPct val="150000"/>
              </a:lnSpc>
            </a:pPr>
            <a:r>
              <a:rPr lang="zh-TW" altLang="en-US" dirty="0"/>
              <a:t>行動裝置讓使用者可隨時使用服務</a:t>
            </a:r>
            <a:endParaRPr lang="en-US" altLang="zh-TW" dirty="0"/>
          </a:p>
          <a:p>
            <a:pPr>
              <a:lnSpc>
                <a:spcPct val="150000"/>
              </a:lnSpc>
            </a:pPr>
            <a:r>
              <a:rPr lang="zh-TW" altLang="en-US" dirty="0"/>
              <a:t>將交易紀錄轉換為有價值的資料</a:t>
            </a:r>
            <a:endParaRPr lang="en-US" altLang="zh-TW" dirty="0"/>
          </a:p>
          <a:p>
            <a:pPr lvl="1">
              <a:lnSpc>
                <a:spcPct val="150000"/>
              </a:lnSpc>
            </a:pPr>
            <a:r>
              <a:rPr lang="zh-TW" altLang="en-US" dirty="0"/>
              <a:t>藉由數據收集與模型分析，探索出價值</a:t>
            </a:r>
            <a:endParaRPr lang="en-US" altLang="zh-TW" dirty="0"/>
          </a:p>
          <a:p>
            <a:pPr lvl="1"/>
            <a:endParaRPr lang="en-US" altLang="zh-TW" dirty="0"/>
          </a:p>
          <a:p>
            <a:pPr marL="0" indent="0">
              <a:buNone/>
            </a:pPr>
            <a:endParaRPr lang="en-US" altLang="zh-TW" dirty="0"/>
          </a:p>
          <a:p>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54962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電商跨足金融的挑戰</a:t>
            </a:r>
          </a:p>
        </p:txBody>
      </p:sp>
      <p:sp>
        <p:nvSpPr>
          <p:cNvPr id="3" name="內容版面配置區 2"/>
          <p:cNvSpPr>
            <a:spLocks noGrp="1"/>
          </p:cNvSpPr>
          <p:nvPr>
            <p:ph idx="1"/>
          </p:nvPr>
        </p:nvSpPr>
        <p:spPr/>
        <p:txBody>
          <a:bodyPr>
            <a:normAutofit/>
          </a:bodyPr>
          <a:lstStyle/>
          <a:p>
            <a:pPr>
              <a:lnSpc>
                <a:spcPct val="150000"/>
              </a:lnSpc>
            </a:pPr>
            <a:r>
              <a:rPr lang="zh-TW" altLang="en-US" dirty="0"/>
              <a:t>無抵押擔保</a:t>
            </a:r>
            <a:endParaRPr lang="en-US" altLang="zh-TW" dirty="0"/>
          </a:p>
          <a:p>
            <a:pPr lvl="1">
              <a:lnSpc>
                <a:spcPct val="150000"/>
              </a:lnSpc>
            </a:pPr>
            <a:r>
              <a:rPr lang="zh-TW" altLang="en-US" dirty="0"/>
              <a:t>借款時無須抵押即可獲得資金</a:t>
            </a:r>
            <a:endParaRPr lang="en-US" altLang="zh-TW" dirty="0"/>
          </a:p>
          <a:p>
            <a:pPr>
              <a:lnSpc>
                <a:spcPct val="150000"/>
              </a:lnSpc>
            </a:pPr>
            <a:r>
              <a:rPr lang="zh-TW" altLang="en-US" dirty="0"/>
              <a:t>應對措施</a:t>
            </a:r>
            <a:endParaRPr lang="en-US" altLang="zh-TW" dirty="0"/>
          </a:p>
          <a:p>
            <a:pPr lvl="1">
              <a:lnSpc>
                <a:spcPct val="150000"/>
              </a:lnSpc>
            </a:pPr>
            <a:r>
              <a:rPr lang="zh-TW" altLang="en-US" dirty="0"/>
              <a:t>制定和完善風險控制機制</a:t>
            </a:r>
            <a:endParaRPr lang="en-US" altLang="zh-TW" dirty="0"/>
          </a:p>
          <a:p>
            <a:pPr lvl="1">
              <a:lnSpc>
                <a:spcPct val="150000"/>
              </a:lnSpc>
            </a:pPr>
            <a:r>
              <a:rPr lang="zh-TW" altLang="en-US" dirty="0"/>
              <a:t>利用數據收集與模型分析，分析借貸者信用與行為</a:t>
            </a:r>
            <a:endParaRPr lang="en-US" altLang="zh-TW" dirty="0"/>
          </a:p>
          <a:p>
            <a:pPr lvl="1">
              <a:lnSpc>
                <a:spcPct val="150000"/>
              </a:lnSpc>
            </a:pPr>
            <a:r>
              <a:rPr lang="zh-TW" altLang="en-US" dirty="0"/>
              <a:t>提高違約成本</a:t>
            </a:r>
            <a:endParaRPr lang="en-US" altLang="zh-TW" dirty="0"/>
          </a:p>
          <a:p>
            <a:pPr lvl="1"/>
            <a:endParaRPr lang="en-US" altLang="zh-TW" dirty="0"/>
          </a:p>
          <a:p>
            <a:pPr marL="0" indent="0">
              <a:buNone/>
            </a:pPr>
            <a:endParaRPr lang="en-US" altLang="zh-TW" dirty="0"/>
          </a:p>
          <a:p>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graphicFrame>
        <p:nvGraphicFramePr>
          <p:cNvPr id="6" name="資料庫圖表 5"/>
          <p:cNvGraphicFramePr/>
          <p:nvPr>
            <p:extLst>
              <p:ext uri="{D42A27DB-BD31-4B8C-83A1-F6EECF244321}">
                <p14:modId xmlns:p14="http://schemas.microsoft.com/office/powerpoint/2010/main" val="29275923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51329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電商跨足金融的挑戰</a:t>
            </a:r>
          </a:p>
        </p:txBody>
      </p:sp>
      <p:sp>
        <p:nvSpPr>
          <p:cNvPr id="3" name="內容版面配置區 2"/>
          <p:cNvSpPr>
            <a:spLocks noGrp="1"/>
          </p:cNvSpPr>
          <p:nvPr>
            <p:ph idx="1"/>
          </p:nvPr>
        </p:nvSpPr>
        <p:spPr/>
        <p:txBody>
          <a:bodyPr>
            <a:normAutofit/>
          </a:bodyPr>
          <a:lstStyle/>
          <a:p>
            <a:r>
              <a:rPr lang="zh-TW" altLang="en-US" dirty="0"/>
              <a:t>金融制度與法規限制</a:t>
            </a:r>
            <a:endParaRPr lang="en-US" altLang="zh-TW" dirty="0"/>
          </a:p>
          <a:p>
            <a:pPr lvl="1"/>
            <a:r>
              <a:rPr lang="zh-TW" altLang="en-US" dirty="0"/>
              <a:t>電商微貸其資金來源受限</a:t>
            </a:r>
            <a:endParaRPr lang="en-US" altLang="zh-TW" dirty="0"/>
          </a:p>
          <a:p>
            <a:pPr lvl="1"/>
            <a:r>
              <a:rPr lang="zh-TW" altLang="en-US" dirty="0"/>
              <a:t>金融的法律規範主要針對傳統金融業</a:t>
            </a:r>
            <a:endParaRPr lang="en-US" altLang="zh-TW" dirty="0"/>
          </a:p>
          <a:p>
            <a:r>
              <a:rPr lang="zh-TW" altLang="en-US" dirty="0"/>
              <a:t>產生問題</a:t>
            </a:r>
            <a:endParaRPr lang="en-US" altLang="zh-TW" dirty="0"/>
          </a:p>
          <a:p>
            <a:pPr lvl="1"/>
            <a:r>
              <a:rPr lang="zh-TW" altLang="en-US" dirty="0"/>
              <a:t>資金的流動與週轉不暢通，限制業務擴展</a:t>
            </a:r>
            <a:endParaRPr lang="en-US" altLang="zh-TW" dirty="0"/>
          </a:p>
          <a:p>
            <a:pPr lvl="1"/>
            <a:r>
              <a:rPr lang="zh-TW" altLang="en-US" dirty="0"/>
              <a:t>可貸資金的短缺與後續供給不足</a:t>
            </a:r>
            <a:endParaRPr lang="en-US" altLang="zh-TW" dirty="0"/>
          </a:p>
          <a:p>
            <a:pPr lvl="1"/>
            <a:r>
              <a:rPr lang="zh-TW" altLang="en-US" dirty="0"/>
              <a:t>非法金融行為</a:t>
            </a:r>
            <a:endParaRPr lang="en-US" altLang="zh-TW" dirty="0"/>
          </a:p>
          <a:p>
            <a:r>
              <a:rPr lang="zh-TW" altLang="en-US" dirty="0"/>
              <a:t>應對措施</a:t>
            </a:r>
            <a:endParaRPr lang="en-US" altLang="zh-TW" dirty="0"/>
          </a:p>
          <a:p>
            <a:pPr lvl="1"/>
            <a:r>
              <a:rPr lang="zh-TW" altLang="en-US" dirty="0"/>
              <a:t>監控機制的清楚制定</a:t>
            </a:r>
            <a:endParaRPr lang="en-US" altLang="zh-TW" dirty="0"/>
          </a:p>
          <a:p>
            <a:pPr lvl="1"/>
            <a:r>
              <a:rPr lang="zh-TW" altLang="en-US" dirty="0"/>
              <a:t>授權額度、電商與銀行合作的限制</a:t>
            </a:r>
            <a:endParaRPr lang="en-US" altLang="zh-TW" dirty="0"/>
          </a:p>
          <a:p>
            <a:pPr marL="0" indent="0">
              <a:buNone/>
            </a:pPr>
            <a:endParaRPr lang="en-US" altLang="zh-TW" dirty="0"/>
          </a:p>
          <a:p>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9110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電子商務經營模式」的圖片搜尋結果"/>
          <p:cNvPicPr>
            <a:picLocks noChangeAspect="1" noChangeArrowheads="1"/>
          </p:cNvPicPr>
          <p:nvPr/>
        </p:nvPicPr>
        <p:blipFill rotWithShape="1">
          <a:blip r:embed="rId3">
            <a:extLst>
              <a:ext uri="{28A0092B-C50C-407E-A947-70E740481C1C}">
                <a14:useLocalDpi xmlns:a14="http://schemas.microsoft.com/office/drawing/2010/main" val="0"/>
              </a:ext>
            </a:extLst>
          </a:blip>
          <a:srcRect l="19404" r="18377"/>
          <a:stretch/>
        </p:blipFill>
        <p:spPr bwMode="auto">
          <a:xfrm>
            <a:off x="6411350" y="842554"/>
            <a:ext cx="5491827" cy="525344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lang="zh-TW" altLang="en-US" dirty="0"/>
              <a:t>電子商務總類</a:t>
            </a:r>
          </a:p>
        </p:txBody>
      </p:sp>
      <p:sp>
        <p:nvSpPr>
          <p:cNvPr id="3" name="內容版面配置區 2"/>
          <p:cNvSpPr>
            <a:spLocks noGrp="1"/>
          </p:cNvSpPr>
          <p:nvPr>
            <p:ph idx="1"/>
          </p:nvPr>
        </p:nvSpPr>
        <p:spPr>
          <a:xfrm>
            <a:off x="612058" y="1474839"/>
            <a:ext cx="5710365" cy="4734372"/>
          </a:xfrm>
        </p:spPr>
        <p:txBody>
          <a:bodyPr>
            <a:normAutofit/>
          </a:bodyPr>
          <a:lstStyle/>
          <a:p>
            <a:r>
              <a:rPr lang="en-US" altLang="zh-TW" dirty="0"/>
              <a:t>B2B</a:t>
            </a:r>
            <a:r>
              <a:rPr lang="zh-TW" altLang="en-US" dirty="0"/>
              <a:t>：</a:t>
            </a:r>
            <a:endParaRPr lang="en-US" altLang="zh-TW" dirty="0"/>
          </a:p>
          <a:p>
            <a:pPr marL="457200" lvl="1" indent="0">
              <a:buNone/>
            </a:pPr>
            <a:r>
              <a:rPr lang="zh-TW" altLang="en-US" dirty="0"/>
              <a:t>針對企業內部以及企業（</a:t>
            </a:r>
            <a:r>
              <a:rPr lang="en-US" altLang="zh-TW" dirty="0"/>
              <a:t>B</a:t>
            </a:r>
            <a:r>
              <a:rPr lang="zh-TW" altLang="en-US" dirty="0"/>
              <a:t>）與上下游協力廠商（</a:t>
            </a:r>
            <a:r>
              <a:rPr lang="en-US" altLang="zh-TW" dirty="0"/>
              <a:t>B</a:t>
            </a:r>
            <a:r>
              <a:rPr lang="zh-TW" altLang="en-US" dirty="0"/>
              <a:t>）之間的資訊整合，並在網際網路上進行的企業與企業間交易。</a:t>
            </a:r>
            <a:endParaRPr lang="en-US" altLang="zh-TW" dirty="0"/>
          </a:p>
          <a:p>
            <a:r>
              <a:rPr lang="en-US" altLang="zh-TW" dirty="0"/>
              <a:t>B2C</a:t>
            </a:r>
            <a:r>
              <a:rPr lang="zh-TW" altLang="en-US" dirty="0"/>
              <a:t>：</a:t>
            </a:r>
            <a:endParaRPr lang="en-US" altLang="zh-TW" dirty="0"/>
          </a:p>
          <a:p>
            <a:pPr marL="457200" lvl="1" indent="0">
              <a:buNone/>
            </a:pPr>
            <a:r>
              <a:rPr lang="zh-TW" altLang="en-US" dirty="0"/>
              <a:t>企業廠商直接將產品或服務推上網路，並提供充足資訊與便利的介面吸引消費者選購。</a:t>
            </a:r>
            <a:endParaRPr lang="en-US" altLang="zh-TW" dirty="0"/>
          </a:p>
          <a:p>
            <a:r>
              <a:rPr lang="en-US" altLang="zh-TW" dirty="0"/>
              <a:t>C2C</a:t>
            </a:r>
            <a:r>
              <a:rPr lang="zh-TW" altLang="en-US" dirty="0"/>
              <a:t>：</a:t>
            </a:r>
            <a:endParaRPr lang="en-US" altLang="zh-TW" dirty="0"/>
          </a:p>
          <a:p>
            <a:pPr marL="457200" lvl="1" indent="0">
              <a:buNone/>
            </a:pPr>
            <a:r>
              <a:rPr lang="zh-TW" altLang="en-US" dirty="0"/>
              <a:t>消費者與消費者之間的互動交易行為。</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graphicFrame>
        <p:nvGraphicFramePr>
          <p:cNvPr id="7" name="資料庫圖表 6"/>
          <p:cNvGraphicFramePr/>
          <p:nvPr>
            <p:extLst>
              <p:ext uri="{D42A27DB-BD31-4B8C-83A1-F6EECF244321}">
                <p14:modId xmlns:p14="http://schemas.microsoft.com/office/powerpoint/2010/main" val="108687433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99909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電子商務</a:t>
            </a:r>
            <a:r>
              <a:rPr lang="zh-TW" altLang="en-US" dirty="0"/>
              <a:t>演進</a:t>
            </a:r>
          </a:p>
        </p:txBody>
      </p:sp>
      <p:sp>
        <p:nvSpPr>
          <p:cNvPr id="3" name="內容版面配置區 2"/>
          <p:cNvSpPr>
            <a:spLocks noGrp="1"/>
          </p:cNvSpPr>
          <p:nvPr>
            <p:ph idx="1"/>
          </p:nvPr>
        </p:nvSpPr>
        <p:spPr>
          <a:xfrm>
            <a:off x="612058" y="1474839"/>
            <a:ext cx="5318096" cy="4702124"/>
          </a:xfrm>
        </p:spPr>
        <p:txBody>
          <a:bodyPr/>
          <a:lstStyle/>
          <a:p>
            <a:pPr marL="514350" indent="-514350">
              <a:buAutoNum type="arabicPeriod"/>
            </a:pPr>
            <a:r>
              <a:rPr lang="zh-TW" altLang="en-US" dirty="0"/>
              <a:t>電子商務：透過電子化技術（通常是網路）來進行交易、訊息傳遞的商業模式。</a:t>
            </a:r>
            <a:endParaRPr lang="en-US" altLang="zh-TW" dirty="0"/>
          </a:p>
          <a:p>
            <a:pPr marL="514350" indent="-514350">
              <a:buAutoNum type="arabicPeriod"/>
            </a:pPr>
            <a:r>
              <a:rPr lang="zh-TW" altLang="en-US" dirty="0"/>
              <a:t>行動商務：是使用者以行動化的終端設備透過行動通訊網路來進行商業交易活動。</a:t>
            </a:r>
            <a:endParaRPr lang="en-US" altLang="zh-TW" dirty="0"/>
          </a:p>
          <a:p>
            <a:pPr marL="514350" indent="-514350">
              <a:buAutoNum type="arabicPeriod"/>
            </a:pPr>
            <a:r>
              <a:rPr lang="zh-TW" altLang="en-US" dirty="0"/>
              <a:t>社群商務：由中介者負責與買方建立信任基礎，提供資訊，為產品增加價格，而此中介者可以是網站亦可是個人。</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pic>
        <p:nvPicPr>
          <p:cNvPr id="6" name="圖片 5"/>
          <p:cNvPicPr>
            <a:picLocks noChangeAspect="1"/>
          </p:cNvPicPr>
          <p:nvPr/>
        </p:nvPicPr>
        <p:blipFill rotWithShape="1">
          <a:blip r:embed="rId3"/>
          <a:srcRect l="-122" t="15776"/>
          <a:stretch/>
        </p:blipFill>
        <p:spPr>
          <a:xfrm>
            <a:off x="5803063" y="1601371"/>
            <a:ext cx="6084331" cy="3842686"/>
          </a:xfrm>
          <a:prstGeom prst="rect">
            <a:avLst/>
          </a:prstGeom>
        </p:spPr>
      </p:pic>
      <p:graphicFrame>
        <p:nvGraphicFramePr>
          <p:cNvPr id="7" name="資料庫圖表 6"/>
          <p:cNvGraphicFramePr/>
          <p:nvPr>
            <p:extLst>
              <p:ext uri="{D42A27DB-BD31-4B8C-83A1-F6EECF244321}">
                <p14:modId xmlns:p14="http://schemas.microsoft.com/office/powerpoint/2010/main" val="108687433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723364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何謂電商金融</a:t>
            </a:r>
          </a:p>
        </p:txBody>
      </p:sp>
      <p:sp>
        <p:nvSpPr>
          <p:cNvPr id="3" name="內容版面配置區 2"/>
          <p:cNvSpPr>
            <a:spLocks noGrp="1"/>
          </p:cNvSpPr>
          <p:nvPr>
            <p:ph idx="1"/>
          </p:nvPr>
        </p:nvSpPr>
        <p:spPr>
          <a:xfrm>
            <a:off x="792479" y="1480456"/>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graphicFrame>
        <p:nvGraphicFramePr>
          <p:cNvPr id="6" name="資料庫圖表 5"/>
          <p:cNvGraphicFramePr/>
          <p:nvPr>
            <p:extLst>
              <p:ext uri="{D42A27DB-BD31-4B8C-83A1-F6EECF244321}">
                <p14:modId xmlns:p14="http://schemas.microsoft.com/office/powerpoint/2010/main" val="213831419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6582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電商金融形成原因</a:t>
            </a:r>
          </a:p>
        </p:txBody>
      </p:sp>
      <p:sp>
        <p:nvSpPr>
          <p:cNvPr id="3" name="內容版面配置區 2"/>
          <p:cNvSpPr>
            <a:spLocks noGrp="1"/>
          </p:cNvSpPr>
          <p:nvPr>
            <p:ph idx="1"/>
          </p:nvPr>
        </p:nvSpPr>
        <p:spPr>
          <a:xfrm>
            <a:off x="243023" y="1268773"/>
            <a:ext cx="11002297" cy="4711336"/>
          </a:xfrm>
        </p:spPr>
        <p:txBody>
          <a:bodyPr>
            <a:noAutofit/>
          </a:bodyPr>
          <a:lstStyle/>
          <a:p>
            <a:pPr marL="0" indent="0">
              <a:lnSpc>
                <a:spcPts val="3500"/>
              </a:lnSpc>
              <a:buNone/>
            </a:pPr>
            <a:r>
              <a:rPr lang="en-US" altLang="zh-TW" sz="2200" b="1" dirty="0">
                <a:latin typeface="+mj-ea"/>
                <a:ea typeface="+mj-ea"/>
              </a:rPr>
              <a:t>1. </a:t>
            </a:r>
            <a:r>
              <a:rPr lang="zh-TW" altLang="en-US" sz="2200" b="1" dirty="0"/>
              <a:t>電商環境中，以網路支付為起點的發展機遇</a:t>
            </a:r>
            <a:endParaRPr lang="en-US" altLang="zh-TW" sz="2200" b="1" dirty="0"/>
          </a:p>
          <a:p>
            <a:pPr>
              <a:lnSpc>
                <a:spcPts val="3500"/>
              </a:lnSpc>
            </a:pPr>
            <a:r>
              <a:rPr lang="zh-TW" altLang="en-US" sz="2200" dirty="0"/>
              <a:t>由繁化簡支付， 使交易金流順暢</a:t>
            </a:r>
            <a:endParaRPr lang="en-US" altLang="zh-TW" sz="2200" dirty="0"/>
          </a:p>
          <a:p>
            <a:pPr marL="0" indent="0">
              <a:lnSpc>
                <a:spcPts val="3500"/>
              </a:lnSpc>
              <a:buNone/>
            </a:pPr>
            <a:r>
              <a:rPr lang="en-US" altLang="zh-TW" sz="2200" b="1" dirty="0" smtClean="0">
                <a:latin typeface="+mj-ea"/>
                <a:ea typeface="+mj-ea"/>
              </a:rPr>
              <a:t>2</a:t>
            </a:r>
            <a:r>
              <a:rPr lang="en-US" altLang="zh-TW" sz="2200" b="1" dirty="0">
                <a:latin typeface="+mj-ea"/>
                <a:ea typeface="+mj-ea"/>
              </a:rPr>
              <a:t>. </a:t>
            </a:r>
            <a:r>
              <a:rPr lang="zh-TW" altLang="en-US" sz="2200" b="1" dirty="0"/>
              <a:t>大數據技術的成熟：數據的紀錄與分析</a:t>
            </a:r>
            <a:endParaRPr lang="en-US" altLang="zh-TW" sz="2200" b="1" dirty="0"/>
          </a:p>
          <a:p>
            <a:pPr>
              <a:lnSpc>
                <a:spcPts val="3500"/>
              </a:lnSpc>
            </a:pPr>
            <a:r>
              <a:rPr lang="zh-TW" altLang="en-US" sz="2200" dirty="0"/>
              <a:t>紀錄與分析交易產生的數據評估買賣雙方</a:t>
            </a:r>
            <a:endParaRPr lang="en-US" altLang="zh-TW" sz="2200" dirty="0"/>
          </a:p>
          <a:p>
            <a:pPr marL="0" indent="0">
              <a:lnSpc>
                <a:spcPts val="3500"/>
              </a:lnSpc>
              <a:buNone/>
            </a:pPr>
            <a:r>
              <a:rPr lang="zh-TW" altLang="en-US" sz="2200" dirty="0"/>
              <a:t> </a:t>
            </a:r>
            <a:r>
              <a:rPr lang="zh-TW" altLang="en-US" sz="2200" dirty="0" smtClean="0"/>
              <a:t>    的</a:t>
            </a:r>
            <a:r>
              <a:rPr lang="zh-TW" altLang="en-US" sz="2200" dirty="0"/>
              <a:t>信用評價</a:t>
            </a:r>
            <a:endParaRPr lang="en-US" altLang="zh-TW" sz="2200" dirty="0"/>
          </a:p>
          <a:p>
            <a:pPr marL="0" indent="0">
              <a:lnSpc>
                <a:spcPts val="3500"/>
              </a:lnSpc>
              <a:buNone/>
            </a:pPr>
            <a:r>
              <a:rPr lang="en-US" altLang="zh-TW" sz="2200" b="1" dirty="0" smtClean="0">
                <a:latin typeface="+mj-ea"/>
                <a:ea typeface="+mj-ea"/>
              </a:rPr>
              <a:t>3</a:t>
            </a:r>
            <a:r>
              <a:rPr lang="en-US" altLang="zh-TW" sz="2200" b="1" dirty="0">
                <a:latin typeface="+mj-ea"/>
                <a:ea typeface="+mj-ea"/>
              </a:rPr>
              <a:t>. </a:t>
            </a:r>
            <a:r>
              <a:rPr lang="zh-TW" altLang="en-US" sz="2200" b="1" dirty="0"/>
              <a:t>電商具備足夠的社群基礎</a:t>
            </a:r>
            <a:r>
              <a:rPr lang="en-US" altLang="zh-TW" sz="2200" b="1" dirty="0"/>
              <a:t>	</a:t>
            </a:r>
            <a:endParaRPr lang="zh-TW" altLang="en-US" sz="2200" b="1" dirty="0"/>
          </a:p>
          <a:p>
            <a:pPr>
              <a:lnSpc>
                <a:spcPts val="3500"/>
              </a:lnSpc>
            </a:pPr>
            <a:r>
              <a:rPr lang="zh-TW" altLang="en-US" sz="2200" dirty="0"/>
              <a:t>掌握</a:t>
            </a:r>
            <a:r>
              <a:rPr lang="zh-TW" altLang="en-US" sz="2200" dirty="0" smtClean="0"/>
              <a:t>商務社群中的關鍵</a:t>
            </a:r>
            <a:r>
              <a:rPr lang="zh-TW" altLang="en-US" sz="2200" dirty="0"/>
              <a:t>對象</a:t>
            </a:r>
            <a:r>
              <a:rPr lang="zh-TW" altLang="en-US" sz="2200" dirty="0" smtClean="0"/>
              <a:t>：買賣雙方</a:t>
            </a:r>
            <a:endParaRPr lang="en-US" altLang="zh-TW" sz="2200" dirty="0" smtClean="0"/>
          </a:p>
          <a:p>
            <a:pPr marL="0" indent="0">
              <a:lnSpc>
                <a:spcPts val="3500"/>
              </a:lnSpc>
              <a:buNone/>
            </a:pPr>
            <a:r>
              <a:rPr lang="en-US" altLang="zh-TW" sz="2200" b="1" dirty="0"/>
              <a:t>4. </a:t>
            </a:r>
            <a:r>
              <a:rPr lang="zh-TW" altLang="en-US" sz="2200" b="1" dirty="0" smtClean="0"/>
              <a:t>微金融的興起</a:t>
            </a:r>
            <a:endParaRPr lang="en-US" altLang="zh-TW" sz="2200" b="1" dirty="0" smtClean="0"/>
          </a:p>
          <a:p>
            <a:pPr>
              <a:lnSpc>
                <a:spcPts val="3500"/>
              </a:lnSpc>
            </a:pPr>
            <a:r>
              <a:rPr lang="zh-TW" altLang="en-US" sz="2200" dirty="0"/>
              <a:t>微貸款 </a:t>
            </a:r>
            <a:r>
              <a:rPr lang="en-US" altLang="zh-TW" sz="2200" dirty="0"/>
              <a:t>(</a:t>
            </a:r>
            <a:r>
              <a:rPr lang="zh-TW" altLang="en-US" sz="2200" dirty="0"/>
              <a:t>客戶與商家</a:t>
            </a:r>
            <a:r>
              <a:rPr lang="en-US" altLang="zh-TW" sz="2200" dirty="0"/>
              <a:t>)</a:t>
            </a:r>
            <a:r>
              <a:rPr lang="zh-TW" altLang="en-US" sz="2200" dirty="0"/>
              <a:t>促進電子商務業務</a:t>
            </a:r>
            <a:endParaRPr lang="en-US" altLang="zh-TW" sz="2200" dirty="0"/>
          </a:p>
          <a:p>
            <a:pPr marL="0" indent="0">
              <a:lnSpc>
                <a:spcPts val="3500"/>
              </a:lnSpc>
              <a:buNone/>
            </a:pPr>
            <a:endParaRPr lang="en-US" altLang="zh-TW" sz="2200" dirty="0">
              <a:highlight>
                <a:srgbClr val="FFFF00"/>
              </a:highlight>
            </a:endParaRPr>
          </a:p>
          <a:p>
            <a:pPr>
              <a:lnSpc>
                <a:spcPts val="3500"/>
              </a:lnSpc>
            </a:pPr>
            <a:endParaRPr lang="en-US" altLang="zh-TW" sz="2200"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graphicFrame>
        <p:nvGraphicFramePr>
          <p:cNvPr id="6" name="資料庫圖表 5"/>
          <p:cNvGraphicFramePr/>
          <p:nvPr>
            <p:extLst>
              <p:ext uri="{D42A27DB-BD31-4B8C-83A1-F6EECF244321}">
                <p14:modId xmlns:p14="http://schemas.microsoft.com/office/powerpoint/2010/main" val="169528113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2" descr="https://3.bp.blogspot.com/-5ah8GIiNHT0/Vmfx9VVCLcI/AAAAAAABiZA/fBB1jtEvQYc/s1500/104.jpg"/>
          <p:cNvPicPr>
            <a:picLocks noChangeAspect="1" noChangeArrowheads="1"/>
          </p:cNvPicPr>
          <p:nvPr/>
        </p:nvPicPr>
        <p:blipFill rotWithShape="1">
          <a:blip r:embed="rId8">
            <a:extLst>
              <a:ext uri="{28A0092B-C50C-407E-A947-70E740481C1C}">
                <a14:useLocalDpi xmlns:a14="http://schemas.microsoft.com/office/drawing/2010/main" val="0"/>
              </a:ext>
            </a:extLst>
          </a:blip>
          <a:srcRect l="7943" r="9223"/>
          <a:stretch/>
        </p:blipFill>
        <p:spPr bwMode="auto">
          <a:xfrm>
            <a:off x="6096000" y="1951198"/>
            <a:ext cx="5970530" cy="4310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697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電商金融特性</a:t>
            </a:r>
          </a:p>
        </p:txBody>
      </p:sp>
      <p:sp>
        <p:nvSpPr>
          <p:cNvPr id="3" name="內容版面配置區 2"/>
          <p:cNvSpPr>
            <a:spLocks noGrp="1"/>
          </p:cNvSpPr>
          <p:nvPr>
            <p:ph idx="1"/>
          </p:nvPr>
        </p:nvSpPr>
        <p:spPr>
          <a:xfrm>
            <a:off x="612056" y="1465986"/>
            <a:ext cx="11002297" cy="4702124"/>
          </a:xfrm>
        </p:spPr>
        <p:txBody>
          <a:bodyPr/>
          <a:lstStyle/>
          <a:p>
            <a:r>
              <a:rPr lang="zh-TW" altLang="en-US" dirty="0"/>
              <a:t>高效率配置資源，降低服務成本</a:t>
            </a:r>
            <a:endParaRPr lang="en-US" altLang="zh-TW" dirty="0"/>
          </a:p>
          <a:p>
            <a:pPr lvl="1"/>
            <a:r>
              <a:rPr lang="zh-TW" altLang="en-US" dirty="0"/>
              <a:t>不具實體據點，能大大降低服務成本</a:t>
            </a:r>
            <a:endParaRPr lang="en-US" altLang="zh-TW" dirty="0"/>
          </a:p>
          <a:p>
            <a:pPr lvl="1"/>
            <a:r>
              <a:rPr lang="zh-TW" altLang="en-US" dirty="0"/>
              <a:t>利用大數據分析對交易訊息、信用紀錄等自動分析，提高信貸審查效率</a:t>
            </a:r>
            <a:endParaRPr lang="en-US" altLang="zh-TW" dirty="0"/>
          </a:p>
          <a:p>
            <a:r>
              <a:rPr lang="zh-TW" altLang="en-US" dirty="0"/>
              <a:t>數據資訊共用，減少信用風險</a:t>
            </a:r>
            <a:endParaRPr lang="en-US" altLang="zh-TW" dirty="0"/>
          </a:p>
          <a:p>
            <a:pPr lvl="1"/>
            <a:r>
              <a:rPr lang="zh-TW" altLang="en-US" dirty="0"/>
              <a:t>傳統金融模式，銀行難以獲得中小企業完整的資訊，存在資訊不對稱問題</a:t>
            </a:r>
            <a:endParaRPr lang="en-US" altLang="zh-TW" dirty="0"/>
          </a:p>
          <a:p>
            <a:pPr lvl="1"/>
            <a:r>
              <a:rPr lang="zh-TW" altLang="en-US" dirty="0"/>
              <a:t>容易從電商平台獲取交易雙方各類資訊，能夠監控資金流，降低信用風險</a:t>
            </a:r>
            <a:endParaRPr lang="en-US" altLang="zh-TW" dirty="0"/>
          </a:p>
          <a:p>
            <a:r>
              <a:rPr lang="zh-TW" altLang="en-US" dirty="0"/>
              <a:t>交易方便快捷，提升用戶體驗</a:t>
            </a:r>
            <a:endParaRPr lang="en-US" altLang="zh-TW" dirty="0"/>
          </a:p>
          <a:p>
            <a:pPr lvl="1"/>
            <a:r>
              <a:rPr lang="zh-TW" altLang="en-US" dirty="0"/>
              <a:t>電商平台可幫助用戶完成資訊辨別、匹配、定價和交易，提高服務效率</a:t>
            </a:r>
            <a:endParaRPr lang="en-US" altLang="zh-TW" dirty="0"/>
          </a:p>
          <a:p>
            <a:pPr lvl="1"/>
            <a:r>
              <a:rPr lang="zh-TW" altLang="en-US" dirty="0"/>
              <a:t>智慧行動裝置的普及，體現電商金融的優勢</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graphicFrame>
        <p:nvGraphicFramePr>
          <p:cNvPr id="6" name="資料庫圖表 5"/>
          <p:cNvGraphicFramePr/>
          <p:nvPr>
            <p:extLst>
              <p:ext uri="{D42A27DB-BD31-4B8C-83A1-F6EECF244321}">
                <p14:modId xmlns:p14="http://schemas.microsoft.com/office/powerpoint/2010/main" val="213831419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0571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14604</TotalTime>
  <Words>3805</Words>
  <Application>Microsoft Office PowerPoint</Application>
  <PresentationFormat>自訂</PresentationFormat>
  <Paragraphs>632</Paragraphs>
  <Slides>42</Slides>
  <Notes>14</Notes>
  <HiddenSlides>0</HiddenSlides>
  <MMClips>0</MMClips>
  <ScaleCrop>false</ScaleCrop>
  <HeadingPairs>
    <vt:vector size="4" baseType="variant">
      <vt:variant>
        <vt:lpstr>佈景主題</vt:lpstr>
      </vt:variant>
      <vt:variant>
        <vt:i4>1</vt:i4>
      </vt:variant>
      <vt:variant>
        <vt:lpstr>投影片標題</vt:lpstr>
      </vt:variant>
      <vt:variant>
        <vt:i4>42</vt:i4>
      </vt:variant>
    </vt:vector>
  </HeadingPairs>
  <TitlesOfParts>
    <vt:vector size="43" baseType="lpstr">
      <vt:lpstr>Office 佈景主題</vt:lpstr>
      <vt:lpstr>電商金融</vt:lpstr>
      <vt:lpstr>PowerPoint 簡報</vt:lpstr>
      <vt:lpstr>電子商務的定義 </vt:lpstr>
      <vt:lpstr>電商的特性</vt:lpstr>
      <vt:lpstr>電子商務總類</vt:lpstr>
      <vt:lpstr>電子商務演進</vt:lpstr>
      <vt:lpstr>何謂電商金融</vt:lpstr>
      <vt:lpstr>電商金融形成原因</vt:lpstr>
      <vt:lpstr>電商金融特性</vt:lpstr>
      <vt:lpstr>電商金融 VS 傳統金融</vt:lpstr>
      <vt:lpstr>電商金融發展歷程三部曲</vt:lpstr>
      <vt:lpstr>電商金融的運作</vt:lpstr>
      <vt:lpstr>銀行支付→電商支付</vt:lpstr>
      <vt:lpstr>PowerPoint 簡報</vt:lpstr>
      <vt:lpstr>傳統投資→電商投資</vt:lpstr>
      <vt:lpstr>PowerPoint 簡報</vt:lpstr>
      <vt:lpstr>傳統銀行→電商銀行</vt:lpstr>
      <vt:lpstr>金融服務項目與網路結合</vt:lpstr>
      <vt:lpstr>1. 電商金融支付模式</vt:lpstr>
      <vt:lpstr>2. 電商金融微貸模式</vt:lpstr>
      <vt:lpstr>3. 電商金融信評(徵信)模式</vt:lpstr>
      <vt:lpstr>4. 電商金融理財與投資模式</vt:lpstr>
      <vt:lpstr>5.電商金融證券模式</vt:lpstr>
      <vt:lpstr>  6.電商供應鏈金融模式</vt:lpstr>
      <vt:lpstr>7. 電商金融業務—電商銀行</vt:lpstr>
      <vt:lpstr>中國案例---螞蟻金服(ANT FINANCE)</vt:lpstr>
      <vt:lpstr>螞蟻金服業務架構圖</vt:lpstr>
      <vt:lpstr>PowerPoint 簡報</vt:lpstr>
      <vt:lpstr>螞蟻金服(ANT FINANCE)</vt:lpstr>
      <vt:lpstr>螞蟻金服(ANT FINANCE)</vt:lpstr>
      <vt:lpstr>螞蟻金服(ANT FINANCE)</vt:lpstr>
      <vt:lpstr>螞蟻金服營運三策略</vt:lpstr>
      <vt:lpstr>國外案例---eBay向網路金融出發</vt:lpstr>
      <vt:lpstr>eBay提供的平台支付---PayPal</vt:lpstr>
      <vt:lpstr>平台支付融入金融生活-PayPal</vt:lpstr>
      <vt:lpstr>eBay提供的平台支付與PayPal的三階段策略</vt:lpstr>
      <vt:lpstr>eBay提供的平台支付PayPal策略第一階段</vt:lpstr>
      <vt:lpstr>eBay提供的平台支付PayPal策略第二階段</vt:lpstr>
      <vt:lpstr>eBay提供的平台支付PayPal策略第三階段</vt:lpstr>
      <vt:lpstr>電商跨足金融的機會</vt:lpstr>
      <vt:lpstr>電商跨足金融的挑戰</vt:lpstr>
      <vt:lpstr>電商跨足金融的挑戰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557</cp:revision>
  <cp:lastPrinted>2016-06-22T08:11:44Z</cp:lastPrinted>
  <dcterms:created xsi:type="dcterms:W3CDTF">2016-06-16T05:53:04Z</dcterms:created>
  <dcterms:modified xsi:type="dcterms:W3CDTF">2016-12-20T05:53:04Z</dcterms:modified>
</cp:coreProperties>
</file>